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34551-6314-462A-BA48-CDAE576CD023}" v="2" dt="2025-01-17T09:41:27.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2" d="100"/>
          <a:sy n="42" d="100"/>
        </p:scale>
        <p:origin x="2179"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F5D6F6-946B-4A07-BC66-21BB86BF089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96253C9-3086-4D2C-B5B6-6F5261EB8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9B333C5-0219-4171-B2AD-FA98917877CD}"/>
              </a:ext>
            </a:extLst>
          </p:cNvPr>
          <p:cNvSpPr>
            <a:spLocks noGrp="1"/>
          </p:cNvSpPr>
          <p:nvPr>
            <p:ph type="dt" sz="half" idx="10"/>
          </p:nvPr>
        </p:nvSpPr>
        <p:spPr/>
        <p:txBody>
          <a:bodyPr/>
          <a:lstStyle/>
          <a:p>
            <a:fld id="{12FEE3BB-F7DD-4C6B-A094-C8AAA1968D8D}" type="datetimeFigureOut">
              <a:rPr lang="it-IT" smtClean="0"/>
              <a:t>17/01/2025</a:t>
            </a:fld>
            <a:endParaRPr lang="it-IT"/>
          </a:p>
        </p:txBody>
      </p:sp>
      <p:sp>
        <p:nvSpPr>
          <p:cNvPr id="5" name="Segnaposto piè di pagina 4">
            <a:extLst>
              <a:ext uri="{FF2B5EF4-FFF2-40B4-BE49-F238E27FC236}">
                <a16:creationId xmlns:a16="http://schemas.microsoft.com/office/drawing/2014/main" id="{61268E34-A3D0-443B-A226-F686CB0333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8FBE65-4AFD-40BC-9B8E-1765EFF0AE62}"/>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72230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E5A1A-7918-4629-9F13-7F57C71510D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CDA221-02C3-4033-8B06-33F12BA61FA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3298A1-ED81-44DB-AEEC-5FD1229B9A31}"/>
              </a:ext>
            </a:extLst>
          </p:cNvPr>
          <p:cNvSpPr>
            <a:spLocks noGrp="1"/>
          </p:cNvSpPr>
          <p:nvPr>
            <p:ph type="dt" sz="half" idx="10"/>
          </p:nvPr>
        </p:nvSpPr>
        <p:spPr/>
        <p:txBody>
          <a:bodyPr/>
          <a:lstStyle/>
          <a:p>
            <a:fld id="{12FEE3BB-F7DD-4C6B-A094-C8AAA1968D8D}" type="datetimeFigureOut">
              <a:rPr lang="it-IT" smtClean="0"/>
              <a:t>17/01/2025</a:t>
            </a:fld>
            <a:endParaRPr lang="it-IT"/>
          </a:p>
        </p:txBody>
      </p:sp>
      <p:sp>
        <p:nvSpPr>
          <p:cNvPr id="5" name="Segnaposto piè di pagina 4">
            <a:extLst>
              <a:ext uri="{FF2B5EF4-FFF2-40B4-BE49-F238E27FC236}">
                <a16:creationId xmlns:a16="http://schemas.microsoft.com/office/drawing/2014/main" id="{E2621DE1-0678-4E04-A893-B2B3B8BDB5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9BB2AC-A07E-4620-975A-968FBF71A44A}"/>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9587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523DA05-B69A-4EF9-A088-7E4469327DD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3C179F-4FB0-4CC6-B427-789E2EAC0D0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299DAE-3CFA-4BF7-8668-24A3EEADE52D}"/>
              </a:ext>
            </a:extLst>
          </p:cNvPr>
          <p:cNvSpPr>
            <a:spLocks noGrp="1"/>
          </p:cNvSpPr>
          <p:nvPr>
            <p:ph type="dt" sz="half" idx="10"/>
          </p:nvPr>
        </p:nvSpPr>
        <p:spPr/>
        <p:txBody>
          <a:bodyPr/>
          <a:lstStyle/>
          <a:p>
            <a:fld id="{12FEE3BB-F7DD-4C6B-A094-C8AAA1968D8D}" type="datetimeFigureOut">
              <a:rPr lang="it-IT" smtClean="0"/>
              <a:t>17/01/2025</a:t>
            </a:fld>
            <a:endParaRPr lang="it-IT"/>
          </a:p>
        </p:txBody>
      </p:sp>
      <p:sp>
        <p:nvSpPr>
          <p:cNvPr id="5" name="Segnaposto piè di pagina 4">
            <a:extLst>
              <a:ext uri="{FF2B5EF4-FFF2-40B4-BE49-F238E27FC236}">
                <a16:creationId xmlns:a16="http://schemas.microsoft.com/office/drawing/2014/main" id="{B603C072-1311-450A-93EF-120CEE182B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6B6ACF-CA83-4A40-9EE7-D875AC9EC60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84560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C0626-510B-4B1C-BD25-F402C855EE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371F16-001F-4572-819A-5B6EAE41148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868A9B-883B-4615-871B-32B75ADFA597}"/>
              </a:ext>
            </a:extLst>
          </p:cNvPr>
          <p:cNvSpPr>
            <a:spLocks noGrp="1"/>
          </p:cNvSpPr>
          <p:nvPr>
            <p:ph type="dt" sz="half" idx="10"/>
          </p:nvPr>
        </p:nvSpPr>
        <p:spPr/>
        <p:txBody>
          <a:bodyPr/>
          <a:lstStyle/>
          <a:p>
            <a:fld id="{12FEE3BB-F7DD-4C6B-A094-C8AAA1968D8D}" type="datetimeFigureOut">
              <a:rPr lang="it-IT" smtClean="0"/>
              <a:t>17/01/2025</a:t>
            </a:fld>
            <a:endParaRPr lang="it-IT"/>
          </a:p>
        </p:txBody>
      </p:sp>
      <p:sp>
        <p:nvSpPr>
          <p:cNvPr id="5" name="Segnaposto piè di pagina 4">
            <a:extLst>
              <a:ext uri="{FF2B5EF4-FFF2-40B4-BE49-F238E27FC236}">
                <a16:creationId xmlns:a16="http://schemas.microsoft.com/office/drawing/2014/main" id="{0C154C42-2911-4072-B5F1-48EB3AA1EB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628925-ABE1-4D5E-BF99-56C80D6A0644}"/>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66643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14E272-B09D-4187-8C84-F965E191B7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06E7461-E90F-4CB5-8C0F-5999F38AA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E73A7D4-9C2D-4453-8A2E-356CDD43F1ED}"/>
              </a:ext>
            </a:extLst>
          </p:cNvPr>
          <p:cNvSpPr>
            <a:spLocks noGrp="1"/>
          </p:cNvSpPr>
          <p:nvPr>
            <p:ph type="dt" sz="half" idx="10"/>
          </p:nvPr>
        </p:nvSpPr>
        <p:spPr/>
        <p:txBody>
          <a:bodyPr/>
          <a:lstStyle/>
          <a:p>
            <a:fld id="{12FEE3BB-F7DD-4C6B-A094-C8AAA1968D8D}" type="datetimeFigureOut">
              <a:rPr lang="it-IT" smtClean="0"/>
              <a:t>17/01/2025</a:t>
            </a:fld>
            <a:endParaRPr lang="it-IT"/>
          </a:p>
        </p:txBody>
      </p:sp>
      <p:sp>
        <p:nvSpPr>
          <p:cNvPr id="5" name="Segnaposto piè di pagina 4">
            <a:extLst>
              <a:ext uri="{FF2B5EF4-FFF2-40B4-BE49-F238E27FC236}">
                <a16:creationId xmlns:a16="http://schemas.microsoft.com/office/drawing/2014/main" id="{BC6C506F-5779-4B01-8EF7-B3D346E3AE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B90DEB-B9DB-4D50-A051-E80F16F8C9B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07556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318A4-E4DB-4A0B-A979-E7971F2A7A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2CDD29-273C-42EF-833F-575DD8B2689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CEEF0CA-6E4C-4D21-A7FE-C99DE0C9F4C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7B64442-5F47-45D9-A9ED-206524D780F1}"/>
              </a:ext>
            </a:extLst>
          </p:cNvPr>
          <p:cNvSpPr>
            <a:spLocks noGrp="1"/>
          </p:cNvSpPr>
          <p:nvPr>
            <p:ph type="dt" sz="half" idx="10"/>
          </p:nvPr>
        </p:nvSpPr>
        <p:spPr/>
        <p:txBody>
          <a:bodyPr/>
          <a:lstStyle/>
          <a:p>
            <a:fld id="{12FEE3BB-F7DD-4C6B-A094-C8AAA1968D8D}" type="datetimeFigureOut">
              <a:rPr lang="it-IT" smtClean="0"/>
              <a:t>17/01/2025</a:t>
            </a:fld>
            <a:endParaRPr lang="it-IT"/>
          </a:p>
        </p:txBody>
      </p:sp>
      <p:sp>
        <p:nvSpPr>
          <p:cNvPr id="6" name="Segnaposto piè di pagina 5">
            <a:extLst>
              <a:ext uri="{FF2B5EF4-FFF2-40B4-BE49-F238E27FC236}">
                <a16:creationId xmlns:a16="http://schemas.microsoft.com/office/drawing/2014/main" id="{5436A940-B566-48D5-BB5C-53401A26A2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09C73FD-2683-4778-9512-F698CCC21187}"/>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80578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81AD0-F912-4CA9-B8EB-A4F72E1000A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715F8EC-9F58-49FF-B0CD-B9C1D2B27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CA0BC26-E1DD-46CA-8D2B-E4FEB40CF52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DDE1900-4309-4D1A-AFBF-E01D293E8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A61F4E7-941D-4F6B-9132-57BD3EF4C5C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4E37614-6DAD-446C-9B81-207C5191E4CB}"/>
              </a:ext>
            </a:extLst>
          </p:cNvPr>
          <p:cNvSpPr>
            <a:spLocks noGrp="1"/>
          </p:cNvSpPr>
          <p:nvPr>
            <p:ph type="dt" sz="half" idx="10"/>
          </p:nvPr>
        </p:nvSpPr>
        <p:spPr/>
        <p:txBody>
          <a:bodyPr/>
          <a:lstStyle/>
          <a:p>
            <a:fld id="{12FEE3BB-F7DD-4C6B-A094-C8AAA1968D8D}" type="datetimeFigureOut">
              <a:rPr lang="it-IT" smtClean="0"/>
              <a:t>17/01/2025</a:t>
            </a:fld>
            <a:endParaRPr lang="it-IT"/>
          </a:p>
        </p:txBody>
      </p:sp>
      <p:sp>
        <p:nvSpPr>
          <p:cNvPr id="8" name="Segnaposto piè di pagina 7">
            <a:extLst>
              <a:ext uri="{FF2B5EF4-FFF2-40B4-BE49-F238E27FC236}">
                <a16:creationId xmlns:a16="http://schemas.microsoft.com/office/drawing/2014/main" id="{A20C7153-1768-4B34-A7DF-78C652BD188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025B596-EB45-4CA4-B9F5-C65E35203958}"/>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186540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AD7BB-691B-4C28-ADAE-692E155CB31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2A3996-1E68-440A-B3B2-D854AD8A18DC}"/>
              </a:ext>
            </a:extLst>
          </p:cNvPr>
          <p:cNvSpPr>
            <a:spLocks noGrp="1"/>
          </p:cNvSpPr>
          <p:nvPr>
            <p:ph type="dt" sz="half" idx="10"/>
          </p:nvPr>
        </p:nvSpPr>
        <p:spPr/>
        <p:txBody>
          <a:bodyPr/>
          <a:lstStyle/>
          <a:p>
            <a:fld id="{12FEE3BB-F7DD-4C6B-A094-C8AAA1968D8D}" type="datetimeFigureOut">
              <a:rPr lang="it-IT" smtClean="0"/>
              <a:t>17/01/2025</a:t>
            </a:fld>
            <a:endParaRPr lang="it-IT"/>
          </a:p>
        </p:txBody>
      </p:sp>
      <p:sp>
        <p:nvSpPr>
          <p:cNvPr id="4" name="Segnaposto piè di pagina 3">
            <a:extLst>
              <a:ext uri="{FF2B5EF4-FFF2-40B4-BE49-F238E27FC236}">
                <a16:creationId xmlns:a16="http://schemas.microsoft.com/office/drawing/2014/main" id="{2A7F52A3-674B-4366-B44A-CA15F60453D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38C6C0C-3B71-4844-BAD4-959CE72FAFB9}"/>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60508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3B1FB46-6673-42C3-B63D-430177D81746}"/>
              </a:ext>
            </a:extLst>
          </p:cNvPr>
          <p:cNvSpPr>
            <a:spLocks noGrp="1"/>
          </p:cNvSpPr>
          <p:nvPr>
            <p:ph type="dt" sz="half" idx="10"/>
          </p:nvPr>
        </p:nvSpPr>
        <p:spPr/>
        <p:txBody>
          <a:bodyPr/>
          <a:lstStyle/>
          <a:p>
            <a:fld id="{12FEE3BB-F7DD-4C6B-A094-C8AAA1968D8D}" type="datetimeFigureOut">
              <a:rPr lang="it-IT" smtClean="0"/>
              <a:t>17/01/2025</a:t>
            </a:fld>
            <a:endParaRPr lang="it-IT"/>
          </a:p>
        </p:txBody>
      </p:sp>
      <p:sp>
        <p:nvSpPr>
          <p:cNvPr id="3" name="Segnaposto piè di pagina 2">
            <a:extLst>
              <a:ext uri="{FF2B5EF4-FFF2-40B4-BE49-F238E27FC236}">
                <a16:creationId xmlns:a16="http://schemas.microsoft.com/office/drawing/2014/main" id="{BCA20CC1-F570-4B5E-B62B-6BEF92FCD63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16017A0-4210-4D30-BC07-E370B7237859}"/>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140362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AE97A1-C0FA-4382-8B33-398E2CF75E8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8C19FC-42D4-4C10-95D0-F72DA8BCC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80B2476-D60F-4EF8-AAC9-5FDF0F366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7B7C251-A619-45CF-BA02-E67490763E52}"/>
              </a:ext>
            </a:extLst>
          </p:cNvPr>
          <p:cNvSpPr>
            <a:spLocks noGrp="1"/>
          </p:cNvSpPr>
          <p:nvPr>
            <p:ph type="dt" sz="half" idx="10"/>
          </p:nvPr>
        </p:nvSpPr>
        <p:spPr/>
        <p:txBody>
          <a:bodyPr/>
          <a:lstStyle/>
          <a:p>
            <a:fld id="{12FEE3BB-F7DD-4C6B-A094-C8AAA1968D8D}" type="datetimeFigureOut">
              <a:rPr lang="it-IT" smtClean="0"/>
              <a:t>17/01/2025</a:t>
            </a:fld>
            <a:endParaRPr lang="it-IT"/>
          </a:p>
        </p:txBody>
      </p:sp>
      <p:sp>
        <p:nvSpPr>
          <p:cNvPr id="6" name="Segnaposto piè di pagina 5">
            <a:extLst>
              <a:ext uri="{FF2B5EF4-FFF2-40B4-BE49-F238E27FC236}">
                <a16:creationId xmlns:a16="http://schemas.microsoft.com/office/drawing/2014/main" id="{A26DD71B-C9FB-49C7-91B1-25F83857961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96D5E0-3661-4B54-B034-4CCA3ED92273}"/>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94951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ED7D2-DE4D-4843-B7F4-3F1482E2802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6585039-F30A-42F4-8105-959B1B1B9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B235A75-AD2D-4C55-BCE2-24EA0B509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4CDED24-765F-43B6-8778-B1AD4A2B2454}"/>
              </a:ext>
            </a:extLst>
          </p:cNvPr>
          <p:cNvSpPr>
            <a:spLocks noGrp="1"/>
          </p:cNvSpPr>
          <p:nvPr>
            <p:ph type="dt" sz="half" idx="10"/>
          </p:nvPr>
        </p:nvSpPr>
        <p:spPr/>
        <p:txBody>
          <a:bodyPr/>
          <a:lstStyle/>
          <a:p>
            <a:fld id="{12FEE3BB-F7DD-4C6B-A094-C8AAA1968D8D}" type="datetimeFigureOut">
              <a:rPr lang="it-IT" smtClean="0"/>
              <a:t>17/01/2025</a:t>
            </a:fld>
            <a:endParaRPr lang="it-IT"/>
          </a:p>
        </p:txBody>
      </p:sp>
      <p:sp>
        <p:nvSpPr>
          <p:cNvPr id="6" name="Segnaposto piè di pagina 5">
            <a:extLst>
              <a:ext uri="{FF2B5EF4-FFF2-40B4-BE49-F238E27FC236}">
                <a16:creationId xmlns:a16="http://schemas.microsoft.com/office/drawing/2014/main" id="{14B24C6E-4221-4725-ACC2-9231C2D5C1D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D0026A-FB09-4D04-B669-4C3AC4B8523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98155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A2309BB-E92D-4CD9-BCB9-4D98DC39F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3F14AD-AE10-41DD-A99E-06519BD41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E288B9-3663-41FF-BC3A-18AE54FDD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EE3BB-F7DD-4C6B-A094-C8AAA1968D8D}" type="datetimeFigureOut">
              <a:rPr lang="it-IT" smtClean="0"/>
              <a:t>17/01/2025</a:t>
            </a:fld>
            <a:endParaRPr lang="it-IT"/>
          </a:p>
        </p:txBody>
      </p:sp>
      <p:sp>
        <p:nvSpPr>
          <p:cNvPr id="5" name="Segnaposto piè di pagina 4">
            <a:extLst>
              <a:ext uri="{FF2B5EF4-FFF2-40B4-BE49-F238E27FC236}">
                <a16:creationId xmlns:a16="http://schemas.microsoft.com/office/drawing/2014/main" id="{D284F00E-C870-41EE-A358-97DCFEE51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B90196-9610-4B13-A51A-2B8CF370A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CEB77-B846-42DF-98B1-9B115CCE7049}" type="slidenum">
              <a:rPr lang="it-IT" smtClean="0"/>
              <a:t>‹N›</a:t>
            </a:fld>
            <a:endParaRPr lang="it-IT"/>
          </a:p>
        </p:txBody>
      </p:sp>
    </p:spTree>
    <p:extLst>
      <p:ext uri="{BB962C8B-B14F-4D97-AF65-F5344CB8AC3E}">
        <p14:creationId xmlns:p14="http://schemas.microsoft.com/office/powerpoint/2010/main" val="368188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D48CFCC-2C9F-4E3B-9D69-16F6863D5E3F}"/>
              </a:ext>
            </a:extLst>
          </p:cNvPr>
          <p:cNvSpPr txBox="1">
            <a:spLocks/>
          </p:cNvSpPr>
          <p:nvPr/>
        </p:nvSpPr>
        <p:spPr>
          <a:xfrm>
            <a:off x="9448800" y="6490771"/>
            <a:ext cx="2743200" cy="365125"/>
          </a:xfrm>
          <a:prstGeom prst="rect">
            <a:avLst/>
          </a:prstGeom>
        </p:spPr>
        <p:txBody>
          <a:bodyPr vert="horz" lIns="91440" tIns="45720" rIns="91440" bIns="45720" rtlCol="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EMILIANO MORI</a:t>
            </a:r>
          </a:p>
        </p:txBody>
      </p:sp>
      <p:grpSp>
        <p:nvGrpSpPr>
          <p:cNvPr id="9" name="Gruppo 8">
            <a:extLst>
              <a:ext uri="{FF2B5EF4-FFF2-40B4-BE49-F238E27FC236}">
                <a16:creationId xmlns:a16="http://schemas.microsoft.com/office/drawing/2014/main" id="{3E05E844-A676-4F92-A8D2-4F1170E55E8E}"/>
              </a:ext>
            </a:extLst>
          </p:cNvPr>
          <p:cNvGrpSpPr/>
          <p:nvPr/>
        </p:nvGrpSpPr>
        <p:grpSpPr>
          <a:xfrm>
            <a:off x="81685" y="-10568"/>
            <a:ext cx="2399365" cy="809009"/>
            <a:chOff x="542925" y="11113"/>
            <a:chExt cx="2399365" cy="809009"/>
          </a:xfrm>
        </p:grpSpPr>
        <p:pic>
          <p:nvPicPr>
            <p:cNvPr id="7" name="Immagine 6">
              <a:extLst>
                <a:ext uri="{FF2B5EF4-FFF2-40B4-BE49-F238E27FC236}">
                  <a16:creationId xmlns:a16="http://schemas.microsoft.com/office/drawing/2014/main" id="{5BA5A8D3-EBD4-4DDC-BAA4-9EAF1E6D1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11113"/>
              <a:ext cx="2283065" cy="809009"/>
            </a:xfrm>
            <a:prstGeom prst="rect">
              <a:avLst/>
            </a:prstGeom>
          </p:spPr>
        </p:pic>
        <p:pic>
          <p:nvPicPr>
            <p:cNvPr id="8" name="Immagine 7">
              <a:extLst>
                <a:ext uri="{FF2B5EF4-FFF2-40B4-BE49-F238E27FC236}">
                  <a16:creationId xmlns:a16="http://schemas.microsoft.com/office/drawing/2014/main" id="{42BC2E56-EF4A-4FC4-8DD3-CBB43C245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237" y="164275"/>
              <a:ext cx="601053" cy="585724"/>
            </a:xfrm>
            <a:prstGeom prst="rect">
              <a:avLst/>
            </a:prstGeom>
          </p:spPr>
        </p:pic>
      </p:grpSp>
      <p:sp>
        <p:nvSpPr>
          <p:cNvPr id="10" name="CasellaDiTesto 10">
            <a:extLst>
              <a:ext uri="{FF2B5EF4-FFF2-40B4-BE49-F238E27FC236}">
                <a16:creationId xmlns:a16="http://schemas.microsoft.com/office/drawing/2014/main" id="{7A6A6529-C04B-437B-9D3A-2779BADC7714}"/>
              </a:ext>
            </a:extLst>
          </p:cNvPr>
          <p:cNvSpPr txBox="1"/>
          <p:nvPr/>
        </p:nvSpPr>
        <p:spPr>
          <a:xfrm>
            <a:off x="4927824" y="115699"/>
            <a:ext cx="2566669"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CNR IRET Conference</a:t>
            </a:r>
          </a:p>
        </p:txBody>
      </p:sp>
      <p:sp>
        <p:nvSpPr>
          <p:cNvPr id="3" name="CasellaDiTesto 2">
            <a:extLst>
              <a:ext uri="{FF2B5EF4-FFF2-40B4-BE49-F238E27FC236}">
                <a16:creationId xmlns:a16="http://schemas.microsoft.com/office/drawing/2014/main" id="{0B647617-F526-489B-9645-E283F7B1CF74}"/>
              </a:ext>
            </a:extLst>
          </p:cNvPr>
          <p:cNvSpPr txBox="1"/>
          <p:nvPr/>
        </p:nvSpPr>
        <p:spPr>
          <a:xfrm>
            <a:off x="7971304" y="115699"/>
            <a:ext cx="3334870" cy="369332"/>
          </a:xfrm>
          <a:prstGeom prst="rect">
            <a:avLst/>
          </a:prstGeom>
          <a:noFill/>
        </p:spPr>
        <p:txBody>
          <a:bodyPr wrap="square" rtlCol="0">
            <a:spAutoFit/>
          </a:body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Rome, February 18</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2025</a:t>
            </a:r>
            <a:endParaRPr lang="it-IT" dirty="0"/>
          </a:p>
        </p:txBody>
      </p:sp>
      <p:sp>
        <p:nvSpPr>
          <p:cNvPr id="4" name="Google Shape;74;p1">
            <a:extLst>
              <a:ext uri="{FF2B5EF4-FFF2-40B4-BE49-F238E27FC236}">
                <a16:creationId xmlns:a16="http://schemas.microsoft.com/office/drawing/2014/main" id="{D0C93B32-E72F-8E25-FF7A-4F5ED19BF393}"/>
              </a:ext>
            </a:extLst>
          </p:cNvPr>
          <p:cNvSpPr txBox="1">
            <a:spLocks noChangeArrowheads="1"/>
          </p:cNvSpPr>
          <p:nvPr/>
        </p:nvSpPr>
        <p:spPr bwMode="auto">
          <a:xfrm>
            <a:off x="1588" y="725716"/>
            <a:ext cx="12190411" cy="33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it-IT" altLang="it-IT" sz="1600" b="1" dirty="0" err="1">
                <a:solidFill>
                  <a:srgbClr val="000000"/>
                </a:solidFill>
                <a:latin typeface="Helvetica Neue"/>
                <a:ea typeface="Helvetica Neue"/>
                <a:cs typeface="Helvetica Neue"/>
                <a:sym typeface="Helvetica Neue"/>
              </a:rPr>
              <a:t>Jackal-howling</a:t>
            </a:r>
            <a:r>
              <a:rPr lang="it-IT" altLang="it-IT" sz="1600" b="1" dirty="0">
                <a:solidFill>
                  <a:srgbClr val="000000"/>
                </a:solidFill>
                <a:latin typeface="Helvetica Neue"/>
                <a:ea typeface="Helvetica Neue"/>
                <a:cs typeface="Helvetica Neue"/>
                <a:sym typeface="Helvetica Neue"/>
              </a:rPr>
              <a:t> in urban and rural </a:t>
            </a:r>
            <a:r>
              <a:rPr lang="it-IT" altLang="it-IT" sz="1600" b="1" dirty="0" err="1">
                <a:solidFill>
                  <a:srgbClr val="000000"/>
                </a:solidFill>
                <a:latin typeface="Helvetica Neue"/>
                <a:ea typeface="Helvetica Neue"/>
                <a:cs typeface="Helvetica Neue"/>
                <a:sym typeface="Helvetica Neue"/>
              </a:rPr>
              <a:t>areas</a:t>
            </a:r>
            <a:r>
              <a:rPr lang="it-IT" altLang="it-IT" sz="1600" b="1" dirty="0">
                <a:solidFill>
                  <a:srgbClr val="000000"/>
                </a:solidFill>
                <a:latin typeface="Helvetica Neue"/>
                <a:ea typeface="Helvetica Neue"/>
                <a:cs typeface="Helvetica Neue"/>
                <a:sym typeface="Helvetica Neue"/>
              </a:rPr>
              <a:t>: status of a </a:t>
            </a:r>
            <a:r>
              <a:rPr lang="it-IT" altLang="it-IT" sz="1600" b="1" dirty="0" err="1">
                <a:solidFill>
                  <a:srgbClr val="000000"/>
                </a:solidFill>
                <a:latin typeface="Helvetica Neue"/>
                <a:ea typeface="Helvetica Neue"/>
                <a:cs typeface="Helvetica Neue"/>
                <a:sym typeface="Helvetica Neue"/>
              </a:rPr>
              <a:t>protected</a:t>
            </a:r>
            <a:r>
              <a:rPr lang="it-IT" altLang="it-IT" sz="1600" b="1" dirty="0">
                <a:solidFill>
                  <a:srgbClr val="000000"/>
                </a:solidFill>
                <a:latin typeface="Helvetica Neue"/>
                <a:ea typeface="Helvetica Neue"/>
                <a:cs typeface="Helvetica Neue"/>
                <a:sym typeface="Helvetica Neue"/>
              </a:rPr>
              <a:t> </a:t>
            </a:r>
            <a:r>
              <a:rPr lang="it-IT" altLang="it-IT" sz="1600" b="1" dirty="0" err="1">
                <a:solidFill>
                  <a:srgbClr val="000000"/>
                </a:solidFill>
                <a:latin typeface="Helvetica Neue"/>
                <a:ea typeface="Helvetica Neue"/>
                <a:cs typeface="Helvetica Neue"/>
                <a:sym typeface="Helvetica Neue"/>
              </a:rPr>
              <a:t>species</a:t>
            </a:r>
            <a:r>
              <a:rPr lang="it-IT" altLang="it-IT" sz="1600" b="1" dirty="0">
                <a:solidFill>
                  <a:srgbClr val="000000"/>
                </a:solidFill>
                <a:latin typeface="Helvetica Neue"/>
                <a:ea typeface="Helvetica Neue"/>
                <a:cs typeface="Helvetica Neue"/>
                <a:sym typeface="Helvetica Neue"/>
              </a:rPr>
              <a:t> in </a:t>
            </a:r>
            <a:r>
              <a:rPr lang="it-IT" altLang="it-IT" sz="1600" b="1" dirty="0" err="1">
                <a:solidFill>
                  <a:srgbClr val="000000"/>
                </a:solidFill>
                <a:latin typeface="Helvetica Neue"/>
                <a:ea typeface="Helvetica Neue"/>
                <a:cs typeface="Helvetica Neue"/>
                <a:sym typeface="Helvetica Neue"/>
              </a:rPr>
              <a:t>Tuscany</a:t>
            </a:r>
            <a:endParaRPr lang="it-IT" altLang="it-IT" sz="800" dirty="0">
              <a:solidFill>
                <a:srgbClr val="000000"/>
              </a:solidFill>
              <a:latin typeface="Helvetica Neue"/>
              <a:ea typeface="Helvetica Neue"/>
              <a:cs typeface="Helvetica Neue"/>
              <a:sym typeface="Helvetica Neue"/>
            </a:endParaRPr>
          </a:p>
        </p:txBody>
      </p:sp>
      <p:sp>
        <p:nvSpPr>
          <p:cNvPr id="2053" name="Google Shape;76;p1">
            <a:extLst>
              <a:ext uri="{FF2B5EF4-FFF2-40B4-BE49-F238E27FC236}">
                <a16:creationId xmlns:a16="http://schemas.microsoft.com/office/drawing/2014/main" id="{392CFCFE-285A-07E8-3C01-23ED30F77C79}"/>
              </a:ext>
            </a:extLst>
          </p:cNvPr>
          <p:cNvSpPr txBox="1">
            <a:spLocks noChangeArrowheads="1"/>
          </p:cNvSpPr>
          <p:nvPr/>
        </p:nvSpPr>
        <p:spPr bwMode="auto">
          <a:xfrm>
            <a:off x="0" y="1063596"/>
            <a:ext cx="12192000" cy="26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it-IT" sz="1100" u="sng" dirty="0">
                <a:solidFill>
                  <a:srgbClr val="000000"/>
                </a:solidFill>
                <a:latin typeface="Helvetica Neue"/>
                <a:ea typeface="Helvetica Neue"/>
                <a:cs typeface="Helvetica Neue"/>
                <a:sym typeface="Helvetica Neue"/>
              </a:rPr>
              <a:t>Emiliano Mori</a:t>
            </a:r>
            <a:r>
              <a:rPr lang="en-US" altLang="it-IT" sz="1100" baseline="30000" dirty="0">
                <a:solidFill>
                  <a:srgbClr val="000000"/>
                </a:solidFill>
                <a:latin typeface="Helvetica Neue"/>
                <a:ea typeface="Helvetica Neue"/>
                <a:cs typeface="Helvetica Neue"/>
                <a:sym typeface="Helvetica Neue"/>
              </a:rPr>
              <a:t>1,2</a:t>
            </a:r>
            <a:r>
              <a:rPr lang="en-US" altLang="it-IT" sz="1100" dirty="0">
                <a:solidFill>
                  <a:srgbClr val="000000"/>
                </a:solidFill>
                <a:latin typeface="Helvetica Neue"/>
                <a:ea typeface="Helvetica Neue"/>
                <a:cs typeface="Helvetica Neue"/>
                <a:sym typeface="Helvetica Neue"/>
              </a:rPr>
              <a:t>, Andrea Viviano</a:t>
            </a:r>
            <a:r>
              <a:rPr lang="en-US" altLang="it-IT" sz="1100" baseline="30000" dirty="0">
                <a:solidFill>
                  <a:srgbClr val="000000"/>
                </a:solidFill>
                <a:latin typeface="Helvetica Neue"/>
                <a:ea typeface="Helvetica Neue"/>
                <a:cs typeface="Helvetica Neue"/>
                <a:sym typeface="Helvetica Neue"/>
              </a:rPr>
              <a:t>1</a:t>
            </a:r>
            <a:r>
              <a:rPr lang="en-US" altLang="it-IT" sz="1100" dirty="0">
                <a:solidFill>
                  <a:srgbClr val="000000"/>
                </a:solidFill>
                <a:latin typeface="Helvetica Neue"/>
                <a:ea typeface="Helvetica Neue"/>
                <a:cs typeface="Helvetica Neue"/>
                <a:sym typeface="Helvetica Neue"/>
              </a:rPr>
              <a:t>, </a:t>
            </a:r>
            <a:r>
              <a:rPr lang="en-US" altLang="it-IT" sz="1100" dirty="0">
                <a:latin typeface="Helvetica Neue"/>
                <a:ea typeface="Helvetica Neue"/>
                <a:cs typeface="Helvetica Neue"/>
                <a:sym typeface="Helvetica Neue"/>
              </a:rPr>
              <a:t>Olivia Dondina</a:t>
            </a:r>
            <a:r>
              <a:rPr lang="en-US" altLang="it-IT" sz="1100" baseline="30000" dirty="0">
                <a:latin typeface="Helvetica Neue"/>
                <a:ea typeface="Helvetica Neue"/>
                <a:cs typeface="Helvetica Neue"/>
                <a:sym typeface="Helvetica Neue"/>
              </a:rPr>
              <a:t>2,3</a:t>
            </a:r>
            <a:r>
              <a:rPr lang="en-US" altLang="it-IT" sz="1100" dirty="0">
                <a:solidFill>
                  <a:srgbClr val="000000"/>
                </a:solidFill>
                <a:latin typeface="Helvetica Neue"/>
                <a:ea typeface="Helvetica Neue"/>
                <a:cs typeface="Helvetica Neue"/>
                <a:sym typeface="Helvetica Neue"/>
              </a:rPr>
              <a:t>, Stefano Pecorella</a:t>
            </a:r>
            <a:r>
              <a:rPr lang="en-US" altLang="it-IT" sz="1100" baseline="30000" dirty="0">
                <a:latin typeface="Helvetica Neue"/>
                <a:ea typeface="Helvetica Neue"/>
                <a:cs typeface="Helvetica Neue"/>
                <a:sym typeface="Helvetica Neue"/>
              </a:rPr>
              <a:t>4</a:t>
            </a:r>
            <a:r>
              <a:rPr lang="en-US" altLang="it-IT" sz="1100" dirty="0">
                <a:solidFill>
                  <a:srgbClr val="000000"/>
                </a:solidFill>
                <a:latin typeface="Helvetica Neue"/>
                <a:ea typeface="Helvetica Neue"/>
                <a:cs typeface="Helvetica Neue"/>
                <a:sym typeface="Helvetica Neue"/>
              </a:rPr>
              <a:t> &amp; Leonardo Ancillotto</a:t>
            </a:r>
            <a:r>
              <a:rPr lang="en-US" altLang="it-IT" sz="1100" baseline="30000" dirty="0">
                <a:solidFill>
                  <a:srgbClr val="000000"/>
                </a:solidFill>
                <a:latin typeface="Helvetica Neue"/>
                <a:ea typeface="Helvetica Neue"/>
                <a:cs typeface="Helvetica Neue"/>
                <a:sym typeface="Helvetica Neue"/>
              </a:rPr>
              <a:t>1,2</a:t>
            </a:r>
            <a:endParaRPr lang="it-IT" altLang="it-IT" sz="1100" dirty="0">
              <a:solidFill>
                <a:srgbClr val="000000"/>
              </a:solidFill>
              <a:latin typeface="Helvetica Neue"/>
              <a:ea typeface="Helvetica Neue"/>
              <a:cs typeface="Helvetica Neue"/>
              <a:sym typeface="Helvetica Neue"/>
            </a:endParaRPr>
          </a:p>
        </p:txBody>
      </p:sp>
      <p:sp>
        <p:nvSpPr>
          <p:cNvPr id="77" name="Google Shape;77;p1">
            <a:extLst>
              <a:ext uri="{FF2B5EF4-FFF2-40B4-BE49-F238E27FC236}">
                <a16:creationId xmlns:a16="http://schemas.microsoft.com/office/drawing/2014/main" id="{0A665449-6D6F-864C-CE6D-8EF3BD07E0EC}"/>
              </a:ext>
            </a:extLst>
          </p:cNvPr>
          <p:cNvSpPr txBox="1"/>
          <p:nvPr/>
        </p:nvSpPr>
        <p:spPr>
          <a:xfrm>
            <a:off x="0" y="1171595"/>
            <a:ext cx="12192000" cy="707846"/>
          </a:xfrm>
          <a:prstGeom prst="rect">
            <a:avLst/>
          </a:prstGeom>
          <a:noFill/>
          <a:ln>
            <a:noFill/>
          </a:ln>
        </p:spPr>
        <p:txBody>
          <a:bodyPr spcFirstLastPara="1" wrap="square" lIns="91425" tIns="45700" rIns="91425" bIns="45700">
            <a:spAutoFit/>
          </a:bodyPr>
          <a:lstStyle/>
          <a:p>
            <a:pPr algn="ctr">
              <a:spcBef>
                <a:spcPts val="0"/>
              </a:spcBef>
              <a:spcAft>
                <a:spcPts val="0"/>
              </a:spcAft>
              <a:defRPr/>
            </a:pPr>
            <a:r>
              <a:rPr lang="en-US" sz="800" b="1" dirty="0">
                <a:solidFill>
                  <a:srgbClr val="000000"/>
                </a:solidFill>
                <a:latin typeface="Helvetica Neue"/>
                <a:ea typeface="Helvetica Neue"/>
                <a:cs typeface="Helvetica Neue"/>
                <a:sym typeface="Helvetica Neue"/>
              </a:rPr>
              <a:t> </a:t>
            </a:r>
          </a:p>
          <a:p>
            <a:pPr algn="ctr">
              <a:spcBef>
                <a:spcPts val="0"/>
              </a:spcBef>
              <a:spcAft>
                <a:spcPts val="0"/>
              </a:spcAft>
              <a:defRPr/>
            </a:pPr>
            <a:r>
              <a:rPr lang="en-US" sz="800" dirty="0">
                <a:solidFill>
                  <a:srgbClr val="000000"/>
                </a:solidFill>
                <a:latin typeface="Helvetica Neue"/>
                <a:ea typeface="Helvetica Neue"/>
                <a:cs typeface="Helvetica Neue"/>
                <a:sym typeface="Helvetica Neue"/>
              </a:rPr>
              <a:t>1. </a:t>
            </a:r>
            <a:r>
              <a:rPr lang="en-US" sz="800" dirty="0" err="1">
                <a:solidFill>
                  <a:srgbClr val="000000"/>
                </a:solidFill>
                <a:latin typeface="Helvetica Neue"/>
                <a:ea typeface="Helvetica Neue"/>
                <a:cs typeface="Helvetica Neue"/>
                <a:sym typeface="Helvetica Neue"/>
              </a:rPr>
              <a:t>Istituto</a:t>
            </a:r>
            <a:r>
              <a:rPr lang="en-US" sz="800" dirty="0">
                <a:solidFill>
                  <a:srgbClr val="000000"/>
                </a:solidFill>
                <a:latin typeface="Helvetica Neue"/>
                <a:ea typeface="Helvetica Neue"/>
                <a:cs typeface="Helvetica Neue"/>
                <a:sym typeface="Helvetica Neue"/>
              </a:rPr>
              <a:t> di </a:t>
            </a:r>
            <a:r>
              <a:rPr lang="en-US" sz="800" dirty="0" err="1">
                <a:solidFill>
                  <a:srgbClr val="000000"/>
                </a:solidFill>
                <a:latin typeface="Helvetica Neue"/>
                <a:ea typeface="Helvetica Neue"/>
                <a:cs typeface="Helvetica Neue"/>
                <a:sym typeface="Helvetica Neue"/>
              </a:rPr>
              <a:t>Ricerca</a:t>
            </a:r>
            <a:r>
              <a:rPr lang="en-US" sz="800" dirty="0">
                <a:solidFill>
                  <a:srgbClr val="000000"/>
                </a:solidFill>
                <a:latin typeface="Helvetica Neue"/>
                <a:ea typeface="Helvetica Neue"/>
                <a:cs typeface="Helvetica Neue"/>
                <a:sym typeface="Helvetica Neue"/>
              </a:rPr>
              <a:t> </a:t>
            </a:r>
            <a:r>
              <a:rPr lang="en-US" sz="800" dirty="0" err="1">
                <a:solidFill>
                  <a:srgbClr val="000000"/>
                </a:solidFill>
                <a:latin typeface="Helvetica Neue"/>
                <a:ea typeface="Helvetica Neue"/>
                <a:cs typeface="Helvetica Neue"/>
                <a:sym typeface="Helvetica Neue"/>
              </a:rPr>
              <a:t>sugli</a:t>
            </a:r>
            <a:r>
              <a:rPr lang="en-US" sz="800" dirty="0">
                <a:solidFill>
                  <a:srgbClr val="000000"/>
                </a:solidFill>
                <a:latin typeface="Helvetica Neue"/>
                <a:ea typeface="Helvetica Neue"/>
                <a:cs typeface="Helvetica Neue"/>
                <a:sym typeface="Helvetica Neue"/>
              </a:rPr>
              <a:t> </a:t>
            </a:r>
            <a:r>
              <a:rPr lang="en-US" sz="800" dirty="0" err="1">
                <a:solidFill>
                  <a:srgbClr val="000000"/>
                </a:solidFill>
                <a:latin typeface="Helvetica Neue"/>
                <a:ea typeface="Helvetica Neue"/>
                <a:cs typeface="Helvetica Neue"/>
                <a:sym typeface="Helvetica Neue"/>
              </a:rPr>
              <a:t>Ecosistemi</a:t>
            </a:r>
            <a:r>
              <a:rPr lang="en-US" sz="800" dirty="0">
                <a:solidFill>
                  <a:srgbClr val="000000"/>
                </a:solidFill>
                <a:latin typeface="Helvetica Neue"/>
                <a:ea typeface="Helvetica Neue"/>
                <a:cs typeface="Helvetica Neue"/>
                <a:sym typeface="Helvetica Neue"/>
              </a:rPr>
              <a:t> </a:t>
            </a:r>
            <a:r>
              <a:rPr lang="en-US" sz="800" dirty="0" err="1">
                <a:solidFill>
                  <a:srgbClr val="000000"/>
                </a:solidFill>
                <a:latin typeface="Helvetica Neue"/>
                <a:ea typeface="Helvetica Neue"/>
                <a:cs typeface="Helvetica Neue"/>
                <a:sym typeface="Helvetica Neue"/>
              </a:rPr>
              <a:t>Terrestri</a:t>
            </a:r>
            <a:r>
              <a:rPr lang="en-US" sz="800" dirty="0">
                <a:solidFill>
                  <a:srgbClr val="000000"/>
                </a:solidFill>
                <a:latin typeface="Helvetica Neue"/>
                <a:ea typeface="Helvetica Neue"/>
                <a:cs typeface="Helvetica Neue"/>
                <a:sym typeface="Helvetica Neue"/>
              </a:rPr>
              <a:t> IRET, Consiglio Nazionale </a:t>
            </a:r>
            <a:r>
              <a:rPr lang="en-US" sz="800" dirty="0" err="1">
                <a:solidFill>
                  <a:srgbClr val="000000"/>
                </a:solidFill>
                <a:latin typeface="Helvetica Neue"/>
                <a:ea typeface="Helvetica Neue"/>
                <a:cs typeface="Helvetica Neue"/>
                <a:sym typeface="Helvetica Neue"/>
              </a:rPr>
              <a:t>delle</a:t>
            </a:r>
            <a:r>
              <a:rPr lang="en-US" sz="800" dirty="0">
                <a:solidFill>
                  <a:srgbClr val="000000"/>
                </a:solidFill>
                <a:latin typeface="Helvetica Neue"/>
                <a:ea typeface="Helvetica Neue"/>
                <a:cs typeface="Helvetica Neue"/>
                <a:sym typeface="Helvetica Neue"/>
              </a:rPr>
              <a:t> </a:t>
            </a:r>
            <a:r>
              <a:rPr lang="en-US" sz="800" dirty="0" err="1">
                <a:solidFill>
                  <a:srgbClr val="000000"/>
                </a:solidFill>
                <a:latin typeface="Helvetica Neue"/>
                <a:ea typeface="Helvetica Neue"/>
                <a:cs typeface="Helvetica Neue"/>
                <a:sym typeface="Helvetica Neue"/>
              </a:rPr>
              <a:t>Ricerche</a:t>
            </a:r>
            <a:r>
              <a:rPr lang="en-US" sz="800" dirty="0">
                <a:solidFill>
                  <a:srgbClr val="000000"/>
                </a:solidFill>
                <a:latin typeface="Helvetica Neue"/>
                <a:ea typeface="Helvetica Neue"/>
                <a:cs typeface="Helvetica Neue"/>
                <a:sym typeface="Helvetica Neue"/>
              </a:rPr>
              <a:t>, Via Madonna del Piano 10, 50019 Sesto Fiorentino (Firenze), Italy. </a:t>
            </a:r>
            <a:endParaRPr sz="800" dirty="0">
              <a:solidFill>
                <a:srgbClr val="000000"/>
              </a:solidFill>
              <a:latin typeface="Helvetica Neue"/>
              <a:ea typeface="Helvetica Neue"/>
              <a:cs typeface="Helvetica Neue"/>
              <a:sym typeface="Helvetica Neue"/>
            </a:endParaRPr>
          </a:p>
          <a:p>
            <a:pPr algn="ctr">
              <a:spcBef>
                <a:spcPts val="0"/>
              </a:spcBef>
              <a:spcAft>
                <a:spcPts val="0"/>
              </a:spcAft>
              <a:buClr>
                <a:srgbClr val="000000"/>
              </a:buClr>
              <a:buSzPts val="1400"/>
              <a:defRPr/>
            </a:pPr>
            <a:r>
              <a:rPr lang="en-US" sz="800" dirty="0">
                <a:solidFill>
                  <a:srgbClr val="000000"/>
                </a:solidFill>
                <a:latin typeface="Helvetica Neue"/>
                <a:ea typeface="Helvetica Neue"/>
                <a:cs typeface="Helvetica Neue"/>
                <a:sym typeface="Helvetica Neue"/>
              </a:rPr>
              <a:t>2. National Biodiversity Future Center, 90133 Palermo, Italy. </a:t>
            </a:r>
            <a:endParaRPr sz="800" dirty="0">
              <a:solidFill>
                <a:srgbClr val="000000"/>
              </a:solidFill>
              <a:latin typeface="Helvetica Neue"/>
              <a:ea typeface="Helvetica Neue"/>
              <a:cs typeface="Helvetica Neue"/>
              <a:sym typeface="Helvetica Neue"/>
            </a:endParaRPr>
          </a:p>
          <a:p>
            <a:pPr algn="ctr">
              <a:spcBef>
                <a:spcPts val="0"/>
              </a:spcBef>
              <a:spcAft>
                <a:spcPts val="0"/>
              </a:spcAft>
              <a:buClr>
                <a:srgbClr val="000000"/>
              </a:buClr>
              <a:buSzPts val="1400"/>
              <a:defRPr/>
            </a:pPr>
            <a:r>
              <a:rPr lang="en-US" sz="800" dirty="0">
                <a:solidFill>
                  <a:srgbClr val="000000"/>
                </a:solidFill>
                <a:latin typeface="Helvetica Neue"/>
                <a:ea typeface="Helvetica Neue"/>
                <a:cs typeface="Helvetica Neue"/>
                <a:sym typeface="Helvetica Neue"/>
              </a:rPr>
              <a:t>3. </a:t>
            </a:r>
            <a:r>
              <a:rPr lang="en-US" sz="800" dirty="0" err="1">
                <a:solidFill>
                  <a:srgbClr val="000000"/>
                </a:solidFill>
                <a:latin typeface="Helvetica Neue"/>
                <a:ea typeface="Helvetica Neue"/>
                <a:cs typeface="Helvetica Neue"/>
                <a:sym typeface="Helvetica Neue"/>
              </a:rPr>
              <a:t>Dipartimento</a:t>
            </a:r>
            <a:r>
              <a:rPr lang="en-US" sz="800" dirty="0">
                <a:solidFill>
                  <a:srgbClr val="000000"/>
                </a:solidFill>
                <a:latin typeface="Helvetica Neue"/>
                <a:ea typeface="Helvetica Neue"/>
                <a:cs typeface="Helvetica Neue"/>
                <a:sym typeface="Helvetica Neue"/>
              </a:rPr>
              <a:t> di </a:t>
            </a:r>
            <a:r>
              <a:rPr lang="en-US" sz="800" dirty="0" err="1">
                <a:solidFill>
                  <a:srgbClr val="000000"/>
                </a:solidFill>
                <a:latin typeface="Helvetica Neue"/>
                <a:ea typeface="Helvetica Neue"/>
                <a:cs typeface="Helvetica Neue"/>
                <a:sym typeface="Helvetica Neue"/>
              </a:rPr>
              <a:t>Biologia</a:t>
            </a:r>
            <a:r>
              <a:rPr lang="en-US" sz="800" dirty="0">
                <a:solidFill>
                  <a:srgbClr val="000000"/>
                </a:solidFill>
                <a:latin typeface="Helvetica Neue"/>
                <a:ea typeface="Helvetica Neue"/>
                <a:cs typeface="Helvetica Neue"/>
                <a:sym typeface="Helvetica Neue"/>
              </a:rPr>
              <a:t>, Università </a:t>
            </a:r>
            <a:r>
              <a:rPr lang="en-US" sz="800" dirty="0" err="1">
                <a:solidFill>
                  <a:srgbClr val="000000"/>
                </a:solidFill>
                <a:latin typeface="Helvetica Neue"/>
                <a:ea typeface="Helvetica Neue"/>
                <a:cs typeface="Helvetica Neue"/>
                <a:sym typeface="Helvetica Neue"/>
              </a:rPr>
              <a:t>degli</a:t>
            </a:r>
            <a:r>
              <a:rPr lang="en-US" sz="800" dirty="0">
                <a:solidFill>
                  <a:srgbClr val="000000"/>
                </a:solidFill>
                <a:latin typeface="Helvetica Neue"/>
                <a:ea typeface="Helvetica Neue"/>
                <a:cs typeface="Helvetica Neue"/>
                <a:sym typeface="Helvetica Neue"/>
              </a:rPr>
              <a:t> </a:t>
            </a:r>
            <a:r>
              <a:rPr lang="en-US" sz="800" dirty="0" err="1">
                <a:solidFill>
                  <a:srgbClr val="000000"/>
                </a:solidFill>
                <a:latin typeface="Helvetica Neue"/>
                <a:ea typeface="Helvetica Neue"/>
                <a:cs typeface="Helvetica Neue"/>
                <a:sym typeface="Helvetica Neue"/>
              </a:rPr>
              <a:t>Studi</a:t>
            </a:r>
            <a:r>
              <a:rPr lang="en-US" sz="800" dirty="0">
                <a:solidFill>
                  <a:srgbClr val="000000"/>
                </a:solidFill>
                <a:latin typeface="Helvetica Neue"/>
                <a:ea typeface="Helvetica Neue"/>
                <a:cs typeface="Helvetica Neue"/>
                <a:sym typeface="Helvetica Neue"/>
              </a:rPr>
              <a:t> di Firenze, Via Madonna del Piano 8, 50019 Sesto Fiorentino (Firenze), Italy. </a:t>
            </a:r>
            <a:endParaRPr sz="800" dirty="0">
              <a:solidFill>
                <a:srgbClr val="000000"/>
              </a:solidFill>
              <a:latin typeface="Helvetica Neue"/>
              <a:ea typeface="Helvetica Neue"/>
              <a:cs typeface="Helvetica Neue"/>
              <a:sym typeface="Helvetica Neue"/>
            </a:endParaRPr>
          </a:p>
          <a:p>
            <a:pPr algn="ctr">
              <a:spcBef>
                <a:spcPts val="0"/>
              </a:spcBef>
              <a:spcAft>
                <a:spcPts val="0"/>
              </a:spcAft>
              <a:buClr>
                <a:srgbClr val="000000"/>
              </a:buClr>
              <a:buSzPts val="1400"/>
              <a:defRPr/>
            </a:pPr>
            <a:r>
              <a:rPr lang="it-IT" sz="800" dirty="0">
                <a:solidFill>
                  <a:srgbClr val="000000"/>
                </a:solidFill>
                <a:latin typeface="Helvetica Neue"/>
                <a:ea typeface="Helvetica Neue"/>
                <a:cs typeface="Helvetica Neue"/>
                <a:sym typeface="Helvetica Neue"/>
              </a:rPr>
              <a:t>4. </a:t>
            </a:r>
            <a:r>
              <a:rPr lang="it-IT" sz="800" dirty="0" err="1">
                <a:solidFill>
                  <a:srgbClr val="000000"/>
                </a:solidFill>
                <a:latin typeface="Helvetica Neue"/>
                <a:ea typeface="Helvetica Neue"/>
                <a:cs typeface="Helvetica Neue"/>
                <a:sym typeface="Helvetica Neue"/>
              </a:rPr>
              <a:t>Therion</a:t>
            </a:r>
            <a:r>
              <a:rPr lang="it-IT" sz="800" dirty="0">
                <a:solidFill>
                  <a:srgbClr val="000000"/>
                </a:solidFill>
                <a:latin typeface="Helvetica Neue"/>
                <a:ea typeface="Helvetica Neue"/>
                <a:cs typeface="Helvetica Neue"/>
                <a:sym typeface="Helvetica Neue"/>
              </a:rPr>
              <a:t> </a:t>
            </a:r>
            <a:r>
              <a:rPr lang="it-IT" sz="800" dirty="0" err="1">
                <a:solidFill>
                  <a:srgbClr val="000000"/>
                </a:solidFill>
                <a:latin typeface="Helvetica Neue"/>
                <a:ea typeface="Helvetica Neue"/>
                <a:cs typeface="Helvetica Neue"/>
                <a:sym typeface="Helvetica Neue"/>
              </a:rPr>
              <a:t>Research</a:t>
            </a:r>
            <a:r>
              <a:rPr lang="it-IT" sz="800" dirty="0">
                <a:solidFill>
                  <a:srgbClr val="000000"/>
                </a:solidFill>
                <a:latin typeface="Helvetica Neue"/>
                <a:ea typeface="Helvetica Neue"/>
                <a:cs typeface="Helvetica Neue"/>
                <a:sym typeface="Helvetica Neue"/>
              </a:rPr>
              <a:t> Group, Castel San Mauro, 34170, Gorizia, </a:t>
            </a:r>
            <a:r>
              <a:rPr lang="it-IT" sz="800" dirty="0" err="1">
                <a:solidFill>
                  <a:srgbClr val="000000"/>
                </a:solidFill>
                <a:latin typeface="Helvetica Neue"/>
                <a:ea typeface="Helvetica Neue"/>
                <a:cs typeface="Helvetica Neue"/>
                <a:sym typeface="Helvetica Neue"/>
              </a:rPr>
              <a:t>Italy</a:t>
            </a:r>
            <a:endParaRPr sz="800" dirty="0">
              <a:solidFill>
                <a:srgbClr val="000000"/>
              </a:solidFill>
              <a:latin typeface="Helvetica Neue"/>
              <a:ea typeface="Helvetica Neue"/>
              <a:cs typeface="Helvetica Neue"/>
              <a:sym typeface="Helvetica Neue"/>
            </a:endParaRPr>
          </a:p>
        </p:txBody>
      </p:sp>
      <p:sp>
        <p:nvSpPr>
          <p:cNvPr id="2058" name="CasellaDiTesto 8">
            <a:extLst>
              <a:ext uri="{FF2B5EF4-FFF2-40B4-BE49-F238E27FC236}">
                <a16:creationId xmlns:a16="http://schemas.microsoft.com/office/drawing/2014/main" id="{CDC355CD-4EAA-B469-42DF-A12BA3F73665}"/>
              </a:ext>
            </a:extLst>
          </p:cNvPr>
          <p:cNvSpPr txBox="1">
            <a:spLocks noChangeArrowheads="1"/>
          </p:cNvSpPr>
          <p:nvPr/>
        </p:nvSpPr>
        <p:spPr bwMode="auto">
          <a:xfrm>
            <a:off x="942298" y="2013007"/>
            <a:ext cx="30775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800" dirty="0">
                <a:latin typeface="Arial" panose="020B0604020202020204" pitchFamily="34" charset="0"/>
                <a:cs typeface="Arial" panose="020B0604020202020204" pitchFamily="34" charset="0"/>
              </a:rPr>
              <a:t>The golden </a:t>
            </a:r>
            <a:r>
              <a:rPr lang="it-IT" altLang="it-IT" sz="800" dirty="0" err="1">
                <a:latin typeface="Arial" panose="020B0604020202020204" pitchFamily="34" charset="0"/>
                <a:cs typeface="Arial" panose="020B0604020202020204" pitchFamily="34" charset="0"/>
              </a:rPr>
              <a:t>jackal</a:t>
            </a:r>
            <a:r>
              <a:rPr lang="it-IT" altLang="it-IT" sz="800" dirty="0">
                <a:latin typeface="Arial" panose="020B0604020202020204" pitchFamily="34" charset="0"/>
                <a:cs typeface="Arial" panose="020B0604020202020204" pitchFamily="34" charset="0"/>
              </a:rPr>
              <a:t> </a:t>
            </a:r>
            <a:r>
              <a:rPr lang="it-IT" altLang="it-IT" sz="800" i="1" dirty="0">
                <a:latin typeface="Arial" panose="020B0604020202020204" pitchFamily="34" charset="0"/>
                <a:cs typeface="Arial" panose="020B0604020202020204" pitchFamily="34" charset="0"/>
              </a:rPr>
              <a:t>Canis </a:t>
            </a:r>
            <a:r>
              <a:rPr lang="it-IT" altLang="it-IT" sz="800" i="1" dirty="0" err="1">
                <a:latin typeface="Arial" panose="020B0604020202020204" pitchFamily="34" charset="0"/>
                <a:cs typeface="Arial" panose="020B0604020202020204" pitchFamily="34" charset="0"/>
              </a:rPr>
              <a:t>aureus</a:t>
            </a:r>
            <a:r>
              <a:rPr lang="it-IT" altLang="it-IT" sz="800" i="1"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is</a:t>
            </a:r>
            <a:r>
              <a:rPr lang="it-IT" altLang="it-IT" sz="800" dirty="0">
                <a:latin typeface="Arial" panose="020B0604020202020204" pitchFamily="34" charset="0"/>
                <a:cs typeface="Arial" panose="020B0604020202020204" pitchFamily="34" charset="0"/>
              </a:rPr>
              <a:t> a wild </a:t>
            </a:r>
            <a:r>
              <a:rPr lang="it-IT" altLang="it-IT" sz="800" dirty="0" err="1">
                <a:latin typeface="Arial" panose="020B0604020202020204" pitchFamily="34" charset="0"/>
                <a:cs typeface="Arial" panose="020B0604020202020204" pitchFamily="34" charset="0"/>
              </a:rPr>
              <a:t>canid</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species</a:t>
            </a:r>
            <a:r>
              <a:rPr lang="it-IT" altLang="it-IT" sz="800" dirty="0">
                <a:latin typeface="Arial" panose="020B0604020202020204" pitchFamily="34" charset="0"/>
                <a:cs typeface="Arial" panose="020B0604020202020204" pitchFamily="34" charset="0"/>
              </a:rPr>
              <a:t> of Asian </a:t>
            </a:r>
            <a:r>
              <a:rPr lang="it-IT" altLang="it-IT" sz="800" dirty="0" err="1">
                <a:latin typeface="Arial" panose="020B0604020202020204" pitchFamily="34" charset="0"/>
                <a:cs typeface="Arial" panose="020B0604020202020204" pitchFamily="34" charset="0"/>
              </a:rPr>
              <a:t>origin</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which</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is</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naturally</a:t>
            </a:r>
            <a:r>
              <a:rPr lang="it-IT" altLang="it-IT" sz="800" dirty="0">
                <a:latin typeface="Arial" panose="020B0604020202020204" pitchFamily="34" charset="0"/>
                <a:cs typeface="Arial" panose="020B0604020202020204" pitchFamily="34" charset="0"/>
              </a:rPr>
              <a:t> fast-</a:t>
            </a:r>
            <a:r>
              <a:rPr lang="it-IT" altLang="it-IT" sz="800" dirty="0" err="1">
                <a:latin typeface="Arial" panose="020B0604020202020204" pitchFamily="34" charset="0"/>
                <a:cs typeface="Arial" panose="020B0604020202020204" pitchFamily="34" charset="0"/>
              </a:rPr>
              <a:t>expanding</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its</a:t>
            </a:r>
            <a:r>
              <a:rPr lang="it-IT" altLang="it-IT" sz="800" dirty="0">
                <a:latin typeface="Arial" panose="020B0604020202020204" pitchFamily="34" charset="0"/>
                <a:cs typeface="Arial" panose="020B0604020202020204" pitchFamily="34" charset="0"/>
              </a:rPr>
              <a:t> range in Europe (Figure 1). First </a:t>
            </a:r>
            <a:r>
              <a:rPr lang="it-IT" altLang="it-IT" sz="800" dirty="0" err="1">
                <a:latin typeface="Arial" panose="020B0604020202020204" pitchFamily="34" charset="0"/>
                <a:cs typeface="Arial" panose="020B0604020202020204" pitchFamily="34" charset="0"/>
              </a:rPr>
              <a:t>occurrences</a:t>
            </a:r>
            <a:r>
              <a:rPr lang="it-IT" altLang="it-IT" sz="800" dirty="0">
                <a:latin typeface="Arial" panose="020B0604020202020204" pitchFamily="34" charset="0"/>
                <a:cs typeface="Arial" panose="020B0604020202020204" pitchFamily="34" charset="0"/>
              </a:rPr>
              <a:t> on North-Eastern </a:t>
            </a:r>
            <a:r>
              <a:rPr lang="it-IT" altLang="it-IT" sz="800" dirty="0" err="1">
                <a:latin typeface="Arial" panose="020B0604020202020204" pitchFamily="34" charset="0"/>
                <a:cs typeface="Arial" panose="020B0604020202020204" pitchFamily="34" charset="0"/>
              </a:rPr>
              <a:t>Italy</a:t>
            </a:r>
            <a:r>
              <a:rPr lang="it-IT" altLang="it-IT" sz="800" dirty="0">
                <a:latin typeface="Arial" panose="020B0604020202020204" pitchFamily="34" charset="0"/>
                <a:cs typeface="Arial" panose="020B0604020202020204" pitchFamily="34" charset="0"/>
              </a:rPr>
              <a:t> date back to late 1980s. </a:t>
            </a:r>
          </a:p>
        </p:txBody>
      </p:sp>
      <p:sp>
        <p:nvSpPr>
          <p:cNvPr id="2059" name="CasellaDiTesto 9">
            <a:extLst>
              <a:ext uri="{FF2B5EF4-FFF2-40B4-BE49-F238E27FC236}">
                <a16:creationId xmlns:a16="http://schemas.microsoft.com/office/drawing/2014/main" id="{E79ACE1A-9106-ED66-2279-F9476E8D28D5}"/>
              </a:ext>
            </a:extLst>
          </p:cNvPr>
          <p:cNvSpPr txBox="1">
            <a:spLocks noChangeArrowheads="1"/>
          </p:cNvSpPr>
          <p:nvPr/>
        </p:nvSpPr>
        <p:spPr bwMode="auto">
          <a:xfrm>
            <a:off x="939769" y="2512681"/>
            <a:ext cx="3077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800" dirty="0">
                <a:latin typeface="Arial" panose="020B0604020202020204" pitchFamily="34" charset="0"/>
                <a:cs typeface="Arial" panose="020B0604020202020204" pitchFamily="34" charset="0"/>
              </a:rPr>
              <a:t>The first record in </a:t>
            </a:r>
            <a:r>
              <a:rPr lang="it-IT" altLang="it-IT" sz="800" dirty="0" err="1">
                <a:latin typeface="Arial" panose="020B0604020202020204" pitchFamily="34" charset="0"/>
                <a:cs typeface="Arial" panose="020B0604020202020204" pitchFamily="34" charset="0"/>
              </a:rPr>
              <a:t>Tuscany</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dates</a:t>
            </a:r>
            <a:r>
              <a:rPr lang="it-IT" altLang="it-IT" sz="800" dirty="0">
                <a:latin typeface="Arial" panose="020B0604020202020204" pitchFamily="34" charset="0"/>
                <a:cs typeface="Arial" panose="020B0604020202020204" pitchFamily="34" charset="0"/>
              </a:rPr>
              <a:t> back to 2021 </a:t>
            </a:r>
            <a:r>
              <a:rPr lang="it-IT" altLang="it-IT" sz="800" dirty="0" err="1">
                <a:latin typeface="Arial" panose="020B0604020202020204" pitchFamily="34" charset="0"/>
                <a:cs typeface="Arial" panose="020B0604020202020204" pitchFamily="34" charset="0"/>
              </a:rPr>
              <a:t>at</a:t>
            </a:r>
            <a:r>
              <a:rPr lang="it-IT" altLang="it-IT" sz="800" dirty="0">
                <a:latin typeface="Arial" panose="020B0604020202020204" pitchFamily="34" charset="0"/>
                <a:cs typeface="Arial" panose="020B0604020202020204" pitchFamily="34" charset="0"/>
              </a:rPr>
              <a:t> the </a:t>
            </a:r>
            <a:r>
              <a:rPr lang="it-IT" altLang="it-IT" sz="800" dirty="0" err="1">
                <a:latin typeface="Arial" panose="020B0604020202020204" pitchFamily="34" charset="0"/>
                <a:cs typeface="Arial" panose="020B0604020202020204" pitchFamily="34" charset="0"/>
              </a:rPr>
              <a:t>north</a:t>
            </a:r>
            <a:r>
              <a:rPr lang="it-IT" altLang="it-IT" sz="800" dirty="0">
                <a:latin typeface="Arial" panose="020B0604020202020204" pitchFamily="34" charset="0"/>
                <a:cs typeface="Arial" panose="020B0604020202020204" pitchFamily="34" charset="0"/>
              </a:rPr>
              <a:t>-western </a:t>
            </a:r>
            <a:r>
              <a:rPr lang="it-IT" altLang="it-IT" sz="800" dirty="0" err="1">
                <a:latin typeface="Arial" panose="020B0604020202020204" pitchFamily="34" charset="0"/>
                <a:cs typeface="Arial" panose="020B0604020202020204" pitchFamily="34" charset="0"/>
              </a:rPr>
              <a:t>outskirts</a:t>
            </a:r>
            <a:r>
              <a:rPr lang="it-IT" altLang="it-IT" sz="800" dirty="0">
                <a:latin typeface="Arial" panose="020B0604020202020204" pitchFamily="34" charset="0"/>
                <a:cs typeface="Arial" panose="020B0604020202020204" pitchFamily="34" charset="0"/>
              </a:rPr>
              <a:t> of Firenze </a:t>
            </a:r>
            <a:r>
              <a:rPr lang="it-IT" altLang="it-IT" sz="800" dirty="0" err="1">
                <a:latin typeface="Arial" panose="020B0604020202020204" pitchFamily="34" charset="0"/>
                <a:cs typeface="Arial" panose="020B0604020202020204" pitchFamily="34" charset="0"/>
              </a:rPr>
              <a:t>metropolitan</a:t>
            </a:r>
            <a:r>
              <a:rPr lang="it-IT" altLang="it-IT" sz="800" dirty="0">
                <a:latin typeface="Arial" panose="020B0604020202020204" pitchFamily="34" charset="0"/>
                <a:cs typeface="Arial" panose="020B0604020202020204" pitchFamily="34" charset="0"/>
              </a:rPr>
              <a:t> area, with a </a:t>
            </a:r>
            <a:r>
              <a:rPr lang="it-IT" altLang="it-IT" sz="800" dirty="0" err="1">
                <a:latin typeface="Arial" panose="020B0604020202020204" pitchFamily="34" charset="0"/>
                <a:cs typeface="Arial" panose="020B0604020202020204" pitchFamily="34" charset="0"/>
              </a:rPr>
              <a:t>pair</a:t>
            </a:r>
            <a:r>
              <a:rPr lang="it-IT" altLang="it-IT" sz="800" dirty="0">
                <a:latin typeface="Arial" panose="020B0604020202020204" pitchFamily="34" charset="0"/>
                <a:cs typeface="Arial" panose="020B0604020202020204" pitchFamily="34" charset="0"/>
              </a:rPr>
              <a:t> of </a:t>
            </a:r>
            <a:r>
              <a:rPr lang="it-IT" altLang="it-IT" sz="800" dirty="0" err="1">
                <a:latin typeface="Arial" panose="020B0604020202020204" pitchFamily="34" charset="0"/>
                <a:cs typeface="Arial" panose="020B0604020202020204" pitchFamily="34" charset="0"/>
              </a:rPr>
              <a:t>individuals</a:t>
            </a:r>
            <a:r>
              <a:rPr lang="it-IT" altLang="it-IT" sz="800" dirty="0">
                <a:latin typeface="Arial" panose="020B0604020202020204" pitchFamily="34" charset="0"/>
                <a:cs typeface="Arial" panose="020B0604020202020204" pitchFamily="34" charset="0"/>
              </a:rPr>
              <a:t> [1].</a:t>
            </a:r>
          </a:p>
        </p:txBody>
      </p:sp>
      <p:sp>
        <p:nvSpPr>
          <p:cNvPr id="2060" name="CasellaDiTesto 11">
            <a:extLst>
              <a:ext uri="{FF2B5EF4-FFF2-40B4-BE49-F238E27FC236}">
                <a16:creationId xmlns:a16="http://schemas.microsoft.com/office/drawing/2014/main" id="{C43BFE34-B2A9-5D35-1376-A7BC67AB1AC8}"/>
              </a:ext>
            </a:extLst>
          </p:cNvPr>
          <p:cNvSpPr txBox="1">
            <a:spLocks noChangeArrowheads="1"/>
          </p:cNvSpPr>
          <p:nvPr/>
        </p:nvSpPr>
        <p:spPr bwMode="auto">
          <a:xfrm>
            <a:off x="946651" y="1791930"/>
            <a:ext cx="2025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1200" b="1" dirty="0">
                <a:latin typeface="Arial" panose="020B0604020202020204" pitchFamily="34" charset="0"/>
                <a:cs typeface="Arial" panose="020B0604020202020204" pitchFamily="34" charset="0"/>
              </a:rPr>
              <a:t>INTRODUCTION</a:t>
            </a:r>
          </a:p>
        </p:txBody>
      </p:sp>
      <p:sp>
        <p:nvSpPr>
          <p:cNvPr id="2061" name="CasellaDiTesto 17">
            <a:extLst>
              <a:ext uri="{FF2B5EF4-FFF2-40B4-BE49-F238E27FC236}">
                <a16:creationId xmlns:a16="http://schemas.microsoft.com/office/drawing/2014/main" id="{AD6514F5-62AA-640B-7427-C69F929D587F}"/>
              </a:ext>
            </a:extLst>
          </p:cNvPr>
          <p:cNvSpPr txBox="1">
            <a:spLocks noChangeArrowheads="1"/>
          </p:cNvSpPr>
          <p:nvPr/>
        </p:nvSpPr>
        <p:spPr bwMode="auto">
          <a:xfrm>
            <a:off x="939232" y="2960063"/>
            <a:ext cx="30780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800" dirty="0">
                <a:latin typeface="Arial" panose="020B0604020202020204" pitchFamily="34" charset="0"/>
                <a:cs typeface="Arial" panose="020B0604020202020204" pitchFamily="34" charset="0"/>
              </a:rPr>
              <a:t>In 2022, a </a:t>
            </a:r>
            <a:r>
              <a:rPr lang="it-IT" altLang="it-IT" sz="800" dirty="0" err="1">
                <a:latin typeface="Arial" panose="020B0604020202020204" pitchFamily="34" charset="0"/>
                <a:cs typeface="Arial" panose="020B0604020202020204" pitchFamily="34" charset="0"/>
              </a:rPr>
              <a:t>juvenile</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individual</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was</a:t>
            </a:r>
            <a:r>
              <a:rPr lang="it-IT" altLang="it-IT" sz="800" dirty="0">
                <a:latin typeface="Arial" panose="020B0604020202020204" pitchFamily="34" charset="0"/>
                <a:cs typeface="Arial" panose="020B0604020202020204" pitchFamily="34" charset="0"/>
              </a:rPr>
              <a:t> road-</a:t>
            </a:r>
            <a:r>
              <a:rPr lang="it-IT" altLang="it-IT" sz="800" dirty="0" err="1">
                <a:latin typeface="Arial" panose="020B0604020202020204" pitchFamily="34" charset="0"/>
                <a:cs typeface="Arial" panose="020B0604020202020204" pitchFamily="34" charset="0"/>
              </a:rPr>
              <a:t>killed</a:t>
            </a:r>
            <a:r>
              <a:rPr lang="it-IT" altLang="it-IT" sz="800" dirty="0">
                <a:latin typeface="Arial" panose="020B0604020202020204" pitchFamily="34" charset="0"/>
                <a:cs typeface="Arial" panose="020B0604020202020204" pitchFamily="34" charset="0"/>
              </a:rPr>
              <a:t> in </a:t>
            </a:r>
            <a:r>
              <a:rPr lang="it-IT" altLang="it-IT" sz="800" dirty="0" err="1">
                <a:latin typeface="Arial" panose="020B0604020202020204" pitchFamily="34" charset="0"/>
                <a:cs typeface="Arial" panose="020B0604020202020204" pitchFamily="34" charset="0"/>
              </a:rPr>
              <a:t>central</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Tuscany</a:t>
            </a:r>
            <a:r>
              <a:rPr lang="it-IT" altLang="it-IT" sz="800" dirty="0">
                <a:latin typeface="Arial" panose="020B0604020202020204" pitchFamily="34" charset="0"/>
                <a:cs typeface="Arial" panose="020B0604020202020204" pitchFamily="34" charset="0"/>
              </a:rPr>
              <a:t> (Empoli, province of Firenze).</a:t>
            </a:r>
          </a:p>
        </p:txBody>
      </p:sp>
      <p:sp>
        <p:nvSpPr>
          <p:cNvPr id="2062" name="CasellaDiTesto 19">
            <a:extLst>
              <a:ext uri="{FF2B5EF4-FFF2-40B4-BE49-F238E27FC236}">
                <a16:creationId xmlns:a16="http://schemas.microsoft.com/office/drawing/2014/main" id="{E5CA4EA2-BAE9-50AE-FD45-946BA6DAC222}"/>
              </a:ext>
            </a:extLst>
          </p:cNvPr>
          <p:cNvSpPr txBox="1">
            <a:spLocks noChangeArrowheads="1"/>
          </p:cNvSpPr>
          <p:nvPr/>
        </p:nvSpPr>
        <p:spPr bwMode="auto">
          <a:xfrm>
            <a:off x="939232" y="3272988"/>
            <a:ext cx="3077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800" dirty="0" err="1">
                <a:latin typeface="Arial" panose="020B0604020202020204" pitchFamily="34" charset="0"/>
                <a:cs typeface="Arial" panose="020B0604020202020204" pitchFamily="34" charset="0"/>
              </a:rPr>
              <a:t>Then</a:t>
            </a:r>
            <a:r>
              <a:rPr lang="it-IT" altLang="it-IT" sz="800" dirty="0">
                <a:latin typeface="Arial" panose="020B0604020202020204" pitchFamily="34" charset="0"/>
                <a:cs typeface="Arial" panose="020B0604020202020204" pitchFamily="34" charset="0"/>
              </a:rPr>
              <a:t>, a </a:t>
            </a:r>
            <a:r>
              <a:rPr lang="it-IT" altLang="it-IT" sz="800" dirty="0" err="1">
                <a:latin typeface="Arial" panose="020B0604020202020204" pitchFamily="34" charset="0"/>
                <a:cs typeface="Arial" panose="020B0604020202020204" pitchFamily="34" charset="0"/>
              </a:rPr>
              <a:t>further</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individual</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has</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been</a:t>
            </a:r>
            <a:r>
              <a:rPr lang="it-IT" altLang="it-IT" sz="800" dirty="0">
                <a:latin typeface="Arial" panose="020B0604020202020204" pitchFamily="34" charset="0"/>
                <a:cs typeface="Arial" panose="020B0604020202020204" pitchFamily="34" charset="0"/>
              </a:rPr>
              <a:t> camera-</a:t>
            </a:r>
            <a:r>
              <a:rPr lang="it-IT" altLang="it-IT" sz="800" dirty="0" err="1">
                <a:latin typeface="Arial" panose="020B0604020202020204" pitchFamily="34" charset="0"/>
                <a:cs typeface="Arial" panose="020B0604020202020204" pitchFamily="34" charset="0"/>
              </a:rPr>
              <a:t>trapped</a:t>
            </a:r>
            <a:r>
              <a:rPr lang="it-IT" altLang="it-IT" sz="800" dirty="0">
                <a:latin typeface="Arial" panose="020B0604020202020204" pitchFamily="34" charset="0"/>
                <a:cs typeface="Arial" panose="020B0604020202020204" pitchFamily="34" charset="0"/>
              </a:rPr>
              <a:t> in the Maremma </a:t>
            </a:r>
            <a:r>
              <a:rPr lang="it-IT" altLang="it-IT" sz="800" dirty="0" err="1">
                <a:latin typeface="Arial" panose="020B0604020202020204" pitchFamily="34" charset="0"/>
                <a:cs typeface="Arial" panose="020B0604020202020204" pitchFamily="34" charset="0"/>
              </a:rPr>
              <a:t>Regional</a:t>
            </a:r>
            <a:r>
              <a:rPr lang="it-IT" altLang="it-IT" sz="800" dirty="0">
                <a:latin typeface="Arial" panose="020B0604020202020204" pitchFamily="34" charset="0"/>
                <a:cs typeface="Arial" panose="020B0604020202020204" pitchFamily="34" charset="0"/>
              </a:rPr>
              <a:t> Park, in </a:t>
            </a:r>
            <a:r>
              <a:rPr lang="it-IT" altLang="it-IT" sz="800" dirty="0" err="1">
                <a:latin typeface="Arial" panose="020B0604020202020204" pitchFamily="34" charset="0"/>
                <a:cs typeface="Arial" panose="020B0604020202020204" pitchFamily="34" charset="0"/>
              </a:rPr>
              <a:t>southern</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Tuscany</a:t>
            </a:r>
            <a:r>
              <a:rPr lang="it-IT" altLang="it-IT" sz="800" dirty="0">
                <a:latin typeface="Arial" panose="020B0604020202020204" pitchFamily="34" charset="0"/>
                <a:cs typeface="Arial" panose="020B0604020202020204" pitchFamily="34" charset="0"/>
              </a:rPr>
              <a:t> (province of Grosseto) [2].</a:t>
            </a:r>
          </a:p>
        </p:txBody>
      </p:sp>
      <p:sp>
        <p:nvSpPr>
          <p:cNvPr id="22" name="Rettangolo con angoli arrotondati 21">
            <a:extLst>
              <a:ext uri="{FF2B5EF4-FFF2-40B4-BE49-F238E27FC236}">
                <a16:creationId xmlns:a16="http://schemas.microsoft.com/office/drawing/2014/main" id="{ABE7E199-0384-F8FC-8FA1-275DE570C499}"/>
              </a:ext>
            </a:extLst>
          </p:cNvPr>
          <p:cNvSpPr/>
          <p:nvPr/>
        </p:nvSpPr>
        <p:spPr>
          <a:xfrm>
            <a:off x="946651" y="3736496"/>
            <a:ext cx="3070086" cy="767640"/>
          </a:xfrm>
          <a:prstGeom prst="roundRect">
            <a:avLst/>
          </a:prstGeom>
          <a:solidFill>
            <a:srgbClr val="00206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it-IT" sz="800" b="1" dirty="0" err="1">
                <a:latin typeface="Arial" panose="020B0604020202020204" pitchFamily="34" charset="0"/>
                <a:cs typeface="Arial" panose="020B0604020202020204" pitchFamily="34" charset="0"/>
              </a:rPr>
              <a:t>Aims</a:t>
            </a:r>
            <a:endParaRPr lang="it-IT" sz="800" b="1" dirty="0">
              <a:latin typeface="Arial" panose="020B0604020202020204" pitchFamily="34" charset="0"/>
              <a:cs typeface="Arial" panose="020B0604020202020204" pitchFamily="34" charset="0"/>
            </a:endParaRPr>
          </a:p>
          <a:p>
            <a:pPr algn="ctr">
              <a:defRPr/>
            </a:pPr>
            <a:endParaRPr lang="it-IT" sz="800" b="1" dirty="0">
              <a:latin typeface="Arial" panose="020B0604020202020204" pitchFamily="34" charset="0"/>
              <a:cs typeface="Arial" panose="020B0604020202020204" pitchFamily="34" charset="0"/>
            </a:endParaRPr>
          </a:p>
          <a:p>
            <a:pPr algn="ctr">
              <a:defRPr/>
            </a:pPr>
            <a:r>
              <a:rPr lang="it-IT" sz="700" b="1" dirty="0" err="1">
                <a:latin typeface="Arial" panose="020B0604020202020204" pitchFamily="34" charset="0"/>
                <a:cs typeface="Arial" panose="020B0604020202020204" pitchFamily="34" charset="0"/>
              </a:rPr>
              <a:t>Assessing</a:t>
            </a:r>
            <a:r>
              <a:rPr lang="it-IT" sz="700" b="1" dirty="0">
                <a:latin typeface="Arial" panose="020B0604020202020204" pitchFamily="34" charset="0"/>
                <a:cs typeface="Arial" panose="020B0604020202020204" pitchFamily="34" charset="0"/>
              </a:rPr>
              <a:t> the </a:t>
            </a:r>
            <a:r>
              <a:rPr lang="it-IT" sz="700" b="1" dirty="0" err="1">
                <a:latin typeface="Arial" panose="020B0604020202020204" pitchFamily="34" charset="0"/>
                <a:cs typeface="Arial" panose="020B0604020202020204" pitchFamily="34" charset="0"/>
              </a:rPr>
              <a:t>distribution</a:t>
            </a:r>
            <a:r>
              <a:rPr lang="it-IT" sz="700" b="1" dirty="0">
                <a:latin typeface="Arial" panose="020B0604020202020204" pitchFamily="34" charset="0"/>
                <a:cs typeface="Arial" panose="020B0604020202020204" pitchFamily="34" charset="0"/>
              </a:rPr>
              <a:t> of the golden </a:t>
            </a:r>
            <a:r>
              <a:rPr lang="it-IT" sz="700" b="1" dirty="0" err="1">
                <a:latin typeface="Arial" panose="020B0604020202020204" pitchFamily="34" charset="0"/>
                <a:cs typeface="Arial" panose="020B0604020202020204" pitchFamily="34" charset="0"/>
              </a:rPr>
              <a:t>jackal</a:t>
            </a:r>
            <a:r>
              <a:rPr lang="it-IT" sz="700" b="1" dirty="0">
                <a:latin typeface="Arial" panose="020B0604020202020204" pitchFamily="34" charset="0"/>
                <a:cs typeface="Arial" panose="020B0604020202020204" pitchFamily="34" charset="0"/>
              </a:rPr>
              <a:t> in </a:t>
            </a:r>
            <a:r>
              <a:rPr lang="it-IT" sz="700" b="1" dirty="0" err="1">
                <a:latin typeface="Arial" panose="020B0604020202020204" pitchFamily="34" charset="0"/>
                <a:cs typeface="Arial" panose="020B0604020202020204" pitchFamily="34" charset="0"/>
              </a:rPr>
              <a:t>Tuscany</a:t>
            </a:r>
            <a:r>
              <a:rPr lang="it-IT" sz="700" b="1" dirty="0">
                <a:latin typeface="Arial" panose="020B0604020202020204" pitchFamily="34" charset="0"/>
                <a:cs typeface="Arial" panose="020B0604020202020204" pitchFamily="34" charset="0"/>
              </a:rPr>
              <a:t> by </a:t>
            </a:r>
            <a:r>
              <a:rPr lang="it-IT" sz="700" b="1" dirty="0" err="1">
                <a:latin typeface="Arial" panose="020B0604020202020204" pitchFamily="34" charset="0"/>
                <a:cs typeface="Arial" panose="020B0604020202020204" pitchFamily="34" charset="0"/>
              </a:rPr>
              <a:t>combining</a:t>
            </a:r>
            <a:r>
              <a:rPr lang="it-IT" sz="700" b="1" dirty="0">
                <a:latin typeface="Arial" panose="020B0604020202020204" pitchFamily="34" charset="0"/>
                <a:cs typeface="Arial" panose="020B0604020202020204" pitchFamily="34" charset="0"/>
              </a:rPr>
              <a:t> </a:t>
            </a:r>
            <a:r>
              <a:rPr lang="it-IT" sz="700" b="1" dirty="0" err="1">
                <a:latin typeface="Arial" panose="020B0604020202020204" pitchFamily="34" charset="0"/>
                <a:cs typeface="Arial" panose="020B0604020202020204" pitchFamily="34" charset="0"/>
              </a:rPr>
              <a:t>different</a:t>
            </a:r>
            <a:r>
              <a:rPr lang="it-IT" sz="700" b="1" dirty="0">
                <a:latin typeface="Arial" panose="020B0604020202020204" pitchFamily="34" charset="0"/>
                <a:cs typeface="Arial" panose="020B0604020202020204" pitchFamily="34" charset="0"/>
              </a:rPr>
              <a:t> </a:t>
            </a:r>
            <a:r>
              <a:rPr lang="it-IT" sz="700" b="1" dirty="0" err="1">
                <a:latin typeface="Arial" panose="020B0604020202020204" pitchFamily="34" charset="0"/>
                <a:cs typeface="Arial" panose="020B0604020202020204" pitchFamily="34" charset="0"/>
              </a:rPr>
              <a:t>approaches</a:t>
            </a:r>
            <a:r>
              <a:rPr lang="it-IT" sz="700" b="1" dirty="0">
                <a:latin typeface="Arial" panose="020B0604020202020204" pitchFamily="34" charset="0"/>
                <a:cs typeface="Arial" panose="020B0604020202020204" pitchFamily="34" charset="0"/>
              </a:rPr>
              <a:t>: </a:t>
            </a:r>
            <a:r>
              <a:rPr lang="it-IT" sz="700" b="1" dirty="0" err="1">
                <a:latin typeface="Arial" panose="020B0604020202020204" pitchFamily="34" charset="0"/>
                <a:cs typeface="Arial" panose="020B0604020202020204" pitchFamily="34" charset="0"/>
              </a:rPr>
              <a:t>bioacoustics</a:t>
            </a:r>
            <a:r>
              <a:rPr lang="it-IT" sz="700" b="1" dirty="0">
                <a:latin typeface="Arial" panose="020B0604020202020204" pitchFamily="34" charset="0"/>
                <a:cs typeface="Arial" panose="020B0604020202020204" pitchFamily="34" charset="0"/>
              </a:rPr>
              <a:t>, </a:t>
            </a:r>
            <a:r>
              <a:rPr lang="it-IT" sz="700" b="1" dirty="0" err="1">
                <a:latin typeface="Arial" panose="020B0604020202020204" pitchFamily="34" charset="0"/>
                <a:cs typeface="Arial" panose="020B0604020202020204" pitchFamily="34" charset="0"/>
              </a:rPr>
              <a:t>molecular</a:t>
            </a:r>
            <a:r>
              <a:rPr lang="it-IT" sz="700" b="1" dirty="0">
                <a:latin typeface="Arial" panose="020B0604020202020204" pitchFamily="34" charset="0"/>
                <a:cs typeface="Arial" panose="020B0604020202020204" pitchFamily="34" charset="0"/>
              </a:rPr>
              <a:t> </a:t>
            </a:r>
            <a:r>
              <a:rPr lang="it-IT" sz="700" b="1" dirty="0" err="1">
                <a:latin typeface="Arial" panose="020B0604020202020204" pitchFamily="34" charset="0"/>
                <a:cs typeface="Arial" panose="020B0604020202020204" pitchFamily="34" charset="0"/>
              </a:rPr>
              <a:t>analysis</a:t>
            </a:r>
            <a:r>
              <a:rPr lang="it-IT" sz="700" b="1" dirty="0">
                <a:latin typeface="Arial" panose="020B0604020202020204" pitchFamily="34" charset="0"/>
                <a:cs typeface="Arial" panose="020B0604020202020204" pitchFamily="34" charset="0"/>
              </a:rPr>
              <a:t> and literature/newspaper review</a:t>
            </a:r>
            <a:endParaRPr lang="it-IT" sz="700" dirty="0"/>
          </a:p>
        </p:txBody>
      </p:sp>
      <p:sp>
        <p:nvSpPr>
          <p:cNvPr id="2066" name="CasellaDiTesto 11">
            <a:extLst>
              <a:ext uri="{FF2B5EF4-FFF2-40B4-BE49-F238E27FC236}">
                <a16:creationId xmlns:a16="http://schemas.microsoft.com/office/drawing/2014/main" id="{CADC6717-522D-A44A-B773-D11F39EF38DF}"/>
              </a:ext>
            </a:extLst>
          </p:cNvPr>
          <p:cNvSpPr txBox="1">
            <a:spLocks noChangeArrowheads="1"/>
          </p:cNvSpPr>
          <p:nvPr/>
        </p:nvSpPr>
        <p:spPr bwMode="auto">
          <a:xfrm>
            <a:off x="4522729" y="1992670"/>
            <a:ext cx="28656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1200" b="1" dirty="0">
                <a:latin typeface="Arial" panose="020B0604020202020204" pitchFamily="34" charset="0"/>
                <a:cs typeface="Arial" panose="020B0604020202020204" pitchFamily="34" charset="0"/>
              </a:rPr>
              <a:t>MATERIALS AND METHODS</a:t>
            </a:r>
          </a:p>
        </p:txBody>
      </p:sp>
      <p:sp>
        <p:nvSpPr>
          <p:cNvPr id="2067" name="CasellaDiTesto 8">
            <a:extLst>
              <a:ext uri="{FF2B5EF4-FFF2-40B4-BE49-F238E27FC236}">
                <a16:creationId xmlns:a16="http://schemas.microsoft.com/office/drawing/2014/main" id="{1EA8AD30-A978-ADA1-E882-583EB20FD821}"/>
              </a:ext>
            </a:extLst>
          </p:cNvPr>
          <p:cNvSpPr txBox="1">
            <a:spLocks noChangeArrowheads="1"/>
          </p:cNvSpPr>
          <p:nvPr/>
        </p:nvSpPr>
        <p:spPr bwMode="auto">
          <a:xfrm>
            <a:off x="4525259" y="2224908"/>
            <a:ext cx="29717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800" dirty="0">
                <a:latin typeface="Arial" panose="020B0604020202020204" pitchFamily="34" charset="0"/>
                <a:cs typeface="Arial" panose="020B0604020202020204" pitchFamily="34" charset="0"/>
              </a:rPr>
              <a:t>1. </a:t>
            </a:r>
            <a:r>
              <a:rPr lang="it-IT" altLang="it-IT" sz="800" b="1" dirty="0">
                <a:solidFill>
                  <a:srgbClr val="FF0000"/>
                </a:solidFill>
                <a:latin typeface="Arial" panose="020B0604020202020204" pitchFamily="34" charset="0"/>
                <a:cs typeface="Arial" panose="020B0604020202020204" pitchFamily="34" charset="0"/>
              </a:rPr>
              <a:t>Literature/online newspaper</a:t>
            </a:r>
            <a:r>
              <a:rPr lang="it-IT" altLang="it-IT" sz="800" dirty="0">
                <a:solidFill>
                  <a:srgbClr val="FF0000"/>
                </a:solidFill>
                <a:latin typeface="Arial" panose="020B0604020202020204" pitchFamily="34" charset="0"/>
                <a:cs typeface="Arial" panose="020B0604020202020204" pitchFamily="34" charset="0"/>
              </a:rPr>
              <a:t> </a:t>
            </a:r>
            <a:r>
              <a:rPr lang="it-IT" altLang="it-IT" sz="800" b="1" dirty="0">
                <a:solidFill>
                  <a:srgbClr val="FF0000"/>
                </a:solidFill>
                <a:latin typeface="Arial" panose="020B0604020202020204" pitchFamily="34" charset="0"/>
                <a:cs typeface="Arial" panose="020B0604020202020204" pitchFamily="34" charset="0"/>
              </a:rPr>
              <a:t>review</a:t>
            </a:r>
            <a:r>
              <a:rPr lang="it-IT" altLang="it-IT" sz="800" dirty="0">
                <a:latin typeface="Arial" panose="020B0604020202020204" pitchFamily="34" charset="0"/>
                <a:cs typeface="Arial" panose="020B0604020202020204" pitchFamily="34" charset="0"/>
              </a:rPr>
              <a:t> on golden </a:t>
            </a:r>
            <a:r>
              <a:rPr lang="it-IT" altLang="it-IT" sz="800" dirty="0" err="1">
                <a:latin typeface="Arial" panose="020B0604020202020204" pitchFamily="34" charset="0"/>
                <a:cs typeface="Arial" panose="020B0604020202020204" pitchFamily="34" charset="0"/>
              </a:rPr>
              <a:t>jackal</a:t>
            </a:r>
            <a:r>
              <a:rPr lang="it-IT" altLang="it-IT" sz="800" dirty="0">
                <a:latin typeface="Arial" panose="020B0604020202020204" pitchFamily="34" charset="0"/>
                <a:cs typeface="Arial" panose="020B0604020202020204" pitchFamily="34" charset="0"/>
              </a:rPr>
              <a:t> in </a:t>
            </a:r>
            <a:r>
              <a:rPr lang="it-IT" altLang="it-IT" sz="800" dirty="0" err="1">
                <a:latin typeface="Arial" panose="020B0604020202020204" pitchFamily="34" charset="0"/>
                <a:cs typeface="Arial" panose="020B0604020202020204" pitchFamily="34" charset="0"/>
              </a:rPr>
              <a:t>Tuscany</a:t>
            </a:r>
            <a:r>
              <a:rPr lang="it-IT" altLang="it-IT" sz="800" dirty="0">
                <a:latin typeface="Arial" panose="020B0604020202020204" pitchFamily="34" charset="0"/>
                <a:cs typeface="Arial" panose="020B0604020202020204" pitchFamily="34" charset="0"/>
              </a:rPr>
              <a:t> </a:t>
            </a:r>
          </a:p>
        </p:txBody>
      </p:sp>
      <p:sp>
        <p:nvSpPr>
          <p:cNvPr id="2068" name="CasellaDiTesto 8">
            <a:extLst>
              <a:ext uri="{FF2B5EF4-FFF2-40B4-BE49-F238E27FC236}">
                <a16:creationId xmlns:a16="http://schemas.microsoft.com/office/drawing/2014/main" id="{21DBD455-723A-674D-4FE8-17372BAADDF3}"/>
              </a:ext>
            </a:extLst>
          </p:cNvPr>
          <p:cNvSpPr txBox="1">
            <a:spLocks noChangeArrowheads="1"/>
          </p:cNvSpPr>
          <p:nvPr/>
        </p:nvSpPr>
        <p:spPr bwMode="auto">
          <a:xfrm>
            <a:off x="4531965" y="2526702"/>
            <a:ext cx="29742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800" dirty="0">
                <a:latin typeface="Arial" panose="020B0604020202020204" pitchFamily="34" charset="0"/>
                <a:cs typeface="Arial" panose="020B0604020202020204" pitchFamily="34" charset="0"/>
              </a:rPr>
              <a:t>2. </a:t>
            </a:r>
            <a:r>
              <a:rPr lang="it-IT" altLang="it-IT" sz="800" b="1" dirty="0" err="1">
                <a:solidFill>
                  <a:srgbClr val="FF0000"/>
                </a:solidFill>
                <a:latin typeface="Arial" panose="020B0604020202020204" pitchFamily="34" charset="0"/>
                <a:cs typeface="Arial" panose="020B0604020202020204" pitchFamily="34" charset="0"/>
              </a:rPr>
              <a:t>Molecular</a:t>
            </a:r>
            <a:r>
              <a:rPr lang="it-IT" altLang="it-IT" sz="800" b="1" dirty="0">
                <a:solidFill>
                  <a:srgbClr val="FF0000"/>
                </a:solidFill>
                <a:latin typeface="Arial" panose="020B0604020202020204" pitchFamily="34" charset="0"/>
                <a:cs typeface="Arial" panose="020B0604020202020204" pitchFamily="34" charset="0"/>
              </a:rPr>
              <a:t> </a:t>
            </a:r>
            <a:r>
              <a:rPr lang="it-IT" altLang="it-IT" sz="800" b="1" dirty="0" err="1">
                <a:solidFill>
                  <a:srgbClr val="FF0000"/>
                </a:solidFill>
                <a:latin typeface="Arial" panose="020B0604020202020204" pitchFamily="34" charset="0"/>
                <a:cs typeface="Arial" panose="020B0604020202020204" pitchFamily="34" charset="0"/>
              </a:rPr>
              <a:t>analyses</a:t>
            </a:r>
            <a:r>
              <a:rPr lang="it-IT" altLang="it-IT" sz="800" b="1" dirty="0">
                <a:solidFill>
                  <a:srgbClr val="FF0000"/>
                </a:solidFill>
                <a:latin typeface="Arial" panose="020B0604020202020204" pitchFamily="34" charset="0"/>
                <a:cs typeface="Arial" panose="020B0604020202020204" pitchFamily="34" charset="0"/>
              </a:rPr>
              <a:t> on road </a:t>
            </a:r>
            <a:r>
              <a:rPr lang="it-IT" altLang="it-IT" sz="800" b="1" dirty="0" err="1">
                <a:solidFill>
                  <a:srgbClr val="FF0000"/>
                </a:solidFill>
                <a:latin typeface="Arial" panose="020B0604020202020204" pitchFamily="34" charset="0"/>
                <a:cs typeface="Arial" panose="020B0604020202020204" pitchFamily="34" charset="0"/>
              </a:rPr>
              <a:t>kills</a:t>
            </a:r>
            <a:r>
              <a:rPr lang="it-IT" altLang="it-IT" sz="800" b="1" dirty="0">
                <a:solidFill>
                  <a:srgbClr val="FF0000"/>
                </a:solidFill>
                <a:latin typeface="Arial" panose="020B0604020202020204" pitchFamily="34" charset="0"/>
                <a:cs typeface="Arial" panose="020B0604020202020204" pitchFamily="34" charset="0"/>
              </a:rPr>
              <a:t> </a:t>
            </a:r>
            <a:r>
              <a:rPr lang="it-IT" altLang="it-IT" sz="800" dirty="0">
                <a:latin typeface="Arial" panose="020B0604020202020204" pitchFamily="34" charset="0"/>
                <a:cs typeface="Arial" panose="020B0604020202020204" pitchFamily="34" charset="0"/>
              </a:rPr>
              <a:t>by </a:t>
            </a:r>
            <a:r>
              <a:rPr lang="it-IT" altLang="it-IT" sz="800" dirty="0" err="1">
                <a:latin typeface="Arial" panose="020B0604020202020204" pitchFamily="34" charset="0"/>
                <a:cs typeface="Arial" panose="020B0604020202020204" pitchFamily="34" charset="0"/>
              </a:rPr>
              <a:t>means</a:t>
            </a:r>
            <a:r>
              <a:rPr lang="it-IT" altLang="it-IT" sz="800" dirty="0">
                <a:latin typeface="Arial" panose="020B0604020202020204" pitchFamily="34" charset="0"/>
                <a:cs typeface="Arial" panose="020B0604020202020204" pitchFamily="34" charset="0"/>
              </a:rPr>
              <a:t> of </a:t>
            </a:r>
            <a:r>
              <a:rPr lang="it-IT" altLang="it-IT" sz="800" dirty="0" err="1">
                <a:latin typeface="Arial" panose="020B0604020202020204" pitchFamily="34" charset="0"/>
                <a:cs typeface="Arial" panose="020B0604020202020204" pitchFamily="34" charset="0"/>
              </a:rPr>
              <a:t>mitochondrial</a:t>
            </a:r>
            <a:r>
              <a:rPr lang="it-IT" altLang="it-IT" sz="800" dirty="0">
                <a:latin typeface="Arial" panose="020B0604020202020204" pitchFamily="34" charset="0"/>
                <a:cs typeface="Arial" panose="020B0604020202020204" pitchFamily="34" charset="0"/>
              </a:rPr>
              <a:t> markers (480 </a:t>
            </a:r>
            <a:r>
              <a:rPr lang="it-IT" altLang="it-IT" sz="800" dirty="0" err="1">
                <a:latin typeface="Arial" panose="020B0604020202020204" pitchFamily="34" charset="0"/>
                <a:cs typeface="Arial" panose="020B0604020202020204" pitchFamily="34" charset="0"/>
              </a:rPr>
              <a:t>bp</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fragment</a:t>
            </a:r>
            <a:r>
              <a:rPr lang="it-IT" altLang="it-IT" sz="800" dirty="0">
                <a:latin typeface="Arial" panose="020B0604020202020204" pitchFamily="34" charset="0"/>
                <a:cs typeface="Arial" panose="020B0604020202020204" pitchFamily="34" charset="0"/>
              </a:rPr>
              <a:t> of </a:t>
            </a:r>
            <a:r>
              <a:rPr lang="it-IT" altLang="it-IT" sz="800" dirty="0" err="1">
                <a:latin typeface="Arial" panose="020B0604020202020204" pitchFamily="34" charset="0"/>
                <a:cs typeface="Arial" panose="020B0604020202020204" pitchFamily="34" charset="0"/>
              </a:rPr>
              <a:t>cyt</a:t>
            </a:r>
            <a:r>
              <a:rPr lang="it-IT" altLang="it-IT" sz="800" dirty="0">
                <a:latin typeface="Arial" panose="020B0604020202020204" pitchFamily="34" charset="0"/>
                <a:cs typeface="Arial" panose="020B0604020202020204" pitchFamily="34" charset="0"/>
              </a:rPr>
              <a:t>-</a:t>
            </a:r>
            <a:r>
              <a:rPr lang="it-IT" altLang="it-IT" sz="800" i="1" dirty="0">
                <a:latin typeface="Arial" panose="020B0604020202020204" pitchFamily="34" charset="0"/>
                <a:cs typeface="Arial" panose="020B0604020202020204" pitchFamily="34" charset="0"/>
              </a:rPr>
              <a:t>b</a:t>
            </a:r>
            <a:r>
              <a:rPr lang="it-IT" altLang="it-IT" sz="800" dirty="0">
                <a:latin typeface="Arial" panose="020B0604020202020204" pitchFamily="34" charset="0"/>
                <a:cs typeface="Arial" panose="020B0604020202020204" pitchFamily="34" charset="0"/>
              </a:rPr>
              <a:t>).</a:t>
            </a:r>
          </a:p>
        </p:txBody>
      </p:sp>
      <p:sp>
        <p:nvSpPr>
          <p:cNvPr id="2069" name="CasellaDiTesto 8">
            <a:extLst>
              <a:ext uri="{FF2B5EF4-FFF2-40B4-BE49-F238E27FC236}">
                <a16:creationId xmlns:a16="http://schemas.microsoft.com/office/drawing/2014/main" id="{9A75C9B0-E8DD-C9C7-87AB-9616B7F8FAB4}"/>
              </a:ext>
            </a:extLst>
          </p:cNvPr>
          <p:cNvSpPr txBox="1">
            <a:spLocks noChangeArrowheads="1"/>
          </p:cNvSpPr>
          <p:nvPr/>
        </p:nvSpPr>
        <p:spPr bwMode="auto">
          <a:xfrm>
            <a:off x="4522728" y="2854000"/>
            <a:ext cx="2971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800" dirty="0">
                <a:latin typeface="Arial" panose="020B0604020202020204" pitchFamily="34" charset="0"/>
                <a:cs typeface="Arial" panose="020B0604020202020204" pitchFamily="34" charset="0"/>
              </a:rPr>
              <a:t>3. </a:t>
            </a:r>
            <a:r>
              <a:rPr lang="it-IT" altLang="it-IT" sz="800" b="1" dirty="0" err="1">
                <a:solidFill>
                  <a:srgbClr val="FF0000"/>
                </a:solidFill>
                <a:latin typeface="Arial" panose="020B0604020202020204" pitchFamily="34" charset="0"/>
                <a:cs typeface="Arial" panose="020B0604020202020204" pitchFamily="34" charset="0"/>
              </a:rPr>
              <a:t>Bioacoustic</a:t>
            </a:r>
            <a:r>
              <a:rPr lang="it-IT" altLang="it-IT" sz="800" b="1" dirty="0">
                <a:solidFill>
                  <a:srgbClr val="FF0000"/>
                </a:solidFill>
                <a:latin typeface="Arial" panose="020B0604020202020204" pitchFamily="34" charset="0"/>
                <a:cs typeface="Arial" panose="020B0604020202020204" pitchFamily="34" charset="0"/>
              </a:rPr>
              <a:t> survey (</a:t>
            </a:r>
            <a:r>
              <a:rPr lang="it-IT" altLang="it-IT" sz="800" b="1" dirty="0" err="1">
                <a:solidFill>
                  <a:srgbClr val="FF0000"/>
                </a:solidFill>
                <a:latin typeface="Arial" panose="020B0604020202020204" pitchFamily="34" charset="0"/>
                <a:cs typeface="Arial" panose="020B0604020202020204" pitchFamily="34" charset="0"/>
              </a:rPr>
              <a:t>jackal</a:t>
            </a:r>
            <a:r>
              <a:rPr lang="it-IT" altLang="it-IT" sz="800" b="1" dirty="0">
                <a:solidFill>
                  <a:srgbClr val="FF0000"/>
                </a:solidFill>
                <a:latin typeface="Arial" panose="020B0604020202020204" pitchFamily="34" charset="0"/>
                <a:cs typeface="Arial" panose="020B0604020202020204" pitchFamily="34" charset="0"/>
              </a:rPr>
              <a:t> </a:t>
            </a:r>
            <a:r>
              <a:rPr lang="it-IT" altLang="it-IT" sz="800" b="1" dirty="0" err="1">
                <a:solidFill>
                  <a:srgbClr val="FF0000"/>
                </a:solidFill>
                <a:latin typeface="Arial" panose="020B0604020202020204" pitchFamily="34" charset="0"/>
                <a:cs typeface="Arial" panose="020B0604020202020204" pitchFamily="34" charset="0"/>
              </a:rPr>
              <a:t>howling</a:t>
            </a:r>
            <a:r>
              <a:rPr lang="it-IT" altLang="it-IT" sz="800" b="1" dirty="0">
                <a:solidFill>
                  <a:srgbClr val="FF0000"/>
                </a:solidFill>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through</a:t>
            </a:r>
            <a:r>
              <a:rPr lang="it-IT" altLang="it-IT" sz="800" dirty="0">
                <a:latin typeface="Arial" panose="020B0604020202020204" pitchFamily="34" charset="0"/>
                <a:cs typeface="Arial" panose="020B0604020202020204" pitchFamily="34" charset="0"/>
              </a:rPr>
              <a:t> standard </a:t>
            </a:r>
            <a:r>
              <a:rPr lang="it-IT" altLang="it-IT" sz="800" dirty="0" err="1">
                <a:latin typeface="Arial" panose="020B0604020202020204" pitchFamily="34" charset="0"/>
                <a:cs typeface="Arial" panose="020B0604020202020204" pitchFamily="34" charset="0"/>
              </a:rPr>
              <a:t>methods</a:t>
            </a:r>
            <a:r>
              <a:rPr lang="it-IT" altLang="it-IT" sz="800" dirty="0">
                <a:latin typeface="Arial" panose="020B0604020202020204" pitchFamily="34" charset="0"/>
                <a:cs typeface="Arial" panose="020B0604020202020204" pitchFamily="34" charset="0"/>
              </a:rPr>
              <a:t> in </a:t>
            </a:r>
            <a:r>
              <a:rPr lang="it-IT" altLang="it-IT" sz="800" dirty="0" err="1">
                <a:latin typeface="Arial" panose="020B0604020202020204" pitchFamily="34" charset="0"/>
                <a:cs typeface="Arial" panose="020B0604020202020204" pitchFamily="34" charset="0"/>
              </a:rPr>
              <a:t>seven</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sites</a:t>
            </a:r>
            <a:r>
              <a:rPr lang="it-IT" altLang="it-IT" sz="800" dirty="0">
                <a:latin typeface="Arial" panose="020B0604020202020204" pitchFamily="34" charset="0"/>
                <a:cs typeface="Arial" panose="020B0604020202020204" pitchFamily="34" charset="0"/>
              </a:rPr>
              <a:t> to </a:t>
            </a:r>
            <a:r>
              <a:rPr lang="it-IT" altLang="it-IT" sz="800" dirty="0" err="1">
                <a:latin typeface="Arial" panose="020B0604020202020204" pitchFamily="34" charset="0"/>
                <a:cs typeface="Arial" panose="020B0604020202020204" pitchFamily="34" charset="0"/>
              </a:rPr>
              <a:t>assess</a:t>
            </a:r>
            <a:r>
              <a:rPr lang="it-IT" altLang="it-IT" sz="800" dirty="0">
                <a:latin typeface="Arial" panose="020B0604020202020204" pitchFamily="34" charset="0"/>
                <a:cs typeface="Arial" panose="020B0604020202020204" pitchFamily="34" charset="0"/>
              </a:rPr>
              <a:t> the </a:t>
            </a:r>
            <a:r>
              <a:rPr lang="it-IT" altLang="it-IT" sz="800" dirty="0" err="1">
                <a:latin typeface="Arial" panose="020B0604020202020204" pitchFamily="34" charset="0"/>
                <a:cs typeface="Arial" panose="020B0604020202020204" pitchFamily="34" charset="0"/>
              </a:rPr>
              <a:t>occurrence</a:t>
            </a:r>
            <a:r>
              <a:rPr lang="it-IT" altLang="it-IT" sz="800" dirty="0">
                <a:latin typeface="Arial" panose="020B0604020202020204" pitchFamily="34" charset="0"/>
                <a:cs typeface="Arial" panose="020B0604020202020204" pitchFamily="34" charset="0"/>
              </a:rPr>
              <a:t> of </a:t>
            </a:r>
            <a:r>
              <a:rPr lang="it-IT" altLang="it-IT" sz="800" dirty="0" err="1">
                <a:latin typeface="Arial" panose="020B0604020202020204" pitchFamily="34" charset="0"/>
                <a:cs typeface="Arial" panose="020B0604020202020204" pitchFamily="34" charset="0"/>
              </a:rPr>
              <a:t>reproductive</a:t>
            </a:r>
            <a:r>
              <a:rPr lang="it-IT" altLang="it-IT" sz="800" dirty="0">
                <a:latin typeface="Arial" panose="020B0604020202020204" pitchFamily="34" charset="0"/>
                <a:cs typeface="Arial" panose="020B0604020202020204" pitchFamily="34" charset="0"/>
              </a:rPr>
              <a:t> groups [3].</a:t>
            </a:r>
          </a:p>
        </p:txBody>
      </p:sp>
      <p:sp>
        <p:nvSpPr>
          <p:cNvPr id="2063" name="CasellaDiTesto 20">
            <a:extLst>
              <a:ext uri="{FF2B5EF4-FFF2-40B4-BE49-F238E27FC236}">
                <a16:creationId xmlns:a16="http://schemas.microsoft.com/office/drawing/2014/main" id="{4622EC65-AA6C-C50A-4F75-75452D4C9311}"/>
              </a:ext>
            </a:extLst>
          </p:cNvPr>
          <p:cNvSpPr txBox="1">
            <a:spLocks noChangeArrowheads="1"/>
          </p:cNvSpPr>
          <p:nvPr/>
        </p:nvSpPr>
        <p:spPr bwMode="auto">
          <a:xfrm>
            <a:off x="1004374" y="6673334"/>
            <a:ext cx="30123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sz="600" b="1" dirty="0">
                <a:latin typeface="Arial" panose="020B0604020202020204" pitchFamily="34" charset="0"/>
                <a:cs typeface="Arial" panose="020B0604020202020204" pitchFamily="34" charset="0"/>
              </a:rPr>
              <a:t>Figure 1. Worldwide and </a:t>
            </a:r>
            <a:r>
              <a:rPr lang="it-IT" altLang="it-IT" sz="600" b="1" dirty="0" err="1">
                <a:latin typeface="Arial" panose="020B0604020202020204" pitchFamily="34" charset="0"/>
                <a:cs typeface="Arial" panose="020B0604020202020204" pitchFamily="34" charset="0"/>
              </a:rPr>
              <a:t>Italian</a:t>
            </a:r>
            <a:r>
              <a:rPr lang="it-IT" altLang="it-IT" sz="600" b="1" dirty="0">
                <a:latin typeface="Arial" panose="020B0604020202020204" pitchFamily="34" charset="0"/>
                <a:cs typeface="Arial" panose="020B0604020202020204" pitchFamily="34" charset="0"/>
              </a:rPr>
              <a:t> </a:t>
            </a:r>
            <a:r>
              <a:rPr lang="it-IT" altLang="it-IT" sz="600" b="1" dirty="0" err="1">
                <a:latin typeface="Arial" panose="020B0604020202020204" pitchFamily="34" charset="0"/>
                <a:cs typeface="Arial" panose="020B0604020202020204" pitchFamily="34" charset="0"/>
              </a:rPr>
              <a:t>distribution</a:t>
            </a:r>
            <a:r>
              <a:rPr lang="it-IT" altLang="it-IT" sz="600" b="1" dirty="0">
                <a:latin typeface="Arial" panose="020B0604020202020204" pitchFamily="34" charset="0"/>
                <a:cs typeface="Arial" panose="020B0604020202020204" pitchFamily="34" charset="0"/>
              </a:rPr>
              <a:t> of the golden </a:t>
            </a:r>
            <a:r>
              <a:rPr lang="it-IT" altLang="it-IT" sz="600" b="1" dirty="0" err="1">
                <a:latin typeface="Arial" panose="020B0604020202020204" pitchFamily="34" charset="0"/>
                <a:cs typeface="Arial" panose="020B0604020202020204" pitchFamily="34" charset="0"/>
              </a:rPr>
              <a:t>jackal</a:t>
            </a:r>
            <a:r>
              <a:rPr lang="it-IT" altLang="it-IT" sz="600" b="1" dirty="0">
                <a:latin typeface="Arial" panose="020B0604020202020204" pitchFamily="34" charset="0"/>
                <a:cs typeface="Arial" panose="020B0604020202020204" pitchFamily="34" charset="0"/>
              </a:rPr>
              <a:t> </a:t>
            </a:r>
            <a:r>
              <a:rPr lang="it-IT" altLang="it-IT" sz="600" b="1" i="1" dirty="0">
                <a:latin typeface="Arial" panose="020B0604020202020204" pitchFamily="34" charset="0"/>
                <a:cs typeface="Arial" panose="020B0604020202020204" pitchFamily="34" charset="0"/>
              </a:rPr>
              <a:t>Canis </a:t>
            </a:r>
            <a:r>
              <a:rPr lang="it-IT" altLang="it-IT" sz="600" b="1" i="1" dirty="0" err="1">
                <a:latin typeface="Arial" panose="020B0604020202020204" pitchFamily="34" charset="0"/>
                <a:cs typeface="Arial" panose="020B0604020202020204" pitchFamily="34" charset="0"/>
              </a:rPr>
              <a:t>aureus</a:t>
            </a:r>
            <a:r>
              <a:rPr lang="it-IT" altLang="it-IT" sz="600" b="1" i="1" dirty="0">
                <a:latin typeface="Arial" panose="020B0604020202020204" pitchFamily="34" charset="0"/>
                <a:cs typeface="Arial" panose="020B0604020202020204" pitchFamily="34" charset="0"/>
              </a:rPr>
              <a:t>.</a:t>
            </a:r>
            <a:endParaRPr lang="it-IT" altLang="it-IT" sz="600" b="1" dirty="0">
              <a:latin typeface="Arial" panose="020B0604020202020204" pitchFamily="34" charset="0"/>
              <a:cs typeface="Arial" panose="020B0604020202020204" pitchFamily="34" charset="0"/>
            </a:endParaRPr>
          </a:p>
        </p:txBody>
      </p:sp>
      <p:pic>
        <p:nvPicPr>
          <p:cNvPr id="12" name="Immagine 11">
            <a:extLst>
              <a:ext uri="{FF2B5EF4-FFF2-40B4-BE49-F238E27FC236}">
                <a16:creationId xmlns:a16="http://schemas.microsoft.com/office/drawing/2014/main" id="{5A3578DB-A604-90D9-4C70-43CBF304D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722" y="4260220"/>
            <a:ext cx="3727498" cy="2434146"/>
          </a:xfrm>
          <a:prstGeom prst="rect">
            <a:avLst/>
          </a:prstGeom>
        </p:spPr>
      </p:pic>
      <p:sp>
        <p:nvSpPr>
          <p:cNvPr id="2070" name="CasellaDiTesto 11">
            <a:extLst>
              <a:ext uri="{FF2B5EF4-FFF2-40B4-BE49-F238E27FC236}">
                <a16:creationId xmlns:a16="http://schemas.microsoft.com/office/drawing/2014/main" id="{0940061E-1F94-C23A-74C2-ADAEA958B406}"/>
              </a:ext>
            </a:extLst>
          </p:cNvPr>
          <p:cNvSpPr txBox="1">
            <a:spLocks noChangeArrowheads="1"/>
          </p:cNvSpPr>
          <p:nvPr/>
        </p:nvSpPr>
        <p:spPr bwMode="auto">
          <a:xfrm>
            <a:off x="4513494" y="3465402"/>
            <a:ext cx="21197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1200" b="1" dirty="0">
                <a:latin typeface="Arial" panose="020B0604020202020204" pitchFamily="34" charset="0"/>
                <a:cs typeface="Arial" panose="020B0604020202020204" pitchFamily="34" charset="0"/>
              </a:rPr>
              <a:t>RESULTS</a:t>
            </a:r>
          </a:p>
        </p:txBody>
      </p:sp>
      <p:sp>
        <p:nvSpPr>
          <p:cNvPr id="2071" name="CasellaDiTesto 8">
            <a:extLst>
              <a:ext uri="{FF2B5EF4-FFF2-40B4-BE49-F238E27FC236}">
                <a16:creationId xmlns:a16="http://schemas.microsoft.com/office/drawing/2014/main" id="{36F370FF-F2D2-CAD8-80EE-7520B87656F9}"/>
              </a:ext>
            </a:extLst>
          </p:cNvPr>
          <p:cNvSpPr txBox="1">
            <a:spLocks noChangeArrowheads="1"/>
          </p:cNvSpPr>
          <p:nvPr/>
        </p:nvSpPr>
        <p:spPr bwMode="auto">
          <a:xfrm>
            <a:off x="4525686" y="3711406"/>
            <a:ext cx="29717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800" dirty="0">
                <a:latin typeface="Arial" panose="020B0604020202020204" pitchFamily="34" charset="0"/>
                <a:cs typeface="Arial" panose="020B0604020202020204" pitchFamily="34" charset="0"/>
              </a:rPr>
              <a:t>Literature review </a:t>
            </a:r>
            <a:r>
              <a:rPr lang="it-IT" altLang="it-IT" sz="800" dirty="0" err="1">
                <a:latin typeface="Arial" panose="020B0604020202020204" pitchFamily="34" charset="0"/>
                <a:cs typeface="Arial" panose="020B0604020202020204" pitchFamily="34" charset="0"/>
              </a:rPr>
              <a:t>confirmed</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three</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sites</a:t>
            </a:r>
            <a:r>
              <a:rPr lang="it-IT" altLang="it-IT" sz="800" dirty="0">
                <a:latin typeface="Arial" panose="020B0604020202020204" pitchFamily="34" charset="0"/>
                <a:cs typeface="Arial" panose="020B0604020202020204" pitchFamily="34" charset="0"/>
              </a:rPr>
              <a:t> of </a:t>
            </a:r>
            <a:r>
              <a:rPr lang="it-IT" altLang="it-IT" sz="800" dirty="0" err="1">
                <a:latin typeface="Arial" panose="020B0604020202020204" pitchFamily="34" charset="0"/>
                <a:cs typeface="Arial" panose="020B0604020202020204" pitchFamily="34" charset="0"/>
              </a:rPr>
              <a:t>occurrence</a:t>
            </a:r>
            <a:r>
              <a:rPr lang="it-IT" altLang="it-IT" sz="800" dirty="0">
                <a:latin typeface="Arial" panose="020B0604020202020204" pitchFamily="34" charset="0"/>
                <a:cs typeface="Arial" panose="020B0604020202020204" pitchFamily="34" charset="0"/>
              </a:rPr>
              <a:t> of golden </a:t>
            </a:r>
            <a:r>
              <a:rPr lang="it-IT" altLang="it-IT" sz="800" dirty="0" err="1">
                <a:latin typeface="Arial" panose="020B0604020202020204" pitchFamily="34" charset="0"/>
                <a:cs typeface="Arial" panose="020B0604020202020204" pitchFamily="34" charset="0"/>
              </a:rPr>
              <a:t>jackal</a:t>
            </a:r>
            <a:r>
              <a:rPr lang="it-IT" altLang="it-IT" sz="800" dirty="0">
                <a:latin typeface="Arial" panose="020B0604020202020204" pitchFamily="34" charset="0"/>
                <a:cs typeface="Arial" panose="020B0604020202020204" pitchFamily="34" charset="0"/>
              </a:rPr>
              <a:t> in </a:t>
            </a:r>
            <a:r>
              <a:rPr lang="it-IT" altLang="it-IT" sz="800" dirty="0" err="1">
                <a:latin typeface="Arial" panose="020B0604020202020204" pitchFamily="34" charset="0"/>
                <a:cs typeface="Arial" panose="020B0604020202020204" pitchFamily="34" charset="0"/>
              </a:rPr>
              <a:t>Tuscany</a:t>
            </a:r>
            <a:r>
              <a:rPr lang="it-IT" altLang="it-IT" sz="800" dirty="0">
                <a:latin typeface="Arial" panose="020B0604020202020204" pitchFamily="34" charset="0"/>
                <a:cs typeface="Arial" panose="020B0604020202020204" pitchFamily="34" charset="0"/>
              </a:rPr>
              <a:t> (Figure 2). </a:t>
            </a:r>
          </a:p>
          <a:p>
            <a:pPr algn="just"/>
            <a:r>
              <a:rPr lang="it-IT" altLang="it-IT" sz="800" dirty="0" err="1">
                <a:latin typeface="Arial" panose="020B0604020202020204" pitchFamily="34" charset="0"/>
                <a:cs typeface="Arial" panose="020B0604020202020204" pitchFamily="34" charset="0"/>
              </a:rPr>
              <a:t>Molecular</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analyses</a:t>
            </a:r>
            <a:r>
              <a:rPr lang="it-IT" altLang="it-IT" sz="800" dirty="0">
                <a:latin typeface="Arial" panose="020B0604020202020204" pitchFamily="34" charset="0"/>
                <a:cs typeface="Arial" panose="020B0604020202020204" pitchFamily="34" charset="0"/>
              </a:rPr>
              <a:t> on the road-</a:t>
            </a:r>
            <a:r>
              <a:rPr lang="it-IT" altLang="it-IT" sz="800" dirty="0" err="1">
                <a:latin typeface="Arial" panose="020B0604020202020204" pitchFamily="34" charset="0"/>
                <a:cs typeface="Arial" panose="020B0604020202020204" pitchFamily="34" charset="0"/>
              </a:rPr>
              <a:t>kill</a:t>
            </a:r>
            <a:r>
              <a:rPr lang="it-IT" altLang="it-IT" sz="800" dirty="0">
                <a:latin typeface="Arial" panose="020B0604020202020204" pitchFamily="34" charset="0"/>
                <a:cs typeface="Arial" panose="020B0604020202020204" pitchFamily="34" charset="0"/>
              </a:rPr>
              <a:t> from Empoli </a:t>
            </a:r>
            <a:r>
              <a:rPr lang="it-IT" altLang="it-IT" sz="800" dirty="0" err="1">
                <a:latin typeface="Arial" panose="020B0604020202020204" pitchFamily="34" charset="0"/>
                <a:cs typeface="Arial" panose="020B0604020202020204" pitchFamily="34" charset="0"/>
              </a:rPr>
              <a:t>confirmed</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it</a:t>
            </a:r>
            <a:r>
              <a:rPr lang="it-IT" altLang="it-IT" sz="800" dirty="0">
                <a:latin typeface="Arial" panose="020B0604020202020204" pitchFamily="34" charset="0"/>
                <a:cs typeface="Arial" panose="020B0604020202020204" pitchFamily="34" charset="0"/>
              </a:rPr>
              <a:t> as </a:t>
            </a:r>
            <a:r>
              <a:rPr lang="it-IT" altLang="it-IT" sz="800" dirty="0" err="1">
                <a:latin typeface="Arial" panose="020B0604020202020204" pitchFamily="34" charset="0"/>
                <a:cs typeface="Arial" panose="020B0604020202020204" pitchFamily="34" charset="0"/>
              </a:rPr>
              <a:t>belonging</a:t>
            </a:r>
            <a:r>
              <a:rPr lang="it-IT" altLang="it-IT" sz="800" dirty="0">
                <a:latin typeface="Arial" panose="020B0604020202020204" pitchFamily="34" charset="0"/>
                <a:cs typeface="Arial" panose="020B0604020202020204" pitchFamily="34" charset="0"/>
              </a:rPr>
              <a:t> to the </a:t>
            </a:r>
            <a:r>
              <a:rPr lang="it-IT" altLang="it-IT" sz="800" i="1" dirty="0">
                <a:latin typeface="Arial" panose="020B0604020202020204" pitchFamily="34" charset="0"/>
                <a:cs typeface="Arial" panose="020B0604020202020204" pitchFamily="34" charset="0"/>
              </a:rPr>
              <a:t>C. a. </a:t>
            </a:r>
            <a:r>
              <a:rPr lang="it-IT" altLang="it-IT" sz="800" i="1" dirty="0" err="1">
                <a:latin typeface="Arial" panose="020B0604020202020204" pitchFamily="34" charset="0"/>
                <a:cs typeface="Arial" panose="020B0604020202020204" pitchFamily="34" charset="0"/>
              </a:rPr>
              <a:t>moreoticus</a:t>
            </a:r>
            <a:r>
              <a:rPr lang="it-IT" altLang="it-IT" sz="800" dirty="0">
                <a:latin typeface="Arial" panose="020B0604020202020204" pitchFamily="34" charset="0"/>
                <a:cs typeface="Arial" panose="020B0604020202020204" pitchFamily="34" charset="0"/>
              </a:rPr>
              <a:t> clade, with a new </a:t>
            </a:r>
            <a:r>
              <a:rPr lang="it-IT" altLang="it-IT" sz="800" dirty="0" err="1">
                <a:latin typeface="Arial" panose="020B0604020202020204" pitchFamily="34" charset="0"/>
                <a:cs typeface="Arial" panose="020B0604020202020204" pitchFamily="34" charset="0"/>
              </a:rPr>
              <a:t>haplotype</a:t>
            </a:r>
            <a:r>
              <a:rPr lang="it-IT" altLang="it-IT" sz="800" dirty="0">
                <a:latin typeface="Arial" panose="020B0604020202020204" pitchFamily="34" charset="0"/>
                <a:cs typeface="Arial" panose="020B0604020202020204" pitchFamily="34" charset="0"/>
              </a:rPr>
              <a:t> (Figure 3).</a:t>
            </a:r>
          </a:p>
        </p:txBody>
      </p:sp>
      <p:sp>
        <p:nvSpPr>
          <p:cNvPr id="2081" name="CasellaDiTesto 34">
            <a:extLst>
              <a:ext uri="{FF2B5EF4-FFF2-40B4-BE49-F238E27FC236}">
                <a16:creationId xmlns:a16="http://schemas.microsoft.com/office/drawing/2014/main" id="{A9E1912F-434C-EF49-2376-215243C3550A}"/>
              </a:ext>
            </a:extLst>
          </p:cNvPr>
          <p:cNvSpPr txBox="1">
            <a:spLocks noChangeArrowheads="1"/>
          </p:cNvSpPr>
          <p:nvPr/>
        </p:nvSpPr>
        <p:spPr bwMode="auto">
          <a:xfrm>
            <a:off x="4513494" y="4817578"/>
            <a:ext cx="29717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t-IT" sz="800" dirty="0">
                <a:latin typeface="Arial" panose="020B0604020202020204" pitchFamily="34" charset="0"/>
                <a:cs typeface="Arial" panose="020B0604020202020204" pitchFamily="34" charset="0"/>
              </a:rPr>
              <a:t>The limited but expanding presence of golden jackals in Tuscany highlights the need for further research to understand their ecological role and potential impact on the existing ecosystem, particularly in relation to the established grey wolf population. Conservation efforts should focus on mitigating potential human-wildlife conflicts, as the golden jackal has been mostly recorded within urban and suburban areas, as well as on ensuring the long-term viability of this newly arrived species.</a:t>
            </a:r>
            <a:endParaRPr lang="it-IT" altLang="it-IT" sz="800" dirty="0">
              <a:latin typeface="Arial" panose="020B0604020202020204" pitchFamily="34" charset="0"/>
              <a:cs typeface="Arial" panose="020B0604020202020204" pitchFamily="34" charset="0"/>
            </a:endParaRPr>
          </a:p>
        </p:txBody>
      </p:sp>
      <p:sp>
        <p:nvSpPr>
          <p:cNvPr id="2082" name="CasellaDiTesto 11">
            <a:extLst>
              <a:ext uri="{FF2B5EF4-FFF2-40B4-BE49-F238E27FC236}">
                <a16:creationId xmlns:a16="http://schemas.microsoft.com/office/drawing/2014/main" id="{62DFE754-E3E7-AE6D-AC7C-98E8AA887283}"/>
              </a:ext>
            </a:extLst>
          </p:cNvPr>
          <p:cNvSpPr txBox="1">
            <a:spLocks noChangeArrowheads="1"/>
          </p:cNvSpPr>
          <p:nvPr/>
        </p:nvSpPr>
        <p:spPr bwMode="auto">
          <a:xfrm>
            <a:off x="4522728" y="4601539"/>
            <a:ext cx="30498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1200" b="1" dirty="0">
                <a:latin typeface="Arial" panose="020B0604020202020204" pitchFamily="34" charset="0"/>
                <a:cs typeface="Arial" panose="020B0604020202020204" pitchFamily="34" charset="0"/>
              </a:rPr>
              <a:t>DISCUSSION</a:t>
            </a:r>
          </a:p>
        </p:txBody>
      </p:sp>
      <p:sp>
        <p:nvSpPr>
          <p:cNvPr id="2083" name="CasellaDiTesto 20">
            <a:extLst>
              <a:ext uri="{FF2B5EF4-FFF2-40B4-BE49-F238E27FC236}">
                <a16:creationId xmlns:a16="http://schemas.microsoft.com/office/drawing/2014/main" id="{ECE7B2AA-2D0A-6A27-13E1-22199124EFFF}"/>
              </a:ext>
            </a:extLst>
          </p:cNvPr>
          <p:cNvSpPr txBox="1">
            <a:spLocks noChangeArrowheads="1"/>
          </p:cNvSpPr>
          <p:nvPr/>
        </p:nvSpPr>
        <p:spPr bwMode="auto">
          <a:xfrm>
            <a:off x="4535708" y="6082254"/>
            <a:ext cx="29717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600" b="1" dirty="0">
                <a:latin typeface="Arial" panose="020B0604020202020204" pitchFamily="34" charset="0"/>
                <a:cs typeface="Arial" panose="020B0604020202020204" pitchFamily="34" charset="0"/>
              </a:rPr>
              <a:t>REFERENCES</a:t>
            </a:r>
          </a:p>
          <a:p>
            <a:pPr algn="just"/>
            <a:r>
              <a:rPr lang="it-IT" altLang="it-IT" sz="600" b="1" dirty="0">
                <a:latin typeface="Arial" panose="020B0604020202020204" pitchFamily="34" charset="0"/>
                <a:cs typeface="Arial" panose="020B0604020202020204" pitchFamily="34" charset="0"/>
              </a:rPr>
              <a:t>[1] </a:t>
            </a:r>
            <a:r>
              <a:rPr lang="it-IT" altLang="it-IT" sz="600" b="1" dirty="0">
                <a:solidFill>
                  <a:srgbClr val="222222"/>
                </a:solidFill>
                <a:latin typeface="Arial" panose="020B0604020202020204" pitchFamily="34" charset="0"/>
              </a:rPr>
              <a:t>Bacci, F., &amp; Lunghi, E. (2022). Natural History Sciences, 9(2), 59-62</a:t>
            </a:r>
            <a:r>
              <a:rPr lang="it-IT" altLang="it-IT" sz="600" dirty="0">
                <a:solidFill>
                  <a:srgbClr val="222222"/>
                </a:solidFill>
                <a:latin typeface="Arial" panose="020B0604020202020204" pitchFamily="34" charset="0"/>
              </a:rPr>
              <a:t>.</a:t>
            </a:r>
            <a:endParaRPr lang="it-IT" altLang="it-IT" sz="600" b="1" dirty="0">
              <a:latin typeface="Arial" panose="020B0604020202020204" pitchFamily="34" charset="0"/>
              <a:cs typeface="Arial" panose="020B0604020202020204" pitchFamily="34" charset="0"/>
            </a:endParaRPr>
          </a:p>
          <a:p>
            <a:pPr algn="just"/>
            <a:r>
              <a:rPr lang="it-IT" altLang="it-IT" sz="600" b="1" dirty="0">
                <a:latin typeface="Arial" panose="020B0604020202020204" pitchFamily="34" charset="0"/>
                <a:cs typeface="Arial" panose="020B0604020202020204" pitchFamily="34" charset="0"/>
              </a:rPr>
              <a:t>[2] Pacini, G., Lazzeri, L., &amp; Ferretti, F. (2022). Habitat Online. https://www.habitatonline.eu/2022/05/prima-documentazione-di-sciacallo-dorato-canis-aureus-nel-parco-regionale-della-maremma/</a:t>
            </a:r>
          </a:p>
          <a:p>
            <a:pPr algn="just"/>
            <a:r>
              <a:rPr lang="it-IT" altLang="it-IT" sz="600" b="1" dirty="0">
                <a:latin typeface="Arial" panose="020B0604020202020204" pitchFamily="34" charset="0"/>
                <a:cs typeface="Arial" panose="020B0604020202020204" pitchFamily="34" charset="0"/>
              </a:rPr>
              <a:t>[3] </a:t>
            </a:r>
            <a:r>
              <a:rPr lang="en-US" altLang="it-IT" sz="600" b="1" dirty="0" err="1">
                <a:latin typeface="Arial" panose="020B0604020202020204" pitchFamily="34" charset="0"/>
                <a:cs typeface="Arial" panose="020B0604020202020204" pitchFamily="34" charset="0"/>
              </a:rPr>
              <a:t>Giannatos</a:t>
            </a:r>
            <a:r>
              <a:rPr lang="en-US" altLang="it-IT" sz="600" b="1" dirty="0">
                <a:latin typeface="Arial" panose="020B0604020202020204" pitchFamily="34" charset="0"/>
                <a:cs typeface="Arial" panose="020B0604020202020204" pitchFamily="34" charset="0"/>
              </a:rPr>
              <a:t>, G., Marinos, Y., </a:t>
            </a:r>
            <a:r>
              <a:rPr lang="en-US" altLang="it-IT" sz="600" b="1" dirty="0" err="1">
                <a:latin typeface="Arial" panose="020B0604020202020204" pitchFamily="34" charset="0"/>
                <a:cs typeface="Arial" panose="020B0604020202020204" pitchFamily="34" charset="0"/>
              </a:rPr>
              <a:t>Maragou</a:t>
            </a:r>
            <a:r>
              <a:rPr lang="en-US" altLang="it-IT" sz="600" b="1" dirty="0">
                <a:latin typeface="Arial" panose="020B0604020202020204" pitchFamily="34" charset="0"/>
                <a:cs typeface="Arial" panose="020B0604020202020204" pitchFamily="34" charset="0"/>
              </a:rPr>
              <a:t>, P., &amp; </a:t>
            </a:r>
            <a:r>
              <a:rPr lang="en-US" altLang="it-IT" sz="600" b="1" dirty="0" err="1">
                <a:latin typeface="Arial" panose="020B0604020202020204" pitchFamily="34" charset="0"/>
                <a:cs typeface="Arial" panose="020B0604020202020204" pitchFamily="34" charset="0"/>
              </a:rPr>
              <a:t>Catsadorakis</a:t>
            </a:r>
            <a:r>
              <a:rPr lang="en-US" altLang="it-IT" sz="600" b="1" dirty="0">
                <a:latin typeface="Arial" panose="020B0604020202020204" pitchFamily="34" charset="0"/>
                <a:cs typeface="Arial" panose="020B0604020202020204" pitchFamily="34" charset="0"/>
              </a:rPr>
              <a:t>, G. (2005). Belgian Journal of Zoology, 135, 145–149.</a:t>
            </a:r>
            <a:endParaRPr lang="it-IT" altLang="it-IT" sz="600" b="1" dirty="0">
              <a:latin typeface="Arial" panose="020B0604020202020204" pitchFamily="34" charset="0"/>
              <a:cs typeface="Arial" panose="020B0604020202020204" pitchFamily="34" charset="0"/>
            </a:endParaRPr>
          </a:p>
        </p:txBody>
      </p:sp>
      <p:pic>
        <p:nvPicPr>
          <p:cNvPr id="2072" name="Immagine 24">
            <a:extLst>
              <a:ext uri="{FF2B5EF4-FFF2-40B4-BE49-F238E27FC236}">
                <a16:creationId xmlns:a16="http://schemas.microsoft.com/office/drawing/2014/main" id="{250EDC87-2979-60E6-5AED-47C374A71A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0360" y="1660444"/>
            <a:ext cx="1799949" cy="201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e 25">
            <a:extLst>
              <a:ext uri="{FF2B5EF4-FFF2-40B4-BE49-F238E27FC236}">
                <a16:creationId xmlns:a16="http://schemas.microsoft.com/office/drawing/2014/main" id="{8E99D00A-E195-6333-0E79-D74C29896A35}"/>
              </a:ext>
            </a:extLst>
          </p:cNvPr>
          <p:cNvSpPr/>
          <p:nvPr/>
        </p:nvSpPr>
        <p:spPr>
          <a:xfrm>
            <a:off x="9864299" y="2173117"/>
            <a:ext cx="156973" cy="175195"/>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74" name="CasellaDiTesto 26">
            <a:extLst>
              <a:ext uri="{FF2B5EF4-FFF2-40B4-BE49-F238E27FC236}">
                <a16:creationId xmlns:a16="http://schemas.microsoft.com/office/drawing/2014/main" id="{8491DBBE-1DA1-E313-BFD3-08421D5692B9}"/>
              </a:ext>
            </a:extLst>
          </p:cNvPr>
          <p:cNvSpPr txBox="1">
            <a:spLocks noChangeArrowheads="1"/>
          </p:cNvSpPr>
          <p:nvPr/>
        </p:nvSpPr>
        <p:spPr bwMode="auto">
          <a:xfrm>
            <a:off x="10012396" y="2135885"/>
            <a:ext cx="18229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sz="800">
                <a:latin typeface="Arial" panose="020B0604020202020204" pitchFamily="34" charset="0"/>
                <a:cs typeface="Arial" panose="020B0604020202020204" pitchFamily="34" charset="0"/>
              </a:rPr>
              <a:t>= occurrences from literature review</a:t>
            </a:r>
          </a:p>
        </p:txBody>
      </p:sp>
      <p:sp>
        <p:nvSpPr>
          <p:cNvPr id="28" name="Rombo 27">
            <a:extLst>
              <a:ext uri="{FF2B5EF4-FFF2-40B4-BE49-F238E27FC236}">
                <a16:creationId xmlns:a16="http://schemas.microsoft.com/office/drawing/2014/main" id="{2E0F25F2-499C-83F9-7529-5A60ADD9DDC4}"/>
              </a:ext>
            </a:extLst>
          </p:cNvPr>
          <p:cNvSpPr/>
          <p:nvPr/>
        </p:nvSpPr>
        <p:spPr>
          <a:xfrm>
            <a:off x="9848136" y="2467027"/>
            <a:ext cx="209224" cy="242156"/>
          </a:xfrm>
          <a:prstGeom prst="diamond">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77" name="CasellaDiTesto 29">
            <a:extLst>
              <a:ext uri="{FF2B5EF4-FFF2-40B4-BE49-F238E27FC236}">
                <a16:creationId xmlns:a16="http://schemas.microsoft.com/office/drawing/2014/main" id="{13A3E5D3-2383-2960-7B48-D009C4E16418}"/>
              </a:ext>
            </a:extLst>
          </p:cNvPr>
          <p:cNvSpPr txBox="1">
            <a:spLocks noChangeArrowheads="1"/>
          </p:cNvSpPr>
          <p:nvPr/>
        </p:nvSpPr>
        <p:spPr bwMode="auto">
          <a:xfrm>
            <a:off x="10021272" y="2477872"/>
            <a:ext cx="15888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sz="800">
                <a:latin typeface="Arial" panose="020B0604020202020204" pitchFamily="34" charset="0"/>
                <a:cs typeface="Arial" panose="020B0604020202020204" pitchFamily="34" charset="0"/>
              </a:rPr>
              <a:t>= jackal howling emission sites</a:t>
            </a:r>
          </a:p>
        </p:txBody>
      </p:sp>
      <p:sp>
        <p:nvSpPr>
          <p:cNvPr id="2078" name="CasellaDiTesto 30">
            <a:extLst>
              <a:ext uri="{FF2B5EF4-FFF2-40B4-BE49-F238E27FC236}">
                <a16:creationId xmlns:a16="http://schemas.microsoft.com/office/drawing/2014/main" id="{56DB2F5C-C5AF-03F5-C8FC-8EEEF3DE4C50}"/>
              </a:ext>
            </a:extLst>
          </p:cNvPr>
          <p:cNvSpPr txBox="1">
            <a:spLocks noChangeArrowheads="1"/>
          </p:cNvSpPr>
          <p:nvPr/>
        </p:nvSpPr>
        <p:spPr bwMode="auto">
          <a:xfrm>
            <a:off x="10023855" y="2813460"/>
            <a:ext cx="17684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sz="800" dirty="0">
                <a:latin typeface="Arial" panose="020B0604020202020204" pitchFamily="34" charset="0"/>
                <a:cs typeface="Arial" panose="020B0604020202020204" pitchFamily="34" charset="0"/>
              </a:rPr>
              <a:t>= positive </a:t>
            </a:r>
            <a:r>
              <a:rPr lang="it-IT" altLang="it-IT" sz="800" dirty="0" err="1">
                <a:latin typeface="Arial" panose="020B0604020202020204" pitchFamily="34" charset="0"/>
                <a:cs typeface="Arial" panose="020B0604020202020204" pitchFamily="34" charset="0"/>
              </a:rPr>
              <a:t>answer</a:t>
            </a:r>
            <a:r>
              <a:rPr lang="it-IT" altLang="it-IT" sz="800" dirty="0">
                <a:latin typeface="Arial" panose="020B0604020202020204" pitchFamily="34" charset="0"/>
                <a:cs typeface="Arial" panose="020B0604020202020204" pitchFamily="34" charset="0"/>
              </a:rPr>
              <a:t> to </a:t>
            </a:r>
            <a:r>
              <a:rPr lang="it-IT" altLang="it-IT" sz="800" dirty="0" err="1">
                <a:latin typeface="Arial" panose="020B0604020202020204" pitchFamily="34" charset="0"/>
                <a:cs typeface="Arial" panose="020B0604020202020204" pitchFamily="34" charset="0"/>
              </a:rPr>
              <a:t>jackal</a:t>
            </a:r>
            <a:r>
              <a:rPr lang="it-IT" altLang="it-IT" sz="800" dirty="0">
                <a:latin typeface="Arial" panose="020B0604020202020204" pitchFamily="34" charset="0"/>
                <a:cs typeface="Arial" panose="020B0604020202020204" pitchFamily="34" charset="0"/>
              </a:rPr>
              <a:t> </a:t>
            </a:r>
            <a:r>
              <a:rPr lang="it-IT" altLang="it-IT" sz="800" dirty="0" err="1">
                <a:latin typeface="Arial" panose="020B0604020202020204" pitchFamily="34" charset="0"/>
                <a:cs typeface="Arial" panose="020B0604020202020204" pitchFamily="34" charset="0"/>
              </a:rPr>
              <a:t>howling</a:t>
            </a:r>
            <a:endParaRPr lang="it-IT" altLang="it-IT" sz="800" dirty="0">
              <a:latin typeface="Arial" panose="020B0604020202020204" pitchFamily="34" charset="0"/>
              <a:cs typeface="Arial" panose="020B0604020202020204" pitchFamily="34" charset="0"/>
            </a:endParaRPr>
          </a:p>
        </p:txBody>
      </p:sp>
      <p:sp>
        <p:nvSpPr>
          <p:cNvPr id="2079" name="CasellaDiTesto 20">
            <a:extLst>
              <a:ext uri="{FF2B5EF4-FFF2-40B4-BE49-F238E27FC236}">
                <a16:creationId xmlns:a16="http://schemas.microsoft.com/office/drawing/2014/main" id="{23CA56DA-5B2E-AD33-315B-F14C97186D3D}"/>
              </a:ext>
            </a:extLst>
          </p:cNvPr>
          <p:cNvSpPr txBox="1">
            <a:spLocks noChangeArrowheads="1"/>
          </p:cNvSpPr>
          <p:nvPr/>
        </p:nvSpPr>
        <p:spPr bwMode="auto">
          <a:xfrm>
            <a:off x="7733166" y="3607161"/>
            <a:ext cx="43456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sz="600" b="1" dirty="0">
                <a:latin typeface="Arial" panose="020B0604020202020204" pitchFamily="34" charset="0"/>
                <a:cs typeface="Arial" panose="020B0604020202020204" pitchFamily="34" charset="0"/>
              </a:rPr>
              <a:t>Figure 2. Distribution of the golden </a:t>
            </a:r>
            <a:r>
              <a:rPr lang="it-IT" altLang="it-IT" sz="600" b="1" dirty="0" err="1">
                <a:latin typeface="Arial" panose="020B0604020202020204" pitchFamily="34" charset="0"/>
                <a:cs typeface="Arial" panose="020B0604020202020204" pitchFamily="34" charset="0"/>
              </a:rPr>
              <a:t>jackal</a:t>
            </a:r>
            <a:r>
              <a:rPr lang="it-IT" altLang="it-IT" sz="600" b="1" dirty="0">
                <a:latin typeface="Arial" panose="020B0604020202020204" pitchFamily="34" charset="0"/>
                <a:cs typeface="Arial" panose="020B0604020202020204" pitchFamily="34" charset="0"/>
              </a:rPr>
              <a:t> in </a:t>
            </a:r>
            <a:r>
              <a:rPr lang="it-IT" altLang="it-IT" sz="600" b="1" dirty="0" err="1">
                <a:latin typeface="Arial" panose="020B0604020202020204" pitchFamily="34" charset="0"/>
                <a:cs typeface="Arial" panose="020B0604020202020204" pitchFamily="34" charset="0"/>
              </a:rPr>
              <a:t>Tuscany</a:t>
            </a:r>
            <a:r>
              <a:rPr lang="it-IT" altLang="it-IT" sz="600" b="1" dirty="0">
                <a:latin typeface="Arial" panose="020B0604020202020204" pitchFamily="34" charset="0"/>
                <a:cs typeface="Arial" panose="020B0604020202020204" pitchFamily="34" charset="0"/>
              </a:rPr>
              <a:t> </a:t>
            </a:r>
            <a:r>
              <a:rPr lang="it-IT" altLang="it-IT" sz="600" b="1" dirty="0" err="1">
                <a:latin typeface="Arial" panose="020B0604020202020204" pitchFamily="34" charset="0"/>
                <a:cs typeface="Arial" panose="020B0604020202020204" pitchFamily="34" charset="0"/>
              </a:rPr>
              <a:t>combining</a:t>
            </a:r>
            <a:r>
              <a:rPr lang="it-IT" altLang="it-IT" sz="600" b="1" dirty="0">
                <a:latin typeface="Arial" panose="020B0604020202020204" pitchFamily="34" charset="0"/>
                <a:cs typeface="Arial" panose="020B0604020202020204" pitchFamily="34" charset="0"/>
              </a:rPr>
              <a:t> literature data, </a:t>
            </a:r>
            <a:r>
              <a:rPr lang="it-IT" altLang="it-IT" sz="600" b="1" dirty="0" err="1">
                <a:latin typeface="Arial" panose="020B0604020202020204" pitchFamily="34" charset="0"/>
                <a:cs typeface="Arial" panose="020B0604020202020204" pitchFamily="34" charset="0"/>
              </a:rPr>
              <a:t>jackal</a:t>
            </a:r>
            <a:r>
              <a:rPr lang="it-IT" altLang="it-IT" sz="600" b="1" dirty="0">
                <a:latin typeface="Arial" panose="020B0604020202020204" pitchFamily="34" charset="0"/>
                <a:cs typeface="Arial" panose="020B0604020202020204" pitchFamily="34" charset="0"/>
              </a:rPr>
              <a:t> </a:t>
            </a:r>
            <a:r>
              <a:rPr lang="it-IT" altLang="it-IT" sz="600" b="1" dirty="0" err="1">
                <a:latin typeface="Arial" panose="020B0604020202020204" pitchFamily="34" charset="0"/>
                <a:cs typeface="Arial" panose="020B0604020202020204" pitchFamily="34" charset="0"/>
              </a:rPr>
              <a:t>howling</a:t>
            </a:r>
            <a:r>
              <a:rPr lang="it-IT" altLang="it-IT" sz="600" b="1" dirty="0">
                <a:latin typeface="Arial" panose="020B0604020202020204" pitchFamily="34" charset="0"/>
                <a:cs typeface="Arial" panose="020B0604020202020204" pitchFamily="34" charset="0"/>
              </a:rPr>
              <a:t> and </a:t>
            </a:r>
            <a:r>
              <a:rPr lang="it-IT" altLang="it-IT" sz="600" b="1" dirty="0" err="1">
                <a:latin typeface="Arial" panose="020B0604020202020204" pitchFamily="34" charset="0"/>
                <a:cs typeface="Arial" panose="020B0604020202020204" pitchFamily="34" charset="0"/>
              </a:rPr>
              <a:t>molecular</a:t>
            </a:r>
            <a:r>
              <a:rPr lang="it-IT" altLang="it-IT" sz="600" b="1" dirty="0">
                <a:latin typeface="Arial" panose="020B0604020202020204" pitchFamily="34" charset="0"/>
                <a:cs typeface="Arial" panose="020B0604020202020204" pitchFamily="34" charset="0"/>
              </a:rPr>
              <a:t> data.</a:t>
            </a:r>
          </a:p>
        </p:txBody>
      </p:sp>
      <p:sp>
        <p:nvSpPr>
          <p:cNvPr id="17" name="Rombo 16">
            <a:extLst>
              <a:ext uri="{FF2B5EF4-FFF2-40B4-BE49-F238E27FC236}">
                <a16:creationId xmlns:a16="http://schemas.microsoft.com/office/drawing/2014/main" id="{B32E1DC0-66DD-16DB-C05A-1970902F596E}"/>
              </a:ext>
            </a:extLst>
          </p:cNvPr>
          <p:cNvSpPr/>
          <p:nvPr/>
        </p:nvSpPr>
        <p:spPr>
          <a:xfrm>
            <a:off x="9850412" y="2800104"/>
            <a:ext cx="209224" cy="242156"/>
          </a:xfrm>
          <a:prstGeom prst="diamond">
            <a:avLst/>
          </a:prstGeom>
          <a:solidFill>
            <a:srgbClr val="FFFF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065" name="Immagine 23">
            <a:extLst>
              <a:ext uri="{FF2B5EF4-FFF2-40B4-BE49-F238E27FC236}">
                <a16:creationId xmlns:a16="http://schemas.microsoft.com/office/drawing/2014/main" id="{303056A3-77E3-3D5C-DFAE-4F70D548DCC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1494" y="3886554"/>
            <a:ext cx="2893736" cy="235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0" name="CasellaDiTesto 20">
            <a:extLst>
              <a:ext uri="{FF2B5EF4-FFF2-40B4-BE49-F238E27FC236}">
                <a16:creationId xmlns:a16="http://schemas.microsoft.com/office/drawing/2014/main" id="{04D4BC96-25C6-AA30-F774-0C680BE96B4F}"/>
              </a:ext>
            </a:extLst>
          </p:cNvPr>
          <p:cNvSpPr txBox="1">
            <a:spLocks noChangeArrowheads="1"/>
          </p:cNvSpPr>
          <p:nvPr/>
        </p:nvSpPr>
        <p:spPr bwMode="auto">
          <a:xfrm>
            <a:off x="7733166" y="6174587"/>
            <a:ext cx="44588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600" b="1" dirty="0">
                <a:latin typeface="Arial" panose="020B0604020202020204" pitchFamily="34" charset="0"/>
                <a:cs typeface="Arial" panose="020B0604020202020204" pitchFamily="34" charset="0"/>
              </a:rPr>
              <a:t>Figure 3. </a:t>
            </a:r>
            <a:r>
              <a:rPr lang="it-IT" altLang="it-IT" sz="600" b="1" dirty="0" err="1">
                <a:latin typeface="Arial" panose="020B0604020202020204" pitchFamily="34" charset="0"/>
                <a:cs typeface="Arial" panose="020B0604020202020204" pitchFamily="34" charset="0"/>
              </a:rPr>
              <a:t>Haplotype</a:t>
            </a:r>
            <a:r>
              <a:rPr lang="it-IT" altLang="it-IT" sz="600" b="1" dirty="0">
                <a:latin typeface="Arial" panose="020B0604020202020204" pitchFamily="34" charset="0"/>
                <a:cs typeface="Arial" panose="020B0604020202020204" pitchFamily="34" charset="0"/>
              </a:rPr>
              <a:t> network of </a:t>
            </a:r>
            <a:r>
              <a:rPr lang="it-IT" altLang="it-IT" sz="600" b="1" dirty="0" err="1">
                <a:latin typeface="Arial" panose="020B0604020202020204" pitchFamily="34" charset="0"/>
                <a:cs typeface="Arial" panose="020B0604020202020204" pitchFamily="34" charset="0"/>
              </a:rPr>
              <a:t>mitochondrial</a:t>
            </a:r>
            <a:r>
              <a:rPr lang="it-IT" altLang="it-IT" sz="600" b="1" dirty="0">
                <a:latin typeface="Arial" panose="020B0604020202020204" pitchFamily="34" charset="0"/>
                <a:cs typeface="Arial" panose="020B0604020202020204" pitchFamily="34" charset="0"/>
              </a:rPr>
              <a:t> </a:t>
            </a:r>
            <a:r>
              <a:rPr lang="it-IT" altLang="it-IT" sz="600" b="1" dirty="0" err="1">
                <a:latin typeface="Arial" panose="020B0604020202020204" pitchFamily="34" charset="0"/>
                <a:cs typeface="Arial" panose="020B0604020202020204" pitchFamily="34" charset="0"/>
              </a:rPr>
              <a:t>cytochrome</a:t>
            </a:r>
            <a:r>
              <a:rPr lang="it-IT" altLang="it-IT" sz="600" b="1" dirty="0">
                <a:latin typeface="Arial" panose="020B0604020202020204" pitchFamily="34" charset="0"/>
                <a:cs typeface="Arial" panose="020B0604020202020204" pitchFamily="34" charset="0"/>
              </a:rPr>
              <a:t>-</a:t>
            </a:r>
            <a:r>
              <a:rPr lang="it-IT" altLang="it-IT" sz="600" b="1" i="1" dirty="0">
                <a:latin typeface="Arial" panose="020B0604020202020204" pitchFamily="34" charset="0"/>
                <a:cs typeface="Arial" panose="020B0604020202020204" pitchFamily="34" charset="0"/>
              </a:rPr>
              <a:t>b </a:t>
            </a:r>
            <a:r>
              <a:rPr lang="it-IT" altLang="it-IT" sz="600" b="1" dirty="0" err="1">
                <a:latin typeface="Arial" panose="020B0604020202020204" pitchFamily="34" charset="0"/>
                <a:cs typeface="Arial" panose="020B0604020202020204" pitchFamily="34" charset="0"/>
              </a:rPr>
              <a:t>sequences</a:t>
            </a:r>
            <a:r>
              <a:rPr lang="it-IT" altLang="it-IT" sz="600" b="1" dirty="0">
                <a:latin typeface="Arial" panose="020B0604020202020204" pitchFamily="34" charset="0"/>
                <a:cs typeface="Arial" panose="020B0604020202020204" pitchFamily="34" charset="0"/>
              </a:rPr>
              <a:t> (480 </a:t>
            </a:r>
            <a:r>
              <a:rPr lang="it-IT" altLang="it-IT" sz="600" b="1" dirty="0" err="1">
                <a:latin typeface="Arial" panose="020B0604020202020204" pitchFamily="34" charset="0"/>
                <a:cs typeface="Arial" panose="020B0604020202020204" pitchFamily="34" charset="0"/>
              </a:rPr>
              <a:t>bp</a:t>
            </a:r>
            <a:r>
              <a:rPr lang="it-IT" altLang="it-IT" sz="600" b="1" dirty="0">
                <a:latin typeface="Arial" panose="020B0604020202020204" pitchFamily="34" charset="0"/>
                <a:cs typeface="Arial" panose="020B0604020202020204" pitchFamily="34" charset="0"/>
              </a:rPr>
              <a:t>) of golden </a:t>
            </a:r>
            <a:r>
              <a:rPr lang="it-IT" altLang="it-IT" sz="600" b="1" dirty="0" err="1">
                <a:latin typeface="Arial" panose="020B0604020202020204" pitchFamily="34" charset="0"/>
                <a:cs typeface="Arial" panose="020B0604020202020204" pitchFamily="34" charset="0"/>
              </a:rPr>
              <a:t>jackal</a:t>
            </a:r>
            <a:r>
              <a:rPr lang="it-IT" altLang="it-IT" sz="600" b="1" dirty="0">
                <a:latin typeface="Arial" panose="020B0604020202020204" pitchFamily="34" charset="0"/>
                <a:cs typeface="Arial" panose="020B0604020202020204" pitchFamily="34" charset="0"/>
              </a:rPr>
              <a:t> from </a:t>
            </a:r>
            <a:r>
              <a:rPr lang="it-IT" altLang="it-IT" sz="600" b="1" dirty="0" err="1">
                <a:latin typeface="Arial" panose="020B0604020202020204" pitchFamily="34" charset="0"/>
                <a:cs typeface="Arial" panose="020B0604020202020204" pitchFamily="34" charset="0"/>
              </a:rPr>
              <a:t>throughout</a:t>
            </a:r>
            <a:r>
              <a:rPr lang="it-IT" altLang="it-IT" sz="600" b="1" dirty="0">
                <a:latin typeface="Arial" panose="020B0604020202020204" pitchFamily="34" charset="0"/>
                <a:cs typeface="Arial" panose="020B0604020202020204" pitchFamily="34" charset="0"/>
              </a:rPr>
              <a:t> </a:t>
            </a:r>
            <a:r>
              <a:rPr lang="it-IT" altLang="it-IT" sz="600" b="1" dirty="0" err="1">
                <a:latin typeface="Arial" panose="020B0604020202020204" pitchFamily="34" charset="0"/>
                <a:cs typeface="Arial" panose="020B0604020202020204" pitchFamily="34" charset="0"/>
              </a:rPr>
              <a:t>its</a:t>
            </a:r>
            <a:r>
              <a:rPr lang="it-IT" altLang="it-IT" sz="600" b="1" dirty="0">
                <a:latin typeface="Arial" panose="020B0604020202020204" pitchFamily="34" charset="0"/>
                <a:cs typeface="Arial" panose="020B0604020202020204" pitchFamily="34" charset="0"/>
              </a:rPr>
              <a:t> range. </a:t>
            </a:r>
            <a:r>
              <a:rPr lang="it-IT" altLang="it-IT" sz="600" b="1" dirty="0" err="1">
                <a:latin typeface="Arial" panose="020B0604020202020204" pitchFamily="34" charset="0"/>
                <a:cs typeface="Arial" panose="020B0604020202020204" pitchFamily="34" charset="0"/>
              </a:rPr>
              <a:t>Italian</a:t>
            </a:r>
            <a:r>
              <a:rPr lang="it-IT" altLang="it-IT" sz="600" b="1" dirty="0">
                <a:latin typeface="Arial" panose="020B0604020202020204" pitchFamily="34" charset="0"/>
                <a:cs typeface="Arial" panose="020B0604020202020204" pitchFamily="34" charset="0"/>
              </a:rPr>
              <a:t> samples </a:t>
            </a:r>
            <a:r>
              <a:rPr lang="it-IT" altLang="it-IT" sz="600" b="1" dirty="0" err="1">
                <a:latin typeface="Arial" panose="020B0604020202020204" pitchFamily="34" charset="0"/>
                <a:cs typeface="Arial" panose="020B0604020202020204" pitchFamily="34" charset="0"/>
              </a:rPr>
              <a:t>were</a:t>
            </a:r>
            <a:r>
              <a:rPr lang="it-IT" altLang="it-IT" sz="600" b="1" dirty="0">
                <a:latin typeface="Arial" panose="020B0604020202020204" pitchFamily="34" charset="0"/>
                <a:cs typeface="Arial" panose="020B0604020202020204" pitchFamily="34" charset="0"/>
              </a:rPr>
              <a:t> </a:t>
            </a:r>
            <a:r>
              <a:rPr lang="it-IT" altLang="it-IT" sz="600" b="1" dirty="0" err="1">
                <a:latin typeface="Arial" panose="020B0604020202020204" pitchFamily="34" charset="0"/>
                <a:cs typeface="Arial" panose="020B0604020202020204" pitchFamily="34" charset="0"/>
              </a:rPr>
              <a:t>confirmed</a:t>
            </a:r>
            <a:r>
              <a:rPr lang="it-IT" altLang="it-IT" sz="600" b="1" dirty="0">
                <a:latin typeface="Arial" panose="020B0604020202020204" pitchFamily="34" charset="0"/>
                <a:cs typeface="Arial" panose="020B0604020202020204" pitchFamily="34" charset="0"/>
              </a:rPr>
              <a:t> to </a:t>
            </a:r>
            <a:r>
              <a:rPr lang="it-IT" altLang="it-IT" sz="600" b="1" dirty="0" err="1">
                <a:latin typeface="Arial" panose="020B0604020202020204" pitchFamily="34" charset="0"/>
                <a:cs typeface="Arial" panose="020B0604020202020204" pitchFamily="34" charset="0"/>
              </a:rPr>
              <a:t>belong</a:t>
            </a:r>
            <a:r>
              <a:rPr lang="it-IT" altLang="it-IT" sz="600" b="1" dirty="0">
                <a:latin typeface="Arial" panose="020B0604020202020204" pitchFamily="34" charset="0"/>
                <a:cs typeface="Arial" panose="020B0604020202020204" pitchFamily="34" charset="0"/>
              </a:rPr>
              <a:t> to </a:t>
            </a:r>
            <a:r>
              <a:rPr lang="it-IT" altLang="it-IT" sz="600" b="1" i="1" dirty="0">
                <a:latin typeface="Arial" panose="020B0604020202020204" pitchFamily="34" charset="0"/>
                <a:cs typeface="Arial" panose="020B0604020202020204" pitchFamily="34" charset="0"/>
              </a:rPr>
              <a:t>C. a. </a:t>
            </a:r>
            <a:r>
              <a:rPr lang="it-IT" altLang="it-IT" sz="600" b="1" i="1" dirty="0" err="1">
                <a:latin typeface="Arial" panose="020B0604020202020204" pitchFamily="34" charset="0"/>
                <a:cs typeface="Arial" panose="020B0604020202020204" pitchFamily="34" charset="0"/>
              </a:rPr>
              <a:t>moreoticus</a:t>
            </a:r>
            <a:r>
              <a:rPr lang="it-IT" altLang="it-IT" sz="600" b="1" i="1" dirty="0">
                <a:latin typeface="Arial" panose="020B0604020202020204" pitchFamily="34" charset="0"/>
                <a:cs typeface="Arial" panose="020B0604020202020204" pitchFamily="34" charset="0"/>
              </a:rPr>
              <a:t> </a:t>
            </a:r>
            <a:r>
              <a:rPr lang="it-IT" altLang="it-IT" sz="600" b="1" dirty="0">
                <a:latin typeface="Arial" panose="020B0604020202020204" pitchFamily="34" charset="0"/>
                <a:cs typeface="Arial" panose="020B0604020202020204" pitchFamily="34" charset="0"/>
              </a:rPr>
              <a:t>clade. </a:t>
            </a:r>
            <a:r>
              <a:rPr lang="en-GB" altLang="it-IT" sz="600" b="1" dirty="0">
                <a:latin typeface="Arial" panose="020B0604020202020204" pitchFamily="34" charset="0"/>
                <a:cs typeface="Arial" panose="020B0604020202020204" pitchFamily="34" charset="0"/>
              </a:rPr>
              <a:t>Circles represent different haplotypes. Circle sizes are proportional to the number of specimens examined for each haplotype, whereas dots indicate mutational steps.</a:t>
            </a:r>
            <a:endParaRPr lang="it-IT" altLang="it-IT" sz="600" b="1" dirty="0">
              <a:latin typeface="Arial" panose="020B0604020202020204" pitchFamily="34" charset="0"/>
              <a:cs typeface="Arial" panose="020B0604020202020204" pitchFamily="34" charset="0"/>
            </a:endParaRPr>
          </a:p>
          <a:p>
            <a:pPr algn="just"/>
            <a:endParaRPr lang="it-IT" altLang="it-IT" sz="600" b="1" dirty="0">
              <a:latin typeface="Arial" panose="020B0604020202020204" pitchFamily="34" charset="0"/>
              <a:cs typeface="Arial" panose="020B0604020202020204" pitchFamily="34" charset="0"/>
            </a:endParaRPr>
          </a:p>
        </p:txBody>
      </p:sp>
      <p:sp>
        <p:nvSpPr>
          <p:cNvPr id="18" name="Freccia in giù 17">
            <a:extLst>
              <a:ext uri="{FF2B5EF4-FFF2-40B4-BE49-F238E27FC236}">
                <a16:creationId xmlns:a16="http://schemas.microsoft.com/office/drawing/2014/main" id="{797A9B6C-D3A5-E953-AB13-B788D5DB47EC}"/>
              </a:ext>
            </a:extLst>
          </p:cNvPr>
          <p:cNvSpPr/>
          <p:nvPr/>
        </p:nvSpPr>
        <p:spPr>
          <a:xfrm rot="3988901">
            <a:off x="9552679" y="3778182"/>
            <a:ext cx="195385" cy="373666"/>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in giù 18">
            <a:extLst>
              <a:ext uri="{FF2B5EF4-FFF2-40B4-BE49-F238E27FC236}">
                <a16:creationId xmlns:a16="http://schemas.microsoft.com/office/drawing/2014/main" id="{C40AC22C-A70C-E82A-6ED7-4204FBC63BB2}"/>
              </a:ext>
            </a:extLst>
          </p:cNvPr>
          <p:cNvSpPr/>
          <p:nvPr/>
        </p:nvSpPr>
        <p:spPr>
          <a:xfrm rot="4778937">
            <a:off x="10826170" y="5042872"/>
            <a:ext cx="195385" cy="373666"/>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707417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E7D4DE499F4EE4EA2AEF724F1FE29B6" ma:contentTypeVersion="4" ma:contentTypeDescription="Creare un nuovo documento." ma:contentTypeScope="" ma:versionID="53d7ae532bc63df247bab6a29270804e">
  <xsd:schema xmlns:xsd="http://www.w3.org/2001/XMLSchema" xmlns:xs="http://www.w3.org/2001/XMLSchema" xmlns:p="http://schemas.microsoft.com/office/2006/metadata/properties" xmlns:ns2="31636664-d730-40d7-a265-a5e11b79394d" targetNamespace="http://schemas.microsoft.com/office/2006/metadata/properties" ma:root="true" ma:fieldsID="b2115e909aa0adb23c8c5b81ae2500d8" ns2:_="">
    <xsd:import namespace="31636664-d730-40d7-a265-a5e11b793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36664-d730-40d7-a265-a5e11b793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C416D0-F768-4CAD-9651-2040558DA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36664-d730-40d7-a265-a5e11b793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D10252-B557-4F73-9C05-AB28B06A12D8}">
  <ds:schemaRefs>
    <ds:schemaRef ds:uri="http://schemas.microsoft.com/sharepoint/v3/contenttype/forms"/>
  </ds:schemaRefs>
</ds:datastoreItem>
</file>

<file path=customXml/itemProps3.xml><?xml version="1.0" encoding="utf-8"?>
<ds:datastoreItem xmlns:ds="http://schemas.openxmlformats.org/officeDocument/2006/customXml" ds:itemID="{11A982AE-2665-4914-8619-6458CAACD38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Widescreen</PresentationFormat>
  <Paragraphs>37</Paragraphs>
  <Slides>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vt:i4>
      </vt:variant>
    </vt:vector>
  </HeadingPairs>
  <TitlesOfParts>
    <vt:vector size="7" baseType="lpstr">
      <vt:lpstr>Arial</vt:lpstr>
      <vt:lpstr>Calibri</vt:lpstr>
      <vt:lpstr>Calibri Light</vt:lpstr>
      <vt:lpstr>Helvetica Neue</vt:lpstr>
      <vt:lpstr>Times New Roman</vt:lpstr>
      <vt:lpstr>Tema di Office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Valentina Di Paola</dc:creator>
  <cp:lastModifiedBy>Emiliano Mori</cp:lastModifiedBy>
  <cp:revision>14</cp:revision>
  <dcterms:created xsi:type="dcterms:W3CDTF">2024-12-12T08:43:13Z</dcterms:created>
  <dcterms:modified xsi:type="dcterms:W3CDTF">2025-01-17T15:56:27Z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0x010100AE7D4DE499F4EE4EA2AEF724F1FE29B6</vt:lpwstr>
  </property>
</Properties>
</file>