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4551-6314-462A-BA48-CDAE576CD023}" v="2" dt="2025-01-17T09:41:2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191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em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ttangolo arrotondato 4">
            <a:extLst>
              <a:ext uri="{FF2B5EF4-FFF2-40B4-BE49-F238E27FC236}">
                <a16:creationId xmlns:a16="http://schemas.microsoft.com/office/drawing/2014/main" id="{7F3A16BA-9A39-D9F1-A001-2EF9AC4B37B3}"/>
              </a:ext>
            </a:extLst>
          </p:cNvPr>
          <p:cNvSpPr/>
          <p:nvPr/>
        </p:nvSpPr>
        <p:spPr>
          <a:xfrm>
            <a:off x="7882762" y="1246541"/>
            <a:ext cx="4247107" cy="5304418"/>
          </a:xfrm>
          <a:prstGeom prst="roundRect">
            <a:avLst>
              <a:gd name="adj" fmla="val 7702"/>
            </a:avLst>
          </a:prstGeom>
          <a:solidFill>
            <a:srgbClr val="FFFFCC"/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">
            <a:extLst>
              <a:ext uri="{FF2B5EF4-FFF2-40B4-BE49-F238E27FC236}">
                <a16:creationId xmlns:a16="http://schemas.microsoft.com/office/drawing/2014/main" id="{9E8F298C-1BD6-61DA-3502-B0470587AB37}"/>
              </a:ext>
            </a:extLst>
          </p:cNvPr>
          <p:cNvSpPr/>
          <p:nvPr/>
        </p:nvSpPr>
        <p:spPr>
          <a:xfrm>
            <a:off x="62131" y="1220198"/>
            <a:ext cx="7685606" cy="5560904"/>
          </a:xfrm>
          <a:prstGeom prst="roundRect">
            <a:avLst>
              <a:gd name="adj" fmla="val 7702"/>
            </a:avLst>
          </a:prstGeom>
          <a:solidFill>
            <a:srgbClr val="FCEEE4"/>
          </a:solidFill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6" name="Immagine 1035">
            <a:extLst>
              <a:ext uri="{FF2B5EF4-FFF2-40B4-BE49-F238E27FC236}">
                <a16:creationId xmlns:a16="http://schemas.microsoft.com/office/drawing/2014/main" id="{33006E11-0933-EF02-C443-15655DB9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051"/>
          <a:stretch/>
        </p:blipFill>
        <p:spPr>
          <a:xfrm>
            <a:off x="63434" y="2990209"/>
            <a:ext cx="7722108" cy="3836319"/>
          </a:xfrm>
          <a:prstGeom prst="rect">
            <a:avLst/>
          </a:prstGeom>
        </p:spPr>
      </p:pic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267904" y="6487333"/>
            <a:ext cx="3982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Yasutomo Hoshika (IRET-CNR Firenze)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10114841" y="-4508"/>
            <a:ext cx="2077159" cy="694835"/>
            <a:chOff x="865131" y="11113"/>
            <a:chExt cx="2077159" cy="694835"/>
          </a:xfrm>
          <a:solidFill>
            <a:schemeClr val="bg1"/>
          </a:solidFill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1" y="11113"/>
              <a:ext cx="1960859" cy="694835"/>
            </a:xfrm>
            <a:prstGeom prst="rect">
              <a:avLst/>
            </a:prstGeom>
            <a:grpFill/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64643"/>
              <a:ext cx="601053" cy="585724"/>
            </a:xfrm>
            <a:prstGeom prst="rect">
              <a:avLst/>
            </a:prstGeom>
            <a:grpFill/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6945528" y="2142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6969684" y="347340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23DC8F-F29D-E81C-2B64-6C8622094EB2}"/>
              </a:ext>
            </a:extLst>
          </p:cNvPr>
          <p:cNvSpPr txBox="1"/>
          <p:nvPr/>
        </p:nvSpPr>
        <p:spPr>
          <a:xfrm>
            <a:off x="454213" y="791043"/>
            <a:ext cx="433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it-IT" sz="800" dirty="0">
              <a:latin typeface="Trebuchet MS" panose="020B070302020209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800" baseline="30000" dirty="0">
                <a:latin typeface="Trebuchet MS" panose="020B0703020202090204" pitchFamily="34" charset="0"/>
              </a:rPr>
              <a:t>1</a:t>
            </a:r>
            <a:r>
              <a:rPr lang="it-IT" sz="800" dirty="0">
                <a:latin typeface="Trebuchet MS" panose="020B0703020202090204" pitchFamily="34" charset="0"/>
              </a:rPr>
              <a:t>IRET-CNR Firenze, </a:t>
            </a:r>
            <a:r>
              <a:rPr lang="it-IT" sz="800" dirty="0" err="1">
                <a:latin typeface="Trebuchet MS" panose="020B0703020202090204" pitchFamily="34" charset="0"/>
              </a:rPr>
              <a:t>Italy</a:t>
            </a:r>
            <a:r>
              <a:rPr lang="it-IT" sz="800" dirty="0">
                <a:latin typeface="Trebuchet MS" panose="020B0703020202090204" pitchFamily="34" charset="0"/>
              </a:rPr>
              <a:t>; </a:t>
            </a:r>
            <a:r>
              <a:rPr lang="it-IT" sz="800" baseline="30000" dirty="0">
                <a:latin typeface="Trebuchet MS" panose="020B0703020202090204" pitchFamily="34" charset="0"/>
              </a:rPr>
              <a:t>2</a:t>
            </a:r>
            <a:r>
              <a:rPr lang="it-IT" sz="800" dirty="0">
                <a:latin typeface="Trebuchet MS" panose="020B0703020202090204" pitchFamily="34" charset="0"/>
              </a:rPr>
              <a:t>NBFC, Palermo, </a:t>
            </a:r>
            <a:r>
              <a:rPr lang="it-IT" sz="800" dirty="0" err="1">
                <a:latin typeface="Trebuchet MS" panose="020B0703020202090204" pitchFamily="34" charset="0"/>
              </a:rPr>
              <a:t>Italy</a:t>
            </a:r>
            <a:r>
              <a:rPr lang="it-IT" sz="800" dirty="0">
                <a:latin typeface="Trebuchet MS" panose="020B0703020202090204" pitchFamily="34" charset="0"/>
              </a:rPr>
              <a:t>; </a:t>
            </a:r>
            <a:r>
              <a:rPr lang="it-IT" sz="800" baseline="30000" dirty="0">
                <a:latin typeface="Trebuchet MS" panose="020B0703020202090204" pitchFamily="34" charset="0"/>
              </a:rPr>
              <a:t>3 </a:t>
            </a:r>
            <a:r>
              <a:rPr lang="it-IT" sz="800" dirty="0">
                <a:latin typeface="Trebuchet MS" panose="020B0703020202090204" pitchFamily="34" charset="0"/>
              </a:rPr>
              <a:t>DAGRI, </a:t>
            </a:r>
            <a:r>
              <a:rPr lang="it-IT" sz="800" baseline="30000" dirty="0">
                <a:latin typeface="Trebuchet MS" panose="020B0703020202090204" pitchFamily="34" charset="0"/>
              </a:rPr>
              <a:t>3</a:t>
            </a:r>
            <a:r>
              <a:rPr lang="it-IT" sz="800" dirty="0">
                <a:latin typeface="Trebuchet MS" panose="020B0703020202090204" pitchFamily="34" charset="0"/>
              </a:rPr>
              <a:t>University of Florence, </a:t>
            </a:r>
            <a:r>
              <a:rPr lang="it-IT" sz="800" dirty="0" err="1">
                <a:latin typeface="Trebuchet MS" panose="020B0703020202090204" pitchFamily="34" charset="0"/>
              </a:rPr>
              <a:t>Italy</a:t>
            </a:r>
            <a:endParaRPr lang="it-IT" sz="800" dirty="0">
              <a:latin typeface="Trebuchet MS" panose="020B070302020209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AEC3D-4EC6-500A-4C9E-ACD3A41561E6}"/>
              </a:ext>
            </a:extLst>
          </p:cNvPr>
          <p:cNvSpPr txBox="1"/>
          <p:nvPr/>
        </p:nvSpPr>
        <p:spPr>
          <a:xfrm>
            <a:off x="581906" y="717074"/>
            <a:ext cx="3342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Trebuchet MS" panose="020B0703020202090204" pitchFamily="34" charset="0"/>
                <a:cs typeface="Calibri" panose="020F0502020204030204" pitchFamily="34" charset="0"/>
              </a:rPr>
              <a:t>Hoshika Y.</a:t>
            </a:r>
            <a:r>
              <a:rPr lang="it-IT" sz="1000" baseline="30000" dirty="0">
                <a:latin typeface="Trebuchet MS" panose="020B0703020202090204" pitchFamily="34" charset="0"/>
                <a:cs typeface="Calibri" panose="020F0502020204030204" pitchFamily="34" charset="0"/>
              </a:rPr>
              <a:t>1,2</a:t>
            </a:r>
            <a:r>
              <a:rPr lang="it-IT" sz="1000" dirty="0">
                <a:latin typeface="Trebuchet MS" panose="020B0703020202090204" pitchFamily="34" charset="0"/>
                <a:cs typeface="Calibri" panose="020F0502020204030204" pitchFamily="34" charset="0"/>
              </a:rPr>
              <a:t>, Manzini J.</a:t>
            </a:r>
            <a:r>
              <a:rPr lang="it-IT" sz="1000" baseline="30000" dirty="0">
                <a:latin typeface="Trebuchet MS" panose="020B0703020202090204" pitchFamily="34" charset="0"/>
                <a:cs typeface="Calibri" panose="020F0502020204030204" pitchFamily="34" charset="0"/>
              </a:rPr>
              <a:t>1,3</a:t>
            </a:r>
            <a:r>
              <a:rPr lang="it-IT" sz="1000" dirty="0">
                <a:latin typeface="Trebuchet MS" panose="020B0703020202090204" pitchFamily="34" charset="0"/>
                <a:cs typeface="Calibri" panose="020F0502020204030204" pitchFamily="34" charset="0"/>
              </a:rPr>
              <a:t>, Moura B.B.</a:t>
            </a:r>
            <a:r>
              <a:rPr lang="it-IT" sz="1000" baseline="30000" dirty="0">
                <a:latin typeface="Trebuchet MS" panose="020B0703020202090204" pitchFamily="34" charset="0"/>
                <a:cs typeface="Calibri" panose="020F0502020204030204" pitchFamily="34" charset="0"/>
              </a:rPr>
              <a:t>1,2</a:t>
            </a:r>
            <a:r>
              <a:rPr lang="it-IT" sz="1000" dirty="0">
                <a:latin typeface="Trebuchet MS" panose="020B0703020202090204" pitchFamily="34" charset="0"/>
                <a:cs typeface="Calibri" panose="020F0502020204030204" pitchFamily="34" charset="0"/>
              </a:rPr>
              <a:t>, Paoletti E.</a:t>
            </a:r>
            <a:r>
              <a:rPr lang="it-IT" sz="1000" baseline="30000" dirty="0">
                <a:latin typeface="Trebuchet MS" panose="020B0703020202090204" pitchFamily="34" charset="0"/>
                <a:cs typeface="Calibri" panose="020F0502020204030204" pitchFamily="34" charset="0"/>
              </a:rPr>
              <a:t>1,2</a:t>
            </a:r>
            <a:endParaRPr lang="it-IT" sz="1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10021F-E2E7-46FB-01C3-8CA76A4944BC}"/>
              </a:ext>
            </a:extLst>
          </p:cNvPr>
          <p:cNvSpPr txBox="1"/>
          <p:nvPr/>
        </p:nvSpPr>
        <p:spPr>
          <a:xfrm>
            <a:off x="243769" y="1789576"/>
            <a:ext cx="35141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Tree </a:t>
            </a:r>
            <a:r>
              <a:rPr lang="it-IT" sz="1100" b="1" dirty="0" err="1"/>
              <a:t>selection</a:t>
            </a:r>
            <a:r>
              <a:rPr lang="it-IT" sz="1100" b="1" dirty="0"/>
              <a:t> </a:t>
            </a:r>
            <a:r>
              <a:rPr lang="it-IT" sz="1100" b="1" dirty="0" err="1"/>
              <a:t>is</a:t>
            </a:r>
            <a:r>
              <a:rPr lang="it-IT" sz="1100" b="1" dirty="0"/>
              <a:t> a </a:t>
            </a:r>
            <a:r>
              <a:rPr lang="it-IT" sz="1100" b="1" dirty="0" err="1"/>
              <a:t>crucial</a:t>
            </a:r>
            <a:r>
              <a:rPr lang="it-IT" sz="1100" b="1" dirty="0"/>
              <a:t> step for </a:t>
            </a:r>
            <a:r>
              <a:rPr lang="it-IT" sz="1100" b="1" dirty="0" err="1"/>
              <a:t>proper</a:t>
            </a:r>
            <a:r>
              <a:rPr lang="it-IT" sz="1100" b="1" dirty="0"/>
              <a:t> urban planning</a:t>
            </a:r>
            <a:r>
              <a:rPr lang="it-IT" sz="1100" dirty="0"/>
              <a:t>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485FC00-994B-26F7-EF39-A79F2E7775AD}"/>
              </a:ext>
            </a:extLst>
          </p:cNvPr>
          <p:cNvSpPr txBox="1"/>
          <p:nvPr/>
        </p:nvSpPr>
        <p:spPr>
          <a:xfrm>
            <a:off x="184224" y="1286409"/>
            <a:ext cx="221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FlorTree</a:t>
            </a:r>
            <a:r>
              <a:rPr lang="it-IT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model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378E60-769C-8EC7-5EA4-C728D7701BD9}"/>
              </a:ext>
            </a:extLst>
          </p:cNvPr>
          <p:cNvSpPr txBox="1"/>
          <p:nvPr/>
        </p:nvSpPr>
        <p:spPr>
          <a:xfrm>
            <a:off x="1129148" y="2214929"/>
            <a:ext cx="269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Development of a species-specific model </a:t>
            </a:r>
          </a:p>
          <a:p>
            <a:pPr algn="just"/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for the removal of the main air pollutants </a:t>
            </a:r>
            <a:endParaRPr lang="it-IT" sz="1000" dirty="0"/>
          </a:p>
        </p:txBody>
      </p:sp>
      <p:sp>
        <p:nvSpPr>
          <p:cNvPr id="25" name="ZoneTexte 20">
            <a:extLst>
              <a:ext uri="{FF2B5EF4-FFF2-40B4-BE49-F238E27FC236}">
                <a16:creationId xmlns:a16="http://schemas.microsoft.com/office/drawing/2014/main" id="{C21C6858-B3D6-04A9-EBB9-4D3D2E6ED000}"/>
              </a:ext>
            </a:extLst>
          </p:cNvPr>
          <p:cNvSpPr txBox="1"/>
          <p:nvPr/>
        </p:nvSpPr>
        <p:spPr>
          <a:xfrm>
            <a:off x="3722462" y="1246809"/>
            <a:ext cx="320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New empirical model for tree species selection </a:t>
            </a:r>
          </a:p>
          <a:p>
            <a:pPr algn="ctr"/>
            <a:r>
              <a:rPr lang="en-US" sz="1200" b="1" dirty="0"/>
              <a:t>for urban greening considering air quality</a:t>
            </a:r>
          </a:p>
        </p:txBody>
      </p:sp>
      <p:pic>
        <p:nvPicPr>
          <p:cNvPr id="26" name="Elemento grafico 25" descr="Freccia: curva in senso antiorario con riempimento a tinta unita">
            <a:extLst>
              <a:ext uri="{FF2B5EF4-FFF2-40B4-BE49-F238E27FC236}">
                <a16:creationId xmlns:a16="http://schemas.microsoft.com/office/drawing/2014/main" id="{309E9F70-80EE-5602-4033-8AA2855CD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08690">
            <a:off x="433162" y="1926763"/>
            <a:ext cx="727518" cy="72751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ACF21058-C5E2-ACEB-5324-CE71A4440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00" y="3412221"/>
            <a:ext cx="2675767" cy="1112025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2A24E16-9847-6A3E-9FE5-01958E763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4053358"/>
            <a:ext cx="424830" cy="278616"/>
          </a:xfrm>
          <a:prstGeom prst="rect">
            <a:avLst/>
          </a:prstGeom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F4B6172E-FBC3-5C9D-3F7C-A1D066AE5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86" y="3052783"/>
            <a:ext cx="2457305" cy="2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ja-JP" sz="1100" b="1" i="1" dirty="0">
                <a:latin typeface="+mn-lt"/>
                <a:sym typeface="Wingdings" panose="05000000000000000000" pitchFamily="2" charset="2"/>
              </a:rPr>
              <a:t>- Gas pollutant removal</a:t>
            </a:r>
            <a:endParaRPr lang="ja-JP" altLang="en-US" sz="11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CA0AC20D-EAE7-14FE-D07E-01934FB76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85" y="5052160"/>
            <a:ext cx="1038647" cy="1498799"/>
          </a:xfrm>
          <a:prstGeom prst="rect">
            <a:avLst/>
          </a:prstGeom>
        </p:spPr>
      </p:pic>
      <p:sp>
        <p:nvSpPr>
          <p:cNvPr id="42" name="Rectangle 3">
            <a:extLst>
              <a:ext uri="{FF2B5EF4-FFF2-40B4-BE49-F238E27FC236}">
                <a16:creationId xmlns:a16="http://schemas.microsoft.com/office/drawing/2014/main" id="{1B95DDF1-BDDA-7186-F08F-393779500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92" y="4719314"/>
            <a:ext cx="2264802" cy="2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ja-JP" sz="1100" b="1" i="1" dirty="0">
                <a:latin typeface="+mn-lt"/>
                <a:sym typeface="Wingdings" panose="05000000000000000000" pitchFamily="2" charset="2"/>
              </a:rPr>
              <a:t>- BVOC emissions for O</a:t>
            </a:r>
            <a:r>
              <a:rPr lang="en-US" altLang="ja-JP" sz="1100" b="1" i="1" baseline="-25000" dirty="0">
                <a:latin typeface="+mn-lt"/>
                <a:sym typeface="Wingdings" panose="05000000000000000000" pitchFamily="2" charset="2"/>
              </a:rPr>
              <a:t>3</a:t>
            </a:r>
            <a:r>
              <a:rPr lang="en-US" altLang="ja-JP" sz="1100" b="1" i="1" dirty="0">
                <a:latin typeface="+mn-lt"/>
                <a:sym typeface="Wingdings" panose="05000000000000000000" pitchFamily="2" charset="2"/>
              </a:rPr>
              <a:t> formation</a:t>
            </a:r>
            <a:endParaRPr lang="ja-JP" altLang="en-US" sz="11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45C1B7A6-3358-EEE3-0878-2BA18695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62" y="3357728"/>
            <a:ext cx="13701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ja-JP" sz="1000" b="1" dirty="0" err="1">
                <a:latin typeface="+mn-lt"/>
                <a:cs typeface="Arial" panose="020B0604020202020204" pitchFamily="34" charset="0"/>
              </a:rPr>
              <a:t>Stomatal</a:t>
            </a:r>
            <a:r>
              <a:rPr lang="it-IT" altLang="ja-JP" sz="1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b="1" dirty="0" err="1">
                <a:latin typeface="+mn-lt"/>
                <a:cs typeface="Arial" panose="020B0604020202020204" pitchFamily="34" charset="0"/>
              </a:rPr>
              <a:t>conductance</a:t>
            </a:r>
            <a:r>
              <a:rPr lang="it-IT" altLang="ja-JP" sz="1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(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index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for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stomatal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aperture)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is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an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essential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parameter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to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calculate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gas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pollution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uptake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to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tree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leaves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.</a:t>
            </a:r>
            <a:endParaRPr lang="ja-JP" alt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4A374044-BECE-82CE-CEDE-58C0F4FE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183" y="6539499"/>
            <a:ext cx="233369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ja-JP" sz="800" dirty="0">
                <a:latin typeface="+mn-lt"/>
                <a:cs typeface="Arial" panose="020B0604020202020204" pitchFamily="34" charset="0"/>
              </a:rPr>
              <a:t>Benjamin &amp; </a:t>
            </a:r>
            <a:r>
              <a:rPr lang="it-IT" altLang="ja-JP" sz="800" dirty="0" err="1">
                <a:latin typeface="+mn-lt"/>
                <a:cs typeface="Arial" panose="020B0604020202020204" pitchFamily="34" charset="0"/>
              </a:rPr>
              <a:t>Winer</a:t>
            </a:r>
            <a:r>
              <a:rPr lang="it-IT" altLang="ja-JP" sz="800" dirty="0">
                <a:latin typeface="+mn-lt"/>
                <a:cs typeface="Arial" panose="020B0604020202020204" pitchFamily="34" charset="0"/>
              </a:rPr>
              <a:t> (1998, </a:t>
            </a:r>
            <a:r>
              <a:rPr lang="it-IT" altLang="ja-JP" sz="800" dirty="0" err="1">
                <a:latin typeface="+mn-lt"/>
                <a:cs typeface="Arial" panose="020B0604020202020204" pitchFamily="34" charset="0"/>
              </a:rPr>
              <a:t>Atmos</a:t>
            </a:r>
            <a:r>
              <a:rPr lang="it-IT" altLang="ja-JP" sz="8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800" dirty="0" err="1">
                <a:latin typeface="+mn-lt"/>
                <a:cs typeface="Arial" panose="020B0604020202020204" pitchFamily="34" charset="0"/>
              </a:rPr>
              <a:t>Environ</a:t>
            </a:r>
            <a:r>
              <a:rPr lang="it-IT" altLang="ja-JP" sz="800" dirty="0">
                <a:latin typeface="+mn-lt"/>
                <a:cs typeface="Arial" panose="020B0604020202020204" pitchFamily="34" charset="0"/>
              </a:rPr>
              <a:t>)</a:t>
            </a:r>
            <a:endParaRPr lang="ja-JP" altLang="en-US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E6E0C802-851E-1D11-04C2-C7A58694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746" y="4887475"/>
            <a:ext cx="15480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BVOC emission (isoprene &amp; Monoterpene) 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may contribute to the formation of 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O</a:t>
            </a:r>
            <a:r>
              <a:rPr lang="it-IT" altLang="ja-JP" sz="10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ja-JP" sz="1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Species-specific parameter POF (potential ozone formation) 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was used to assess the negative impacts on air quality.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EDE70F79-80EC-018B-866C-91F73A4AF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992" y="3082899"/>
            <a:ext cx="2264802" cy="2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ja-JP" sz="1100" b="1" i="1" dirty="0">
                <a:latin typeface="+mn-lt"/>
                <a:sym typeface="Wingdings" panose="05000000000000000000" pitchFamily="2" charset="2"/>
              </a:rPr>
              <a:t>- Particulate matter (PM10)</a:t>
            </a:r>
            <a:endParaRPr lang="ja-JP" altLang="en-US" sz="11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62E3379D-B0C6-1951-4D99-D1D59F543F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224" y="3348910"/>
            <a:ext cx="519776" cy="650218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385C5046-1B8D-9F1F-24B6-8C3552C17D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701" y="5108540"/>
            <a:ext cx="2487004" cy="1418453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C2420E36-5711-E757-9618-C3BA1C06C9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7" b="10240"/>
          <a:stretch/>
        </p:blipFill>
        <p:spPr>
          <a:xfrm>
            <a:off x="5006096" y="3351850"/>
            <a:ext cx="500555" cy="449102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226B12DF-6FA5-2D9F-523E-E0E5ED625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9" y="3913579"/>
            <a:ext cx="608012" cy="810683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96F73A9A-751A-1EE9-B7EB-E904D02858AC}"/>
              </a:ext>
            </a:extLst>
          </p:cNvPr>
          <p:cNvSpPr txBox="1"/>
          <p:nvPr/>
        </p:nvSpPr>
        <p:spPr>
          <a:xfrm>
            <a:off x="5628082" y="469962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 err="1">
                <a:solidFill>
                  <a:srgbClr val="C00000"/>
                </a:solidFill>
              </a:rPr>
              <a:t>Cupressus</a:t>
            </a:r>
            <a:r>
              <a:rPr lang="it-IT" sz="800" i="1" dirty="0">
                <a:solidFill>
                  <a:srgbClr val="C00000"/>
                </a:solidFill>
              </a:rPr>
              <a:t> </a:t>
            </a:r>
          </a:p>
          <a:p>
            <a:r>
              <a:rPr lang="it-IT" sz="800" i="1" dirty="0" err="1">
                <a:solidFill>
                  <a:srgbClr val="C00000"/>
                </a:solidFill>
              </a:rPr>
              <a:t>sempervirens</a:t>
            </a:r>
            <a:endParaRPr lang="it-IT" sz="800" i="1" dirty="0">
              <a:solidFill>
                <a:srgbClr val="C00000"/>
              </a:solidFill>
            </a:endParaRP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AD2AEF49-2A36-557B-943F-2DF7D91B63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1" y="3913581"/>
            <a:ext cx="608012" cy="810683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43363A8D-CAF3-A27E-66C3-98F8DA096D29}"/>
              </a:ext>
            </a:extLst>
          </p:cNvPr>
          <p:cNvSpPr txBox="1"/>
          <p:nvPr/>
        </p:nvSpPr>
        <p:spPr>
          <a:xfrm>
            <a:off x="4958777" y="4692420"/>
            <a:ext cx="716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 err="1">
                <a:solidFill>
                  <a:srgbClr val="C00000"/>
                </a:solidFill>
              </a:rPr>
              <a:t>Cedrus</a:t>
            </a:r>
            <a:r>
              <a:rPr lang="it-IT" sz="800" i="1" dirty="0">
                <a:solidFill>
                  <a:srgbClr val="C00000"/>
                </a:solidFill>
              </a:rPr>
              <a:t> libani</a:t>
            </a: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91C0F5BC-8E2F-5B60-E577-22A137F463F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7" t="47841" r="31833"/>
          <a:stretch/>
        </p:blipFill>
        <p:spPr>
          <a:xfrm>
            <a:off x="4958777" y="6072531"/>
            <a:ext cx="450108" cy="632273"/>
          </a:xfrm>
          <a:prstGeom prst="rect">
            <a:avLst/>
          </a:prstGeom>
        </p:spPr>
      </p:pic>
      <p:sp>
        <p:nvSpPr>
          <p:cNvPr id="1024" name="Text Box 9">
            <a:extLst>
              <a:ext uri="{FF2B5EF4-FFF2-40B4-BE49-F238E27FC236}">
                <a16:creationId xmlns:a16="http://schemas.microsoft.com/office/drawing/2014/main" id="{C3CACCC0-26E3-9755-8953-EAE8AFD8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692" y="3349394"/>
            <a:ext cx="135706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Conifers are more efficient to catch PM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compared to broadleaf trees thanks to the </a:t>
            </a: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greater leaf surface and crown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structural complexity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.</a:t>
            </a:r>
            <a:endParaRPr lang="ja-JP" alt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5" name="Text Box 9">
            <a:extLst>
              <a:ext uri="{FF2B5EF4-FFF2-40B4-BE49-F238E27FC236}">
                <a16:creationId xmlns:a16="http://schemas.microsoft.com/office/drawing/2014/main" id="{0DD27CAE-595B-162D-E0D3-2E30DE103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491" y="5033556"/>
            <a:ext cx="16667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According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to the literature data,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we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developed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an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emipirical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equation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using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STAR (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Shoot silhouette to total leaf area ratio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) and PT (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Phyllotaxis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) to estimate the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species-specific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PM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removal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 </a:t>
            </a:r>
            <a:r>
              <a:rPr lang="it-IT" altLang="ja-JP" sz="1000" dirty="0" err="1">
                <a:latin typeface="+mn-lt"/>
                <a:cs typeface="Arial" panose="020B0604020202020204" pitchFamily="34" charset="0"/>
              </a:rPr>
              <a:t>capacity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.</a:t>
            </a:r>
            <a:endParaRPr lang="ja-JP" altLang="en-US" sz="1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Immagine 1025">
            <a:extLst>
              <a:ext uri="{FF2B5EF4-FFF2-40B4-BE49-F238E27FC236}">
                <a16:creationId xmlns:a16="http://schemas.microsoft.com/office/drawing/2014/main" id="{079573A3-4345-416A-6540-72F5F0B4AB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45803" y="5020415"/>
            <a:ext cx="1050699" cy="860399"/>
          </a:xfrm>
          <a:prstGeom prst="rect">
            <a:avLst/>
          </a:prstGeom>
        </p:spPr>
      </p:pic>
      <p:sp>
        <p:nvSpPr>
          <p:cNvPr id="1027" name="Text Box 9">
            <a:extLst>
              <a:ext uri="{FF2B5EF4-FFF2-40B4-BE49-F238E27FC236}">
                <a16:creationId xmlns:a16="http://schemas.microsoft.com/office/drawing/2014/main" id="{C5C44AE7-E778-9F93-6AA7-73C19AB3E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610" y="5844405"/>
            <a:ext cx="14812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ja-JP" sz="800" dirty="0">
                <a:latin typeface="+mn-lt"/>
                <a:cs typeface="Arial" panose="020B0604020202020204" pitchFamily="34" charset="0"/>
              </a:rPr>
              <a:t>Beckett et al. (2000, GCB)</a:t>
            </a:r>
            <a:endParaRPr lang="ja-JP" altLang="en-US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9" name="Text Box 9">
            <a:extLst>
              <a:ext uri="{FF2B5EF4-FFF2-40B4-BE49-F238E27FC236}">
                <a16:creationId xmlns:a16="http://schemas.microsoft.com/office/drawing/2014/main" id="{FE16D1A7-AAF9-08D1-D0C1-E6F4D96C0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85" y="2282412"/>
            <a:ext cx="16919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Parameters were obtained by </a:t>
            </a: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the survey with more than 300 literatures</a:t>
            </a:r>
            <a:endParaRPr lang="ja-JP" altLang="en-US" sz="1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0" name="Text Box 9">
            <a:extLst>
              <a:ext uri="{FF2B5EF4-FFF2-40B4-BE49-F238E27FC236}">
                <a16:creationId xmlns:a16="http://schemas.microsoft.com/office/drawing/2014/main" id="{786839B5-A1DD-7A67-95C7-ABAE72BA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85" y="1740242"/>
            <a:ext cx="18057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For 220 species 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(trees and shrubs) commonly used in Tuscany region</a:t>
            </a:r>
            <a:endParaRPr lang="ja-JP" altLang="en-US" sz="1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032" name="Connettore diritto 1031">
            <a:extLst>
              <a:ext uri="{FF2B5EF4-FFF2-40B4-BE49-F238E27FC236}">
                <a16:creationId xmlns:a16="http://schemas.microsoft.com/office/drawing/2014/main" id="{B30D0E0A-3F4F-917C-270F-F8859CA23390}"/>
              </a:ext>
            </a:extLst>
          </p:cNvPr>
          <p:cNvCxnSpPr/>
          <p:nvPr/>
        </p:nvCxnSpPr>
        <p:spPr>
          <a:xfrm>
            <a:off x="81685" y="2978408"/>
            <a:ext cx="768560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Freccia a destra 1038">
            <a:extLst>
              <a:ext uri="{FF2B5EF4-FFF2-40B4-BE49-F238E27FC236}">
                <a16:creationId xmlns:a16="http://schemas.microsoft.com/office/drawing/2014/main" id="{9C412BF4-9293-70C3-F456-E46C96BBDDF3}"/>
              </a:ext>
            </a:extLst>
          </p:cNvPr>
          <p:cNvSpPr/>
          <p:nvPr/>
        </p:nvSpPr>
        <p:spPr>
          <a:xfrm>
            <a:off x="7713719" y="2582198"/>
            <a:ext cx="249249" cy="2703942"/>
          </a:xfrm>
          <a:prstGeom prst="rightArrow">
            <a:avLst>
              <a:gd name="adj1" fmla="val 50000"/>
              <a:gd name="adj2" fmla="val 5418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40" name="Immagine 1039">
            <a:extLst>
              <a:ext uri="{FF2B5EF4-FFF2-40B4-BE49-F238E27FC236}">
                <a16:creationId xmlns:a16="http://schemas.microsoft.com/office/drawing/2014/main" id="{A7B57413-8BBB-B47B-96A3-595A72094C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0456107" y="1739206"/>
            <a:ext cx="544827" cy="431842"/>
          </a:xfrm>
          <a:prstGeom prst="ellipse">
            <a:avLst/>
          </a:prstGeom>
        </p:spPr>
      </p:pic>
      <p:sp>
        <p:nvSpPr>
          <p:cNvPr id="1041" name="Text Box 9">
            <a:extLst>
              <a:ext uri="{FF2B5EF4-FFF2-40B4-BE49-F238E27FC236}">
                <a16:creationId xmlns:a16="http://schemas.microsoft.com/office/drawing/2014/main" id="{E6DAC3E2-5BFF-C63E-62AD-353F1252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007" y="1518734"/>
            <a:ext cx="1357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i="1" dirty="0">
                <a:latin typeface="+mn-lt"/>
                <a:cs typeface="Arial" panose="020B0604020202020204" pitchFamily="34" charset="0"/>
              </a:rPr>
              <a:t>Tilia </a:t>
            </a:r>
            <a:r>
              <a:rPr lang="en-US" altLang="ja-JP" sz="900" i="1" dirty="0" err="1">
                <a:latin typeface="+mn-lt"/>
                <a:cs typeface="Arial" panose="020B0604020202020204" pitchFamily="34" charset="0"/>
              </a:rPr>
              <a:t>platyphyllos</a:t>
            </a:r>
            <a:r>
              <a:rPr lang="en-US" altLang="ja-JP" sz="900" i="1" dirty="0">
                <a:latin typeface="+mn-lt"/>
                <a:cs typeface="Arial" panose="020B0604020202020204" pitchFamily="34" charset="0"/>
              </a:rPr>
              <a:t> </a:t>
            </a:r>
            <a:endParaRPr lang="ja-JP" altLang="en-US" sz="9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42" name="ZoneTexte 20">
            <a:extLst>
              <a:ext uri="{FF2B5EF4-FFF2-40B4-BE49-F238E27FC236}">
                <a16:creationId xmlns:a16="http://schemas.microsoft.com/office/drawing/2014/main" id="{A923CF36-BB6E-5E67-AFF4-196A911F9B41}"/>
              </a:ext>
            </a:extLst>
          </p:cNvPr>
          <p:cNvSpPr txBox="1"/>
          <p:nvPr/>
        </p:nvSpPr>
        <p:spPr>
          <a:xfrm>
            <a:off x="7882762" y="1280209"/>
            <a:ext cx="302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- Best species for air quality for Florence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B394CE-0EDA-4838-99D4-1F6BF775915E}"/>
              </a:ext>
            </a:extLst>
          </p:cNvPr>
          <p:cNvSpPr txBox="1"/>
          <p:nvPr/>
        </p:nvSpPr>
        <p:spPr>
          <a:xfrm>
            <a:off x="511985" y="72520"/>
            <a:ext cx="583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FlorTree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model: optimal tree species selection considering air pollution removal capacity in urban ecosystems</a:t>
            </a:r>
          </a:p>
          <a:p>
            <a:endParaRPr lang="it-IT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20">
            <a:extLst>
              <a:ext uri="{FF2B5EF4-FFF2-40B4-BE49-F238E27FC236}">
                <a16:creationId xmlns:a16="http://schemas.microsoft.com/office/drawing/2014/main" id="{E543A79C-48E4-FAB6-1CC0-19CABEBE172B}"/>
              </a:ext>
            </a:extLst>
          </p:cNvPr>
          <p:cNvSpPr txBox="1"/>
          <p:nvPr/>
        </p:nvSpPr>
        <p:spPr>
          <a:xfrm>
            <a:off x="7924551" y="4312681"/>
            <a:ext cx="390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 Is species-specific removal performance affected by different climate and air pollution conditions?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8162C47-08B0-91AC-2206-02296168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7612" y="3509244"/>
            <a:ext cx="16857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BVOC emitted plants 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(</a:t>
            </a:r>
            <a:r>
              <a:rPr lang="en-US" altLang="ja-JP" sz="1000" i="1" dirty="0">
                <a:latin typeface="+mn-lt"/>
                <a:cs typeface="Arial" panose="020B0604020202020204" pitchFamily="34" charset="0"/>
              </a:rPr>
              <a:t>Quercus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ja-JP" sz="1000" i="1" dirty="0">
                <a:latin typeface="+mn-lt"/>
                <a:cs typeface="Arial" panose="020B0604020202020204" pitchFamily="34" charset="0"/>
              </a:rPr>
              <a:t>Populus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 sp.) are not suitable due to the potential formation of 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O</a:t>
            </a:r>
            <a:r>
              <a:rPr lang="it-IT" altLang="ja-JP" sz="10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ja-JP" sz="10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Immagine 13" descr="Immagine che contiene Carattere, logo, Elementi grafici, grafica&#10;&#10;Descrizione generata automaticamente">
            <a:extLst>
              <a:ext uri="{FF2B5EF4-FFF2-40B4-BE49-F238E27FC236}">
                <a16:creationId xmlns:a16="http://schemas.microsoft.com/office/drawing/2014/main" id="{76332E35-8A73-E20E-664C-C50F7F5836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00811" y="810478"/>
            <a:ext cx="1087522" cy="3159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BE05D0F-A752-5506-D5A1-2617F7E9B0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52" y="739986"/>
            <a:ext cx="1177172" cy="418854"/>
          </a:xfrm>
          <a:prstGeom prst="rect">
            <a:avLst/>
          </a:prstGeom>
        </p:spPr>
      </p:pic>
      <p:pic>
        <p:nvPicPr>
          <p:cNvPr id="21" name="Immagine 20" descr="Immagine che contiene arte, design&#10;&#10;Descrizione generata automaticamente con attendibilità media">
            <a:extLst>
              <a:ext uri="{FF2B5EF4-FFF2-40B4-BE49-F238E27FC236}">
                <a16:creationId xmlns:a16="http://schemas.microsoft.com/office/drawing/2014/main" id="{0C252321-B5DA-9C50-E2E6-0BBCD4D0520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70390" y="838442"/>
            <a:ext cx="994922" cy="26233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E3B621A-590D-B9AA-A196-B1F0218628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98808" y="728591"/>
            <a:ext cx="785330" cy="47497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81E0161-B9CC-9CF8-2EF4-6E25DF5928F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7108"/>
          <a:stretch/>
        </p:blipFill>
        <p:spPr>
          <a:xfrm>
            <a:off x="7828525" y="4747407"/>
            <a:ext cx="2471968" cy="181900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5B0960A-B18F-B615-60E1-9176ED2E2EA1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37254" t="-46" r="29475" b="91815"/>
          <a:stretch/>
        </p:blipFill>
        <p:spPr>
          <a:xfrm>
            <a:off x="7934758" y="6014528"/>
            <a:ext cx="1255928" cy="246114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0D65AAD6-E04D-27BF-2AD6-62148EFAC083}"/>
              </a:ext>
            </a:extLst>
          </p:cNvPr>
          <p:cNvGrpSpPr/>
          <p:nvPr/>
        </p:nvGrpSpPr>
        <p:grpSpPr>
          <a:xfrm>
            <a:off x="9469665" y="4819073"/>
            <a:ext cx="746881" cy="459590"/>
            <a:chOff x="9609063" y="76534"/>
            <a:chExt cx="879270" cy="445116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1EAF2300-C40F-59B7-7AB1-41A4DDE85E4D}"/>
                </a:ext>
              </a:extLst>
            </p:cNvPr>
            <p:cNvSpPr/>
            <p:nvPr/>
          </p:nvSpPr>
          <p:spPr>
            <a:xfrm>
              <a:off x="9609063" y="76534"/>
              <a:ext cx="879270" cy="445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1EF4274F-A456-6DF2-A429-5CF13DB7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77610" t="11153" r="3163" b="76353"/>
            <a:stretch/>
          </p:blipFill>
          <p:spPr>
            <a:xfrm>
              <a:off x="9624978" y="86911"/>
              <a:ext cx="818611" cy="421462"/>
            </a:xfrm>
            <a:prstGeom prst="rect">
              <a:avLst/>
            </a:prstGeom>
          </p:spPr>
        </p:pic>
      </p:grpSp>
      <p:sp>
        <p:nvSpPr>
          <p:cNvPr id="33" name="Text Box 9">
            <a:extLst>
              <a:ext uri="{FF2B5EF4-FFF2-40B4-BE49-F238E27FC236}">
                <a16:creationId xmlns:a16="http://schemas.microsoft.com/office/drawing/2014/main" id="{E6BA18C5-2657-FA04-7AD3-9071FF80C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078" y="4818435"/>
            <a:ext cx="18694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· Different climate and pollution conditions led to a partial change in the air pollutants removal by trees.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· </a:t>
            </a:r>
            <a:r>
              <a:rPr lang="en-US" altLang="ja-JP" sz="1000" i="1" dirty="0">
                <a:latin typeface="+mn-lt"/>
                <a:cs typeface="Arial" panose="020B0604020202020204" pitchFamily="34" charset="0"/>
              </a:rPr>
              <a:t>Quercus rubra 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altLang="ja-JP" sz="1000" i="1" dirty="0">
                <a:latin typeface="+mn-lt"/>
                <a:cs typeface="Arial" panose="020B0604020202020204" pitchFamily="34" charset="0"/>
              </a:rPr>
              <a:t>Magnolia grandiflora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 showed </a:t>
            </a: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negative net O</a:t>
            </a:r>
            <a:r>
              <a:rPr lang="en-US" altLang="ja-JP" sz="1000" b="1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 uptake in the European cities but the O</a:t>
            </a:r>
            <a:r>
              <a:rPr lang="en-US" altLang="ja-JP" sz="1000" b="1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en-US" altLang="ja-JP" sz="1000" b="1" dirty="0">
                <a:latin typeface="+mn-lt"/>
                <a:cs typeface="Arial" panose="020B0604020202020204" pitchFamily="34" charset="0"/>
              </a:rPr>
              <a:t> balance was positive in Tokyo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10397BE5-85B4-8183-392F-9ED6621C1D3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b="53785"/>
          <a:stretch/>
        </p:blipFill>
        <p:spPr>
          <a:xfrm>
            <a:off x="7986220" y="1549062"/>
            <a:ext cx="2334862" cy="1090700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7F02F139-8D4B-5D0F-BCB7-D64C773713A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67" y="1752968"/>
            <a:ext cx="602414" cy="400003"/>
          </a:xfrm>
          <a:prstGeom prst="ellipse">
            <a:avLst/>
          </a:prstGeom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3923F9D4-1A69-7DD0-7D2F-A586F7D2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463" y="1521097"/>
            <a:ext cx="1357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i="1" dirty="0">
                <a:latin typeface="+mn-lt"/>
                <a:cs typeface="Arial" panose="020B0604020202020204" pitchFamily="34" charset="0"/>
              </a:rPr>
              <a:t>Fraxinus excelsior </a:t>
            </a:r>
            <a:endParaRPr lang="ja-JP" altLang="en-US" sz="9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2F8DD87-1E59-ED21-4564-3905DA2F971A}"/>
              </a:ext>
            </a:extLst>
          </p:cNvPr>
          <p:cNvSpPr txBox="1"/>
          <p:nvPr/>
        </p:nvSpPr>
        <p:spPr>
          <a:xfrm flipH="1">
            <a:off x="10645020" y="2358715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i="1" dirty="0"/>
              <a:t>g/</a:t>
            </a:r>
            <a:r>
              <a:rPr lang="it-IT" sz="700" i="1" dirty="0" err="1"/>
              <a:t>tree</a:t>
            </a:r>
            <a:r>
              <a:rPr lang="it-IT" sz="700" i="1" dirty="0"/>
              <a:t>/</a:t>
            </a:r>
            <a:r>
              <a:rPr lang="it-IT" sz="700" i="1" dirty="0" err="1"/>
              <a:t>day</a:t>
            </a:r>
            <a:endParaRPr lang="it-IT" sz="700" i="1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17AD22F-3D64-367F-1B74-D3C132A14269}"/>
              </a:ext>
            </a:extLst>
          </p:cNvPr>
          <p:cNvSpPr txBox="1"/>
          <p:nvPr/>
        </p:nvSpPr>
        <p:spPr>
          <a:xfrm flipH="1">
            <a:off x="11594375" y="2355875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i="1" dirty="0"/>
              <a:t>g/</a:t>
            </a:r>
            <a:r>
              <a:rPr lang="it-IT" sz="700" i="1" dirty="0" err="1"/>
              <a:t>tree</a:t>
            </a:r>
            <a:r>
              <a:rPr lang="it-IT" sz="700" i="1" dirty="0"/>
              <a:t>/</a:t>
            </a:r>
            <a:r>
              <a:rPr lang="it-IT" sz="700" i="1" dirty="0" err="1"/>
              <a:t>day</a:t>
            </a:r>
            <a:endParaRPr lang="it-IT" sz="700" i="1" dirty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26513F3C-7BF3-B826-6DA0-191E2E7193F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82564" y="3476504"/>
            <a:ext cx="1780539" cy="802720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8E4D4ADD-6CED-2E5B-9B53-D63960A6CBF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13215" y="3526760"/>
            <a:ext cx="368556" cy="36737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CA440142-3E01-B722-7DCE-7469AB4D32D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08357" y="3879782"/>
            <a:ext cx="540363" cy="391297"/>
          </a:xfrm>
          <a:prstGeom prst="rect">
            <a:avLst/>
          </a:prstGeom>
        </p:spPr>
      </p:pic>
      <p:sp>
        <p:nvSpPr>
          <p:cNvPr id="62" name="Text Box 9">
            <a:extLst>
              <a:ext uri="{FF2B5EF4-FFF2-40B4-BE49-F238E27FC236}">
                <a16:creationId xmlns:a16="http://schemas.microsoft.com/office/drawing/2014/main" id="{E3FF14A1-33F1-ED37-E556-D6509A38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567" y="3248368"/>
            <a:ext cx="16857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On the other hand…</a:t>
            </a:r>
            <a:endParaRPr lang="it-IT" altLang="ja-JP" sz="1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31" name="Immagine 1030">
            <a:extLst>
              <a:ext uri="{FF2B5EF4-FFF2-40B4-BE49-F238E27FC236}">
                <a16:creationId xmlns:a16="http://schemas.microsoft.com/office/drawing/2014/main" id="{9C754B95-7860-E399-6043-93320C616FE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4" y="2704935"/>
            <a:ext cx="544827" cy="454023"/>
          </a:xfrm>
          <a:prstGeom prst="ellipse">
            <a:avLst/>
          </a:prstGeom>
        </p:spPr>
      </p:pic>
      <p:sp>
        <p:nvSpPr>
          <p:cNvPr id="1033" name="Text Box 9">
            <a:extLst>
              <a:ext uri="{FF2B5EF4-FFF2-40B4-BE49-F238E27FC236}">
                <a16:creationId xmlns:a16="http://schemas.microsoft.com/office/drawing/2014/main" id="{D1EEC588-DE6F-A5FA-91D5-359AA07D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7077" y="2503635"/>
            <a:ext cx="1357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900" i="1" dirty="0" err="1">
                <a:latin typeface="+mn-lt"/>
                <a:cs typeface="Arial" panose="020B0604020202020204" pitchFamily="34" charset="0"/>
              </a:rPr>
              <a:t>Cedrus</a:t>
            </a:r>
            <a:r>
              <a:rPr lang="en-US" altLang="ja-JP" sz="9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900" i="1" dirty="0" err="1">
                <a:latin typeface="+mn-lt"/>
                <a:cs typeface="Arial" panose="020B0604020202020204" pitchFamily="34" charset="0"/>
              </a:rPr>
              <a:t>libani</a:t>
            </a:r>
            <a:endParaRPr lang="ja-JP" altLang="en-US" sz="9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5" name="CasellaDiTesto 1034">
            <a:extLst>
              <a:ext uri="{FF2B5EF4-FFF2-40B4-BE49-F238E27FC236}">
                <a16:creationId xmlns:a16="http://schemas.microsoft.com/office/drawing/2014/main" id="{EECDB3A6-A09C-15C3-FEA3-6A9E12707EA8}"/>
              </a:ext>
            </a:extLst>
          </p:cNvPr>
          <p:cNvSpPr txBox="1"/>
          <p:nvPr/>
        </p:nvSpPr>
        <p:spPr>
          <a:xfrm flipH="1">
            <a:off x="11632653" y="3315183"/>
            <a:ext cx="5822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i="1" dirty="0"/>
              <a:t>g/</a:t>
            </a:r>
            <a:r>
              <a:rPr lang="it-IT" sz="700" i="1" dirty="0" err="1"/>
              <a:t>tree</a:t>
            </a:r>
            <a:r>
              <a:rPr lang="it-IT" sz="700" i="1" dirty="0"/>
              <a:t>/</a:t>
            </a:r>
            <a:r>
              <a:rPr lang="it-IT" sz="700" i="1" dirty="0" err="1"/>
              <a:t>day</a:t>
            </a:r>
            <a:endParaRPr lang="it-IT" sz="700" i="1" dirty="0"/>
          </a:p>
        </p:txBody>
      </p:sp>
      <p:sp>
        <p:nvSpPr>
          <p:cNvPr id="1037" name="Text Box 9">
            <a:extLst>
              <a:ext uri="{FF2B5EF4-FFF2-40B4-BE49-F238E27FC236}">
                <a16:creationId xmlns:a16="http://schemas.microsoft.com/office/drawing/2014/main" id="{69C0C36D-05CE-ACCD-FC35-D5B48CF8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794" y="2655884"/>
            <a:ext cx="30749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+mn-lt"/>
                <a:cs typeface="Arial" panose="020B0604020202020204" pitchFamily="34" charset="0"/>
              </a:rPr>
              <a:t>Species with high </a:t>
            </a:r>
            <a:r>
              <a:rPr lang="en-US" altLang="ja-JP" sz="1000" i="1" dirty="0">
                <a:latin typeface="+mn-lt"/>
                <a:cs typeface="Arial" panose="020B0604020202020204" pitchFamily="34" charset="0"/>
              </a:rPr>
              <a:t>g</a:t>
            </a:r>
            <a:r>
              <a:rPr lang="en-US" altLang="ja-JP" sz="1000" baseline="-25000" dirty="0">
                <a:latin typeface="+mn-lt"/>
                <a:cs typeface="Arial" panose="020B0604020202020204" pitchFamily="34" charset="0"/>
              </a:rPr>
              <a:t>s</a:t>
            </a:r>
            <a:r>
              <a:rPr lang="en-US" altLang="ja-JP" sz="1000" dirty="0">
                <a:latin typeface="+mn-lt"/>
                <a:cs typeface="Arial" panose="020B0604020202020204" pitchFamily="34" charset="0"/>
              </a:rPr>
              <a:t> and low VOC emission are recommended for gas pollution removal. Large conifers have shown a good performance for PM removal.</a:t>
            </a:r>
            <a:endParaRPr lang="it-IT" altLang="ja-JP" sz="1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255A9F-E772-C931-9B3C-448AC6520C0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18302" y="2180246"/>
            <a:ext cx="691509" cy="22573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DA7D89F-9072-5E94-A950-47645EBAF5A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09944" y="2183793"/>
            <a:ext cx="699051" cy="22819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907C52F-95F6-68DE-A413-2523D37C305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12529" y="3183280"/>
            <a:ext cx="472951" cy="22612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D1D10F7-C625-EBBC-BD35-491ED10C3CC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13231" y="1818502"/>
            <a:ext cx="220065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Trebuchet MS</vt:lpstr>
      <vt:lpstr>Wingdings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Yasutomo Hoshika</cp:lastModifiedBy>
  <cp:revision>35</cp:revision>
  <dcterms:created xsi:type="dcterms:W3CDTF">2024-12-12T08:43:13Z</dcterms:created>
  <dcterms:modified xsi:type="dcterms:W3CDTF">2025-02-07T10:17:01Z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