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AD9"/>
    <a:srgbClr val="F82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197B8-17DF-1E4B-B295-B5B99297AC6F}" v="1" dt="2025-02-07T08:14:32.2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0" autoAdjust="0"/>
    <p:restoredTop sz="92361"/>
  </p:normalViewPr>
  <p:slideViewPr>
    <p:cSldViewPr snapToGrid="0">
      <p:cViewPr varScale="1">
        <p:scale>
          <a:sx n="66" d="100"/>
          <a:sy n="66" d="100"/>
        </p:scale>
        <p:origin x="19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334A5-068F-F148-987B-980B7FE728D2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48982-21F0-134F-A18A-6D760254BB0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2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8040F-1136-6E82-72CD-A20E9A02F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F80B7C0-8A90-EDD6-828C-10AC7D98D7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7B6C6E1-D0E1-3B35-5DFF-47BBE7683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4B70EC-A393-5919-10E7-5E6EB820F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48982-21F0-134F-A18A-6D760254BB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37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tmp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264F6-0938-8CD2-3118-322B41701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FB15FDF1-5DDF-81D1-9D02-4DF708BF5373}"/>
              </a:ext>
            </a:extLst>
          </p:cNvPr>
          <p:cNvSpPr txBox="1">
            <a:spLocks/>
          </p:cNvSpPr>
          <p:nvPr/>
        </p:nvSpPr>
        <p:spPr>
          <a:xfrm>
            <a:off x="8562974" y="6399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Serena Doni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E928EE05-8785-9060-C4D2-054BA1D36C3D}"/>
              </a:ext>
            </a:extLst>
          </p:cNvPr>
          <p:cNvGrpSpPr/>
          <p:nvPr/>
        </p:nvGrpSpPr>
        <p:grpSpPr>
          <a:xfrm>
            <a:off x="73734" y="0"/>
            <a:ext cx="2399365" cy="809009"/>
            <a:chOff x="542925" y="11113"/>
            <a:chExt cx="2399365" cy="80900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6E3B83B-592A-FF66-62E1-A609CD96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5" y="11113"/>
              <a:ext cx="2283065" cy="80900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7B768250-CDA4-2111-F575-1FCC363BA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37" y="164275"/>
              <a:ext cx="601053" cy="585724"/>
            </a:xfrm>
            <a:prstGeom prst="rect">
              <a:avLst/>
            </a:prstGeom>
          </p:spPr>
        </p:pic>
      </p:grp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43B9C2B6-7F0C-9300-5867-AF8BC6BE78BC}"/>
              </a:ext>
            </a:extLst>
          </p:cNvPr>
          <p:cNvSpPr txBox="1"/>
          <p:nvPr/>
        </p:nvSpPr>
        <p:spPr>
          <a:xfrm>
            <a:off x="4917992" y="45615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5334724-7816-2850-B682-9F2BAA369AD4}"/>
              </a:ext>
            </a:extLst>
          </p:cNvPr>
          <p:cNvSpPr txBox="1"/>
          <p:nvPr/>
        </p:nvSpPr>
        <p:spPr>
          <a:xfrm>
            <a:off x="7971304" y="115699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it-IT" dirty="0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7356CBB7-DF6F-B84D-0181-B6ADC1470F29}"/>
              </a:ext>
            </a:extLst>
          </p:cNvPr>
          <p:cNvSpPr/>
          <p:nvPr/>
        </p:nvSpPr>
        <p:spPr>
          <a:xfrm>
            <a:off x="2999772" y="1239939"/>
            <a:ext cx="9026324" cy="335492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AA1DFE75-AB1F-55D1-240F-BAC4F99F3C98}"/>
              </a:ext>
            </a:extLst>
          </p:cNvPr>
          <p:cNvSpPr/>
          <p:nvPr/>
        </p:nvSpPr>
        <p:spPr>
          <a:xfrm>
            <a:off x="75793" y="1076445"/>
            <a:ext cx="2789499" cy="5685857"/>
          </a:xfrm>
          <a:prstGeom prst="rect">
            <a:avLst/>
          </a:prstGeom>
          <a:solidFill>
            <a:schemeClr val="bg1">
              <a:alpha val="50442"/>
            </a:schemeClr>
          </a:solidFill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B9F3117B-90D3-FB80-9063-4E2474F50A5C}"/>
              </a:ext>
            </a:extLst>
          </p:cNvPr>
          <p:cNvSpPr txBox="1"/>
          <p:nvPr/>
        </p:nvSpPr>
        <p:spPr>
          <a:xfrm>
            <a:off x="67385" y="5767488"/>
            <a:ext cx="279330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829178">
              <a:buClr>
                <a:srgbClr val="000000"/>
              </a:buClr>
              <a:defRPr/>
            </a:pPr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The global production of marine bivalves is approximatively 15 million tons per year. </a:t>
            </a:r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Many of the shells are disposed of illegally</a:t>
            </a:r>
            <a:endParaRPr lang="en-US" sz="1400" kern="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3" name="Immagine 52">
            <a:extLst>
              <a:ext uri="{FF2B5EF4-FFF2-40B4-BE49-F238E27FC236}">
                <a16:creationId xmlns:a16="http://schemas.microsoft.com/office/drawing/2014/main" id="{A60379D3-B007-34C4-ED86-CA0853D93A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12"/>
          <a:stretch/>
        </p:blipFill>
        <p:spPr>
          <a:xfrm>
            <a:off x="5417820" y="1300689"/>
            <a:ext cx="2621845" cy="145681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BCD352E4-5484-85A7-64B8-BDF038DA1B9C}"/>
              </a:ext>
            </a:extLst>
          </p:cNvPr>
          <p:cNvSpPr txBox="1"/>
          <p:nvPr/>
        </p:nvSpPr>
        <p:spPr>
          <a:xfrm>
            <a:off x="1639439" y="396487"/>
            <a:ext cx="845105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«</a:t>
            </a:r>
            <a:r>
              <a:rPr lang="en-US" altLang="en-US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GReen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en-US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ENgineering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solutions: a new LIFE for </a:t>
            </a:r>
            <a:r>
              <a:rPr lang="en-US" altLang="en-US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SEdiments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And Shells</a:t>
            </a:r>
            <a:r>
              <a:rPr lang="fr-BE" alt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»</a:t>
            </a:r>
            <a:endParaRPr lang="it-IT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S. Doni, E. Peruzzi, C. Macci, I. Rosellini, M. Di Leo, C. Vitone, M. Mali, R. Petti, G. Masciandaro</a:t>
            </a:r>
            <a:endParaRPr lang="it-IT" sz="1000" b="1" baseline="30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7" name="Immagine 1" descr="Immagine che contiene Carattere, testo, Blu elettrico, logo&#10;&#10;Descrizione generata automaticamente">
            <a:extLst>
              <a:ext uri="{FF2B5EF4-FFF2-40B4-BE49-F238E27FC236}">
                <a16:creationId xmlns:a16="http://schemas.microsoft.com/office/drawing/2014/main" id="{CC9B4C9A-2281-FA9A-95EB-2234B110A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"/>
          <a:stretch/>
        </p:blipFill>
        <p:spPr bwMode="auto">
          <a:xfrm>
            <a:off x="4093903" y="1866937"/>
            <a:ext cx="1306040" cy="46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71">
            <a:extLst>
              <a:ext uri="{FF2B5EF4-FFF2-40B4-BE49-F238E27FC236}">
                <a16:creationId xmlns:a16="http://schemas.microsoft.com/office/drawing/2014/main" id="{794F7F8E-3963-B59E-82D1-9C147EC89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942" y="1312713"/>
            <a:ext cx="21130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BE" altLang="en-US" sz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Start: 01/10/23 - End: 01/10/28</a:t>
            </a:r>
            <a:endParaRPr lang="en-US" altLang="en-US" sz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ectangle 58">
            <a:extLst>
              <a:ext uri="{FF2B5EF4-FFF2-40B4-BE49-F238E27FC236}">
                <a16:creationId xmlns:a16="http://schemas.microsoft.com/office/drawing/2014/main" id="{AA1C241B-5116-EDCE-98EB-339CF6F68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493" y="1534305"/>
            <a:ext cx="1853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Total amount</a:t>
            </a:r>
            <a:r>
              <a:rPr lang="fr-BE" altLang="en-US" sz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€ 3.930.225 </a:t>
            </a:r>
            <a:endParaRPr lang="en-US" altLang="en-US" sz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08679C43-8D14-FA25-632F-FF68E350614D}"/>
              </a:ext>
            </a:extLst>
          </p:cNvPr>
          <p:cNvGrpSpPr/>
          <p:nvPr/>
        </p:nvGrpSpPr>
        <p:grpSpPr>
          <a:xfrm>
            <a:off x="90773" y="3873630"/>
            <a:ext cx="2766923" cy="1899270"/>
            <a:chOff x="8236687" y="2240703"/>
            <a:chExt cx="2766923" cy="1899270"/>
          </a:xfrm>
        </p:grpSpPr>
        <p:sp>
          <p:nvSpPr>
            <p:cNvPr id="62" name="Rettangolo 8">
              <a:extLst>
                <a:ext uri="{FF2B5EF4-FFF2-40B4-BE49-F238E27FC236}">
                  <a16:creationId xmlns:a16="http://schemas.microsoft.com/office/drawing/2014/main" id="{707AB7F0-4017-1EB4-4F4B-81F2677D6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6687" y="2240703"/>
              <a:ext cx="2766923" cy="10464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it-IT" altLang="it-IT" sz="1400" dirty="0">
                  <a:solidFill>
                    <a:srgbClr val="F82C5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SHELLS</a:t>
              </a:r>
            </a:p>
            <a:p>
              <a:r>
                <a:rPr lang="it-IT" alt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CER (EWC) 020103  </a:t>
              </a:r>
            </a:p>
            <a:p>
              <a:r>
                <a:rPr lang="en-US" altLang="it-IT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WASTES FROM </a:t>
              </a:r>
              <a:r>
                <a:rPr lang="en-US" alt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AGRICULTURE, HORTICULTURE, </a:t>
              </a:r>
              <a:r>
                <a:rPr lang="en-US" altLang="it-IT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AQUACULTURE,</a:t>
              </a:r>
              <a:r>
                <a:rPr lang="en-US" alt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FORESTRY, HUNTING AND FISHING</a:t>
              </a:r>
              <a:endParaRPr lang="it-IT" altLang="it-IT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3" name="Immagine 62">
              <a:extLst>
                <a:ext uri="{FF2B5EF4-FFF2-40B4-BE49-F238E27FC236}">
                  <a16:creationId xmlns:a16="http://schemas.microsoft.com/office/drawing/2014/main" id="{4F0AE394-2954-A176-4017-C0BA8D573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549" y="3302526"/>
              <a:ext cx="1262527" cy="837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4BD4C54C-07E5-87A6-55C2-E66D41D61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2970" y="3304267"/>
              <a:ext cx="1344895" cy="835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Immagine 12">
              <a:extLst>
                <a:ext uri="{FF2B5EF4-FFF2-40B4-BE49-F238E27FC236}">
                  <a16:creationId xmlns:a16="http://schemas.microsoft.com/office/drawing/2014/main" id="{D757DD12-1B00-AF05-1B30-598D3BC27B6D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10" t="29802" r="23579" b="33430"/>
            <a:stretch/>
          </p:blipFill>
          <p:spPr bwMode="auto">
            <a:xfrm>
              <a:off x="9087401" y="3540419"/>
              <a:ext cx="1022555" cy="59863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44F8AC19-B843-CD66-83A6-BB0BBE2242B2}"/>
              </a:ext>
            </a:extLst>
          </p:cNvPr>
          <p:cNvSpPr txBox="1"/>
          <p:nvPr/>
        </p:nvSpPr>
        <p:spPr>
          <a:xfrm>
            <a:off x="79912" y="3079922"/>
            <a:ext cx="27807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 Europe the volume of</a:t>
            </a:r>
            <a:r>
              <a:rPr lang="en-US" altLang="it-IT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potentially contaminated</a:t>
            </a:r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dredged sediments is estimated at 200 million cubic meters per year</a:t>
            </a:r>
            <a:r>
              <a:rPr lang="it-IT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GB" sz="1400" kern="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7" name="Gruppo 66">
            <a:extLst>
              <a:ext uri="{FF2B5EF4-FFF2-40B4-BE49-F238E27FC236}">
                <a16:creationId xmlns:a16="http://schemas.microsoft.com/office/drawing/2014/main" id="{65D74708-CC68-3524-DAFF-1353A68C3D3D}"/>
              </a:ext>
            </a:extLst>
          </p:cNvPr>
          <p:cNvGrpSpPr/>
          <p:nvPr/>
        </p:nvGrpSpPr>
        <p:grpSpPr>
          <a:xfrm>
            <a:off x="88553" y="1090104"/>
            <a:ext cx="2614692" cy="2028351"/>
            <a:chOff x="427" y="2094713"/>
            <a:chExt cx="2614692" cy="2028351"/>
          </a:xfrm>
        </p:grpSpPr>
        <p:pic>
          <p:nvPicPr>
            <p:cNvPr id="68" name="Picture 2" descr="Dredging | Maritime Industry Knowlage Center">
              <a:extLst>
                <a:ext uri="{FF2B5EF4-FFF2-40B4-BE49-F238E27FC236}">
                  <a16:creationId xmlns:a16="http://schemas.microsoft.com/office/drawing/2014/main" id="{DD6174E5-E472-6E71-7112-16D5B7C109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4" t="2926" r="17573" b="2290"/>
            <a:stretch/>
          </p:blipFill>
          <p:spPr bwMode="auto">
            <a:xfrm>
              <a:off x="158595" y="2977673"/>
              <a:ext cx="1350869" cy="1143880"/>
            </a:xfrm>
            <a:prstGeom prst="rect">
              <a:avLst/>
            </a:prstGeom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Immagine 30">
              <a:extLst>
                <a:ext uri="{FF2B5EF4-FFF2-40B4-BE49-F238E27FC236}">
                  <a16:creationId xmlns:a16="http://schemas.microsoft.com/office/drawing/2014/main" id="{4B79A3A4-5C73-07B0-B9EC-7223FEA2B6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5101" t="5186" r="4061" b="7947"/>
            <a:stretch/>
          </p:blipFill>
          <p:spPr>
            <a:xfrm>
              <a:off x="1384718" y="2971885"/>
              <a:ext cx="1199450" cy="1151179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70" name="Rettangolo 7">
              <a:extLst>
                <a:ext uri="{FF2B5EF4-FFF2-40B4-BE49-F238E27FC236}">
                  <a16:creationId xmlns:a16="http://schemas.microsoft.com/office/drawing/2014/main" id="{215FB650-3AD4-0DBF-23CD-AA9831DE1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2094713"/>
              <a:ext cx="2614692" cy="86177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it-IT" sz="1400" dirty="0">
                  <a:solidFill>
                    <a:srgbClr val="F82C5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  <a:cs typeface="Times New Roman"/>
                </a:rPr>
                <a:t>DREDGED SEDIMENTS</a:t>
              </a:r>
            </a:p>
            <a:p>
              <a:pPr algn="just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CER (EWC) 170505 </a:t>
              </a:r>
            </a:p>
            <a:p>
              <a:pPr algn="just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it-IT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WASTES FROM DREDGING </a:t>
              </a:r>
            </a:p>
            <a:p>
              <a:pPr algn="just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it-IT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ACTIVITY – SLUDGES</a:t>
              </a:r>
            </a:p>
          </p:txBody>
        </p:sp>
      </p:grpSp>
      <p:pic>
        <p:nvPicPr>
          <p:cNvPr id="72" name="Picture 2">
            <a:extLst>
              <a:ext uri="{FF2B5EF4-FFF2-40B4-BE49-F238E27FC236}">
                <a16:creationId xmlns:a16="http://schemas.microsoft.com/office/drawing/2014/main" id="{264EF717-7D91-FAD4-2C45-A678FD78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r="8714"/>
          <a:stretch>
            <a:fillRect/>
          </a:stretch>
        </p:blipFill>
        <p:spPr bwMode="auto">
          <a:xfrm>
            <a:off x="10786282" y="1295831"/>
            <a:ext cx="1108804" cy="85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Immagine 3">
            <a:extLst>
              <a:ext uri="{FF2B5EF4-FFF2-40B4-BE49-F238E27FC236}">
                <a16:creationId xmlns:a16="http://schemas.microsoft.com/office/drawing/2014/main" id="{25B66099-1E45-1FFB-F20A-9356A08E56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055" y="2935040"/>
            <a:ext cx="874739" cy="4445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Immagine 8">
            <a:extLst>
              <a:ext uri="{FF2B5EF4-FFF2-40B4-BE49-F238E27FC236}">
                <a16:creationId xmlns:a16="http://schemas.microsoft.com/office/drawing/2014/main" id="{FC12A90C-8460-0685-C819-154A5013A8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03" y="3429587"/>
            <a:ext cx="872374" cy="4280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Immagine 10">
            <a:extLst>
              <a:ext uri="{FF2B5EF4-FFF2-40B4-BE49-F238E27FC236}">
                <a16:creationId xmlns:a16="http://schemas.microsoft.com/office/drawing/2014/main" id="{1971F23B-BDA3-0847-255F-6AE9F05C9D8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6" b="-2876"/>
          <a:stretch/>
        </p:blipFill>
        <p:spPr bwMode="auto">
          <a:xfrm>
            <a:off x="10841335" y="3935185"/>
            <a:ext cx="769153" cy="4825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FABAF420-6F40-6341-8EB7-CAE7BFE9F633}"/>
              </a:ext>
            </a:extLst>
          </p:cNvPr>
          <p:cNvSpPr txBox="1"/>
          <p:nvPr/>
        </p:nvSpPr>
        <p:spPr>
          <a:xfrm>
            <a:off x="10089545" y="2876339"/>
            <a:ext cx="1278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paving </a:t>
            </a:r>
          </a:p>
          <a:p>
            <a:pPr defTabSz="1219170"/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blocks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EC5E7750-EFA4-800B-D9F6-5EF2CD4ACCAC}"/>
              </a:ext>
            </a:extLst>
          </p:cNvPr>
          <p:cNvSpPr txBox="1"/>
          <p:nvPr/>
        </p:nvSpPr>
        <p:spPr>
          <a:xfrm>
            <a:off x="-4" y="740782"/>
            <a:ext cx="136447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b="1" i="1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Background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692351E1-6F30-831A-DDCC-5C9B9BA10739}"/>
              </a:ext>
            </a:extLst>
          </p:cNvPr>
          <p:cNvSpPr txBox="1"/>
          <p:nvPr/>
        </p:nvSpPr>
        <p:spPr>
          <a:xfrm>
            <a:off x="2930322" y="894628"/>
            <a:ext cx="290977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GREENLIFE4SEAS project</a:t>
            </a:r>
            <a:endParaRPr lang="it-IT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99" name="Immagine 98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F6CE9124-F7A1-603D-1496-914CC5EC82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4" t="4778" r="8602" b="78651"/>
          <a:stretch/>
        </p:blipFill>
        <p:spPr>
          <a:xfrm>
            <a:off x="7566969" y="5012944"/>
            <a:ext cx="748661" cy="512681"/>
          </a:xfrm>
          <a:prstGeom prst="rect">
            <a:avLst/>
          </a:prstGeom>
        </p:spPr>
      </p:pic>
      <p:pic>
        <p:nvPicPr>
          <p:cNvPr id="102" name="Immagine 101">
            <a:extLst>
              <a:ext uri="{FF2B5EF4-FFF2-40B4-BE49-F238E27FC236}">
                <a16:creationId xmlns:a16="http://schemas.microsoft.com/office/drawing/2014/main" id="{ADEBBBA1-5DDD-F59A-A5AF-EC58B499C1D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49561" t="59496" r="39594" b="15107"/>
          <a:stretch/>
        </p:blipFill>
        <p:spPr>
          <a:xfrm>
            <a:off x="7133231" y="2911821"/>
            <a:ext cx="1003301" cy="889000"/>
          </a:xfrm>
          <a:prstGeom prst="rect">
            <a:avLst/>
          </a:prstGeom>
        </p:spPr>
      </p:pic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881A1D8D-BF38-F81F-23D7-392E2E44C315}"/>
              </a:ext>
            </a:extLst>
          </p:cNvPr>
          <p:cNvSpPr txBox="1"/>
          <p:nvPr/>
        </p:nvSpPr>
        <p:spPr>
          <a:xfrm>
            <a:off x="5238882" y="3762486"/>
            <a:ext cx="1742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Dredging sediment</a:t>
            </a:r>
          </a:p>
        </p:txBody>
      </p:sp>
      <p:sp>
        <p:nvSpPr>
          <p:cNvPr id="107" name="CasellaDiTesto 106">
            <a:extLst>
              <a:ext uri="{FF2B5EF4-FFF2-40B4-BE49-F238E27FC236}">
                <a16:creationId xmlns:a16="http://schemas.microsoft.com/office/drawing/2014/main" id="{2F385D43-BFCF-BEE1-275A-6FFCE8253AE9}"/>
              </a:ext>
            </a:extLst>
          </p:cNvPr>
          <p:cNvSpPr txBox="1"/>
          <p:nvPr/>
        </p:nvSpPr>
        <p:spPr>
          <a:xfrm>
            <a:off x="8417197" y="3929705"/>
            <a:ext cx="13856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Stabilized</a:t>
            </a:r>
          </a:p>
          <a:p>
            <a:pPr algn="ctr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sediment</a:t>
            </a: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4A5D07A6-2FFF-4399-A8D6-71B57B28594A}"/>
              </a:ext>
            </a:extLst>
          </p:cNvPr>
          <p:cNvSpPr txBox="1"/>
          <p:nvPr/>
        </p:nvSpPr>
        <p:spPr>
          <a:xfrm>
            <a:off x="6969605" y="3737501"/>
            <a:ext cx="1489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hell powder</a:t>
            </a:r>
            <a:r>
              <a:rPr lang="it-IT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" name="Immagine 102">
            <a:extLst>
              <a:ext uri="{FF2B5EF4-FFF2-40B4-BE49-F238E27FC236}">
                <a16:creationId xmlns:a16="http://schemas.microsoft.com/office/drawing/2014/main" id="{2C21A9B3-751A-B813-C76A-B94D8A4E7A7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t="54299" r="88223" b="11218"/>
          <a:stretch/>
        </p:blipFill>
        <p:spPr>
          <a:xfrm>
            <a:off x="5410137" y="3096426"/>
            <a:ext cx="1234364" cy="738952"/>
          </a:xfrm>
          <a:prstGeom prst="rect">
            <a:avLst/>
          </a:prstGeom>
        </p:spPr>
      </p:pic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1ABB083D-5DBF-2ACA-57B2-EB0E9DE36215}"/>
              </a:ext>
            </a:extLst>
          </p:cNvPr>
          <p:cNvSpPr txBox="1"/>
          <p:nvPr/>
        </p:nvSpPr>
        <p:spPr>
          <a:xfrm>
            <a:off x="9924568" y="3906004"/>
            <a:ext cx="1409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mass stabilization</a:t>
            </a:r>
            <a:r>
              <a:rPr lang="it-IT" sz="1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E41703B4-AAD4-1EDF-06D5-7ABA1619EEE5}"/>
              </a:ext>
            </a:extLst>
          </p:cNvPr>
          <p:cNvSpPr txBox="1"/>
          <p:nvPr/>
        </p:nvSpPr>
        <p:spPr>
          <a:xfrm>
            <a:off x="9984896" y="3359904"/>
            <a:ext cx="106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breakwater </a:t>
            </a:r>
          </a:p>
          <a:p>
            <a:pPr defTabSz="1219170"/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blocks </a:t>
            </a:r>
          </a:p>
        </p:txBody>
      </p:sp>
      <p:cxnSp>
        <p:nvCxnSpPr>
          <p:cNvPr id="114" name="Connettore 2 113">
            <a:extLst>
              <a:ext uri="{FF2B5EF4-FFF2-40B4-BE49-F238E27FC236}">
                <a16:creationId xmlns:a16="http://schemas.microsoft.com/office/drawing/2014/main" id="{5DAF9EEA-D1F4-E282-D40D-C85625B21BC4}"/>
              </a:ext>
            </a:extLst>
          </p:cNvPr>
          <p:cNvCxnSpPr>
            <a:cxnSpLocks/>
          </p:cNvCxnSpPr>
          <p:nvPr/>
        </p:nvCxnSpPr>
        <p:spPr>
          <a:xfrm flipV="1">
            <a:off x="9595413" y="3045350"/>
            <a:ext cx="424976" cy="137687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2 114">
            <a:extLst>
              <a:ext uri="{FF2B5EF4-FFF2-40B4-BE49-F238E27FC236}">
                <a16:creationId xmlns:a16="http://schemas.microsoft.com/office/drawing/2014/main" id="{DAFCE0C7-8674-5F13-287E-1F098D17304E}"/>
              </a:ext>
            </a:extLst>
          </p:cNvPr>
          <p:cNvCxnSpPr/>
          <p:nvPr/>
        </p:nvCxnSpPr>
        <p:spPr>
          <a:xfrm>
            <a:off x="8252460" y="3576320"/>
            <a:ext cx="304800" cy="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2 116">
            <a:extLst>
              <a:ext uri="{FF2B5EF4-FFF2-40B4-BE49-F238E27FC236}">
                <a16:creationId xmlns:a16="http://schemas.microsoft.com/office/drawing/2014/main" id="{C8F3CD4D-1C24-2BEF-B55E-19AB54CF9D96}"/>
              </a:ext>
            </a:extLst>
          </p:cNvPr>
          <p:cNvCxnSpPr>
            <a:cxnSpLocks/>
          </p:cNvCxnSpPr>
          <p:nvPr/>
        </p:nvCxnSpPr>
        <p:spPr>
          <a:xfrm>
            <a:off x="9597544" y="3527106"/>
            <a:ext cx="419100" cy="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Immagine 9" descr="Immagine che contiene interni, tavolo, sedendo, cibo&#10;&#10;Descrizione generata automaticamente">
            <a:extLst>
              <a:ext uri="{FF2B5EF4-FFF2-40B4-BE49-F238E27FC236}">
                <a16:creationId xmlns:a16="http://schemas.microsoft.com/office/drawing/2014/main" id="{D8D9D9BC-9249-2BBC-A07A-F9A34D6B2A7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4"/>
          <a:stretch/>
        </p:blipFill>
        <p:spPr>
          <a:xfrm>
            <a:off x="8642678" y="3070165"/>
            <a:ext cx="887404" cy="817305"/>
          </a:xfrm>
          <a:prstGeom prst="rect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</p:pic>
      <p:sp>
        <p:nvSpPr>
          <p:cNvPr id="123" name="Freccia ad arco 122">
            <a:extLst>
              <a:ext uri="{FF2B5EF4-FFF2-40B4-BE49-F238E27FC236}">
                <a16:creationId xmlns:a16="http://schemas.microsoft.com/office/drawing/2014/main" id="{D0276DF1-C72C-1E0B-F596-B35510B7219B}"/>
              </a:ext>
            </a:extLst>
          </p:cNvPr>
          <p:cNvSpPr/>
          <p:nvPr/>
        </p:nvSpPr>
        <p:spPr>
          <a:xfrm rot="16200000">
            <a:off x="6759111" y="3264568"/>
            <a:ext cx="266571" cy="612797"/>
          </a:xfrm>
          <a:prstGeom prst="circularArrow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4" name="Freccia ad arco 123">
            <a:extLst>
              <a:ext uri="{FF2B5EF4-FFF2-40B4-BE49-F238E27FC236}">
                <a16:creationId xmlns:a16="http://schemas.microsoft.com/office/drawing/2014/main" id="{5AC57535-9101-EBE5-F982-81CA3E71775F}"/>
              </a:ext>
            </a:extLst>
          </p:cNvPr>
          <p:cNvSpPr/>
          <p:nvPr/>
        </p:nvSpPr>
        <p:spPr>
          <a:xfrm rot="5400000">
            <a:off x="6854252" y="3254529"/>
            <a:ext cx="239645" cy="612798"/>
          </a:xfrm>
          <a:prstGeom prst="circularArrow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E757E6A2-8445-084A-DBF0-F78E52312B03}"/>
              </a:ext>
            </a:extLst>
          </p:cNvPr>
          <p:cNvSpPr txBox="1"/>
          <p:nvPr/>
        </p:nvSpPr>
        <p:spPr>
          <a:xfrm>
            <a:off x="7552006" y="5514614"/>
            <a:ext cx="24285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microorganisms</a:t>
            </a:r>
            <a:endParaRPr lang="it-IT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mineral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salts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catalytic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oligoelements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enzymatic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D18740F8-21E7-8B0C-6002-6C83A8E46C22}"/>
              </a:ext>
            </a:extLst>
          </p:cNvPr>
          <p:cNvSpPr txBox="1"/>
          <p:nvPr/>
        </p:nvSpPr>
        <p:spPr>
          <a:xfrm>
            <a:off x="9502820" y="5902131"/>
            <a:ext cx="2185468" cy="52322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of </a:t>
            </a:r>
            <a:r>
              <a:rPr lang="it-IT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sediment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decontamination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7E689ADC-8417-DF43-8EC5-B5E68F90BE3C}"/>
              </a:ext>
            </a:extLst>
          </p:cNvPr>
          <p:cNvSpPr txBox="1"/>
          <p:nvPr/>
        </p:nvSpPr>
        <p:spPr>
          <a:xfrm>
            <a:off x="9049058" y="4872687"/>
            <a:ext cx="28432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riol"/>
              </a:rPr>
              <a:t>Landfarming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riol"/>
              </a:rPr>
              <a:t> </a:t>
            </a:r>
            <a:r>
              <a:rPr lang="it-IT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riol"/>
              </a:rPr>
              <a:t>process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riol"/>
              </a:rPr>
              <a:t> </a:t>
            </a:r>
          </a:p>
          <a:p>
            <a:pPr algn="ctr"/>
            <a:r>
              <a:rPr lang="it-IT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riol"/>
              </a:rPr>
              <a:t>with </a:t>
            </a:r>
            <a:r>
              <a:rPr lang="it-IT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ariol"/>
              </a:rPr>
              <a:t>bioactivators</a:t>
            </a:r>
            <a:endParaRPr lang="en-GB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CasellaDiTesto 128">
            <a:extLst>
              <a:ext uri="{FF2B5EF4-FFF2-40B4-BE49-F238E27FC236}">
                <a16:creationId xmlns:a16="http://schemas.microsoft.com/office/drawing/2014/main" id="{CBDF8A0A-EAF9-BEB0-4D51-519C0FBEB3BC}"/>
              </a:ext>
            </a:extLst>
          </p:cNvPr>
          <p:cNvSpPr txBox="1"/>
          <p:nvPr/>
        </p:nvSpPr>
        <p:spPr>
          <a:xfrm>
            <a:off x="7389675" y="4590389"/>
            <a:ext cx="456022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Remediation of contaminated sediments</a:t>
            </a:r>
          </a:p>
        </p:txBody>
      </p:sp>
      <p:grpSp>
        <p:nvGrpSpPr>
          <p:cNvPr id="130" name="Gruppo 129">
            <a:extLst>
              <a:ext uri="{FF2B5EF4-FFF2-40B4-BE49-F238E27FC236}">
                <a16:creationId xmlns:a16="http://schemas.microsoft.com/office/drawing/2014/main" id="{D3191453-20F3-8AC3-00D4-364CF94743CB}"/>
              </a:ext>
            </a:extLst>
          </p:cNvPr>
          <p:cNvGrpSpPr/>
          <p:nvPr/>
        </p:nvGrpSpPr>
        <p:grpSpPr>
          <a:xfrm>
            <a:off x="3090934" y="2825750"/>
            <a:ext cx="2837426" cy="1742411"/>
            <a:chOff x="1170630" y="2357085"/>
            <a:chExt cx="5493589" cy="4562329"/>
          </a:xfrm>
        </p:grpSpPr>
        <p:pic>
          <p:nvPicPr>
            <p:cNvPr id="131" name="Immagine 130">
              <a:extLst>
                <a:ext uri="{FF2B5EF4-FFF2-40B4-BE49-F238E27FC236}">
                  <a16:creationId xmlns:a16="http://schemas.microsoft.com/office/drawing/2014/main" id="{862AF8E2-3928-BFD1-A85A-82DCB641E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b="24119"/>
            <a:stretch/>
          </p:blipFill>
          <p:spPr>
            <a:xfrm>
              <a:off x="1170630" y="4465920"/>
              <a:ext cx="4363705" cy="2165878"/>
            </a:xfrm>
            <a:prstGeom prst="rect">
              <a:avLst/>
            </a:prstGeom>
          </p:spPr>
        </p:pic>
        <p:pic>
          <p:nvPicPr>
            <p:cNvPr id="132" name="Immagine 131">
              <a:extLst>
                <a:ext uri="{FF2B5EF4-FFF2-40B4-BE49-F238E27FC236}">
                  <a16:creationId xmlns:a16="http://schemas.microsoft.com/office/drawing/2014/main" id="{461DACDB-F119-F6C8-F870-548A98F04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rcRect r="1569" b="26181"/>
            <a:stretch/>
          </p:blipFill>
          <p:spPr>
            <a:xfrm>
              <a:off x="1170632" y="2357085"/>
              <a:ext cx="4379909" cy="1822901"/>
            </a:xfrm>
            <a:prstGeom prst="rect">
              <a:avLst/>
            </a:prstGeom>
          </p:spPr>
        </p:pic>
        <p:sp>
          <p:nvSpPr>
            <p:cNvPr id="133" name="CasellaDiTesto 132">
              <a:extLst>
                <a:ext uri="{FF2B5EF4-FFF2-40B4-BE49-F238E27FC236}">
                  <a16:creationId xmlns:a16="http://schemas.microsoft.com/office/drawing/2014/main" id="{74BAE7CC-17A4-E6E1-76C0-7756EE7E9A30}"/>
                </a:ext>
              </a:extLst>
            </p:cNvPr>
            <p:cNvSpPr txBox="1"/>
            <p:nvPr/>
          </p:nvSpPr>
          <p:spPr>
            <a:xfrm>
              <a:off x="1170630" y="3905002"/>
              <a:ext cx="4460864" cy="725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Barletta Port	             Bari Port</a:t>
              </a:r>
            </a:p>
          </p:txBody>
        </p:sp>
        <p:sp>
          <p:nvSpPr>
            <p:cNvPr id="135" name="CasellaDiTesto 134">
              <a:extLst>
                <a:ext uri="{FF2B5EF4-FFF2-40B4-BE49-F238E27FC236}">
                  <a16:creationId xmlns:a16="http://schemas.microsoft.com/office/drawing/2014/main" id="{615489E6-4754-36CE-74F6-A34E880EFBD8}"/>
                </a:ext>
              </a:extLst>
            </p:cNvPr>
            <p:cNvSpPr txBox="1"/>
            <p:nvPr/>
          </p:nvSpPr>
          <p:spPr>
            <a:xfrm>
              <a:off x="1170630" y="6194120"/>
              <a:ext cx="5493589" cy="725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 Spezia Port      Piraeus Port</a:t>
              </a:r>
            </a:p>
          </p:txBody>
        </p:sp>
      </p:grpSp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38F96884-7A5E-E043-7D1E-DC69F4A5C2B7}"/>
              </a:ext>
            </a:extLst>
          </p:cNvPr>
          <p:cNvSpPr txBox="1"/>
          <p:nvPr/>
        </p:nvSpPr>
        <p:spPr>
          <a:xfrm>
            <a:off x="3017191" y="2521868"/>
            <a:ext cx="2440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LOCATION</a:t>
            </a:r>
            <a:endParaRPr lang="en-GB" sz="1400" dirty="0"/>
          </a:p>
        </p:txBody>
      </p:sp>
      <p:pic>
        <p:nvPicPr>
          <p:cNvPr id="56" name="Immagine" descr="Immagine">
            <a:extLst>
              <a:ext uri="{FF2B5EF4-FFF2-40B4-BE49-F238E27FC236}">
                <a16:creationId xmlns:a16="http://schemas.microsoft.com/office/drawing/2014/main" id="{46E76159-7418-4553-D2AE-5B8C7FEDDEA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44651" y="1799470"/>
            <a:ext cx="1104439" cy="64139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C6ECD52A-3185-B967-05DC-324C40D2D410}"/>
              </a:ext>
            </a:extLst>
          </p:cNvPr>
          <p:cNvSpPr/>
          <p:nvPr/>
        </p:nvSpPr>
        <p:spPr>
          <a:xfrm>
            <a:off x="3131507" y="1828800"/>
            <a:ext cx="2404997" cy="2004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C22E1A6-60B5-8A28-B043-556ACF0442EE}"/>
              </a:ext>
            </a:extLst>
          </p:cNvPr>
          <p:cNvSpPr/>
          <p:nvPr/>
        </p:nvSpPr>
        <p:spPr>
          <a:xfrm>
            <a:off x="252244" y="1965297"/>
            <a:ext cx="2417178" cy="1151614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0C3335B-5334-C10E-4423-EFA89417690E}"/>
              </a:ext>
            </a:extLst>
          </p:cNvPr>
          <p:cNvSpPr/>
          <p:nvPr/>
        </p:nvSpPr>
        <p:spPr>
          <a:xfrm>
            <a:off x="172712" y="4932458"/>
            <a:ext cx="2615980" cy="848140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04AEE7C-E3A9-9AD7-9C6C-BF9BBF64CC78}"/>
              </a:ext>
            </a:extLst>
          </p:cNvPr>
          <p:cNvSpPr/>
          <p:nvPr/>
        </p:nvSpPr>
        <p:spPr>
          <a:xfrm>
            <a:off x="3090406" y="2822215"/>
            <a:ext cx="1159566" cy="600325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C34F7DE-B35B-E328-781D-4014DA8DD037}"/>
              </a:ext>
            </a:extLst>
          </p:cNvPr>
          <p:cNvSpPr/>
          <p:nvPr/>
        </p:nvSpPr>
        <p:spPr>
          <a:xfrm>
            <a:off x="4291615" y="2821113"/>
            <a:ext cx="1069893" cy="600325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D16189F5-FA69-0E67-2FC8-8270DF0D77F6}"/>
              </a:ext>
            </a:extLst>
          </p:cNvPr>
          <p:cNvGrpSpPr/>
          <p:nvPr/>
        </p:nvGrpSpPr>
        <p:grpSpPr>
          <a:xfrm>
            <a:off x="2890704" y="4925927"/>
            <a:ext cx="1950599" cy="1652900"/>
            <a:chOff x="5651425" y="4671284"/>
            <a:chExt cx="1950599" cy="1652900"/>
          </a:xfrm>
        </p:grpSpPr>
        <p:pic>
          <p:nvPicPr>
            <p:cNvPr id="81" name="Immagine 80" descr="Immagine che contiene testo, diagramma, Diagramma, linea&#10;&#10;Descrizione generata automaticamente">
              <a:extLst>
                <a:ext uri="{FF2B5EF4-FFF2-40B4-BE49-F238E27FC236}">
                  <a16:creationId xmlns:a16="http://schemas.microsoft.com/office/drawing/2014/main" id="{A8262B5A-D673-736A-2762-34BC22FA3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rcRect l="1559" t="2940" r="2060" b="12845"/>
            <a:stretch/>
          </p:blipFill>
          <p:spPr>
            <a:xfrm>
              <a:off x="5917594" y="4671284"/>
              <a:ext cx="1525197" cy="692202"/>
            </a:xfrm>
            <a:prstGeom prst="rect">
              <a:avLst/>
            </a:prstGeom>
          </p:spPr>
        </p:pic>
        <p:pic>
          <p:nvPicPr>
            <p:cNvPr id="82" name="Immagine 81" descr="Immagine che contiene testo, diagramma, Diagramma, schermata&#10;&#10;Descrizione generata automaticamente">
              <a:extLst>
                <a:ext uri="{FF2B5EF4-FFF2-40B4-BE49-F238E27FC236}">
                  <a16:creationId xmlns:a16="http://schemas.microsoft.com/office/drawing/2014/main" id="{07FB872A-56F3-9632-7FB3-BBDCFA3D6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rcRect l="1417" r="211" b="11317"/>
            <a:stretch/>
          </p:blipFill>
          <p:spPr>
            <a:xfrm>
              <a:off x="5922821" y="5594440"/>
              <a:ext cx="1548324" cy="729744"/>
            </a:xfrm>
            <a:prstGeom prst="rect">
              <a:avLst/>
            </a:prstGeom>
          </p:spPr>
        </p:pic>
        <p:sp>
          <p:nvSpPr>
            <p:cNvPr id="85" name="CasellaDiTesto 84">
              <a:extLst>
                <a:ext uri="{FF2B5EF4-FFF2-40B4-BE49-F238E27FC236}">
                  <a16:creationId xmlns:a16="http://schemas.microsoft.com/office/drawing/2014/main" id="{D61E08D4-67C5-4D46-3545-AF8983294C79}"/>
                </a:ext>
              </a:extLst>
            </p:cNvPr>
            <p:cNvSpPr txBox="1"/>
            <p:nvPr/>
          </p:nvSpPr>
          <p:spPr>
            <a:xfrm>
              <a:off x="5997543" y="4714239"/>
              <a:ext cx="4764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Bari</a:t>
              </a:r>
            </a:p>
          </p:txBody>
        </p:sp>
        <p:sp>
          <p:nvSpPr>
            <p:cNvPr id="86" name="CasellaDiTesto 85">
              <a:extLst>
                <a:ext uri="{FF2B5EF4-FFF2-40B4-BE49-F238E27FC236}">
                  <a16:creationId xmlns:a16="http://schemas.microsoft.com/office/drawing/2014/main" id="{A361E60D-A05D-B74F-C61A-C32778698841}"/>
                </a:ext>
              </a:extLst>
            </p:cNvPr>
            <p:cNvSpPr txBox="1"/>
            <p:nvPr/>
          </p:nvSpPr>
          <p:spPr>
            <a:xfrm>
              <a:off x="6656595" y="5641228"/>
              <a:ext cx="7248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Barletta</a:t>
              </a:r>
            </a:p>
          </p:txBody>
        </p:sp>
        <p:sp>
          <p:nvSpPr>
            <p:cNvPr id="92" name="CasellaDiTesto 91">
              <a:extLst>
                <a:ext uri="{FF2B5EF4-FFF2-40B4-BE49-F238E27FC236}">
                  <a16:creationId xmlns:a16="http://schemas.microsoft.com/office/drawing/2014/main" id="{57C5ED07-475A-5181-FB1C-DAF7AD6DA62D}"/>
                </a:ext>
              </a:extLst>
            </p:cNvPr>
            <p:cNvSpPr txBox="1"/>
            <p:nvPr/>
          </p:nvSpPr>
          <p:spPr>
            <a:xfrm rot="19274334">
              <a:off x="5651425" y="5294519"/>
              <a:ext cx="1950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Soil Texture: silty loam</a:t>
              </a:r>
            </a:p>
          </p:txBody>
        </p:sp>
      </p:grpSp>
      <p:sp>
        <p:nvSpPr>
          <p:cNvPr id="71" name="Rettangolo 2">
            <a:extLst>
              <a:ext uri="{FF2B5EF4-FFF2-40B4-BE49-F238E27FC236}">
                <a16:creationId xmlns:a16="http://schemas.microsoft.com/office/drawing/2014/main" id="{0963AD42-F8E6-8DC2-DA51-C6F9B2901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3870" y="1268557"/>
            <a:ext cx="330327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noProof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In-situ </a:t>
            </a:r>
            <a:r>
              <a:rPr lang="en-GB" sz="14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recovery and reuse of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dredged </a:t>
            </a:r>
            <a:r>
              <a:rPr lang="en-GB" sz="1400" b="1" u="sng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sediments</a:t>
            </a:r>
            <a:r>
              <a:rPr lang="en-GB" sz="14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400" b="1" u="sng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shells</a:t>
            </a:r>
            <a:r>
              <a:rPr lang="en-GB" sz="14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 </a:t>
            </a:r>
            <a:r>
              <a:rPr lang="en-GB" sz="1400" b="1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raw materials </a:t>
            </a:r>
            <a:r>
              <a:rPr lang="en-GB" sz="14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realisation of </a:t>
            </a:r>
            <a:r>
              <a:rPr lang="en-GB" sz="1400" b="1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 and innovative by-products for building sector</a:t>
            </a:r>
            <a:r>
              <a:rPr lang="en-GB" sz="14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through an optimised </a:t>
            </a:r>
            <a:r>
              <a:rPr lang="en-GB" sz="1400" b="1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mixing technology</a:t>
            </a:r>
            <a:endParaRPr lang="en-GB" sz="1400" noProof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32216589-2D94-AAAD-E5CC-D4DCBE0CEF5D}"/>
              </a:ext>
            </a:extLst>
          </p:cNvPr>
          <p:cNvSpPr/>
          <p:nvPr/>
        </p:nvSpPr>
        <p:spPr>
          <a:xfrm>
            <a:off x="7472802" y="4918931"/>
            <a:ext cx="4502551" cy="1846742"/>
          </a:xfrm>
          <a:prstGeom prst="rect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6F4D6C08-8B0B-EC65-740B-155C01CFB43A}"/>
              </a:ext>
            </a:extLst>
          </p:cNvPr>
          <p:cNvCxnSpPr>
            <a:cxnSpLocks/>
          </p:cNvCxnSpPr>
          <p:nvPr/>
        </p:nvCxnSpPr>
        <p:spPr>
          <a:xfrm>
            <a:off x="9597342" y="3809999"/>
            <a:ext cx="414759" cy="148543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Tabella 92">
            <a:extLst>
              <a:ext uri="{FF2B5EF4-FFF2-40B4-BE49-F238E27FC236}">
                <a16:creationId xmlns:a16="http://schemas.microsoft.com/office/drawing/2014/main" id="{90DB49B8-903F-0755-EBD5-2DB113140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293047"/>
              </p:ext>
            </p:extLst>
          </p:nvPr>
        </p:nvGraphicFramePr>
        <p:xfrm>
          <a:off x="4635610" y="4671698"/>
          <a:ext cx="2679590" cy="19968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81516">
                  <a:extLst>
                    <a:ext uri="{9D8B030D-6E8A-4147-A177-3AD203B41FA5}">
                      <a16:colId xmlns:a16="http://schemas.microsoft.com/office/drawing/2014/main" val="416499779"/>
                    </a:ext>
                  </a:extLst>
                </a:gridCol>
                <a:gridCol w="459744">
                  <a:extLst>
                    <a:ext uri="{9D8B030D-6E8A-4147-A177-3AD203B41FA5}">
                      <a16:colId xmlns:a16="http://schemas.microsoft.com/office/drawing/2014/main" val="326848185"/>
                    </a:ext>
                  </a:extLst>
                </a:gridCol>
                <a:gridCol w="438330">
                  <a:extLst>
                    <a:ext uri="{9D8B030D-6E8A-4147-A177-3AD203B41FA5}">
                      <a16:colId xmlns:a16="http://schemas.microsoft.com/office/drawing/2014/main" val="2084304533"/>
                    </a:ext>
                  </a:extLst>
                </a:gridCol>
              </a:tblGrid>
              <a:tr h="199312">
                <a:tc>
                  <a:txBody>
                    <a:bodyPr/>
                    <a:lstStyle/>
                    <a:p>
                      <a:pPr algn="ctr" fontAlgn="b"/>
                      <a:endParaRPr kumimoji="0" lang="it-IT" sz="1200" b="0" i="1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it-IT" sz="1000" b="1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sym typeface="Helvetica Neue"/>
                        </a:rPr>
                        <a:t>Bari</a:t>
                      </a:r>
                      <a:endParaRPr kumimoji="0" lang="it-IT" sz="1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it-IT" sz="1000" b="1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sym typeface="Helvetica Neue"/>
                        </a:rPr>
                        <a:t>Barletta</a:t>
                      </a:r>
                      <a:endParaRPr kumimoji="0" lang="it-IT" sz="10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extLst>
                  <a:ext uri="{0D108BD9-81ED-4DB2-BD59-A6C34878D82A}">
                    <a16:rowId xmlns:a16="http://schemas.microsoft.com/office/drawing/2014/main" val="2939569262"/>
                  </a:ext>
                </a:extLst>
              </a:tr>
              <a:tr h="190419">
                <a:tc>
                  <a:txBody>
                    <a:bodyPr/>
                    <a:lstStyle/>
                    <a:p>
                      <a:pPr marL="72000" marR="0" indent="0" algn="l" defTabSz="778972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pH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8972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u="none" strike="noStrike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 Light"/>
                        </a:rPr>
                        <a:t>8,61</a:t>
                      </a:r>
                      <a:endParaRPr kumimoji="0" lang="it-IT" sz="1000" b="0" i="0" u="none" strike="noStrike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 Light"/>
                      </a:endParaRPr>
                    </a:p>
                  </a:txBody>
                  <a:tcPr marL="6697" marR="6697" marT="6697" marB="0" anchor="b"/>
                </a:tc>
                <a:tc>
                  <a:txBody>
                    <a:bodyPr/>
                    <a:lstStyle/>
                    <a:p>
                      <a:pPr marL="0" marR="0" lvl="0" indent="0" algn="ctr" defTabSz="778972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u="none" strike="noStrike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 Light"/>
                        </a:rPr>
                        <a:t>8,89</a:t>
                      </a:r>
                      <a:endParaRPr kumimoji="0" lang="it-IT" sz="1000" b="0" i="0" u="none" strike="noStrike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 Light"/>
                      </a:endParaRPr>
                    </a:p>
                  </a:txBody>
                  <a:tcPr marL="6697" marR="6697" marT="6697" marB="0" anchor="ctr"/>
                </a:tc>
                <a:extLst>
                  <a:ext uri="{0D108BD9-81ED-4DB2-BD59-A6C34878D82A}">
                    <a16:rowId xmlns:a16="http://schemas.microsoft.com/office/drawing/2014/main" val="3934771687"/>
                  </a:ext>
                </a:extLst>
              </a:tr>
              <a:tr h="190419">
                <a:tc>
                  <a:txBody>
                    <a:bodyPr/>
                    <a:lstStyle/>
                    <a:p>
                      <a:pPr marL="72000" marR="0" indent="0" algn="l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t-IT" sz="1000" b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Electrical</a:t>
                      </a:r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 </a:t>
                      </a:r>
                      <a:r>
                        <a:rPr kumimoji="0" lang="it-IT" sz="1000" b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Conductivity</a:t>
                      </a:r>
                      <a:r>
                        <a:rPr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</a:rPr>
                        <a:t> (</a:t>
                      </a:r>
                      <a:r>
                        <a:rPr lang="it-IT" sz="1000" b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</a:rPr>
                        <a:t>dS</a:t>
                      </a:r>
                      <a:r>
                        <a:rPr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</a:rPr>
                        <a:t> m</a:t>
                      </a:r>
                      <a:r>
                        <a:rPr lang="it-IT" sz="1000" b="0" u="none" strike="noStrike" cap="none" spc="0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</a:rPr>
                        <a:t>-1</a:t>
                      </a:r>
                      <a:r>
                        <a:rPr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</a:rPr>
                        <a:t>)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77897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u="none" strike="noStrike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 Light"/>
                        </a:rPr>
                        <a:t>55,0 </a:t>
                      </a:r>
                      <a:endParaRPr kumimoji="0" lang="it-IT" sz="1000" b="0" i="0" u="none" strike="noStrike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 Light"/>
                      </a:endParaRPr>
                    </a:p>
                  </a:txBody>
                  <a:tcPr marL="6697" marR="6697" marT="6697" marB="0" anchor="b"/>
                </a:tc>
                <a:tc>
                  <a:txBody>
                    <a:bodyPr/>
                    <a:lstStyle/>
                    <a:p>
                      <a:pPr marL="0" marR="0" lvl="0" indent="0" algn="ctr" defTabSz="778972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u="none" strike="noStrike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 Light"/>
                        </a:rPr>
                        <a:t>34,9</a:t>
                      </a:r>
                      <a:endParaRPr kumimoji="0" lang="it-IT" sz="1000" b="0" i="0" u="none" strike="noStrike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Neue Light"/>
                      </a:endParaRPr>
                    </a:p>
                  </a:txBody>
                  <a:tcPr marL="6697" marR="6697" marT="6697" marB="0" anchor="ctr"/>
                </a:tc>
                <a:extLst>
                  <a:ext uri="{0D108BD9-81ED-4DB2-BD59-A6C34878D82A}">
                    <a16:rowId xmlns:a16="http://schemas.microsoft.com/office/drawing/2014/main" val="1260248811"/>
                  </a:ext>
                </a:extLst>
              </a:tr>
              <a:tr h="190419">
                <a:tc>
                  <a:txBody>
                    <a:bodyPr/>
                    <a:lstStyle/>
                    <a:p>
                      <a:pPr marL="72000" algn="l" fontAlgn="b"/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Total </a:t>
                      </a:r>
                      <a:r>
                        <a:rPr kumimoji="0" lang="it-IT" sz="1000" b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Nitrogen</a:t>
                      </a:r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 (%)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0,14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0,20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extLst>
                  <a:ext uri="{0D108BD9-81ED-4DB2-BD59-A6C34878D82A}">
                    <a16:rowId xmlns:a16="http://schemas.microsoft.com/office/drawing/2014/main" val="1669011091"/>
                  </a:ext>
                </a:extLst>
              </a:tr>
              <a:tr h="190419">
                <a:tc>
                  <a:txBody>
                    <a:bodyPr/>
                    <a:lstStyle/>
                    <a:p>
                      <a:pPr marL="72000" algn="l" fontAlgn="b"/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Total </a:t>
                      </a:r>
                      <a:r>
                        <a:rPr kumimoji="0" lang="it-IT" sz="1000" b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Organic</a:t>
                      </a:r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 Carbon (%)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1,12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3,27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extLst>
                  <a:ext uri="{0D108BD9-81ED-4DB2-BD59-A6C34878D82A}">
                    <a16:rowId xmlns:a16="http://schemas.microsoft.com/office/drawing/2014/main" val="357591462"/>
                  </a:ext>
                </a:extLst>
              </a:tr>
              <a:tr h="190419">
                <a:tc>
                  <a:txBody>
                    <a:bodyPr/>
                    <a:lstStyle/>
                    <a:p>
                      <a:pPr marL="72000" algn="l" fontAlgn="b"/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C/</a:t>
                      </a:r>
                      <a:r>
                        <a:rPr kumimoji="0" lang="it-IT" sz="1000" b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N</a:t>
                      </a:r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 ratio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8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16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extLst>
                  <a:ext uri="{0D108BD9-81ED-4DB2-BD59-A6C34878D82A}">
                    <a16:rowId xmlns:a16="http://schemas.microsoft.com/office/drawing/2014/main" val="1068476988"/>
                  </a:ext>
                </a:extLst>
              </a:tr>
              <a:tr h="190419">
                <a:tc>
                  <a:txBody>
                    <a:bodyPr/>
                    <a:lstStyle/>
                    <a:p>
                      <a:pPr marL="72000" algn="l" fontAlgn="b"/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Total </a:t>
                      </a:r>
                      <a:r>
                        <a:rPr kumimoji="0" lang="it-IT" sz="1000" b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Phosphorus</a:t>
                      </a:r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 (mg kg</a:t>
                      </a:r>
                      <a:r>
                        <a:rPr kumimoji="0" lang="it-IT" sz="1000" b="0" u="none" strike="noStrike" cap="none" spc="0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-1</a:t>
                      </a:r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)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662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657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extLst>
                  <a:ext uri="{0D108BD9-81ED-4DB2-BD59-A6C34878D82A}">
                    <a16:rowId xmlns:a16="http://schemas.microsoft.com/office/drawing/2014/main" val="66259223"/>
                  </a:ext>
                </a:extLst>
              </a:tr>
              <a:tr h="327493">
                <a:tc>
                  <a:txBody>
                    <a:bodyPr/>
                    <a:lstStyle/>
                    <a:p>
                      <a:pPr marL="72000" algn="l" fontAlgn="b"/>
                      <a:r>
                        <a:rPr kumimoji="0" lang="it-IT" sz="1000" b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Cation</a:t>
                      </a:r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 Exchange </a:t>
                      </a:r>
                      <a:r>
                        <a:rPr kumimoji="0" lang="it-IT" sz="1000" b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Capacity</a:t>
                      </a:r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  (</a:t>
                      </a:r>
                      <a:r>
                        <a:rPr kumimoji="0" lang="it-IT" sz="1000" b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meq</a:t>
                      </a:r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 100g</a:t>
                      </a:r>
                      <a:r>
                        <a:rPr kumimoji="0" lang="it-IT" sz="1000" b="0" u="none" strike="noStrike" cap="none" spc="0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-1</a:t>
                      </a:r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)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22,5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13,7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extLst>
                  <a:ext uri="{0D108BD9-81ED-4DB2-BD59-A6C34878D82A}">
                    <a16:rowId xmlns:a16="http://schemas.microsoft.com/office/drawing/2014/main" val="1933142554"/>
                  </a:ext>
                </a:extLst>
              </a:tr>
              <a:tr h="327493">
                <a:tc>
                  <a:txBody>
                    <a:bodyPr/>
                    <a:lstStyle/>
                    <a:p>
                      <a:pPr marL="72000" algn="l" fontAlgn="b"/>
                      <a:r>
                        <a:rPr kumimoji="0" lang="it-IT" sz="10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sym typeface="Helvetica Neue"/>
                        </a:rPr>
                        <a:t>Petroleum </a:t>
                      </a:r>
                      <a:r>
                        <a:rPr kumimoji="0" lang="it-IT" sz="1000" b="1" u="none" strike="noStrike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sym typeface="Helvetica Neue"/>
                        </a:rPr>
                        <a:t>hydrocarbons</a:t>
                      </a:r>
                      <a:r>
                        <a:rPr kumimoji="0" lang="it-IT" sz="10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sym typeface="Helvetica Neue"/>
                        </a:rPr>
                        <a:t> (C&gt;12) </a:t>
                      </a:r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(mg kg</a:t>
                      </a:r>
                      <a:r>
                        <a:rPr kumimoji="0" lang="it-IT" sz="1000" b="0" u="none" strike="noStrike" cap="none" spc="0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-1</a:t>
                      </a:r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)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0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sym typeface="Helvetica Neue"/>
                        </a:rPr>
                        <a:t>1242</a:t>
                      </a:r>
                      <a:endParaRPr kumimoji="0" lang="it-IT" sz="10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it-IT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sym typeface="Helvetica Neue"/>
                        </a:rPr>
                        <a:t>362</a:t>
                      </a:r>
                      <a:endParaRPr kumimoji="0" lang="it-IT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  <a:sym typeface="Helvetica Neue"/>
                      </a:endParaRPr>
                    </a:p>
                  </a:txBody>
                  <a:tcPr marL="6697" marR="6697" marT="6697" marB="0" anchor="ctr"/>
                </a:tc>
                <a:extLst>
                  <a:ext uri="{0D108BD9-81ED-4DB2-BD59-A6C34878D82A}">
                    <a16:rowId xmlns:a16="http://schemas.microsoft.com/office/drawing/2014/main" val="3765317107"/>
                  </a:ext>
                </a:extLst>
              </a:tr>
            </a:tbl>
          </a:graphicData>
        </a:graphic>
      </p:graphicFrame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2F13D49-1F8E-B0FC-6433-41DB722BBBE6}"/>
              </a:ext>
            </a:extLst>
          </p:cNvPr>
          <p:cNvSpPr txBox="1"/>
          <p:nvPr/>
        </p:nvSpPr>
        <p:spPr>
          <a:xfrm>
            <a:off x="3898124" y="4605995"/>
            <a:ext cx="2653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600" b="1" i="1" u="none" strike="noStrike" cap="none" spc="0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Sediment</a:t>
            </a:r>
            <a:r>
              <a:rPr kumimoji="0" lang="it-IT" sz="1600" b="1" i="1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it-IT" sz="1600" b="1" i="1" u="none" strike="noStrike" cap="none" spc="0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characterization</a:t>
            </a:r>
            <a:endParaRPr lang="en-GB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41C1F30B-E36C-2A6C-44CC-C35B811102DA}"/>
              </a:ext>
            </a:extLst>
          </p:cNvPr>
          <p:cNvSpPr/>
          <p:nvPr/>
        </p:nvSpPr>
        <p:spPr>
          <a:xfrm>
            <a:off x="3005593" y="4642664"/>
            <a:ext cx="4407037" cy="2123895"/>
          </a:xfrm>
          <a:prstGeom prst="rect">
            <a:avLst/>
          </a:prstGeom>
          <a:noFill/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ccia giù 25">
            <a:extLst>
              <a:ext uri="{FF2B5EF4-FFF2-40B4-BE49-F238E27FC236}">
                <a16:creationId xmlns:a16="http://schemas.microsoft.com/office/drawing/2014/main" id="{78990794-66F5-71BC-A316-06F141D93C8B}"/>
              </a:ext>
            </a:extLst>
          </p:cNvPr>
          <p:cNvSpPr/>
          <p:nvPr/>
        </p:nvSpPr>
        <p:spPr>
          <a:xfrm rot="16200000">
            <a:off x="7297051" y="6323036"/>
            <a:ext cx="279534" cy="338646"/>
          </a:xfrm>
          <a:prstGeom prst="downArrow">
            <a:avLst>
              <a:gd name="adj1" fmla="val 64069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ccia giù 30">
            <a:extLst>
              <a:ext uri="{FF2B5EF4-FFF2-40B4-BE49-F238E27FC236}">
                <a16:creationId xmlns:a16="http://schemas.microsoft.com/office/drawing/2014/main" id="{55245D9C-E491-BE9B-8E62-4526B3B6F40D}"/>
              </a:ext>
            </a:extLst>
          </p:cNvPr>
          <p:cNvSpPr/>
          <p:nvPr/>
        </p:nvSpPr>
        <p:spPr>
          <a:xfrm rot="10800000">
            <a:off x="7563499" y="4193628"/>
            <a:ext cx="279534" cy="467011"/>
          </a:xfrm>
          <a:prstGeom prst="downArrow">
            <a:avLst>
              <a:gd name="adj1" fmla="val 64069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ccia giù 23">
            <a:extLst>
              <a:ext uri="{FF2B5EF4-FFF2-40B4-BE49-F238E27FC236}">
                <a16:creationId xmlns:a16="http://schemas.microsoft.com/office/drawing/2014/main" id="{F8E38F00-8954-9CDD-5F5F-16BF1065BDC7}"/>
              </a:ext>
            </a:extLst>
          </p:cNvPr>
          <p:cNvSpPr/>
          <p:nvPr/>
        </p:nvSpPr>
        <p:spPr>
          <a:xfrm>
            <a:off x="5622056" y="4208205"/>
            <a:ext cx="279534" cy="467011"/>
          </a:xfrm>
          <a:prstGeom prst="downArrow">
            <a:avLst>
              <a:gd name="adj1" fmla="val 64069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9E46789-2A1E-8809-F2BD-577766B7AD60}"/>
              </a:ext>
            </a:extLst>
          </p:cNvPr>
          <p:cNvSpPr txBox="1"/>
          <p:nvPr/>
        </p:nvSpPr>
        <p:spPr>
          <a:xfrm>
            <a:off x="10617335" y="5559203"/>
            <a:ext cx="1043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Pilot-plant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707BE3A-FAB2-2817-C4CB-A2D28F4A56A6}"/>
              </a:ext>
            </a:extLst>
          </p:cNvPr>
          <p:cNvSpPr txBox="1"/>
          <p:nvPr/>
        </p:nvSpPr>
        <p:spPr>
          <a:xfrm>
            <a:off x="9581320" y="5561132"/>
            <a:ext cx="1868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Lab-scale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6ACEAC30-32AB-F65A-F11E-9F9D8091A03D}"/>
              </a:ext>
            </a:extLst>
          </p:cNvPr>
          <p:cNvCxnSpPr>
            <a:cxnSpLocks/>
          </p:cNvCxnSpPr>
          <p:nvPr/>
        </p:nvCxnSpPr>
        <p:spPr>
          <a:xfrm flipH="1">
            <a:off x="10129776" y="5451676"/>
            <a:ext cx="125393" cy="15240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66C6D7BC-E2C3-3A9B-B991-BB3115A099AB}"/>
              </a:ext>
            </a:extLst>
          </p:cNvPr>
          <p:cNvCxnSpPr>
            <a:cxnSpLocks/>
          </p:cNvCxnSpPr>
          <p:nvPr/>
        </p:nvCxnSpPr>
        <p:spPr>
          <a:xfrm>
            <a:off x="10695009" y="5451675"/>
            <a:ext cx="142754" cy="165904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C2465175-6A07-0EC7-5E2B-F5CDA1072EA3}"/>
              </a:ext>
            </a:extLst>
          </p:cNvPr>
          <p:cNvSpPr/>
          <p:nvPr/>
        </p:nvSpPr>
        <p:spPr>
          <a:xfrm>
            <a:off x="4219014" y="3535456"/>
            <a:ext cx="22411" cy="801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C46396F-591D-834F-BBA4-2598AF223A9F}"/>
              </a:ext>
            </a:extLst>
          </p:cNvPr>
          <p:cNvSpPr/>
          <p:nvPr/>
        </p:nvSpPr>
        <p:spPr>
          <a:xfrm>
            <a:off x="4248069" y="3681941"/>
            <a:ext cx="1109208" cy="600325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ea typeface="Calibri"/>
              <a:cs typeface="Calibri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9B700E7-59A0-8186-08FB-5BF55E4C75FC}"/>
              </a:ext>
            </a:extLst>
          </p:cNvPr>
          <p:cNvSpPr/>
          <p:nvPr/>
        </p:nvSpPr>
        <p:spPr>
          <a:xfrm>
            <a:off x="3093057" y="3683606"/>
            <a:ext cx="1109208" cy="600325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868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A982AE-2665-4914-8619-6458CAACD385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31636664-d730-40d7-a265-a5e11b79394d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C416D0-F768-4CAD-9651-2040558D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36664-d730-40d7-a265-a5e11b793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300</Words>
  <Application>Microsoft Macintosh PowerPoint</Application>
  <PresentationFormat>Widescreen</PresentationFormat>
  <Paragraphs>76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Helvetica Neue</vt:lpstr>
      <vt:lpstr>Helvetica Neue Light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SERENA DONI</cp:lastModifiedBy>
  <cp:revision>78</cp:revision>
  <dcterms:created xsi:type="dcterms:W3CDTF">2024-12-12T08:43:13Z</dcterms:created>
  <dcterms:modified xsi:type="dcterms:W3CDTF">2025-02-07T08:47:50Z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