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3.png" ContentType="image/png"/>
  <Override PartName="/ppt/media/image8.png" ContentType="image/png"/>
  <Override PartName="/ppt/media/image14.png" ContentType="image/png"/>
  <Override PartName="/ppt/media/image1.png" ContentType="image/png"/>
  <Override PartName="/ppt/media/image3.jpeg" ContentType="image/jpeg"/>
  <Override PartName="/ppt/media/image15.png" ContentType="image/png"/>
  <Override PartName="/ppt/media/image2.png" ContentType="image/png"/>
  <Override PartName="/ppt/media/image9.jpeg" ContentType="image/jpe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presProps.xml" ContentType="application/vnd.openxmlformats-officedocument.presentationml.presProps+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832EC45-2C56-4EBF-9D1A-E73EEEDB3839}"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331D93F-CF67-4DDA-BD8E-8EC102021505}"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8101083-0517-4F16-90E9-F2168BDCD91F}"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53721CC-72C8-4C48-9B39-0BB1D19D20B3}"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1E092E1-5B88-4B90-94E2-9E0728C38972}"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551149D-A9D5-49C2-A8C8-09AA767FECDD}"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C238AC6-6591-470E-B9BF-7A8ED08185A9}"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2268B68-0759-4CD0-B9CD-D8BF5E0B6D58}"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CCB7E86-717A-4570-BA30-425B699EAA2D}"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10F733C-1425-4F35-B9B6-D5268144F65B}"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2234E2A-A3BC-465E-BF9E-15D1AFFF5E1E}"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80D1B35-5080-4DFD-8D81-BAC1A4AEB585}"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08680" cy="3589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US" sz="1400" spc="-1" strike="noStrike">
                <a:solidFill>
                  <a:srgbClr val="000000"/>
                </a:solidFill>
                <a:latin typeface="Times New Roman"/>
                <a:ea typeface="DejaVu Sans"/>
              </a:defRPr>
            </a:lvl1pPr>
          </a:lstStyle>
          <a:p>
            <a:pPr indent="0" algn="ctr">
              <a:lnSpc>
                <a:spcPct val="100000"/>
              </a:lnSpc>
              <a:buNone/>
              <a:tabLst>
                <a:tab algn="l" pos="0"/>
              </a:tabLst>
            </a:pPr>
            <a:r>
              <a:rPr b="0" lang="en-US" sz="1400" spc="-1" strike="noStrike">
                <a:solidFill>
                  <a:srgbClr val="000000"/>
                </a:solidFill>
                <a:latin typeface="Times New Roman"/>
                <a:ea typeface="DejaVu Sans"/>
              </a:rPr>
              <a:t> </a:t>
            </a:r>
            <a:endParaRPr b="0" lang="en-US" sz="1400" spc="-1" strike="noStrike">
              <a:solidFill>
                <a:srgbClr val="000000"/>
              </a:solidFill>
              <a:latin typeface="Times New Roman"/>
            </a:endParaRPr>
          </a:p>
        </p:txBody>
      </p:sp>
      <p:sp>
        <p:nvSpPr>
          <p:cNvPr id="1" name="PlaceHolder 2"/>
          <p:cNvSpPr>
            <a:spLocks noGrp="1"/>
          </p:cNvSpPr>
          <p:nvPr>
            <p:ph type="sldNum" idx="2"/>
          </p:nvPr>
        </p:nvSpPr>
        <p:spPr>
          <a:xfrm>
            <a:off x="8610480" y="6356520"/>
            <a:ext cx="2737080" cy="3589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it-IT" sz="1200" spc="-1" strike="noStrike">
                <a:solidFill>
                  <a:srgbClr val="8b8b8b"/>
                </a:solidFill>
                <a:latin typeface="Calibri"/>
                <a:ea typeface="DejaVu Sans"/>
              </a:defRPr>
            </a:lvl1pPr>
          </a:lstStyle>
          <a:p>
            <a:pPr indent="0" algn="r">
              <a:lnSpc>
                <a:spcPct val="100000"/>
              </a:lnSpc>
              <a:buNone/>
              <a:tabLst>
                <a:tab algn="l" pos="0"/>
              </a:tabLst>
            </a:pPr>
            <a:fld id="{6BF3550E-C32B-44F1-B282-A747C8D3D5B7}" type="slidenum">
              <a:rPr b="0" lang="it-IT" sz="1200" spc="-1" strike="noStrike">
                <a:solidFill>
                  <a:srgbClr val="8b8b8b"/>
                </a:solidFill>
                <a:latin typeface="Calibri"/>
                <a:ea typeface="DejaVu Sans"/>
              </a:rPr>
              <a:t>1</a:t>
            </a:fld>
            <a:endParaRPr b="0" lang="en-US" sz="1200" spc="-1" strike="noStrike">
              <a:solidFill>
                <a:srgbClr val="000000"/>
              </a:solidFill>
              <a:latin typeface="Times New Roman"/>
            </a:endParaRPr>
          </a:p>
        </p:txBody>
      </p:sp>
      <p:sp>
        <p:nvSpPr>
          <p:cNvPr id="2" name="PlaceHolder 3"/>
          <p:cNvSpPr>
            <a:spLocks noGrp="1"/>
          </p:cNvSpPr>
          <p:nvPr>
            <p:ph type="dt" idx="3"/>
          </p:nvPr>
        </p:nvSpPr>
        <p:spPr>
          <a:xfrm>
            <a:off x="838080" y="6356520"/>
            <a:ext cx="2737080" cy="3589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 </a:t>
            </a:r>
            <a:endParaRPr b="0" lang="en-US" sz="14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1" name="TextShape 16"/>
          <p:cNvSpPr/>
          <p:nvPr/>
        </p:nvSpPr>
        <p:spPr>
          <a:xfrm>
            <a:off x="5943240" y="2449800"/>
            <a:ext cx="6033960" cy="4269240"/>
          </a:xfrm>
          <a:prstGeom prst="rect">
            <a:avLst/>
          </a:prstGeom>
          <a:solidFill>
            <a:srgbClr val="f6f9d4"/>
          </a:solidFill>
          <a:ln w="0">
            <a:noFill/>
          </a:ln>
        </p:spPr>
        <p:style>
          <a:lnRef idx="0"/>
          <a:fillRef idx="0"/>
          <a:effectRef idx="0"/>
          <a:fontRef idx="minor"/>
        </p:style>
        <p:txBody>
          <a:bodyPr lIns="0" rIns="0" tIns="0" bIns="0" anchor="t">
            <a:normAutofit/>
          </a:bodyPr>
          <a:p>
            <a:pPr>
              <a:lnSpc>
                <a:spcPct val="100000"/>
              </a:lnSpc>
            </a:pPr>
            <a:endParaRPr b="0" lang="en-US" sz="1800" spc="-1" strike="noStrike">
              <a:solidFill>
                <a:srgbClr val="000000"/>
              </a:solidFill>
              <a:latin typeface="Arial"/>
              <a:ea typeface="DejaVu Sans"/>
            </a:endParaRPr>
          </a:p>
        </p:txBody>
      </p:sp>
      <p:sp>
        <p:nvSpPr>
          <p:cNvPr id="42" name="CasellaDiTesto 10"/>
          <p:cNvSpPr/>
          <p:nvPr/>
        </p:nvSpPr>
        <p:spPr>
          <a:xfrm>
            <a:off x="4813560" y="871560"/>
            <a:ext cx="2560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800" spc="-1" strike="noStrike">
                <a:solidFill>
                  <a:schemeClr val="accent6">
                    <a:lumMod val="50000"/>
                  </a:schemeClr>
                </a:solidFill>
                <a:latin typeface="Times New Roman"/>
                <a:ea typeface="DejaVu Sans"/>
              </a:rPr>
              <a:t>CNR IRET Conference</a:t>
            </a:r>
            <a:endParaRPr b="0" lang="en-US" sz="1800" spc="-1" strike="noStrike">
              <a:solidFill>
                <a:srgbClr val="000000"/>
              </a:solidFill>
              <a:latin typeface="Arial"/>
            </a:endParaRPr>
          </a:p>
        </p:txBody>
      </p:sp>
      <p:sp>
        <p:nvSpPr>
          <p:cNvPr id="43" name="CasellaDiTesto 2"/>
          <p:cNvSpPr/>
          <p:nvPr/>
        </p:nvSpPr>
        <p:spPr>
          <a:xfrm>
            <a:off x="8043480" y="871560"/>
            <a:ext cx="332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800" spc="-1" strike="noStrike">
                <a:solidFill>
                  <a:schemeClr val="accent6">
                    <a:lumMod val="50000"/>
                  </a:schemeClr>
                </a:solidFill>
                <a:latin typeface="Times New Roman"/>
                <a:ea typeface="DejaVu Sans"/>
              </a:rPr>
              <a:t>Rome, February 18</a:t>
            </a:r>
            <a:r>
              <a:rPr b="0" lang="it-IT" sz="1800" spc="-1" strike="noStrike" baseline="30000">
                <a:solidFill>
                  <a:schemeClr val="accent6">
                    <a:lumMod val="50000"/>
                  </a:schemeClr>
                </a:solidFill>
                <a:latin typeface="Times New Roman"/>
                <a:ea typeface="DejaVu Sans"/>
              </a:rPr>
              <a:t>th</a:t>
            </a:r>
            <a:r>
              <a:rPr b="0" lang="it-IT" sz="1800" spc="-1" strike="noStrike">
                <a:solidFill>
                  <a:schemeClr val="accent6">
                    <a:lumMod val="50000"/>
                  </a:schemeClr>
                </a:solidFill>
                <a:latin typeface="Times New Roman"/>
                <a:ea typeface="DejaVu Sans"/>
              </a:rPr>
              <a:t>-19</a:t>
            </a:r>
            <a:r>
              <a:rPr b="0" lang="it-IT" sz="1800" spc="-1" strike="noStrike" baseline="30000">
                <a:solidFill>
                  <a:schemeClr val="accent6">
                    <a:lumMod val="50000"/>
                  </a:schemeClr>
                </a:solidFill>
                <a:latin typeface="Times New Roman"/>
                <a:ea typeface="DejaVu Sans"/>
              </a:rPr>
              <a:t>th</a:t>
            </a:r>
            <a:r>
              <a:rPr b="0" lang="it-IT" sz="1800" spc="-1" strike="noStrike">
                <a:solidFill>
                  <a:schemeClr val="accent6">
                    <a:lumMod val="50000"/>
                  </a:schemeClr>
                </a:solidFill>
                <a:latin typeface="Times New Roman"/>
                <a:ea typeface="DejaVu Sans"/>
              </a:rPr>
              <a:t> 2025</a:t>
            </a:r>
            <a:endParaRPr b="0" lang="en-US" sz="1800" spc="-1" strike="noStrike">
              <a:solidFill>
                <a:srgbClr val="000000"/>
              </a:solidFill>
              <a:latin typeface="Arial"/>
            </a:endParaRPr>
          </a:p>
        </p:txBody>
      </p:sp>
      <p:sp>
        <p:nvSpPr>
          <p:cNvPr id="44" name="TextShape 2"/>
          <p:cNvSpPr/>
          <p:nvPr/>
        </p:nvSpPr>
        <p:spPr>
          <a:xfrm>
            <a:off x="228600" y="1274400"/>
            <a:ext cx="11424240" cy="451440"/>
          </a:xfrm>
          <a:prstGeom prst="rect">
            <a:avLst/>
          </a:prstGeom>
          <a:solidFill>
            <a:srgbClr val="b4c7dc"/>
          </a:solidFill>
          <a:ln w="0">
            <a:noFill/>
          </a:ln>
        </p:spPr>
        <p:style>
          <a:lnRef idx="0"/>
          <a:fillRef idx="0"/>
          <a:effectRef idx="0"/>
          <a:fontRef idx="minor"/>
        </p:style>
        <p:txBody>
          <a:bodyPr lIns="0" rIns="0" tIns="0" bIns="0" anchor="t" anchorCtr="1">
            <a:noAutofit/>
          </a:bodyPr>
          <a:p>
            <a:pPr algn="ctr">
              <a:lnSpc>
                <a:spcPct val="100000"/>
              </a:lnSpc>
            </a:pPr>
            <a:r>
              <a:rPr b="1" lang="it-IT" sz="2200" spc="-1" strike="noStrike">
                <a:solidFill>
                  <a:srgbClr val="000000"/>
                </a:solidFill>
                <a:latin typeface="Times New Roman"/>
                <a:ea typeface="DejaVu Sans"/>
              </a:rPr>
              <a:t>Qualitative X-ray fluorescence spectroscopy characterization of ground electronic waste</a:t>
            </a:r>
            <a:endParaRPr b="0" lang="en-US" sz="2200" spc="-1" strike="noStrike">
              <a:solidFill>
                <a:srgbClr val="000000"/>
              </a:solidFill>
              <a:latin typeface="Arial"/>
            </a:endParaRPr>
          </a:p>
        </p:txBody>
      </p:sp>
      <p:sp>
        <p:nvSpPr>
          <p:cNvPr id="45" name="TextShape 3"/>
          <p:cNvSpPr/>
          <p:nvPr/>
        </p:nvSpPr>
        <p:spPr>
          <a:xfrm>
            <a:off x="2224800" y="1817640"/>
            <a:ext cx="7309440" cy="473760"/>
          </a:xfrm>
          <a:prstGeom prst="rect">
            <a:avLst/>
          </a:prstGeom>
          <a:solidFill>
            <a:srgbClr val="f2faff"/>
          </a:solidFill>
          <a:ln w="0">
            <a:noFill/>
          </a:ln>
        </p:spPr>
        <p:style>
          <a:lnRef idx="0"/>
          <a:fillRef idx="0"/>
          <a:effectRef idx="0"/>
          <a:fontRef idx="minor"/>
        </p:style>
        <p:txBody>
          <a:bodyPr lIns="0" rIns="0" tIns="0" bIns="0" anchor="t">
            <a:normAutofit fontScale="77000"/>
          </a:bodyPr>
          <a:p>
            <a:pPr algn="ctr">
              <a:lnSpc>
                <a:spcPct val="100000"/>
              </a:lnSpc>
              <a:tabLst>
                <a:tab algn="l" pos="0"/>
              </a:tabLst>
            </a:pPr>
            <a:r>
              <a:rPr b="0" i="1" lang="it-IT" sz="1600" spc="-1" strike="noStrike">
                <a:solidFill>
                  <a:srgbClr val="000000"/>
                </a:solidFill>
                <a:latin typeface="Times New Roman"/>
                <a:ea typeface="DejaVu Sans"/>
              </a:rPr>
              <a:t>Muzzini V.G.</a:t>
            </a:r>
            <a:r>
              <a:rPr b="0" i="1" lang="it-IT" sz="1600" spc="-1" strike="noStrike" baseline="33000">
                <a:solidFill>
                  <a:srgbClr val="000000"/>
                </a:solidFill>
                <a:latin typeface="Times New Roman"/>
                <a:ea typeface="DejaVu Sans"/>
              </a:rPr>
              <a:t>1</a:t>
            </a:r>
            <a:r>
              <a:rPr b="0" i="1" lang="it-IT" sz="1600" spc="-1" strike="noStrike">
                <a:solidFill>
                  <a:srgbClr val="000000"/>
                </a:solidFill>
                <a:latin typeface="Times New Roman"/>
                <a:ea typeface="DejaVu Sans"/>
              </a:rPr>
              <a:t>, Iori V.</a:t>
            </a:r>
            <a:r>
              <a:rPr b="0" i="1" lang="it-IT" sz="1600" spc="-1" strike="noStrike" baseline="33000">
                <a:solidFill>
                  <a:srgbClr val="000000"/>
                </a:solidFill>
                <a:latin typeface="Times New Roman"/>
                <a:ea typeface="DejaVu Sans"/>
              </a:rPr>
              <a:t>2</a:t>
            </a:r>
            <a:r>
              <a:rPr b="0" i="1" lang="it-IT" sz="1600" spc="-1" strike="noStrike">
                <a:solidFill>
                  <a:srgbClr val="000000"/>
                </a:solidFill>
                <a:latin typeface="Times New Roman"/>
                <a:ea typeface="DejaVu Sans"/>
              </a:rPr>
              <a:t>, Spinelli V.</a:t>
            </a:r>
            <a:r>
              <a:rPr b="0" i="1" lang="it-IT" sz="1600" spc="-1" strike="noStrike" baseline="33000">
                <a:solidFill>
                  <a:srgbClr val="000000"/>
                </a:solidFill>
                <a:latin typeface="Times New Roman"/>
                <a:ea typeface="DejaVu Sans"/>
              </a:rPr>
              <a:t>3</a:t>
            </a:r>
            <a:r>
              <a:rPr b="0" i="1" lang="it-IT" sz="1600" spc="-1" strike="noStrike">
                <a:solidFill>
                  <a:srgbClr val="000000"/>
                </a:solidFill>
                <a:latin typeface="Times New Roman"/>
                <a:ea typeface="DejaVu Sans"/>
              </a:rPr>
              <a:t>, Pinzari F.</a:t>
            </a:r>
            <a:r>
              <a:rPr b="0" i="1" lang="it-IT" sz="1600" spc="-1" strike="noStrike" baseline="33000">
                <a:solidFill>
                  <a:srgbClr val="000000"/>
                </a:solidFill>
                <a:latin typeface="Times New Roman"/>
                <a:ea typeface="DejaVu Sans"/>
              </a:rPr>
              <a:t>4</a:t>
            </a:r>
            <a:r>
              <a:rPr b="0" i="1" lang="it-IT" sz="1600" spc="-1" strike="noStrike">
                <a:solidFill>
                  <a:srgbClr val="000000"/>
                </a:solidFill>
                <a:latin typeface="Times New Roman"/>
                <a:ea typeface="DejaVu Sans"/>
              </a:rPr>
              <a:t>, Donati E.</a:t>
            </a:r>
            <a:r>
              <a:rPr b="0" i="1" lang="it-IT" sz="1600" spc="-1" strike="noStrike" baseline="33000">
                <a:solidFill>
                  <a:srgbClr val="000000"/>
                </a:solidFill>
                <a:latin typeface="Times New Roman"/>
                <a:ea typeface="DejaVu Sans"/>
              </a:rPr>
              <a:t>4</a:t>
            </a:r>
            <a:r>
              <a:rPr b="0" i="1" lang="it-IT" sz="1600" spc="-1" strike="noStrike">
                <a:solidFill>
                  <a:srgbClr val="000000"/>
                </a:solidFill>
                <a:latin typeface="Times New Roman"/>
                <a:ea typeface="DejaVu Sans"/>
              </a:rPr>
              <a:t>, Astolfi M.L.</a:t>
            </a:r>
            <a:r>
              <a:rPr b="0" i="1" lang="it-IT" sz="1600" spc="-1" strike="noStrike" baseline="33000">
                <a:solidFill>
                  <a:srgbClr val="000000"/>
                </a:solidFill>
                <a:latin typeface="Times New Roman"/>
                <a:ea typeface="DejaVu Sans"/>
              </a:rPr>
              <a:t>5</a:t>
            </a:r>
            <a:r>
              <a:rPr b="0" i="1" lang="it-IT" sz="1600" spc="-1" strike="noStrike">
                <a:solidFill>
                  <a:srgbClr val="000000"/>
                </a:solidFill>
                <a:latin typeface="Times New Roman"/>
                <a:ea typeface="DejaVu Sans"/>
              </a:rPr>
              <a:t>, Persiani A.M.</a:t>
            </a:r>
            <a:r>
              <a:rPr b="0" i="1" lang="it-IT" sz="1600" spc="-1" strike="noStrike" baseline="33000">
                <a:solidFill>
                  <a:srgbClr val="000000"/>
                </a:solidFill>
                <a:latin typeface="Times New Roman"/>
                <a:ea typeface="DejaVu Sans"/>
              </a:rPr>
              <a:t>3</a:t>
            </a:r>
            <a:r>
              <a:rPr b="0" i="1" lang="it-IT" sz="1600" spc="-1" strike="noStrike">
                <a:solidFill>
                  <a:srgbClr val="000000"/>
                </a:solidFill>
                <a:latin typeface="Times New Roman"/>
                <a:ea typeface="DejaVu Sans"/>
              </a:rPr>
              <a:t>, Mazzonna M.</a:t>
            </a:r>
            <a:r>
              <a:rPr b="0" i="1" lang="it-IT" sz="1600" spc="-1" strike="noStrike" baseline="33000">
                <a:solidFill>
                  <a:srgbClr val="000000"/>
                </a:solidFill>
                <a:latin typeface="Times New Roman"/>
                <a:ea typeface="DejaVu Sans"/>
              </a:rPr>
              <a:t>4</a:t>
            </a:r>
            <a:r>
              <a:rPr b="0" i="1" lang="it-IT" sz="1600" spc="-1" strike="noStrike">
                <a:solidFill>
                  <a:srgbClr val="000000"/>
                </a:solidFill>
                <a:latin typeface="Times New Roman"/>
                <a:ea typeface="DejaVu Sans"/>
              </a:rPr>
              <a:t>, Ceci A.</a:t>
            </a:r>
            <a:r>
              <a:rPr b="0" i="1" lang="it-IT" sz="1600" spc="-1" strike="noStrike" baseline="33000">
                <a:solidFill>
                  <a:srgbClr val="000000"/>
                </a:solidFill>
                <a:latin typeface="Times New Roman"/>
                <a:ea typeface="DejaVu Sans"/>
              </a:rPr>
              <a:t>3</a:t>
            </a:r>
            <a:endParaRPr b="0" lang="en-US" sz="1600" spc="-1" strike="noStrike">
              <a:solidFill>
                <a:srgbClr val="000000"/>
              </a:solidFill>
              <a:latin typeface="Arial"/>
            </a:endParaRPr>
          </a:p>
          <a:p>
            <a:pPr algn="ctr">
              <a:lnSpc>
                <a:spcPct val="100000"/>
              </a:lnSpc>
              <a:tabLst>
                <a:tab algn="l" pos="0"/>
              </a:tabLst>
            </a:pPr>
            <a:r>
              <a:rPr b="0" i="1" lang="it-IT" sz="1150" spc="-1" strike="noStrike" baseline="33000">
                <a:solidFill>
                  <a:srgbClr val="000000"/>
                </a:solidFill>
                <a:latin typeface="Times New Roman"/>
                <a:ea typeface="DejaVu Sans"/>
              </a:rPr>
              <a:t> </a:t>
            </a:r>
            <a:endParaRPr b="0" lang="en-US" sz="1150" spc="-1" strike="noStrike">
              <a:solidFill>
                <a:srgbClr val="000000"/>
              </a:solidFill>
              <a:latin typeface="Arial"/>
            </a:endParaRPr>
          </a:p>
          <a:p>
            <a:pPr marL="66960">
              <a:lnSpc>
                <a:spcPct val="100000"/>
              </a:lnSpc>
              <a:tabLst>
                <a:tab algn="l" pos="0"/>
              </a:tabLst>
            </a:pPr>
            <a:r>
              <a:rPr b="0" i="1" lang="it-IT" sz="700" spc="-1" strike="noStrike">
                <a:solidFill>
                  <a:srgbClr val="000000"/>
                </a:solidFill>
                <a:latin typeface="Times New Roman"/>
                <a:ea typeface="DejaVu Sans"/>
              </a:rPr>
              <a:t>1 Research Institute on Terrestrial Ecosystems-National Research Council (CNR-IRET), 2 Institute of Agricultural Biology and Biotechnology-National Research Council (CNR-IBBA), 3 Department of Environmental Biology, Sapienza University of Rome, 4 Institute for Biological Systems-National Research Council (CNR-ISB), 5 Department of Chemistry, Sapienza University of Rome</a:t>
            </a:r>
            <a:endParaRPr b="0" lang="en-US" sz="700" spc="-1" strike="noStrike">
              <a:solidFill>
                <a:srgbClr val="000000"/>
              </a:solidFill>
              <a:latin typeface="Arial"/>
            </a:endParaRPr>
          </a:p>
        </p:txBody>
      </p:sp>
      <p:sp>
        <p:nvSpPr>
          <p:cNvPr id="46" name="TextShape 4"/>
          <p:cNvSpPr/>
          <p:nvPr/>
        </p:nvSpPr>
        <p:spPr>
          <a:xfrm>
            <a:off x="180720" y="2217600"/>
            <a:ext cx="1872720" cy="224640"/>
          </a:xfrm>
          <a:prstGeom prst="rect">
            <a:avLst/>
          </a:prstGeom>
          <a:solidFill>
            <a:srgbClr val="b4c7dc"/>
          </a:solidFill>
          <a:ln w="0">
            <a:noFill/>
          </a:ln>
        </p:spPr>
        <p:style>
          <a:lnRef idx="0"/>
          <a:fillRef idx="0"/>
          <a:effectRef idx="0"/>
          <a:fontRef idx="minor"/>
        </p:style>
        <p:txBody>
          <a:bodyPr lIns="0" rIns="0" tIns="0" bIns="0" anchor="ctr" anchorCtr="1">
            <a:normAutofit/>
          </a:bodyPr>
          <a:p>
            <a:pPr algn="ctr">
              <a:lnSpc>
                <a:spcPct val="100000"/>
              </a:lnSpc>
              <a:tabLst>
                <a:tab algn="l" pos="0"/>
              </a:tabLst>
            </a:pPr>
            <a:r>
              <a:rPr b="1" i="1" lang="it-IT" sz="1400" spc="-1" strike="noStrike">
                <a:solidFill>
                  <a:srgbClr val="000000"/>
                </a:solidFill>
                <a:latin typeface="Times New Roman"/>
                <a:ea typeface="DejaVu Sans"/>
              </a:rPr>
              <a:t>Introduction and Aims</a:t>
            </a:r>
            <a:endParaRPr b="0" lang="en-US" sz="1400" spc="-1" strike="noStrike">
              <a:solidFill>
                <a:srgbClr val="000000"/>
              </a:solidFill>
              <a:latin typeface="Arial"/>
            </a:endParaRPr>
          </a:p>
        </p:txBody>
      </p:sp>
      <p:sp>
        <p:nvSpPr>
          <p:cNvPr id="47" name="TextShape 1"/>
          <p:cNvSpPr/>
          <p:nvPr/>
        </p:nvSpPr>
        <p:spPr>
          <a:xfrm>
            <a:off x="205200" y="2453400"/>
            <a:ext cx="3353040" cy="1888920"/>
          </a:xfrm>
          <a:prstGeom prst="rect">
            <a:avLst/>
          </a:prstGeom>
          <a:solidFill>
            <a:srgbClr val="f2faff"/>
          </a:solidFill>
          <a:ln w="0">
            <a:noFill/>
          </a:ln>
        </p:spPr>
        <p:style>
          <a:lnRef idx="0"/>
          <a:fillRef idx="0"/>
          <a:effectRef idx="0"/>
          <a:fontRef idx="minor"/>
        </p:style>
        <p:txBody>
          <a:bodyPr lIns="0" rIns="0" tIns="0" bIns="0" anchor="t">
            <a:noAutofit/>
          </a:bodyPr>
          <a:p>
            <a:pPr algn="just">
              <a:lnSpc>
                <a:spcPct val="100000"/>
              </a:lnSpc>
            </a:pPr>
            <a:r>
              <a:rPr b="0" lang="it-IT" sz="1000" spc="-1" strike="noStrike">
                <a:solidFill>
                  <a:srgbClr val="000000"/>
                </a:solidFill>
                <a:latin typeface="Times New Roman"/>
                <a:ea typeface="Arial"/>
              </a:rPr>
              <a:t>Efficient recovery of critical strategic elements from electronic waste (e-waste) is crucial to meeting rising global demand. In this context, fungi offer a promising, nature-based approach to recovering target elements from e-waste. Effective recovery strategies, however, depend on characterizing the elemental composition of the ground e-waste. The XRF technique works by exciting a sample with high-energy X-rays, resulting in the emission of characteristic secondary X-rays from the material, which display peaks corresponding to different elements and their respective concentrations. In this study, XRF technique was employed to identify the elemental composition of ground e-waste samples fractionated by particle size.</a:t>
            </a:r>
            <a:endParaRPr b="0" lang="en-US" sz="1000" spc="-1" strike="noStrike">
              <a:solidFill>
                <a:srgbClr val="000000"/>
              </a:solidFill>
              <a:latin typeface="Arial"/>
            </a:endParaRPr>
          </a:p>
          <a:p>
            <a:pPr algn="just">
              <a:lnSpc>
                <a:spcPct val="100000"/>
              </a:lnSpc>
            </a:pPr>
            <a:endParaRPr b="0" lang="en-US" sz="1200" spc="-1" strike="noStrike">
              <a:solidFill>
                <a:srgbClr val="000000"/>
              </a:solidFill>
              <a:latin typeface="Arial"/>
            </a:endParaRPr>
          </a:p>
        </p:txBody>
      </p:sp>
      <p:pic>
        <p:nvPicPr>
          <p:cNvPr id="48" name="Immagine 33" descr=""/>
          <p:cNvPicPr/>
          <p:nvPr/>
        </p:nvPicPr>
        <p:blipFill>
          <a:blip r:embed="rId2"/>
          <a:stretch/>
        </p:blipFill>
        <p:spPr>
          <a:xfrm>
            <a:off x="2010240" y="154080"/>
            <a:ext cx="8225280" cy="672480"/>
          </a:xfrm>
          <a:prstGeom prst="rect">
            <a:avLst/>
          </a:prstGeom>
          <a:ln w="0">
            <a:noFill/>
          </a:ln>
        </p:spPr>
      </p:pic>
      <p:pic>
        <p:nvPicPr>
          <p:cNvPr id="49" name="Immagine 34" descr="Immagine che contiene testo, schermata, logo, design&#10;&#10;Descrizione generata automaticamente"/>
          <p:cNvPicPr/>
          <p:nvPr/>
        </p:nvPicPr>
        <p:blipFill>
          <a:blip r:embed="rId3"/>
          <a:srcRect l="0" t="12900" r="0" b="22850"/>
          <a:stretch/>
        </p:blipFill>
        <p:spPr>
          <a:xfrm>
            <a:off x="905400" y="155520"/>
            <a:ext cx="1047240" cy="672480"/>
          </a:xfrm>
          <a:prstGeom prst="rect">
            <a:avLst/>
          </a:prstGeom>
          <a:ln w="0">
            <a:noFill/>
          </a:ln>
        </p:spPr>
      </p:pic>
      <p:pic>
        <p:nvPicPr>
          <p:cNvPr id="50" name="Immagine 49" descr=""/>
          <p:cNvPicPr/>
          <p:nvPr/>
        </p:nvPicPr>
        <p:blipFill>
          <a:blip r:embed="rId4"/>
          <a:stretch/>
        </p:blipFill>
        <p:spPr>
          <a:xfrm>
            <a:off x="10276200" y="156600"/>
            <a:ext cx="672480" cy="672480"/>
          </a:xfrm>
          <a:prstGeom prst="rect">
            <a:avLst/>
          </a:prstGeom>
          <a:ln w="0">
            <a:noFill/>
          </a:ln>
        </p:spPr>
      </p:pic>
      <p:sp>
        <p:nvSpPr>
          <p:cNvPr id="51" name="TextShape 9"/>
          <p:cNvSpPr/>
          <p:nvPr/>
        </p:nvSpPr>
        <p:spPr>
          <a:xfrm>
            <a:off x="9829800" y="2226600"/>
            <a:ext cx="2111040" cy="224640"/>
          </a:xfrm>
          <a:prstGeom prst="rect">
            <a:avLst/>
          </a:prstGeom>
          <a:solidFill>
            <a:srgbClr val="e8f2a1"/>
          </a:solidFill>
          <a:ln w="0">
            <a:noFill/>
          </a:ln>
        </p:spPr>
        <p:style>
          <a:lnRef idx="0"/>
          <a:fillRef idx="0"/>
          <a:effectRef idx="0"/>
          <a:fontRef idx="minor"/>
        </p:style>
        <p:txBody>
          <a:bodyPr lIns="0" rIns="0" tIns="0" bIns="0" anchor="t" anchorCtr="1">
            <a:normAutofit/>
          </a:bodyPr>
          <a:p>
            <a:pPr marL="432000" indent="-324000" algn="ctr">
              <a:lnSpc>
                <a:spcPct val="100000"/>
              </a:lnSpc>
              <a:spcAft>
                <a:spcPts val="2696"/>
              </a:spcAft>
              <a:tabLst>
                <a:tab algn="l" pos="0"/>
              </a:tabLst>
            </a:pPr>
            <a:r>
              <a:rPr b="1" i="1" lang="it-IT" sz="1400" spc="-1" strike="noStrike">
                <a:solidFill>
                  <a:srgbClr val="000000"/>
                </a:solidFill>
                <a:latin typeface="Times New Roman"/>
                <a:ea typeface="DejaVu Sans"/>
              </a:rPr>
              <a:t>Results &amp; Conclusions</a:t>
            </a:r>
            <a:endParaRPr b="0" lang="en-US" sz="1400" spc="-1" strike="noStrike">
              <a:solidFill>
                <a:srgbClr val="000000"/>
              </a:solidFill>
              <a:latin typeface="Arial"/>
            </a:endParaRPr>
          </a:p>
        </p:txBody>
      </p:sp>
      <p:sp>
        <p:nvSpPr>
          <p:cNvPr id="52" name="TextShape 12"/>
          <p:cNvSpPr/>
          <p:nvPr/>
        </p:nvSpPr>
        <p:spPr>
          <a:xfrm>
            <a:off x="3644280" y="2446200"/>
            <a:ext cx="5469480" cy="4074120"/>
          </a:xfrm>
          <a:prstGeom prst="rect">
            <a:avLst/>
          </a:prstGeom>
          <a:solidFill>
            <a:srgbClr val="f6f9d4"/>
          </a:solidFill>
          <a:ln w="0">
            <a:noFill/>
          </a:ln>
        </p:spPr>
        <p:style>
          <a:lnRef idx="0"/>
          <a:fillRef idx="0"/>
          <a:effectRef idx="0"/>
          <a:fontRef idx="minor"/>
        </p:style>
        <p:txBody>
          <a:bodyPr lIns="0" rIns="0" tIns="0" bIns="0" anchor="t">
            <a:normAutofit/>
          </a:bodyPr>
          <a:p>
            <a:pPr algn="just">
              <a:lnSpc>
                <a:spcPct val="100000"/>
              </a:lnSpc>
            </a:pPr>
            <a:r>
              <a:rPr b="0" lang="en-US" sz="1000" spc="-1" strike="noStrike">
                <a:solidFill>
                  <a:srgbClr val="000000"/>
                </a:solidFill>
                <a:latin typeface="Times New Roman"/>
                <a:ea typeface="Arial"/>
              </a:rPr>
              <a:t>The results indicated an abundance of Cu, Sr, Zr, Fe, Sn, Br, Ba, Zn, and Ni. In addition, the analysis of the </a:t>
            </a:r>
            <a:r>
              <a:rPr b="1" lang="en-US" sz="1000" spc="-1" strike="noStrike">
                <a:solidFill>
                  <a:srgbClr val="000000"/>
                </a:solidFill>
                <a:latin typeface="Times New Roman"/>
                <a:ea typeface="Arial"/>
              </a:rPr>
              <a:t>finest-grained</a:t>
            </a:r>
            <a:r>
              <a:rPr b="0" lang="en-US" sz="1000" spc="-1" strike="noStrike">
                <a:solidFill>
                  <a:srgbClr val="000000"/>
                </a:solidFill>
                <a:latin typeface="Times New Roman"/>
                <a:ea typeface="Arial"/>
              </a:rPr>
              <a:t> sample revealed trace amounts of Ga, Y, and In, elements of particular interest.</a:t>
            </a:r>
            <a:endParaRPr b="0" lang="en-US" sz="1000" spc="-1" strike="noStrike">
              <a:solidFill>
                <a:srgbClr val="000000"/>
              </a:solidFill>
              <a:latin typeface="Arial"/>
            </a:endParaRPr>
          </a:p>
          <a:p>
            <a:pPr algn="just">
              <a:lnSpc>
                <a:spcPct val="100000"/>
              </a:lnSpc>
            </a:pPr>
            <a:endParaRPr b="0" lang="en-US" sz="1000" spc="-1" strike="noStrike">
              <a:solidFill>
                <a:srgbClr val="000000"/>
              </a:solidFill>
              <a:latin typeface="Arial"/>
            </a:endParaRPr>
          </a:p>
          <a:p>
            <a:pPr algn="just">
              <a:lnSpc>
                <a:spcPct val="100000"/>
              </a:lnSpc>
            </a:pPr>
            <a:endParaRPr b="0" lang="en-US" sz="1000" spc="-1" strike="noStrike">
              <a:solidFill>
                <a:srgbClr val="000000"/>
              </a:solidFill>
              <a:latin typeface="Arial"/>
            </a:endParaRPr>
          </a:p>
        </p:txBody>
      </p:sp>
      <p:sp>
        <p:nvSpPr>
          <p:cNvPr id="53" name="TextShape 15"/>
          <p:cNvSpPr/>
          <p:nvPr/>
        </p:nvSpPr>
        <p:spPr>
          <a:xfrm>
            <a:off x="10236600" y="4753800"/>
            <a:ext cx="1654560" cy="1667160"/>
          </a:xfrm>
          <a:prstGeom prst="rect">
            <a:avLst/>
          </a:prstGeom>
          <a:solidFill>
            <a:srgbClr val="f6f9d4"/>
          </a:solidFill>
          <a:ln w="0">
            <a:noFill/>
          </a:ln>
        </p:spPr>
        <p:style>
          <a:lnRef idx="0"/>
          <a:fillRef idx="0"/>
          <a:effectRef idx="0"/>
          <a:fontRef idx="minor"/>
        </p:style>
        <p:txBody>
          <a:bodyPr lIns="0" rIns="0" tIns="0" bIns="0" anchor="t">
            <a:normAutofit/>
          </a:bodyPr>
          <a:p>
            <a:pPr>
              <a:lnSpc>
                <a:spcPct val="100000"/>
              </a:lnSpc>
            </a:pPr>
            <a:endParaRPr b="0" lang="en-US" sz="1800" spc="-1" strike="noStrike">
              <a:solidFill>
                <a:srgbClr val="000000"/>
              </a:solidFill>
              <a:latin typeface="Arial"/>
              <a:ea typeface="DejaVu Sans"/>
            </a:endParaRPr>
          </a:p>
        </p:txBody>
      </p:sp>
      <p:sp>
        <p:nvSpPr>
          <p:cNvPr id="54" name="TextShape 7"/>
          <p:cNvSpPr/>
          <p:nvPr/>
        </p:nvSpPr>
        <p:spPr>
          <a:xfrm>
            <a:off x="201240" y="4615560"/>
            <a:ext cx="5741280" cy="2107080"/>
          </a:xfrm>
          <a:prstGeom prst="rect">
            <a:avLst/>
          </a:prstGeom>
          <a:solidFill>
            <a:srgbClr val="dee7e5"/>
          </a:solidFill>
          <a:ln w="0">
            <a:noFill/>
          </a:ln>
        </p:spPr>
        <p:style>
          <a:lnRef idx="0"/>
          <a:fillRef idx="0"/>
          <a:effectRef idx="0"/>
          <a:fontRef idx="minor"/>
        </p:style>
        <p:txBody>
          <a:bodyPr lIns="0" rIns="0" tIns="0" bIns="0" anchor="t">
            <a:noAutofit/>
          </a:bodyPr>
          <a:p>
            <a:pPr algn="just">
              <a:lnSpc>
                <a:spcPct val="100000"/>
              </a:lnSpc>
            </a:pPr>
            <a:endParaRPr b="0" lang="en-US" sz="1800" spc="-1" strike="noStrike">
              <a:solidFill>
                <a:srgbClr val="000000"/>
              </a:solidFill>
              <a:latin typeface="Arial"/>
              <a:ea typeface="DejaVu Sans"/>
            </a:endParaRPr>
          </a:p>
        </p:txBody>
      </p:sp>
      <p:sp>
        <p:nvSpPr>
          <p:cNvPr id="55" name="TextShape 13"/>
          <p:cNvSpPr/>
          <p:nvPr/>
        </p:nvSpPr>
        <p:spPr>
          <a:xfrm>
            <a:off x="9221760" y="2442600"/>
            <a:ext cx="2662560" cy="1669320"/>
          </a:xfrm>
          <a:prstGeom prst="rect">
            <a:avLst/>
          </a:prstGeom>
          <a:solidFill>
            <a:srgbClr val="f6f9d4"/>
          </a:solidFill>
          <a:ln w="0">
            <a:noFill/>
          </a:ln>
        </p:spPr>
        <p:style>
          <a:lnRef idx="0"/>
          <a:fillRef idx="0"/>
          <a:effectRef idx="0"/>
          <a:fontRef idx="minor"/>
        </p:style>
        <p:txBody>
          <a:bodyPr lIns="0" rIns="0" tIns="0" bIns="0" anchor="t">
            <a:normAutofit/>
          </a:bodyPr>
          <a:p>
            <a:pPr algn="just">
              <a:lnSpc>
                <a:spcPct val="100000"/>
              </a:lnSpc>
            </a:pPr>
            <a:r>
              <a:rPr b="0" lang="en-US" sz="1000" spc="-1" strike="noStrike">
                <a:solidFill>
                  <a:srgbClr val="000000"/>
                </a:solidFill>
                <a:latin typeface="Times New Roman"/>
                <a:ea typeface="Arial"/>
              </a:rPr>
              <a:t>As expected, larger particle size reduces the ability to identify </a:t>
            </a:r>
            <a:r>
              <a:rPr b="1" lang="en-US" sz="1000" spc="-1" strike="noStrike">
                <a:solidFill>
                  <a:srgbClr val="000000"/>
                </a:solidFill>
                <a:latin typeface="Times New Roman"/>
                <a:ea typeface="Arial"/>
              </a:rPr>
              <a:t>Elements</a:t>
            </a:r>
            <a:r>
              <a:rPr b="0" lang="en-US" sz="1000" spc="-1" strike="noStrike">
                <a:solidFill>
                  <a:srgbClr val="000000"/>
                </a:solidFill>
                <a:latin typeface="Times New Roman"/>
                <a:ea typeface="Arial"/>
              </a:rPr>
              <a:t>, increasing variability between samples. Furthermore, while signal intensity (counts) of the identified elements increases (</a:t>
            </a:r>
            <a:r>
              <a:rPr b="1" lang="en-US" sz="1000" spc="-1" strike="noStrike">
                <a:solidFill>
                  <a:srgbClr val="000000"/>
                </a:solidFill>
                <a:latin typeface="Times New Roman"/>
                <a:ea typeface="Arial"/>
              </a:rPr>
              <a:t>Mean, Cu-Copper</a:t>
            </a:r>
            <a:r>
              <a:rPr b="0" lang="en-US" sz="1000" spc="-1" strike="noStrike">
                <a:solidFill>
                  <a:srgbClr val="000000"/>
                </a:solidFill>
                <a:latin typeface="Times New Roman"/>
                <a:ea typeface="Arial"/>
              </a:rPr>
              <a:t>), so does the variability of the mean value (</a:t>
            </a:r>
            <a:r>
              <a:rPr b="1" lang="en-US" sz="1000" spc="-1" strike="noStrike">
                <a:solidFill>
                  <a:srgbClr val="000000"/>
                </a:solidFill>
                <a:latin typeface="Times New Roman"/>
                <a:ea typeface="Arial"/>
              </a:rPr>
              <a:t>SD, Cu-Copper</a:t>
            </a:r>
            <a:r>
              <a:rPr b="0" lang="en-US" sz="1000" spc="-1" strike="noStrike">
                <a:solidFill>
                  <a:srgbClr val="000000"/>
                </a:solidFill>
                <a:latin typeface="Times New Roman"/>
                <a:ea typeface="Arial"/>
              </a:rPr>
              <a:t>) across all samples of the same granulometric size</a:t>
            </a:r>
            <a:endParaRPr b="0" lang="en-US" sz="1000" spc="-1" strike="noStrike">
              <a:solidFill>
                <a:srgbClr val="000000"/>
              </a:solidFill>
              <a:latin typeface="Arial"/>
            </a:endParaRPr>
          </a:p>
          <a:p>
            <a:pPr algn="just">
              <a:lnSpc>
                <a:spcPct val="100000"/>
              </a:lnSpc>
            </a:pPr>
            <a:endParaRPr b="0" lang="en-US" sz="1000" spc="-1" strike="noStrike">
              <a:solidFill>
                <a:srgbClr val="000000"/>
              </a:solidFill>
              <a:latin typeface="Arial"/>
            </a:endParaRPr>
          </a:p>
        </p:txBody>
      </p:sp>
      <p:sp>
        <p:nvSpPr>
          <p:cNvPr id="56" name="Segnaposto numero diapositiva 6"/>
          <p:cNvSpPr/>
          <p:nvPr/>
        </p:nvSpPr>
        <p:spPr>
          <a:xfrm>
            <a:off x="9829800" y="6360120"/>
            <a:ext cx="2139120" cy="358920"/>
          </a:xfrm>
          <a:prstGeom prst="rect">
            <a:avLst/>
          </a:prstGeom>
          <a:solidFill>
            <a:srgbClr val="dde8cb"/>
          </a:solidFill>
          <a:ln w="0">
            <a:noFill/>
          </a:ln>
        </p:spPr>
        <p:style>
          <a:lnRef idx="0"/>
          <a:fillRef idx="0"/>
          <a:effectRef idx="0"/>
          <a:fontRef idx="minor"/>
        </p:style>
        <p:txBody>
          <a:bodyPr lIns="90000" rIns="90000" tIns="45000" bIns="45000" anchor="ctr">
            <a:noAutofit/>
          </a:bodyPr>
          <a:p>
            <a:pPr algn="r">
              <a:lnSpc>
                <a:spcPct val="100000"/>
              </a:lnSpc>
            </a:pPr>
            <a:r>
              <a:rPr b="0" lang="it-IT" sz="1800" spc="-1" strike="noStrike">
                <a:solidFill>
                  <a:schemeClr val="accent6">
                    <a:lumMod val="50000"/>
                  </a:schemeClr>
                </a:solidFill>
                <a:latin typeface="Times New Roman"/>
                <a:ea typeface="DejaVu Sans"/>
              </a:rPr>
              <a:t>Valerio G. Muzzini</a:t>
            </a:r>
            <a:endParaRPr b="0" lang="en-US" sz="1800" spc="-1" strike="noStrike">
              <a:solidFill>
                <a:srgbClr val="000000"/>
              </a:solidFill>
              <a:latin typeface="Arial"/>
            </a:endParaRPr>
          </a:p>
        </p:txBody>
      </p:sp>
      <p:sp>
        <p:nvSpPr>
          <p:cNvPr id="57" name="TextShape 6"/>
          <p:cNvSpPr/>
          <p:nvPr/>
        </p:nvSpPr>
        <p:spPr>
          <a:xfrm>
            <a:off x="192600" y="4390560"/>
            <a:ext cx="1643040" cy="224640"/>
          </a:xfrm>
          <a:prstGeom prst="rect">
            <a:avLst/>
          </a:prstGeom>
          <a:solidFill>
            <a:srgbClr val="b3cac7"/>
          </a:solidFill>
          <a:ln w="0">
            <a:noFill/>
          </a:ln>
        </p:spPr>
        <p:style>
          <a:lnRef idx="0"/>
          <a:fillRef idx="0"/>
          <a:effectRef idx="0"/>
          <a:fontRef idx="minor"/>
        </p:style>
        <p:txBody>
          <a:bodyPr lIns="0" rIns="0" tIns="0" bIns="0" anchor="ctr" anchorCtr="1">
            <a:normAutofit fontScale="87000"/>
          </a:bodyPr>
          <a:p>
            <a:pPr marL="375840" indent="-281880" algn="ctr">
              <a:lnSpc>
                <a:spcPct val="100000"/>
              </a:lnSpc>
              <a:spcAft>
                <a:spcPts val="2696"/>
              </a:spcAft>
              <a:tabLst>
                <a:tab algn="l" pos="0"/>
              </a:tabLst>
            </a:pPr>
            <a:r>
              <a:rPr b="1" i="1" lang="it-IT" sz="1400" spc="-1" strike="noStrike">
                <a:solidFill>
                  <a:srgbClr val="000000"/>
                </a:solidFill>
                <a:latin typeface="Times New Roman"/>
                <a:ea typeface="DejaVu Sans"/>
              </a:rPr>
              <a:t>Materials and Methods</a:t>
            </a:r>
            <a:endParaRPr b="0" lang="en-US" sz="1400" spc="-1" strike="noStrike">
              <a:solidFill>
                <a:srgbClr val="000000"/>
              </a:solidFill>
              <a:latin typeface="Arial"/>
            </a:endParaRPr>
          </a:p>
        </p:txBody>
      </p:sp>
      <p:sp>
        <p:nvSpPr>
          <p:cNvPr id="58" name="TextShape 8"/>
          <p:cNvSpPr/>
          <p:nvPr/>
        </p:nvSpPr>
        <p:spPr>
          <a:xfrm>
            <a:off x="211320" y="4663800"/>
            <a:ext cx="2988000" cy="1693080"/>
          </a:xfrm>
          <a:prstGeom prst="rect">
            <a:avLst/>
          </a:prstGeom>
          <a:solidFill>
            <a:srgbClr val="dee7e5"/>
          </a:solidFill>
          <a:ln w="0">
            <a:noFill/>
          </a:ln>
        </p:spPr>
        <p:style>
          <a:lnRef idx="0"/>
          <a:fillRef idx="0"/>
          <a:effectRef idx="0"/>
          <a:fontRef idx="minor"/>
        </p:style>
        <p:txBody>
          <a:bodyPr lIns="0" rIns="0" tIns="0" bIns="0" anchor="t">
            <a:noAutofit/>
          </a:bodyPr>
          <a:p>
            <a:pPr algn="just">
              <a:lnSpc>
                <a:spcPct val="100000"/>
              </a:lnSpc>
            </a:pPr>
            <a:r>
              <a:rPr b="0" lang="it-IT" sz="1000" spc="-1" strike="noStrike">
                <a:solidFill>
                  <a:srgbClr val="000000"/>
                </a:solidFill>
                <a:latin typeface="Times New Roman"/>
                <a:ea typeface="Arial"/>
              </a:rPr>
              <a:t>In this study, multi-metal substrates obtained from ground electronic devices and supplied by B.T.T. Italia S.r.l., a private company specializing in e-waste recycling, were subjected to granulometric separation through sieving (</a:t>
            </a:r>
            <a:r>
              <a:rPr b="1" lang="it-IT" sz="1000" spc="-1" strike="noStrike">
                <a:solidFill>
                  <a:srgbClr val="000000"/>
                </a:solidFill>
                <a:latin typeface="Times New Roman"/>
                <a:ea typeface="Arial"/>
              </a:rPr>
              <a:t>1</a:t>
            </a:r>
            <a:r>
              <a:rPr b="0" lang="it-IT" sz="1000" spc="-1" strike="noStrike">
                <a:solidFill>
                  <a:srgbClr val="000000"/>
                </a:solidFill>
                <a:latin typeface="Times New Roman"/>
                <a:ea typeface="Arial"/>
              </a:rPr>
              <a:t> - x &gt; 2.80 mm; </a:t>
            </a:r>
            <a:r>
              <a:rPr b="1" lang="it-IT" sz="1000" spc="-1" strike="noStrike">
                <a:solidFill>
                  <a:srgbClr val="000000"/>
                </a:solidFill>
                <a:latin typeface="Times New Roman"/>
                <a:ea typeface="Arial"/>
              </a:rPr>
              <a:t>2</a:t>
            </a:r>
            <a:r>
              <a:rPr b="0" lang="it-IT" sz="1000" spc="-1" strike="noStrike">
                <a:solidFill>
                  <a:srgbClr val="000000"/>
                </a:solidFill>
                <a:latin typeface="Times New Roman"/>
                <a:ea typeface="Arial"/>
              </a:rPr>
              <a:t> - 2.80 mm &gt; x &gt; 710 µm; </a:t>
            </a:r>
            <a:r>
              <a:rPr b="1" lang="it-IT" sz="1000" spc="-1" strike="noStrike">
                <a:solidFill>
                  <a:srgbClr val="000000"/>
                </a:solidFill>
                <a:latin typeface="Times New Roman"/>
                <a:ea typeface="Arial"/>
              </a:rPr>
              <a:t>3</a:t>
            </a:r>
            <a:r>
              <a:rPr b="0" lang="it-IT" sz="1000" spc="-1" strike="noStrike">
                <a:solidFill>
                  <a:srgbClr val="000000"/>
                </a:solidFill>
                <a:latin typeface="Times New Roman"/>
                <a:ea typeface="Arial"/>
              </a:rPr>
              <a:t> - 710 µm &gt; x &gt; 125 µm; </a:t>
            </a:r>
            <a:r>
              <a:rPr b="1" lang="it-IT" sz="1000" spc="-1" strike="noStrike">
                <a:solidFill>
                  <a:srgbClr val="000000"/>
                </a:solidFill>
                <a:latin typeface="Times New Roman"/>
                <a:ea typeface="Arial"/>
              </a:rPr>
              <a:t>4</a:t>
            </a:r>
            <a:r>
              <a:rPr b="0" lang="it-IT" sz="1000" spc="-1" strike="noStrike">
                <a:solidFill>
                  <a:srgbClr val="000000"/>
                </a:solidFill>
                <a:latin typeface="Times New Roman"/>
                <a:ea typeface="Arial"/>
              </a:rPr>
              <a:t> - x &lt; 125 µm). Each fraction was then characterized by XRF spectroscopy, using Leit adhesive carbon tabs of 25 mm diameter, to assess composition and element enrichment across the fractions. The </a:t>
            </a:r>
            <a:r>
              <a:rPr b="1" lang="it-IT" sz="1000" spc="-1" strike="noStrike">
                <a:solidFill>
                  <a:srgbClr val="000000"/>
                </a:solidFill>
                <a:latin typeface="Times New Roman"/>
                <a:ea typeface="Arial"/>
              </a:rPr>
              <a:t>X-ray source</a:t>
            </a:r>
            <a:r>
              <a:rPr b="0" lang="it-IT" sz="1000" spc="-1" strike="noStrike">
                <a:solidFill>
                  <a:srgbClr val="000000"/>
                </a:solidFill>
                <a:latin typeface="Times New Roman"/>
                <a:ea typeface="Arial"/>
              </a:rPr>
              <a:t> operated at 60 kV and 0.4 mA with a beam </a:t>
            </a:r>
            <a:endParaRPr b="0" lang="en-US" sz="1000" spc="-1" strike="noStrike">
              <a:solidFill>
                <a:srgbClr val="000000"/>
              </a:solidFill>
              <a:latin typeface="Arial"/>
            </a:endParaRPr>
          </a:p>
        </p:txBody>
      </p:sp>
      <p:sp>
        <p:nvSpPr>
          <p:cNvPr id="59" name="TextShape 10"/>
          <p:cNvSpPr/>
          <p:nvPr/>
        </p:nvSpPr>
        <p:spPr>
          <a:xfrm>
            <a:off x="230040" y="6193440"/>
            <a:ext cx="5483880" cy="529200"/>
          </a:xfrm>
          <a:prstGeom prst="rect">
            <a:avLst/>
          </a:prstGeom>
          <a:solidFill>
            <a:srgbClr val="dee7e5"/>
          </a:solidFill>
          <a:ln w="0">
            <a:noFill/>
          </a:ln>
        </p:spPr>
        <p:style>
          <a:lnRef idx="0"/>
          <a:fillRef idx="0"/>
          <a:effectRef idx="0"/>
          <a:fontRef idx="minor"/>
        </p:style>
        <p:txBody>
          <a:bodyPr lIns="0" rIns="0" tIns="0" bIns="0" anchor="t">
            <a:noAutofit/>
          </a:bodyPr>
          <a:p>
            <a:pPr algn="just">
              <a:lnSpc>
                <a:spcPct val="100000"/>
              </a:lnSpc>
            </a:pPr>
            <a:r>
              <a:rPr b="0" lang="it-IT" sz="1000" spc="-1" strike="noStrike">
                <a:solidFill>
                  <a:srgbClr val="000000"/>
                </a:solidFill>
                <a:latin typeface="Times New Roman"/>
                <a:ea typeface="Arial"/>
              </a:rPr>
              <a:t>diameter of just over 10 mm on the sample. An energy-dispersive X-ray fluorescence (EDXRF) detector was positioned to directly capture the energies of the X-rays emitted by the sample. The acquisition time was set to 300 s to improve the signal-to-noise ratio.</a:t>
            </a:r>
            <a:endParaRPr b="0" lang="en-US" sz="1000" spc="-1" strike="noStrike">
              <a:solidFill>
                <a:srgbClr val="000000"/>
              </a:solidFill>
              <a:latin typeface="Arial"/>
            </a:endParaRPr>
          </a:p>
        </p:txBody>
      </p:sp>
      <p:grpSp>
        <p:nvGrpSpPr>
          <p:cNvPr id="60" name=""/>
          <p:cNvGrpSpPr/>
          <p:nvPr/>
        </p:nvGrpSpPr>
        <p:grpSpPr>
          <a:xfrm>
            <a:off x="3243960" y="4721040"/>
            <a:ext cx="2901960" cy="1503720"/>
            <a:chOff x="3243960" y="4721040"/>
            <a:chExt cx="2901960" cy="1503720"/>
          </a:xfrm>
        </p:grpSpPr>
        <p:grpSp>
          <p:nvGrpSpPr>
            <p:cNvPr id="61" name=""/>
            <p:cNvGrpSpPr/>
            <p:nvPr/>
          </p:nvGrpSpPr>
          <p:grpSpPr>
            <a:xfrm>
              <a:off x="3243960" y="4721040"/>
              <a:ext cx="2606040" cy="1395720"/>
              <a:chOff x="3243960" y="4721040"/>
              <a:chExt cx="2606040" cy="1395720"/>
            </a:xfrm>
          </p:grpSpPr>
          <p:grpSp>
            <p:nvGrpSpPr>
              <p:cNvPr id="62" name="Gruppo 58"/>
              <p:cNvGrpSpPr/>
              <p:nvPr/>
            </p:nvGrpSpPr>
            <p:grpSpPr>
              <a:xfrm>
                <a:off x="3251880" y="4721040"/>
                <a:ext cx="802440" cy="700560"/>
                <a:chOff x="3251880" y="4721040"/>
                <a:chExt cx="802440" cy="700560"/>
              </a:xfrm>
            </p:grpSpPr>
            <p:pic>
              <p:nvPicPr>
                <p:cNvPr id="63" name="Immagine 59" descr=""/>
                <p:cNvPicPr/>
                <p:nvPr/>
              </p:nvPicPr>
              <p:blipFill>
                <a:blip r:embed="rId5"/>
                <a:stretch/>
              </p:blipFill>
              <p:spPr>
                <a:xfrm>
                  <a:off x="3269880" y="4753080"/>
                  <a:ext cx="784440" cy="668520"/>
                </a:xfrm>
                <a:prstGeom prst="rect">
                  <a:avLst/>
                </a:prstGeom>
                <a:ln w="0">
                  <a:noFill/>
                </a:ln>
              </p:spPr>
            </p:pic>
            <p:sp>
              <p:nvSpPr>
                <p:cNvPr id="64" name="Rettangolo 60"/>
                <p:cNvSpPr/>
                <p:nvPr/>
              </p:nvSpPr>
              <p:spPr>
                <a:xfrm>
                  <a:off x="3251880" y="4721040"/>
                  <a:ext cx="389880" cy="397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800" spc="-1" strike="noStrike">
                      <a:solidFill>
                        <a:srgbClr val="000000"/>
                      </a:solidFill>
                      <a:highlight>
                        <a:srgbClr val="dee7e5"/>
                      </a:highlight>
                      <a:latin typeface="Times New Roman"/>
                      <a:ea typeface="DejaVu Sans"/>
                    </a:rPr>
                    <a:t>1</a:t>
                  </a:r>
                  <a:endParaRPr b="0" lang="en-US" sz="800" spc="-1" strike="noStrike">
                    <a:solidFill>
                      <a:srgbClr val="000000"/>
                    </a:solidFill>
                    <a:latin typeface="Arial"/>
                  </a:endParaRPr>
                </a:p>
              </p:txBody>
            </p:sp>
          </p:grpSp>
          <p:grpSp>
            <p:nvGrpSpPr>
              <p:cNvPr id="65" name="Gruppo 61"/>
              <p:cNvGrpSpPr/>
              <p:nvPr/>
            </p:nvGrpSpPr>
            <p:grpSpPr>
              <a:xfrm>
                <a:off x="3243960" y="5418360"/>
                <a:ext cx="828720" cy="696600"/>
                <a:chOff x="3243960" y="5418360"/>
                <a:chExt cx="828720" cy="696600"/>
              </a:xfrm>
            </p:grpSpPr>
            <p:pic>
              <p:nvPicPr>
                <p:cNvPr id="66" name="Immagine 62" descr=""/>
                <p:cNvPicPr/>
                <p:nvPr/>
              </p:nvPicPr>
              <p:blipFill>
                <a:blip r:embed="rId6"/>
                <a:stretch/>
              </p:blipFill>
              <p:spPr>
                <a:xfrm>
                  <a:off x="3269880" y="5418360"/>
                  <a:ext cx="802800" cy="696600"/>
                </a:xfrm>
                <a:prstGeom prst="rect">
                  <a:avLst/>
                </a:prstGeom>
                <a:ln w="0">
                  <a:noFill/>
                </a:ln>
              </p:spPr>
            </p:pic>
            <p:sp>
              <p:nvSpPr>
                <p:cNvPr id="67" name="Rettangolo 63"/>
                <p:cNvSpPr/>
                <p:nvPr/>
              </p:nvSpPr>
              <p:spPr>
                <a:xfrm>
                  <a:off x="3243960" y="5418360"/>
                  <a:ext cx="398880" cy="405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800" spc="-1" strike="noStrike">
                      <a:solidFill>
                        <a:srgbClr val="000000"/>
                      </a:solidFill>
                      <a:highlight>
                        <a:srgbClr val="dee7e5"/>
                      </a:highlight>
                      <a:latin typeface="Times New Roman"/>
                      <a:ea typeface="DejaVu Sans"/>
                    </a:rPr>
                    <a:t>2</a:t>
                  </a:r>
                  <a:endParaRPr b="0" lang="en-US" sz="800" spc="-1" strike="noStrike">
                    <a:solidFill>
                      <a:srgbClr val="000000"/>
                    </a:solidFill>
                    <a:latin typeface="Arial"/>
                  </a:endParaRPr>
                </a:p>
              </p:txBody>
            </p:sp>
          </p:grpSp>
          <p:grpSp>
            <p:nvGrpSpPr>
              <p:cNvPr id="68" name="Gruppo 64"/>
              <p:cNvGrpSpPr/>
              <p:nvPr/>
            </p:nvGrpSpPr>
            <p:grpSpPr>
              <a:xfrm>
                <a:off x="3993120" y="4732200"/>
                <a:ext cx="838440" cy="728280"/>
                <a:chOff x="3993120" y="4732200"/>
                <a:chExt cx="838440" cy="728280"/>
              </a:xfrm>
            </p:grpSpPr>
            <p:pic>
              <p:nvPicPr>
                <p:cNvPr id="69" name="Immagine 65" descr=""/>
                <p:cNvPicPr/>
                <p:nvPr/>
              </p:nvPicPr>
              <p:blipFill>
                <a:blip r:embed="rId7"/>
                <a:stretch/>
              </p:blipFill>
              <p:spPr>
                <a:xfrm>
                  <a:off x="4044960" y="4749120"/>
                  <a:ext cx="786600" cy="711360"/>
                </a:xfrm>
                <a:prstGeom prst="rect">
                  <a:avLst/>
                </a:prstGeom>
                <a:ln w="0">
                  <a:noFill/>
                </a:ln>
              </p:spPr>
            </p:pic>
            <p:sp>
              <p:nvSpPr>
                <p:cNvPr id="70" name="Rettangolo 66"/>
                <p:cNvSpPr/>
                <p:nvPr/>
              </p:nvSpPr>
              <p:spPr>
                <a:xfrm>
                  <a:off x="3993120" y="4732200"/>
                  <a:ext cx="390960" cy="410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800" spc="-1" strike="noStrike">
                      <a:solidFill>
                        <a:srgbClr val="000000"/>
                      </a:solidFill>
                      <a:highlight>
                        <a:srgbClr val="dee7e5"/>
                      </a:highlight>
                      <a:latin typeface="Times New Roman"/>
                      <a:ea typeface="DejaVu Sans"/>
                    </a:rPr>
                    <a:t>3</a:t>
                  </a:r>
                  <a:endParaRPr b="0" lang="en-US" sz="800" spc="-1" strike="noStrike">
                    <a:solidFill>
                      <a:srgbClr val="000000"/>
                    </a:solidFill>
                    <a:latin typeface="Arial"/>
                  </a:endParaRPr>
                </a:p>
              </p:txBody>
            </p:sp>
          </p:grpSp>
          <p:grpSp>
            <p:nvGrpSpPr>
              <p:cNvPr id="71" name="Gruppo 67"/>
              <p:cNvGrpSpPr/>
              <p:nvPr/>
            </p:nvGrpSpPr>
            <p:grpSpPr>
              <a:xfrm>
                <a:off x="3967920" y="5406480"/>
                <a:ext cx="874440" cy="710280"/>
                <a:chOff x="3967920" y="5406480"/>
                <a:chExt cx="874440" cy="710280"/>
              </a:xfrm>
            </p:grpSpPr>
            <p:pic>
              <p:nvPicPr>
                <p:cNvPr id="72" name="Immagine 68" descr=""/>
                <p:cNvPicPr/>
                <p:nvPr/>
              </p:nvPicPr>
              <p:blipFill>
                <a:blip r:embed="rId8"/>
                <a:stretch/>
              </p:blipFill>
              <p:spPr>
                <a:xfrm>
                  <a:off x="4011840" y="5419080"/>
                  <a:ext cx="830520" cy="697680"/>
                </a:xfrm>
                <a:prstGeom prst="rect">
                  <a:avLst/>
                </a:prstGeom>
                <a:ln w="0">
                  <a:noFill/>
                </a:ln>
              </p:spPr>
            </p:pic>
            <p:sp>
              <p:nvSpPr>
                <p:cNvPr id="73" name="Rettangolo 69"/>
                <p:cNvSpPr/>
                <p:nvPr/>
              </p:nvSpPr>
              <p:spPr>
                <a:xfrm>
                  <a:off x="3967920" y="5406480"/>
                  <a:ext cx="387720" cy="420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800" spc="-1" strike="noStrike">
                      <a:solidFill>
                        <a:srgbClr val="000000"/>
                      </a:solidFill>
                      <a:highlight>
                        <a:srgbClr val="dee7e5"/>
                      </a:highlight>
                      <a:latin typeface="Times New Roman"/>
                      <a:ea typeface="DejaVu Sans"/>
                    </a:rPr>
                    <a:t>4</a:t>
                  </a:r>
                  <a:endParaRPr b="0" lang="en-US" sz="800" spc="-1" strike="noStrike">
                    <a:solidFill>
                      <a:srgbClr val="000000"/>
                    </a:solidFill>
                    <a:latin typeface="Arial"/>
                  </a:endParaRPr>
                </a:p>
              </p:txBody>
            </p:sp>
          </p:grpSp>
          <p:pic>
            <p:nvPicPr>
              <p:cNvPr id="74" name="Immagine 70" descr=""/>
              <p:cNvPicPr/>
              <p:nvPr/>
            </p:nvPicPr>
            <p:blipFill>
              <a:blip r:embed="rId9"/>
              <a:stretch/>
            </p:blipFill>
            <p:spPr>
              <a:xfrm rot="5400000">
                <a:off x="4661640" y="4916160"/>
                <a:ext cx="1359360" cy="1017360"/>
              </a:xfrm>
              <a:prstGeom prst="rect">
                <a:avLst/>
              </a:prstGeom>
              <a:ln w="0">
                <a:noFill/>
              </a:ln>
            </p:spPr>
          </p:pic>
        </p:grpSp>
        <p:sp>
          <p:nvSpPr>
            <p:cNvPr id="75" name="Rettangolo 79"/>
            <p:cNvSpPr/>
            <p:nvPr/>
          </p:nvSpPr>
          <p:spPr>
            <a:xfrm>
              <a:off x="5005800" y="5843520"/>
              <a:ext cx="1140120" cy="381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600" spc="-1" strike="noStrike">
                  <a:solidFill>
                    <a:srgbClr val="000000"/>
                  </a:solidFill>
                  <a:highlight>
                    <a:srgbClr val="dee7e5"/>
                  </a:highlight>
                  <a:latin typeface="Times New Roman"/>
                  <a:ea typeface="DejaVu Sans"/>
                </a:rPr>
                <a:t>X-Ray source</a:t>
              </a:r>
              <a:endParaRPr b="0" lang="en-US" sz="600" spc="-1" strike="noStrike">
                <a:solidFill>
                  <a:srgbClr val="000000"/>
                </a:solidFill>
                <a:latin typeface="Arial"/>
              </a:endParaRPr>
            </a:p>
          </p:txBody>
        </p:sp>
      </p:grpSp>
      <p:pic>
        <p:nvPicPr>
          <p:cNvPr id="76" name="Immagine 1" descr=""/>
          <p:cNvPicPr/>
          <p:nvPr/>
        </p:nvPicPr>
        <p:blipFill>
          <a:blip r:embed="rId10"/>
          <a:stretch/>
        </p:blipFill>
        <p:spPr>
          <a:xfrm>
            <a:off x="9203760" y="3557160"/>
            <a:ext cx="1368360" cy="1368360"/>
          </a:xfrm>
          <a:prstGeom prst="rect">
            <a:avLst/>
          </a:prstGeom>
          <a:ln w="0">
            <a:noFill/>
          </a:ln>
        </p:spPr>
      </p:pic>
      <p:pic>
        <p:nvPicPr>
          <p:cNvPr id="77" name="Immagine 2" descr=""/>
          <p:cNvPicPr/>
          <p:nvPr/>
        </p:nvPicPr>
        <p:blipFill>
          <a:blip r:embed="rId11"/>
          <a:stretch/>
        </p:blipFill>
        <p:spPr>
          <a:xfrm>
            <a:off x="10590840" y="3561120"/>
            <a:ext cx="1368360" cy="1368360"/>
          </a:xfrm>
          <a:prstGeom prst="rect">
            <a:avLst/>
          </a:prstGeom>
          <a:ln w="0">
            <a:noFill/>
          </a:ln>
        </p:spPr>
      </p:pic>
      <p:sp>
        <p:nvSpPr>
          <p:cNvPr id="78" name="TextShape 11"/>
          <p:cNvSpPr/>
          <p:nvPr/>
        </p:nvSpPr>
        <p:spPr>
          <a:xfrm>
            <a:off x="9216000" y="5001480"/>
            <a:ext cx="2705040" cy="1371600"/>
          </a:xfrm>
          <a:prstGeom prst="rect">
            <a:avLst/>
          </a:prstGeom>
          <a:solidFill>
            <a:srgbClr val="f6f9d4"/>
          </a:solidFill>
          <a:ln w="0">
            <a:noFill/>
          </a:ln>
        </p:spPr>
        <p:style>
          <a:lnRef idx="0"/>
          <a:fillRef idx="0"/>
          <a:effectRef idx="0"/>
          <a:fontRef idx="minor"/>
        </p:style>
        <p:txBody>
          <a:bodyPr lIns="0" rIns="0" tIns="0" bIns="0" anchor="t">
            <a:normAutofit/>
          </a:bodyPr>
          <a:p>
            <a:pPr algn="just">
              <a:lnSpc>
                <a:spcPct val="100000"/>
              </a:lnSpc>
            </a:pPr>
            <a:r>
              <a:rPr b="0" lang="en-US" sz="1000" spc="-1" strike="noStrike">
                <a:solidFill>
                  <a:srgbClr val="000000"/>
                </a:solidFill>
                <a:latin typeface="Times New Roman"/>
                <a:ea typeface="Arial"/>
              </a:rPr>
              <a:t>The XRF technique combined with the EDXRF detector has proven to be highly effective, allowing rapid and simultaneous identification of elements within the sample. Granulometric analysis indicated that the fine fraction is optimal for identifying elements in the ground sample. Conversely, larger particle sizes, despite offering a higher signal-to-noise ratio, introduced greater variability into the measurements.</a:t>
            </a:r>
            <a:endParaRPr b="0" lang="en-US" sz="1000" spc="-1" strike="noStrike">
              <a:solidFill>
                <a:srgbClr val="000000"/>
              </a:solidFill>
              <a:latin typeface="Arial"/>
            </a:endParaRPr>
          </a:p>
        </p:txBody>
      </p:sp>
      <p:sp>
        <p:nvSpPr>
          <p:cNvPr id="79" name="TextShape 14"/>
          <p:cNvSpPr/>
          <p:nvPr/>
        </p:nvSpPr>
        <p:spPr>
          <a:xfrm>
            <a:off x="7374240" y="4646160"/>
            <a:ext cx="1726560" cy="840240"/>
          </a:xfrm>
          <a:prstGeom prst="rect">
            <a:avLst/>
          </a:prstGeom>
          <a:solidFill>
            <a:srgbClr val="f6f9d4"/>
          </a:solidFill>
          <a:ln w="0">
            <a:noFill/>
          </a:ln>
        </p:spPr>
        <p:style>
          <a:lnRef idx="0"/>
          <a:fillRef idx="0"/>
          <a:effectRef idx="0"/>
          <a:fontRef idx="minor"/>
        </p:style>
        <p:txBody>
          <a:bodyPr lIns="0" rIns="0" tIns="0" bIns="0" anchor="t">
            <a:normAutofit/>
          </a:bodyPr>
          <a:p>
            <a:pPr algn="just">
              <a:lnSpc>
                <a:spcPct val="100000"/>
              </a:lnSpc>
            </a:pPr>
            <a:r>
              <a:rPr b="0" lang="en-US" sz="1000" spc="-32" strike="noStrike">
                <a:solidFill>
                  <a:srgbClr val="000000"/>
                </a:solidFill>
                <a:latin typeface="Times New Roman"/>
                <a:ea typeface="Arial"/>
              </a:rPr>
              <a:t>The varying intensity and signal variability of samples with </a:t>
            </a:r>
            <a:r>
              <a:rPr b="1" lang="en-US" sz="1000" spc="-32" strike="noStrike">
                <a:solidFill>
                  <a:srgbClr val="000000"/>
                </a:solidFill>
                <a:latin typeface="Times New Roman"/>
                <a:ea typeface="Arial"/>
              </a:rPr>
              <a:t>Large</a:t>
            </a:r>
            <a:r>
              <a:rPr b="0" lang="en-US" sz="1000" spc="-32" strike="noStrike">
                <a:solidFill>
                  <a:srgbClr val="000000"/>
                </a:solidFill>
                <a:latin typeface="Times New Roman"/>
                <a:ea typeface="Arial"/>
              </a:rPr>
              <a:t> granulometry are exemplified by the </a:t>
            </a:r>
            <a:r>
              <a:rPr b="1" lang="en-US" sz="1000" spc="-32" strike="noStrike">
                <a:solidFill>
                  <a:srgbClr val="000000"/>
                </a:solidFill>
                <a:latin typeface="Times New Roman"/>
                <a:ea typeface="Arial"/>
              </a:rPr>
              <a:t>silver</a:t>
            </a:r>
            <a:r>
              <a:rPr b="0" lang="en-US" sz="1000" spc="-32" strike="noStrike">
                <a:solidFill>
                  <a:srgbClr val="000000"/>
                </a:solidFill>
                <a:latin typeface="Times New Roman"/>
                <a:ea typeface="Arial"/>
              </a:rPr>
              <a:t> peak.</a:t>
            </a:r>
            <a:endParaRPr b="0" lang="en-US" sz="1000" spc="-1" strike="noStrike">
              <a:solidFill>
                <a:srgbClr val="000000"/>
              </a:solidFill>
              <a:latin typeface="Arial"/>
            </a:endParaRPr>
          </a:p>
        </p:txBody>
      </p:sp>
      <p:sp>
        <p:nvSpPr>
          <p:cNvPr id="80" name="TextShape 5"/>
          <p:cNvSpPr/>
          <p:nvPr/>
        </p:nvSpPr>
        <p:spPr>
          <a:xfrm>
            <a:off x="5955840" y="4646160"/>
            <a:ext cx="1359360" cy="2072880"/>
          </a:xfrm>
          <a:prstGeom prst="rect">
            <a:avLst/>
          </a:prstGeom>
          <a:solidFill>
            <a:srgbClr val="f0e8d6"/>
          </a:solidFill>
          <a:ln w="0">
            <a:noFill/>
          </a:ln>
        </p:spPr>
        <p:style>
          <a:lnRef idx="0"/>
          <a:fillRef idx="0"/>
          <a:effectRef idx="0"/>
          <a:fontRef idx="minor"/>
        </p:style>
        <p:txBody>
          <a:bodyPr lIns="0" rIns="0" tIns="0" bIns="0" anchor="t">
            <a:noAutofit/>
          </a:bodyPr>
          <a:p>
            <a:pPr>
              <a:lnSpc>
                <a:spcPct val="100000"/>
              </a:lnSpc>
            </a:pPr>
            <a:r>
              <a:rPr b="1" lang="en-US" sz="1000" spc="-1" strike="noStrike">
                <a:solidFill>
                  <a:srgbClr val="000000"/>
                </a:solidFill>
                <a:latin typeface="Times New Roman"/>
                <a:ea typeface="DejaVu Sans"/>
              </a:rPr>
              <a:t>Acknowledgements</a:t>
            </a:r>
            <a:endParaRPr b="0" lang="en-US" sz="1000" spc="-1" strike="noStrike">
              <a:solidFill>
                <a:srgbClr val="000000"/>
              </a:solidFill>
              <a:latin typeface="Arial"/>
            </a:endParaRPr>
          </a:p>
          <a:p>
            <a:pPr>
              <a:lnSpc>
                <a:spcPct val="100000"/>
              </a:lnSpc>
            </a:pPr>
            <a:r>
              <a:rPr b="0" lang="en-US" sz="900" spc="-1" strike="noStrike">
                <a:solidFill>
                  <a:srgbClr val="000000"/>
                </a:solidFill>
                <a:latin typeface="Times New Roman"/>
                <a:ea typeface="DejaVu Sans"/>
              </a:rPr>
              <a:t>PRIN 2022 PNRR Project funded by European Union –NextGeneration EU, Mission 4, Component  C2 - CUP B53D23032140001- Project Prot. P2022ENEWL - Title “Fungal interaction with metals (FUN METALS): transformation and mechanisms for biorecovery”.  We also thank B.T.T. Italia S.r.l. for the provided material</a:t>
            </a:r>
            <a:r>
              <a:rPr b="0" lang="en-US" sz="1000" spc="-1" strike="noStrike">
                <a:solidFill>
                  <a:srgbClr val="000000"/>
                </a:solidFill>
                <a:latin typeface="Times New Roman"/>
                <a:ea typeface="DejaVu Sans"/>
              </a:rPr>
              <a:t>. </a:t>
            </a:r>
            <a:endParaRPr b="0" lang="en-US" sz="1000" spc="-1" strike="noStrike">
              <a:solidFill>
                <a:srgbClr val="000000"/>
              </a:solidFill>
              <a:latin typeface="Arial"/>
            </a:endParaRPr>
          </a:p>
          <a:p>
            <a:pPr>
              <a:lnSpc>
                <a:spcPct val="100000"/>
              </a:lnSpc>
            </a:pPr>
            <a:endParaRPr b="0" lang="en-US" sz="1000" spc="-1" strike="noStrike">
              <a:solidFill>
                <a:srgbClr val="000000"/>
              </a:solidFill>
              <a:latin typeface="Arial"/>
            </a:endParaRPr>
          </a:p>
        </p:txBody>
      </p:sp>
      <p:pic>
        <p:nvPicPr>
          <p:cNvPr id="81" name="Elemento grafico 11" descr="Indietro con riempimento a tinta unita"/>
          <p:cNvPicPr/>
          <p:nvPr/>
        </p:nvPicPr>
        <p:blipFill>
          <a:blip r:embed="rId12"/>
          <a:stretch/>
        </p:blipFill>
        <p:spPr>
          <a:xfrm rot="13764000">
            <a:off x="7375680" y="5381280"/>
            <a:ext cx="265680" cy="265320"/>
          </a:xfrm>
          <a:prstGeom prst="rect">
            <a:avLst/>
          </a:prstGeom>
          <a:ln w="0">
            <a:noFill/>
          </a:ln>
        </p:spPr>
      </p:pic>
      <p:pic>
        <p:nvPicPr>
          <p:cNvPr id="82" name="" descr=""/>
          <p:cNvPicPr/>
          <p:nvPr/>
        </p:nvPicPr>
        <p:blipFill>
          <a:blip r:embed="rId13"/>
          <a:stretch/>
        </p:blipFill>
        <p:spPr>
          <a:xfrm>
            <a:off x="7333560" y="2788920"/>
            <a:ext cx="1827000" cy="1827000"/>
          </a:xfrm>
          <a:prstGeom prst="rect">
            <a:avLst/>
          </a:prstGeom>
          <a:ln w="0">
            <a:noFill/>
          </a:ln>
        </p:spPr>
      </p:pic>
      <p:pic>
        <p:nvPicPr>
          <p:cNvPr id="83" name="" descr=""/>
          <p:cNvPicPr/>
          <p:nvPr/>
        </p:nvPicPr>
        <p:blipFill>
          <a:blip r:embed="rId14"/>
          <a:stretch/>
        </p:blipFill>
        <p:spPr>
          <a:xfrm>
            <a:off x="3657600" y="2788920"/>
            <a:ext cx="3656160" cy="1827360"/>
          </a:xfrm>
          <a:prstGeom prst="rect">
            <a:avLst/>
          </a:prstGeom>
          <a:ln w="0">
            <a:noFill/>
          </a:ln>
        </p:spPr>
      </p:pic>
      <p:pic>
        <p:nvPicPr>
          <p:cNvPr id="84" name="" descr=""/>
          <p:cNvPicPr/>
          <p:nvPr/>
        </p:nvPicPr>
        <p:blipFill>
          <a:blip r:embed="rId15"/>
          <a:stretch/>
        </p:blipFill>
        <p:spPr>
          <a:xfrm>
            <a:off x="7700400" y="5293800"/>
            <a:ext cx="1371600" cy="1371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0beac3f-2ab9-43a6-8c80-996dc7157f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504B4159DBB54FA7AFEF541287A55F" ma:contentTypeVersion="14" ma:contentTypeDescription="Create a new document." ma:contentTypeScope="" ma:versionID="9ccc4e2267a464a1ffd5c1316b93bde7">
  <xsd:schema xmlns:xsd="http://www.w3.org/2001/XMLSchema" xmlns:xs="http://www.w3.org/2001/XMLSchema" xmlns:p="http://schemas.microsoft.com/office/2006/metadata/properties" xmlns:ns3="60beac3f-2ab9-43a6-8c80-996dc7157fc2" xmlns:ns4="b8d6a8d3-09a1-466e-8fe4-5b3ab5d3ef1e" targetNamespace="http://schemas.microsoft.com/office/2006/metadata/properties" ma:root="true" ma:fieldsID="45d54a58d8e7ba4cfa1476046c4c3429" ns3:_="" ns4:_="">
    <xsd:import namespace="60beac3f-2ab9-43a6-8c80-996dc7157fc2"/>
    <xsd:import namespace="b8d6a8d3-09a1-466e-8fe4-5b3ab5d3ef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eac3f-2ab9-43a6-8c80-996dc7157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6a8d3-09a1-466e-8fe4-5b3ab5d3ef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8C870-3B95-42CD-8626-8040B9BBB341}">
  <ds:schemaRefs>
    <ds:schemaRef ds:uri="http://purl.org/dc/terms/"/>
    <ds:schemaRef ds:uri="http://www.w3.org/XML/1998/namespace"/>
    <ds:schemaRef ds:uri="http://schemas.microsoft.com/office/2006/metadata/properties"/>
    <ds:schemaRef ds:uri="b8d6a8d3-09a1-466e-8fe4-5b3ab5d3ef1e"/>
    <ds:schemaRef ds:uri="http://schemas.microsoft.com/office/2006/documentManagement/types"/>
    <ds:schemaRef ds:uri="http://schemas.microsoft.com/office/infopath/2007/PartnerControls"/>
    <ds:schemaRef ds:uri="http://schemas.openxmlformats.org/package/2006/metadata/core-properties"/>
    <ds:schemaRef ds:uri="60beac3f-2ab9-43a6-8c80-996dc7157fc2"/>
    <ds:schemaRef ds:uri="http://purl.org/dc/dcmitype/"/>
    <ds:schemaRef ds:uri="http://purl.org/dc/elements/1.1/"/>
  </ds:schemaRefs>
</ds:datastoreItem>
</file>

<file path=customXml/itemProps2.xml><?xml version="1.0" encoding="utf-8"?>
<ds:datastoreItem xmlns:ds="http://schemas.openxmlformats.org/officeDocument/2006/customXml" ds:itemID="{CF631B8F-3404-4463-BF5C-23BF9B389FA0}">
  <ds:schemaRefs>
    <ds:schemaRef ds:uri="http://schemas.microsoft.com/sharepoint/v3/contenttype/forms"/>
  </ds:schemaRefs>
</ds:datastoreItem>
</file>

<file path=customXml/itemProps3.xml><?xml version="1.0" encoding="utf-8"?>
<ds:datastoreItem xmlns:ds="http://schemas.openxmlformats.org/officeDocument/2006/customXml" ds:itemID="{E18DAA64-711E-457B-87A6-810ADF93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eac3f-2ab9-43a6-8c80-996dc7157fc2"/>
    <ds:schemaRef ds:uri="b8d6a8d3-09a1-466e-8fe4-5b3ab5d3e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1554</TotalTime>
  <Application>LibreOffice/7.4.7.2$Linux_X86_64 LibreOffice_project/40$Build-2</Application>
  <AppVersion>15.0000</AppVersion>
  <Words>1369</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2024-12-12T08:43:13Z</dcterms:created>
  <dc:creator>Valentina Di Paola</dc:creator>
  <dc:description/>
  <dc:language>en-US</dc:language>
  <cp:lastModifiedBy/>
  <dcterms:modified xsi:type="dcterms:W3CDTF">2025-02-04T23:21:42Z</dcterms:modified>
  <cp:revision>58</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0x010100EB504B4159DBB54FA7AFEF541287A55F</vt:lpwstr>
  </property>
  <property fmtid="{D5CDD505-2E9C-101B-9397-08002B2CF9AE}" pid="3" name="PresentationFormat">
    <vt:lpwstr>Widescreen</vt:lpwstr>
  </property>
  <property fmtid="{D5CDD505-2E9C-101B-9397-08002B2CF9AE}" pid="4" name="Slides">
    <vt:i4>2</vt:i4>
  </property>
</Properties>
</file>