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5E0B4"/>
    <a:srgbClr val="B4C7E7"/>
    <a:srgbClr val="FFE699"/>
    <a:srgbClr val="4D4D4D"/>
    <a:srgbClr val="FFFF99"/>
    <a:srgbClr val="93AA81"/>
    <a:srgbClr val="AABC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792" autoAdjust="0"/>
    <p:restoredTop sz="94660"/>
  </p:normalViewPr>
  <p:slideViewPr>
    <p:cSldViewPr snapToGrid="0">
      <p:cViewPr>
        <p:scale>
          <a:sx n="120" d="100"/>
          <a:sy n="120" d="100"/>
        </p:scale>
        <p:origin x="624" y="-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URIEL VIRGINIE GAUDET" userId="b0ea686f-26ba-47a3-9b0f-3a5f554612a0" providerId="ADAL" clId="{D15631E1-291B-404F-AD12-7556F012A546}"/>
    <pc:docChg chg="custSel modSld">
      <pc:chgData name="MURIEL VIRGINIE GAUDET" userId="b0ea686f-26ba-47a3-9b0f-3a5f554612a0" providerId="ADAL" clId="{D15631E1-291B-404F-AD12-7556F012A546}" dt="2025-02-10T15:22:59.362" v="52" actId="1035"/>
      <pc:docMkLst>
        <pc:docMk/>
      </pc:docMkLst>
      <pc:sldChg chg="modSp mod">
        <pc:chgData name="MURIEL VIRGINIE GAUDET" userId="b0ea686f-26ba-47a3-9b0f-3a5f554612a0" providerId="ADAL" clId="{D15631E1-291B-404F-AD12-7556F012A546}" dt="2025-02-10T15:22:59.362" v="52" actId="1035"/>
        <pc:sldMkLst>
          <pc:docMk/>
          <pc:sldMk cId="770741721" sldId="256"/>
        </pc:sldMkLst>
        <pc:spChg chg="mod">
          <ac:chgData name="MURIEL VIRGINIE GAUDET" userId="b0ea686f-26ba-47a3-9b0f-3a5f554612a0" providerId="ADAL" clId="{D15631E1-291B-404F-AD12-7556F012A546}" dt="2025-02-10T15:22:10.404" v="44" actId="1036"/>
          <ac:spMkLst>
            <pc:docMk/>
            <pc:sldMk cId="770741721" sldId="256"/>
            <ac:spMk id="16" creationId="{12C8AF7F-041B-067F-E413-53EE886E580F}"/>
          </ac:spMkLst>
        </pc:spChg>
        <pc:spChg chg="mod">
          <ac:chgData name="MURIEL VIRGINIE GAUDET" userId="b0ea686f-26ba-47a3-9b0f-3a5f554612a0" providerId="ADAL" clId="{D15631E1-291B-404F-AD12-7556F012A546}" dt="2025-02-10T15:18:38.525" v="14" actId="1076"/>
          <ac:spMkLst>
            <pc:docMk/>
            <pc:sldMk cId="770741721" sldId="256"/>
            <ac:spMk id="18" creationId="{AE8FA3CF-456B-83C0-23F8-CE49100160BE}"/>
          </ac:spMkLst>
        </pc:spChg>
        <pc:spChg chg="mod">
          <ac:chgData name="MURIEL VIRGINIE GAUDET" userId="b0ea686f-26ba-47a3-9b0f-3a5f554612a0" providerId="ADAL" clId="{D15631E1-291B-404F-AD12-7556F012A546}" dt="2025-02-10T15:19:21.150" v="33" actId="1035"/>
          <ac:spMkLst>
            <pc:docMk/>
            <pc:sldMk cId="770741721" sldId="256"/>
            <ac:spMk id="22" creationId="{99289278-A5F3-9214-A2D1-53878774CAD3}"/>
          </ac:spMkLst>
        </pc:spChg>
        <pc:spChg chg="mod">
          <ac:chgData name="MURIEL VIRGINIE GAUDET" userId="b0ea686f-26ba-47a3-9b0f-3a5f554612a0" providerId="ADAL" clId="{D15631E1-291B-404F-AD12-7556F012A546}" dt="2025-02-10T15:22:59.362" v="52" actId="1035"/>
          <ac:spMkLst>
            <pc:docMk/>
            <pc:sldMk cId="770741721" sldId="256"/>
            <ac:spMk id="32" creationId="{00000000-0000-0000-0000-000000000000}"/>
          </ac:spMkLst>
        </pc:spChg>
        <pc:spChg chg="mod ord">
          <ac:chgData name="MURIEL VIRGINIE GAUDET" userId="b0ea686f-26ba-47a3-9b0f-3a5f554612a0" providerId="ADAL" clId="{D15631E1-291B-404F-AD12-7556F012A546}" dt="2025-02-10T15:18:55.759" v="18" actId="166"/>
          <ac:spMkLst>
            <pc:docMk/>
            <pc:sldMk cId="770741721" sldId="256"/>
            <ac:spMk id="183" creationId="{5B84D22D-3413-A426-F8B5-C9571D1318F8}"/>
          </ac:spMkLst>
        </pc:spChg>
        <pc:spChg chg="mod">
          <ac:chgData name="MURIEL VIRGINIE GAUDET" userId="b0ea686f-26ba-47a3-9b0f-3a5f554612a0" providerId="ADAL" clId="{D15631E1-291B-404F-AD12-7556F012A546}" dt="2025-02-10T15:21:45.661" v="36" actId="1035"/>
          <ac:spMkLst>
            <pc:docMk/>
            <pc:sldMk cId="770741721" sldId="256"/>
            <ac:spMk id="188" creationId="{BB08408D-4733-BB13-8CE5-6533D5964A66}"/>
          </ac:spMkLst>
        </pc:spChg>
        <pc:spChg chg="mod">
          <ac:chgData name="MURIEL VIRGINIE GAUDET" userId="b0ea686f-26ba-47a3-9b0f-3a5f554612a0" providerId="ADAL" clId="{D15631E1-291B-404F-AD12-7556F012A546}" dt="2025-02-10T15:21:45.661" v="36" actId="1035"/>
          <ac:spMkLst>
            <pc:docMk/>
            <pc:sldMk cId="770741721" sldId="256"/>
            <ac:spMk id="189" creationId="{8C8C10F8-6B9D-A10A-1E27-F39B748D6EEF}"/>
          </ac:spMkLst>
        </pc:spChg>
        <pc:spChg chg="mod">
          <ac:chgData name="MURIEL VIRGINIE GAUDET" userId="b0ea686f-26ba-47a3-9b0f-3a5f554612a0" providerId="ADAL" clId="{D15631E1-291B-404F-AD12-7556F012A546}" dt="2025-02-10T15:22:59.362" v="52" actId="1035"/>
          <ac:spMkLst>
            <pc:docMk/>
            <pc:sldMk cId="770741721" sldId="256"/>
            <ac:spMk id="212" creationId="{00000000-0000-0000-0000-000000000000}"/>
          </ac:spMkLst>
        </pc:spChg>
        <pc:spChg chg="mod">
          <ac:chgData name="MURIEL VIRGINIE GAUDET" userId="b0ea686f-26ba-47a3-9b0f-3a5f554612a0" providerId="ADAL" clId="{D15631E1-291B-404F-AD12-7556F012A546}" dt="2025-02-10T15:22:59.362" v="52" actId="1035"/>
          <ac:spMkLst>
            <pc:docMk/>
            <pc:sldMk cId="770741721" sldId="256"/>
            <ac:spMk id="214" creationId="{00000000-0000-0000-0000-000000000000}"/>
          </ac:spMkLst>
        </pc:spChg>
        <pc:spChg chg="mod">
          <ac:chgData name="MURIEL VIRGINIE GAUDET" userId="b0ea686f-26ba-47a3-9b0f-3a5f554612a0" providerId="ADAL" clId="{D15631E1-291B-404F-AD12-7556F012A546}" dt="2025-02-10T15:21:01.713" v="34" actId="313"/>
          <ac:spMkLst>
            <pc:docMk/>
            <pc:sldMk cId="770741721" sldId="256"/>
            <ac:spMk id="216" creationId="{5B84D22D-3413-A426-F8B5-C9571D1318F8}"/>
          </ac:spMkLst>
        </pc:spChg>
        <pc:grpChg chg="mod">
          <ac:chgData name="MURIEL VIRGINIE GAUDET" userId="b0ea686f-26ba-47a3-9b0f-3a5f554612a0" providerId="ADAL" clId="{D15631E1-291B-404F-AD12-7556F012A546}" dt="2025-02-10T15:21:57.142" v="40" actId="1035"/>
          <ac:grpSpMkLst>
            <pc:docMk/>
            <pc:sldMk cId="770741721" sldId="256"/>
            <ac:grpSpMk id="15" creationId="{01DD1526-3BCC-18C5-B67B-43EFEA4149DE}"/>
          </ac:grpSpMkLst>
        </pc:grpChg>
        <pc:grpChg chg="mod">
          <ac:chgData name="MURIEL VIRGINIE GAUDET" userId="b0ea686f-26ba-47a3-9b0f-3a5f554612a0" providerId="ADAL" clId="{D15631E1-291B-404F-AD12-7556F012A546}" dt="2025-02-10T15:21:50.069" v="38" actId="1035"/>
          <ac:grpSpMkLst>
            <pc:docMk/>
            <pc:sldMk cId="770741721" sldId="256"/>
            <ac:grpSpMk id="21" creationId="{00000000-0000-0000-0000-000000000000}"/>
          </ac:grpSpMkLst>
        </pc:grpChg>
        <pc:grpChg chg="mod">
          <ac:chgData name="MURIEL VIRGINIE GAUDET" userId="b0ea686f-26ba-47a3-9b0f-3a5f554612a0" providerId="ADAL" clId="{D15631E1-291B-404F-AD12-7556F012A546}" dt="2025-02-10T15:18:47.187" v="17" actId="1076"/>
          <ac:grpSpMkLst>
            <pc:docMk/>
            <pc:sldMk cId="770741721" sldId="256"/>
            <ac:grpSpMk id="240" creationId="{7825CA1B-27C2-5167-1EDA-5AC4BC67DBA8}"/>
          </ac:grpSpMkLst>
        </pc:grpChg>
        <pc:picChg chg="mod modCrop">
          <ac:chgData name="MURIEL VIRGINIE GAUDET" userId="b0ea686f-26ba-47a3-9b0f-3a5f554612a0" providerId="ADAL" clId="{D15631E1-291B-404F-AD12-7556F012A546}" dt="2025-02-10T15:22:29.904" v="45" actId="732"/>
          <ac:picMkLst>
            <pc:docMk/>
            <pc:sldMk cId="770741721" sldId="256"/>
            <ac:picMk id="14" creationId="{45ADEABF-5360-7B87-F882-0E4DC3C10BF9}"/>
          </ac:picMkLst>
        </pc:picChg>
        <pc:picChg chg="mod">
          <ac:chgData name="MURIEL VIRGINIE GAUDET" userId="b0ea686f-26ba-47a3-9b0f-3a5f554612a0" providerId="ADAL" clId="{D15631E1-291B-404F-AD12-7556F012A546}" dt="2025-02-10T15:19:12.501" v="23" actId="1037"/>
          <ac:picMkLst>
            <pc:docMk/>
            <pc:sldMk cId="770741721" sldId="256"/>
            <ac:picMk id="244" creationId="{AD9A1E62-AE88-898F-B831-83111A9E012B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EF5D6F6-946B-4A07-BC66-21BB86BF08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A96253C9-3086-4D2C-B5B6-6F5261EB80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9B333C5-0219-4171-B2AD-FA98917877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EE3BB-F7DD-4C6B-A094-C8AAA1968D8D}" type="datetimeFigureOut">
              <a:rPr lang="it-IT" smtClean="0"/>
              <a:t>10/02/2025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1268E34-A3D0-443B-A226-F686CB033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F8FBE65-4AFD-40BC-9B8E-1765EFF0A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CEB77-B846-42DF-98B1-9B115CCE70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22303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D5E5A1A-7918-4629-9F13-7F57C7151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3ECDA221-02C3-4033-8B06-33F12BA61F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23298A1-ED81-44DB-AEEC-5FD1229B9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EE3BB-F7DD-4C6B-A094-C8AAA1968D8D}" type="datetimeFigureOut">
              <a:rPr lang="it-IT" smtClean="0"/>
              <a:t>10/02/2025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2621DE1-0678-4E04-A893-B2B3B8BDB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39BB2AC-A07E-4620-975A-968FBF71A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CEB77-B846-42DF-98B1-9B115CCE70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58787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2523DA05-B69A-4EF9-A088-7E4469327D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243C179F-4FB0-4CC6-B427-789E2EAC0D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A299DAE-3CFA-4BF7-8668-24A3EEADE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EE3BB-F7DD-4C6B-A094-C8AAA1968D8D}" type="datetimeFigureOut">
              <a:rPr lang="it-IT" smtClean="0"/>
              <a:t>10/02/2025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603C072-1311-450A-93EF-120CEE182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E6B6ACF-CA83-4A40-9EE7-D875AC9EC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CEB77-B846-42DF-98B1-9B115CCE70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45601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40C0626-510B-4B1C-BD25-F402C855E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A371F16-001F-4572-819A-5B6EAE4114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E868A9B-883B-4615-871B-32B75ADFA5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EE3BB-F7DD-4C6B-A094-C8AAA1968D8D}" type="datetimeFigureOut">
              <a:rPr lang="it-IT" smtClean="0"/>
              <a:t>10/02/2025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C154C42-2911-4072-B5F1-48EB3AA1E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5628925-ABE1-4D5E-BF99-56C80D6A0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CEB77-B846-42DF-98B1-9B115CCE70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66434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014E272-B09D-4187-8C84-F965E191B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06E7461-E90F-4CB5-8C0F-5999F38AA3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E73A7D4-9C2D-4453-8A2E-356CDD43F1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EE3BB-F7DD-4C6B-A094-C8AAA1968D8D}" type="datetimeFigureOut">
              <a:rPr lang="it-IT" smtClean="0"/>
              <a:t>10/02/2025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C6C506F-5779-4B01-8EF7-B3D346E3A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6B90DEB-B9DB-4D50-A051-E80F16F8C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CEB77-B846-42DF-98B1-9B115CCE70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5567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45318A4-E4DB-4A0B-A979-E7971F2A7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52CDD29-273C-42EF-833F-575DD8B268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CEEF0CA-6E4C-4D21-A7FE-C99DE0C9F4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7B64442-5F47-45D9-A9ED-206524D78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EE3BB-F7DD-4C6B-A094-C8AAA1968D8D}" type="datetimeFigureOut">
              <a:rPr lang="it-IT" smtClean="0"/>
              <a:t>10/02/2025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436A940-B566-48D5-BB5C-53401A26A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09C73FD-2683-4778-9512-F698CCC21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CEB77-B846-42DF-98B1-9B115CCE70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05785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8B81AD0-F912-4CA9-B8EB-A4F72E100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715F8EC-9F58-49FF-B0CD-B9C1D2B273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CA0BC26-E1DD-46CA-8D2B-E4FEB40CF5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8DDE1900-4309-4D1A-AFBF-E01D293E87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DA61F4E7-941D-4F6B-9132-57BD3EF4C5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14E37614-6DAD-446C-9B81-207C5191E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EE3BB-F7DD-4C6B-A094-C8AAA1968D8D}" type="datetimeFigureOut">
              <a:rPr lang="it-IT" smtClean="0"/>
              <a:t>10/02/2025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A20C7153-1768-4B34-A7DF-78C652BD1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1025B596-EB45-4CA4-B9F5-C65E35203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CEB77-B846-42DF-98B1-9B115CCE70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5406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E0AD7BB-691B-4C28-ADAE-692E155CB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A72A3996-1E68-440A-B3B2-D854AD8A1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EE3BB-F7DD-4C6B-A094-C8AAA1968D8D}" type="datetimeFigureOut">
              <a:rPr lang="it-IT" smtClean="0"/>
              <a:t>10/02/2025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2A7F52A3-674B-4366-B44A-CA15F6045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138C6C0C-3B71-4844-BAD4-959CE72FA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CEB77-B846-42DF-98B1-9B115CCE70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05085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93B1FB46-6673-42C3-B63D-430177D817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EE3BB-F7DD-4C6B-A094-C8AAA1968D8D}" type="datetimeFigureOut">
              <a:rPr lang="it-IT" smtClean="0"/>
              <a:t>10/02/2025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BCA20CC1-F570-4B5E-B62B-6BEF92FCD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16017A0-4210-4D30-BC07-E370B7237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CEB77-B846-42DF-98B1-9B115CCE70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03624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6AE97A1-C0FA-4382-8B33-398E2CF75E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68C19FC-42D4-4C10-95D0-F72DA8BCC0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80B2476-D60F-4EF8-AAC9-5FDF0F3666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7B7C251-A619-45CF-BA02-E67490763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EE3BB-F7DD-4C6B-A094-C8AAA1968D8D}" type="datetimeFigureOut">
              <a:rPr lang="it-IT" smtClean="0"/>
              <a:t>10/02/2025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26DD71B-C9FB-49C7-91B1-25F838579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A96D5E0-3661-4B54-B034-4CCA3ED92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CEB77-B846-42DF-98B1-9B115CCE70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9512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C5ED7D2-DE4D-4843-B7F4-3F1482E28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E6585039-F30A-42F4-8105-959B1B1B9B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B235A75-AD2D-4C55-BCE2-24EA0B5091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4CDED24-765F-43B6-8778-B1AD4A2B2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EE3BB-F7DD-4C6B-A094-C8AAA1968D8D}" type="datetimeFigureOut">
              <a:rPr lang="it-IT" smtClean="0"/>
              <a:t>10/02/2025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4B24C6E-4221-4725-ACC2-9231C2D5C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8D0026A-FB09-4D04-B669-4C3AC4B85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CEB77-B846-42DF-98B1-9B115CCE70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81551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0A2309BB-E92D-4CD9-BCB9-4D98DC39F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33F14AD-AE10-41DD-A99E-06519BD417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6E288B9-3663-41FF-BC3A-18AE54FDDF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FEE3BB-F7DD-4C6B-A094-C8AAA1968D8D}" type="datetimeFigureOut">
              <a:rPr lang="it-IT" smtClean="0"/>
              <a:t>10/02/2025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284F00E-C870-41EE-A358-97DCFEE512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CB90196-9610-4B13-A51A-2B8CF370AE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ECEB77-B846-42DF-98B1-9B115CCE70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81882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18" Type="http://schemas.openxmlformats.org/officeDocument/2006/relationships/image" Target="../media/image16.jpeg"/><Relationship Id="rId26" Type="http://schemas.openxmlformats.org/officeDocument/2006/relationships/image" Target="../media/image24.jpeg"/><Relationship Id="rId39" Type="http://schemas.openxmlformats.org/officeDocument/2006/relationships/image" Target="../media/image37.jpeg"/><Relationship Id="rId21" Type="http://schemas.openxmlformats.org/officeDocument/2006/relationships/image" Target="../media/image19.jpeg"/><Relationship Id="rId34" Type="http://schemas.openxmlformats.org/officeDocument/2006/relationships/image" Target="../media/image32.jpeg"/><Relationship Id="rId42" Type="http://schemas.openxmlformats.org/officeDocument/2006/relationships/image" Target="../media/image40.jpeg"/><Relationship Id="rId47" Type="http://schemas.openxmlformats.org/officeDocument/2006/relationships/image" Target="../media/image45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9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emf"/><Relationship Id="rId11" Type="http://schemas.openxmlformats.org/officeDocument/2006/relationships/image" Target="../media/image10.png"/><Relationship Id="rId24" Type="http://schemas.openxmlformats.org/officeDocument/2006/relationships/image" Target="../media/image22.jpeg"/><Relationship Id="rId32" Type="http://schemas.openxmlformats.org/officeDocument/2006/relationships/image" Target="../media/image30.jpeg"/><Relationship Id="rId37" Type="http://schemas.openxmlformats.org/officeDocument/2006/relationships/image" Target="../media/image35.jpeg"/><Relationship Id="rId40" Type="http://schemas.openxmlformats.org/officeDocument/2006/relationships/image" Target="../media/image38.jpeg"/><Relationship Id="rId45" Type="http://schemas.openxmlformats.org/officeDocument/2006/relationships/image" Target="../media/image43.jpeg"/><Relationship Id="rId5" Type="http://schemas.openxmlformats.org/officeDocument/2006/relationships/image" Target="../media/image4.png"/><Relationship Id="rId15" Type="http://schemas.openxmlformats.org/officeDocument/2006/relationships/image" Target="../media/image14.jpeg"/><Relationship Id="rId23" Type="http://schemas.openxmlformats.org/officeDocument/2006/relationships/image" Target="../media/image21.jpeg"/><Relationship Id="rId28" Type="http://schemas.openxmlformats.org/officeDocument/2006/relationships/image" Target="../media/image26.jpeg"/><Relationship Id="rId36" Type="http://schemas.openxmlformats.org/officeDocument/2006/relationships/image" Target="../media/image34.jpeg"/><Relationship Id="rId10" Type="http://schemas.openxmlformats.org/officeDocument/2006/relationships/image" Target="../media/image9.png"/><Relationship Id="rId19" Type="http://schemas.openxmlformats.org/officeDocument/2006/relationships/image" Target="../media/image17.png"/><Relationship Id="rId31" Type="http://schemas.openxmlformats.org/officeDocument/2006/relationships/image" Target="../media/image29.jpeg"/><Relationship Id="rId44" Type="http://schemas.openxmlformats.org/officeDocument/2006/relationships/image" Target="../media/image42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Relationship Id="rId14" Type="http://schemas.openxmlformats.org/officeDocument/2006/relationships/image" Target="../media/image13.png"/><Relationship Id="rId22" Type="http://schemas.openxmlformats.org/officeDocument/2006/relationships/image" Target="../media/image20.jpeg"/><Relationship Id="rId27" Type="http://schemas.openxmlformats.org/officeDocument/2006/relationships/image" Target="../media/image25.jpeg"/><Relationship Id="rId30" Type="http://schemas.openxmlformats.org/officeDocument/2006/relationships/image" Target="../media/image28.jpeg"/><Relationship Id="rId35" Type="http://schemas.openxmlformats.org/officeDocument/2006/relationships/image" Target="../media/image33.jpeg"/><Relationship Id="rId43" Type="http://schemas.openxmlformats.org/officeDocument/2006/relationships/image" Target="../media/image41.jpeg"/><Relationship Id="rId48" Type="http://schemas.microsoft.com/office/2007/relationships/hdphoto" Target="../media/hdphoto2.wdp"/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12" Type="http://schemas.openxmlformats.org/officeDocument/2006/relationships/image" Target="../media/image11.png"/><Relationship Id="rId17" Type="http://schemas.microsoft.com/office/2007/relationships/hdphoto" Target="../media/hdphoto1.wdp"/><Relationship Id="rId25" Type="http://schemas.openxmlformats.org/officeDocument/2006/relationships/image" Target="../media/image23.png"/><Relationship Id="rId33" Type="http://schemas.openxmlformats.org/officeDocument/2006/relationships/image" Target="../media/image31.jpeg"/><Relationship Id="rId38" Type="http://schemas.openxmlformats.org/officeDocument/2006/relationships/image" Target="../media/image36.png"/><Relationship Id="rId46" Type="http://schemas.openxmlformats.org/officeDocument/2006/relationships/image" Target="../media/image44.jpeg"/><Relationship Id="rId20" Type="http://schemas.openxmlformats.org/officeDocument/2006/relationships/image" Target="../media/image18.jpeg"/><Relationship Id="rId41" Type="http://schemas.openxmlformats.org/officeDocument/2006/relationships/image" Target="../media/image3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Rettangolo con angoli arrotondati 179">
            <a:extLst>
              <a:ext uri="{FF2B5EF4-FFF2-40B4-BE49-F238E27FC236}">
                <a16:creationId xmlns:a16="http://schemas.microsoft.com/office/drawing/2014/main" id="{16102498-280D-6B94-DCDB-D149FB11C0B3}"/>
              </a:ext>
            </a:extLst>
          </p:cNvPr>
          <p:cNvSpPr/>
          <p:nvPr/>
        </p:nvSpPr>
        <p:spPr>
          <a:xfrm>
            <a:off x="5258843" y="1501391"/>
            <a:ext cx="6688627" cy="5246920"/>
          </a:xfrm>
          <a:prstGeom prst="roundRect">
            <a:avLst>
              <a:gd name="adj" fmla="val 3093"/>
            </a:avLst>
          </a:prstGeom>
          <a:solidFill>
            <a:schemeClr val="accent1">
              <a:lumMod val="40000"/>
              <a:lumOff val="60000"/>
              <a:alpha val="36863"/>
            </a:schemeClr>
          </a:solidFill>
          <a:ln w="28575"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 dirty="0"/>
          </a:p>
        </p:txBody>
      </p:sp>
      <p:sp>
        <p:nvSpPr>
          <p:cNvPr id="173" name="Rettangolo con angoli arrotondati 172">
            <a:extLst>
              <a:ext uri="{FF2B5EF4-FFF2-40B4-BE49-F238E27FC236}">
                <a16:creationId xmlns:a16="http://schemas.microsoft.com/office/drawing/2014/main" id="{503D25B8-459D-4115-CA4E-A0862E230B70}"/>
              </a:ext>
            </a:extLst>
          </p:cNvPr>
          <p:cNvSpPr/>
          <p:nvPr/>
        </p:nvSpPr>
        <p:spPr>
          <a:xfrm>
            <a:off x="314895" y="1458970"/>
            <a:ext cx="4893361" cy="5246920"/>
          </a:xfrm>
          <a:prstGeom prst="roundRect">
            <a:avLst>
              <a:gd name="adj" fmla="val 3093"/>
            </a:avLst>
          </a:prstGeom>
          <a:solidFill>
            <a:srgbClr val="C5E0B4">
              <a:alpha val="36863"/>
            </a:srgb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71" name="Immagine 170">
            <a:extLst>
              <a:ext uri="{FF2B5EF4-FFF2-40B4-BE49-F238E27FC236}">
                <a16:creationId xmlns:a16="http://schemas.microsoft.com/office/drawing/2014/main" id="{F9E74FB1-6CD8-BD05-259A-5CF9EA7254B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828" t="20920" r="1604" b="27259"/>
          <a:stretch/>
        </p:blipFill>
        <p:spPr>
          <a:xfrm>
            <a:off x="3404739" y="1594245"/>
            <a:ext cx="5721291" cy="1746000"/>
          </a:xfrm>
          <a:prstGeom prst="rect">
            <a:avLst/>
          </a:prstGeom>
        </p:spPr>
      </p:pic>
      <p:sp>
        <p:nvSpPr>
          <p:cNvPr id="2" name="Segnaposto numero diapositiva 6">
            <a:extLst>
              <a:ext uri="{FF2B5EF4-FFF2-40B4-BE49-F238E27FC236}">
                <a16:creationId xmlns:a16="http://schemas.microsoft.com/office/drawing/2014/main" id="{0D48CFCC-2C9F-4E3B-9D69-16F6863D5E3F}"/>
              </a:ext>
            </a:extLst>
          </p:cNvPr>
          <p:cNvSpPr txBox="1">
            <a:spLocks/>
          </p:cNvSpPr>
          <p:nvPr/>
        </p:nvSpPr>
        <p:spPr>
          <a:xfrm>
            <a:off x="9748299" y="6340765"/>
            <a:ext cx="15578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Muriel Gaudet</a:t>
            </a:r>
          </a:p>
        </p:txBody>
      </p:sp>
      <p:grpSp>
        <p:nvGrpSpPr>
          <p:cNvPr id="9" name="Gruppo 8">
            <a:extLst>
              <a:ext uri="{FF2B5EF4-FFF2-40B4-BE49-F238E27FC236}">
                <a16:creationId xmlns:a16="http://schemas.microsoft.com/office/drawing/2014/main" id="{3E05E844-A676-4F92-A8D2-4F1170E55E8E}"/>
              </a:ext>
            </a:extLst>
          </p:cNvPr>
          <p:cNvGrpSpPr/>
          <p:nvPr/>
        </p:nvGrpSpPr>
        <p:grpSpPr>
          <a:xfrm>
            <a:off x="81685" y="-10568"/>
            <a:ext cx="2399365" cy="809009"/>
            <a:chOff x="542925" y="11113"/>
            <a:chExt cx="2399365" cy="809009"/>
          </a:xfrm>
        </p:grpSpPr>
        <p:pic>
          <p:nvPicPr>
            <p:cNvPr id="7" name="Immagine 6">
              <a:extLst>
                <a:ext uri="{FF2B5EF4-FFF2-40B4-BE49-F238E27FC236}">
                  <a16:creationId xmlns:a16="http://schemas.microsoft.com/office/drawing/2014/main" id="{5BA5A8D3-EBD4-4DDC-BAA4-9EAF1E6D112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925" y="11113"/>
              <a:ext cx="2283065" cy="809009"/>
            </a:xfrm>
            <a:prstGeom prst="rect">
              <a:avLst/>
            </a:prstGeom>
          </p:spPr>
        </p:pic>
        <p:pic>
          <p:nvPicPr>
            <p:cNvPr id="8" name="Immagine 7">
              <a:extLst>
                <a:ext uri="{FF2B5EF4-FFF2-40B4-BE49-F238E27FC236}">
                  <a16:creationId xmlns:a16="http://schemas.microsoft.com/office/drawing/2014/main" id="{42BC2E56-EF4A-4FC4-8DD3-CBB43C2454B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41237" y="164275"/>
              <a:ext cx="601053" cy="585724"/>
            </a:xfrm>
            <a:prstGeom prst="rect">
              <a:avLst/>
            </a:prstGeom>
          </p:spPr>
        </p:pic>
      </p:grpSp>
      <p:sp>
        <p:nvSpPr>
          <p:cNvPr id="10" name="CasellaDiTesto 10">
            <a:extLst>
              <a:ext uri="{FF2B5EF4-FFF2-40B4-BE49-F238E27FC236}">
                <a16:creationId xmlns:a16="http://schemas.microsoft.com/office/drawing/2014/main" id="{7A6A6529-C04B-437B-9D3A-2779BADC7714}"/>
              </a:ext>
            </a:extLst>
          </p:cNvPr>
          <p:cNvSpPr txBox="1"/>
          <p:nvPr/>
        </p:nvSpPr>
        <p:spPr>
          <a:xfrm>
            <a:off x="4812666" y="115699"/>
            <a:ext cx="2566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CNR IRET Conference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0B647617-F526-489B-9645-E283F7B1CF74}"/>
              </a:ext>
            </a:extLst>
          </p:cNvPr>
          <p:cNvSpPr txBox="1"/>
          <p:nvPr/>
        </p:nvSpPr>
        <p:spPr>
          <a:xfrm>
            <a:off x="7971304" y="115699"/>
            <a:ext cx="3334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Rome, February 18</a:t>
            </a:r>
            <a:r>
              <a:rPr lang="en-GB" b="0" baseline="300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GB" b="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-19</a:t>
            </a:r>
            <a:r>
              <a:rPr lang="en-GB" b="0" baseline="300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GB" b="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2025</a:t>
            </a:r>
            <a:endParaRPr lang="en-GB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5B84D22D-3413-A426-F8B5-C9571D1318F8}"/>
              </a:ext>
            </a:extLst>
          </p:cNvPr>
          <p:cNvSpPr txBox="1"/>
          <p:nvPr/>
        </p:nvSpPr>
        <p:spPr>
          <a:xfrm>
            <a:off x="9052070" y="1679808"/>
            <a:ext cx="29178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 err="1">
                <a:solidFill>
                  <a:srgbClr val="002060"/>
                </a:solidFill>
              </a:rPr>
              <a:t>Fersa</a:t>
            </a:r>
            <a:r>
              <a:rPr lang="en-GB" sz="1000" b="1" dirty="0">
                <a:solidFill>
                  <a:srgbClr val="002060"/>
                </a:solidFill>
              </a:rPr>
              <a:t>:</a:t>
            </a:r>
            <a:r>
              <a:rPr lang="en-GB" sz="1000" dirty="0">
                <a:solidFill>
                  <a:srgbClr val="002060"/>
                </a:solidFill>
              </a:rPr>
              <a:t> Parasitic </a:t>
            </a:r>
            <a:r>
              <a:rPr lang="en-GB" sz="1000" b="1" dirty="0">
                <a:solidFill>
                  <a:srgbClr val="002060"/>
                </a:solidFill>
              </a:rPr>
              <a:t>fungi, </a:t>
            </a:r>
            <a:r>
              <a:rPr lang="en-GB" sz="1000" i="1" dirty="0" err="1">
                <a:solidFill>
                  <a:srgbClr val="002060"/>
                </a:solidFill>
              </a:rPr>
              <a:t>Mycosphaerella</a:t>
            </a:r>
            <a:r>
              <a:rPr lang="en-GB" sz="1000" i="1" dirty="0">
                <a:solidFill>
                  <a:srgbClr val="002060"/>
                </a:solidFill>
              </a:rPr>
              <a:t> </a:t>
            </a:r>
            <a:r>
              <a:rPr lang="en-GB" sz="1000" i="1" dirty="0" err="1">
                <a:solidFill>
                  <a:srgbClr val="002060"/>
                </a:solidFill>
              </a:rPr>
              <a:t>maculiformis</a:t>
            </a:r>
            <a:r>
              <a:rPr lang="en-GB" sz="1000" b="1" dirty="0">
                <a:solidFill>
                  <a:srgbClr val="002060"/>
                </a:solidFill>
              </a:rPr>
              <a:t>, </a:t>
            </a:r>
            <a:r>
              <a:rPr lang="en-GB" sz="1000" dirty="0">
                <a:solidFill>
                  <a:srgbClr val="002060"/>
                </a:solidFill>
              </a:rPr>
              <a:t> that </a:t>
            </a:r>
            <a:r>
              <a:rPr lang="en-GB" sz="1000" b="1" dirty="0">
                <a:solidFill>
                  <a:srgbClr val="002060"/>
                </a:solidFill>
              </a:rPr>
              <a:t>cause leaf spot</a:t>
            </a:r>
            <a:r>
              <a:rPr lang="en-GB" sz="1000" dirty="0">
                <a:solidFill>
                  <a:srgbClr val="002060"/>
                </a:solidFill>
              </a:rPr>
              <a:t>. </a:t>
            </a:r>
            <a:r>
              <a:rPr lang="en-GB" sz="1000" b="1" dirty="0">
                <a:solidFill>
                  <a:srgbClr val="002060"/>
                </a:solidFill>
              </a:rPr>
              <a:t>Emerging diseases of European chestnut.</a:t>
            </a:r>
          </a:p>
        </p:txBody>
      </p:sp>
      <p:pic>
        <p:nvPicPr>
          <p:cNvPr id="26" name="Immagine 25">
            <a:extLst>
              <a:ext uri="{FF2B5EF4-FFF2-40B4-BE49-F238E27FC236}">
                <a16:creationId xmlns:a16="http://schemas.microsoft.com/office/drawing/2014/main" id="{DA7E0E6E-3F73-8C62-6C4D-A4FB8C96796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2878" y="5835946"/>
            <a:ext cx="785609" cy="785609"/>
          </a:xfrm>
          <a:prstGeom prst="rect">
            <a:avLst/>
          </a:prstGeom>
        </p:spPr>
      </p:pic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55363A40-9EB5-93FB-4C86-035951FA4306}"/>
              </a:ext>
            </a:extLst>
          </p:cNvPr>
          <p:cNvSpPr txBox="1"/>
          <p:nvPr/>
        </p:nvSpPr>
        <p:spPr>
          <a:xfrm>
            <a:off x="2177332" y="375440"/>
            <a:ext cx="83005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Ex-situ collections of </a:t>
            </a:r>
            <a:r>
              <a:rPr lang="en-GB" sz="2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Castanea sativa </a:t>
            </a:r>
            <a:r>
              <a:rPr lang="en-GB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provenances as genetic sources of resistance to abiotic and biotic stress</a:t>
            </a:r>
            <a:endParaRPr lang="en-GB" sz="2000" dirty="0"/>
          </a:p>
        </p:txBody>
      </p:sp>
      <p:sp>
        <p:nvSpPr>
          <p:cNvPr id="134" name="CasellaDiTesto 133">
            <a:extLst>
              <a:ext uri="{FF2B5EF4-FFF2-40B4-BE49-F238E27FC236}">
                <a16:creationId xmlns:a16="http://schemas.microsoft.com/office/drawing/2014/main" id="{D0E6741E-AFB4-9AB4-AAAF-659C55385A92}"/>
              </a:ext>
            </a:extLst>
          </p:cNvPr>
          <p:cNvSpPr txBox="1"/>
          <p:nvPr/>
        </p:nvSpPr>
        <p:spPr>
          <a:xfrm>
            <a:off x="1108778" y="5764545"/>
            <a:ext cx="4049465" cy="9464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sz="900" dirty="0">
                <a:solidFill>
                  <a:srgbClr val="002060"/>
                </a:solidFill>
              </a:rPr>
              <a:t>Identification of a Unique Genomic Region in Sweet Chestnut (</a:t>
            </a:r>
            <a:r>
              <a:rPr lang="en-GB" sz="900" i="1" dirty="0">
                <a:solidFill>
                  <a:srgbClr val="002060"/>
                </a:solidFill>
              </a:rPr>
              <a:t>Castanea sativa</a:t>
            </a:r>
            <a:r>
              <a:rPr lang="en-GB" sz="900" dirty="0">
                <a:solidFill>
                  <a:srgbClr val="002060"/>
                </a:solidFill>
              </a:rPr>
              <a:t> Mill.) That Controls Resistance to Asian Chestnut Gall Wasp </a:t>
            </a:r>
            <a:r>
              <a:rPr lang="en-GB" sz="900" i="1" dirty="0">
                <a:solidFill>
                  <a:srgbClr val="002060"/>
                </a:solidFill>
              </a:rPr>
              <a:t>Dryocosmus kuriphilus</a:t>
            </a:r>
            <a:r>
              <a:rPr lang="en-GB" sz="900" dirty="0">
                <a:solidFill>
                  <a:srgbClr val="002060"/>
                </a:solidFill>
              </a:rPr>
              <a:t> </a:t>
            </a:r>
            <a:r>
              <a:rPr lang="en-GB" sz="900" dirty="0" err="1">
                <a:solidFill>
                  <a:srgbClr val="002060"/>
                </a:solidFill>
              </a:rPr>
              <a:t>Yasumatsu</a:t>
            </a:r>
            <a:r>
              <a:rPr lang="en-GB" sz="900" dirty="0">
                <a:solidFill>
                  <a:srgbClr val="002060"/>
                </a:solidFill>
              </a:rPr>
              <a:t>.</a:t>
            </a:r>
          </a:p>
          <a:p>
            <a:pPr algn="just"/>
            <a:r>
              <a:rPr lang="en-GB" sz="900" b="1" dirty="0">
                <a:solidFill>
                  <a:srgbClr val="002060"/>
                </a:solidFill>
              </a:rPr>
              <a:t>Muriel Gaudet; Paola </a:t>
            </a:r>
            <a:r>
              <a:rPr lang="en-GB" sz="900" b="1" dirty="0" err="1">
                <a:solidFill>
                  <a:srgbClr val="002060"/>
                </a:solidFill>
              </a:rPr>
              <a:t>Pollegioni</a:t>
            </a:r>
            <a:r>
              <a:rPr lang="en-GB" sz="900" b="1" dirty="0">
                <a:solidFill>
                  <a:srgbClr val="002060"/>
                </a:solidFill>
              </a:rPr>
              <a:t>; Marco </a:t>
            </a:r>
            <a:r>
              <a:rPr lang="en-GB" sz="900" b="1" dirty="0" err="1">
                <a:solidFill>
                  <a:srgbClr val="002060"/>
                </a:solidFill>
              </a:rPr>
              <a:t>Ciolfi</a:t>
            </a:r>
            <a:r>
              <a:rPr lang="en-GB" sz="900" b="1" dirty="0">
                <a:solidFill>
                  <a:srgbClr val="002060"/>
                </a:solidFill>
              </a:rPr>
              <a:t>; Claudia </a:t>
            </a:r>
            <a:r>
              <a:rPr lang="en-GB" sz="900" b="1" dirty="0" err="1">
                <a:solidFill>
                  <a:srgbClr val="002060"/>
                </a:solidFill>
              </a:rPr>
              <a:t>Mattioni</a:t>
            </a:r>
            <a:r>
              <a:rPr lang="en-GB" sz="900" b="1" dirty="0">
                <a:solidFill>
                  <a:srgbClr val="002060"/>
                </a:solidFill>
              </a:rPr>
              <a:t>; Marcello Cherubini; </a:t>
            </a:r>
            <a:r>
              <a:rPr lang="en-GB" sz="900" b="1" dirty="0" err="1">
                <a:solidFill>
                  <a:srgbClr val="002060"/>
                </a:solidFill>
              </a:rPr>
              <a:t>Isacco</a:t>
            </a:r>
            <a:r>
              <a:rPr lang="en-GB" sz="900" b="1" dirty="0">
                <a:solidFill>
                  <a:srgbClr val="002060"/>
                </a:solidFill>
              </a:rPr>
              <a:t> </a:t>
            </a:r>
            <a:r>
              <a:rPr lang="en-GB" sz="900" b="1" dirty="0" err="1">
                <a:solidFill>
                  <a:srgbClr val="002060"/>
                </a:solidFill>
              </a:rPr>
              <a:t>Beritognolo</a:t>
            </a:r>
            <a:endParaRPr lang="en-GB" sz="900" b="1" dirty="0">
              <a:solidFill>
                <a:srgbClr val="002060"/>
              </a:solidFill>
            </a:endParaRPr>
          </a:p>
          <a:p>
            <a:pPr algn="just"/>
            <a:r>
              <a:rPr lang="en-GB" sz="1050" b="1" dirty="0">
                <a:solidFill>
                  <a:srgbClr val="002060"/>
                </a:solidFill>
              </a:rPr>
              <a:t>Plants 2024, Volume 13, Issue 10, 1355</a:t>
            </a:r>
          </a:p>
        </p:txBody>
      </p:sp>
      <p:grpSp>
        <p:nvGrpSpPr>
          <p:cNvPr id="187" name="Gruppo 186">
            <a:extLst>
              <a:ext uri="{FF2B5EF4-FFF2-40B4-BE49-F238E27FC236}">
                <a16:creationId xmlns:a16="http://schemas.microsoft.com/office/drawing/2014/main" id="{54C1F756-C554-609C-6DA6-8E7A463A6CA5}"/>
              </a:ext>
            </a:extLst>
          </p:cNvPr>
          <p:cNvGrpSpPr/>
          <p:nvPr/>
        </p:nvGrpSpPr>
        <p:grpSpPr>
          <a:xfrm>
            <a:off x="5129145" y="2342344"/>
            <a:ext cx="1598113" cy="707886"/>
            <a:chOff x="4844555" y="1943738"/>
            <a:chExt cx="1598113" cy="707886"/>
          </a:xfrm>
        </p:grpSpPr>
        <p:sp>
          <p:nvSpPr>
            <p:cNvPr id="138" name="CasellaDiTesto 137">
              <a:extLst>
                <a:ext uri="{FF2B5EF4-FFF2-40B4-BE49-F238E27FC236}">
                  <a16:creationId xmlns:a16="http://schemas.microsoft.com/office/drawing/2014/main" id="{ED960EF1-BF07-082B-D84B-F1EDA83886BB}"/>
                </a:ext>
              </a:extLst>
            </p:cNvPr>
            <p:cNvSpPr txBox="1"/>
            <p:nvPr/>
          </p:nvSpPr>
          <p:spPr>
            <a:xfrm>
              <a:off x="4844555" y="1943738"/>
              <a:ext cx="993447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1000" b="1" dirty="0">
                  <a:solidFill>
                    <a:schemeClr val="accent4">
                      <a:lumMod val="40000"/>
                      <a:lumOff val="60000"/>
                    </a:schemeClr>
                  </a:solidFill>
                </a:rPr>
                <a:t>6</a:t>
              </a:r>
              <a:r>
                <a:rPr lang="en-GB" sz="1000" dirty="0">
                  <a:solidFill>
                    <a:schemeClr val="accent4">
                      <a:lumMod val="40000"/>
                      <a:lumOff val="60000"/>
                    </a:schemeClr>
                  </a:solidFill>
                </a:rPr>
                <a:t> </a:t>
              </a:r>
              <a:r>
                <a:rPr lang="en-GB" sz="1000" b="1" dirty="0">
                  <a:solidFill>
                    <a:schemeClr val="accent4">
                      <a:lumMod val="40000"/>
                      <a:lumOff val="60000"/>
                    </a:schemeClr>
                  </a:solidFill>
                </a:rPr>
                <a:t>provenances:</a:t>
              </a:r>
            </a:p>
            <a:p>
              <a:pPr marL="171450" indent="-80963">
                <a:buFont typeface="Arial" panose="020B0604020202020204" pitchFamily="34" charset="0"/>
                <a:buChar char="•"/>
              </a:pPr>
              <a:r>
                <a:rPr lang="en-GB" sz="1000" b="1" dirty="0">
                  <a:solidFill>
                    <a:schemeClr val="accent4">
                      <a:lumMod val="40000"/>
                      <a:lumOff val="60000"/>
                    </a:schemeClr>
                  </a:solidFill>
                </a:rPr>
                <a:t>Spain, </a:t>
              </a:r>
            </a:p>
            <a:p>
              <a:pPr marL="171450" indent="-80963">
                <a:buFont typeface="Arial" panose="020B0604020202020204" pitchFamily="34" charset="0"/>
                <a:buChar char="•"/>
              </a:pPr>
              <a:r>
                <a:rPr lang="en-GB" sz="1000" b="1" dirty="0">
                  <a:solidFill>
                    <a:schemeClr val="accent4">
                      <a:lumMod val="40000"/>
                      <a:lumOff val="60000"/>
                    </a:schemeClr>
                  </a:solidFill>
                </a:rPr>
                <a:t>Italy, </a:t>
              </a:r>
            </a:p>
            <a:p>
              <a:pPr marL="171450" indent="-80963">
                <a:buFont typeface="Arial" panose="020B0604020202020204" pitchFamily="34" charset="0"/>
                <a:buChar char="•"/>
              </a:pPr>
              <a:r>
                <a:rPr lang="en-GB" sz="1000" b="1" dirty="0">
                  <a:solidFill>
                    <a:schemeClr val="accent4">
                      <a:lumMod val="40000"/>
                      <a:lumOff val="60000"/>
                    </a:schemeClr>
                  </a:solidFill>
                </a:rPr>
                <a:t>Greece </a:t>
              </a:r>
            </a:p>
          </p:txBody>
        </p:sp>
        <p:sp>
          <p:nvSpPr>
            <p:cNvPr id="141" name="CasellaDiTesto 140">
              <a:extLst>
                <a:ext uri="{FF2B5EF4-FFF2-40B4-BE49-F238E27FC236}">
                  <a16:creationId xmlns:a16="http://schemas.microsoft.com/office/drawing/2014/main" id="{41A61188-A1C6-6EA9-EEC7-0F0693FFB0E0}"/>
                </a:ext>
              </a:extLst>
            </p:cNvPr>
            <p:cNvSpPr txBox="1"/>
            <p:nvPr/>
          </p:nvSpPr>
          <p:spPr>
            <a:xfrm>
              <a:off x="5539380" y="2085899"/>
              <a:ext cx="9032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>
                      <a:lumMod val="40000"/>
                      <a:lumOff val="6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 contrasting sites per country (mesic vs xeric)</a:t>
              </a:r>
            </a:p>
          </p:txBody>
        </p:sp>
        <p:sp>
          <p:nvSpPr>
            <p:cNvPr id="142" name="Freccia a destra 141">
              <a:extLst>
                <a:ext uri="{FF2B5EF4-FFF2-40B4-BE49-F238E27FC236}">
                  <a16:creationId xmlns:a16="http://schemas.microsoft.com/office/drawing/2014/main" id="{87068217-7A0D-E7A1-2E19-3D03E481D28A}"/>
                </a:ext>
              </a:extLst>
            </p:cNvPr>
            <p:cNvSpPr/>
            <p:nvPr/>
          </p:nvSpPr>
          <p:spPr>
            <a:xfrm>
              <a:off x="5473140" y="2284127"/>
              <a:ext cx="111642" cy="65209"/>
            </a:xfrm>
            <a:prstGeom prst="rightArrow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pic>
        <p:nvPicPr>
          <p:cNvPr id="143" name="Immagine 142" descr="WP_20150619_10_37_01_Panorama.jpg">
            <a:extLst>
              <a:ext uri="{FF2B5EF4-FFF2-40B4-BE49-F238E27FC236}">
                <a16:creationId xmlns:a16="http://schemas.microsoft.com/office/drawing/2014/main" id="{6CE857DE-FC86-EE2E-85E8-6AB2614AC6E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lum contrast="10000"/>
          </a:blip>
          <a:stretch>
            <a:fillRect/>
          </a:stretch>
        </p:blipFill>
        <p:spPr>
          <a:xfrm>
            <a:off x="2160649" y="2850358"/>
            <a:ext cx="2881299" cy="7406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5" name="Immagine 144" descr="Immagine che contiene aria aperta, pianta, albero, quercia&#10;&#10;Descrizione generata automaticamente">
            <a:extLst>
              <a:ext uri="{FF2B5EF4-FFF2-40B4-BE49-F238E27FC236}">
                <a16:creationId xmlns:a16="http://schemas.microsoft.com/office/drawing/2014/main" id="{2309D71F-63F7-4C96-9D4F-0A2BE77FFF54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119" y="1904693"/>
            <a:ext cx="1205684" cy="9042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7" name="Immagine 146" descr="Immagine che contiene aria aperta, cielo, albero, pianta&#10;&#10;Descrizione generata automaticamente">
            <a:extLst>
              <a:ext uri="{FF2B5EF4-FFF2-40B4-BE49-F238E27FC236}">
                <a16:creationId xmlns:a16="http://schemas.microsoft.com/office/drawing/2014/main" id="{26B91C4F-4792-EB16-3408-312548E7A37E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894133" y="1484107"/>
            <a:ext cx="843344" cy="6325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72" name="Gruppo 171">
            <a:extLst>
              <a:ext uri="{FF2B5EF4-FFF2-40B4-BE49-F238E27FC236}">
                <a16:creationId xmlns:a16="http://schemas.microsoft.com/office/drawing/2014/main" id="{11D95F98-8578-342F-1069-5451ACEB9078}"/>
              </a:ext>
            </a:extLst>
          </p:cNvPr>
          <p:cNvGrpSpPr/>
          <p:nvPr/>
        </p:nvGrpSpPr>
        <p:grpSpPr>
          <a:xfrm>
            <a:off x="7375744" y="1772770"/>
            <a:ext cx="1680931" cy="937796"/>
            <a:chOff x="7295585" y="1957336"/>
            <a:chExt cx="1680931" cy="937796"/>
          </a:xfrm>
        </p:grpSpPr>
        <p:sp>
          <p:nvSpPr>
            <p:cNvPr id="150" name="CasellaDiTesto 149">
              <a:extLst>
                <a:ext uri="{FF2B5EF4-FFF2-40B4-BE49-F238E27FC236}">
                  <a16:creationId xmlns:a16="http://schemas.microsoft.com/office/drawing/2014/main" id="{CFD2ACDF-CBE6-1D29-3161-B83D0C7FD231}"/>
                </a:ext>
              </a:extLst>
            </p:cNvPr>
            <p:cNvSpPr txBox="1"/>
            <p:nvPr/>
          </p:nvSpPr>
          <p:spPr>
            <a:xfrm>
              <a:off x="7295585" y="1957336"/>
              <a:ext cx="1680931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it-IT"/>
              </a:defPPr>
              <a:lvl1pPr algn="ctr">
                <a:defRPr sz="800" b="1">
                  <a:solidFill>
                    <a:schemeClr val="accent4">
                      <a:lumMod val="40000"/>
                      <a:lumOff val="60000"/>
                    </a:schemeClr>
                  </a:solidFill>
                </a:defRPr>
              </a:lvl1pPr>
            </a:lstStyle>
            <a:p>
              <a:pPr algn="l"/>
              <a:r>
                <a:rPr lang="en-GB" b="0"/>
                <a:t>Cross of </a:t>
              </a:r>
              <a:r>
                <a:rPr lang="en-GB"/>
                <a:t>contrasting</a:t>
              </a:r>
              <a:r>
                <a:rPr lang="en-GB" b="0"/>
                <a:t> genotypes </a:t>
              </a:r>
              <a:r>
                <a:rPr lang="en-GB" b="0" dirty="0"/>
                <a:t>from </a:t>
              </a:r>
              <a:r>
                <a:rPr lang="en-GB" dirty="0"/>
                <a:t>Bursa</a:t>
              </a:r>
              <a:r>
                <a:rPr lang="en-GB" b="0" dirty="0"/>
                <a:t> and </a:t>
              </a:r>
              <a:r>
                <a:rPr lang="en-GB" err="1"/>
                <a:t>Hopa</a:t>
              </a:r>
              <a:r>
                <a:rPr lang="en-GB" b="0"/>
                <a:t> </a:t>
              </a:r>
              <a:r>
                <a:rPr lang="en-GB"/>
                <a:t>(Turkey)</a:t>
              </a:r>
              <a:endParaRPr lang="en-GB" dirty="0"/>
            </a:p>
          </p:txBody>
        </p:sp>
        <p:sp>
          <p:nvSpPr>
            <p:cNvPr id="148" name="CasellaDiTesto 147">
              <a:extLst>
                <a:ext uri="{FF2B5EF4-FFF2-40B4-BE49-F238E27FC236}">
                  <a16:creationId xmlns:a16="http://schemas.microsoft.com/office/drawing/2014/main" id="{8A7A804D-3E94-D95A-6D61-DDA98673D147}"/>
                </a:ext>
              </a:extLst>
            </p:cNvPr>
            <p:cNvSpPr txBox="1"/>
            <p:nvPr/>
          </p:nvSpPr>
          <p:spPr>
            <a:xfrm>
              <a:off x="7610896" y="2479634"/>
              <a:ext cx="733803" cy="4154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it-IT"/>
              </a:defPPr>
              <a:lvl1pPr algn="ctr">
                <a:defRPr sz="800" b="1">
                  <a:solidFill>
                    <a:schemeClr val="accent4">
                      <a:lumMod val="40000"/>
                      <a:lumOff val="60000"/>
                    </a:schemeClr>
                  </a:solidFill>
                </a:defRPr>
              </a:lvl1pPr>
            </a:lstStyle>
            <a:p>
              <a:r>
                <a:rPr lang="en-GB" sz="1050"/>
                <a:t>Full-sib F1 </a:t>
              </a:r>
              <a:r>
                <a:rPr lang="en-GB" sz="1050" dirty="0" err="1"/>
                <a:t>familly</a:t>
              </a:r>
              <a:r>
                <a:rPr lang="en-GB" sz="1050" dirty="0"/>
                <a:t> </a:t>
              </a:r>
            </a:p>
          </p:txBody>
        </p:sp>
        <p:sp>
          <p:nvSpPr>
            <p:cNvPr id="151" name="CasellaDiTesto 150">
              <a:extLst>
                <a:ext uri="{FF2B5EF4-FFF2-40B4-BE49-F238E27FC236}">
                  <a16:creationId xmlns:a16="http://schemas.microsoft.com/office/drawing/2014/main" id="{D2C2D0A8-FA40-87F0-07CD-6556BB0A38EB}"/>
                </a:ext>
              </a:extLst>
            </p:cNvPr>
            <p:cNvSpPr txBox="1"/>
            <p:nvPr/>
          </p:nvSpPr>
          <p:spPr>
            <a:xfrm>
              <a:off x="7432466" y="2214001"/>
              <a:ext cx="1310576" cy="2539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it-IT"/>
              </a:defPPr>
              <a:lvl1pPr algn="ctr">
                <a:defRPr sz="800" b="1">
                  <a:solidFill>
                    <a:schemeClr val="accent4">
                      <a:lumMod val="40000"/>
                      <a:lumOff val="60000"/>
                    </a:schemeClr>
                  </a:solidFill>
                </a:defRPr>
              </a:lvl1pPr>
            </a:lstStyle>
            <a:p>
              <a:r>
                <a:rPr lang="en-GB" sz="1050" dirty="0"/>
                <a:t> Bursa X </a:t>
              </a:r>
              <a:r>
                <a:rPr lang="en-GB" sz="1050" dirty="0" err="1"/>
                <a:t>Hopa</a:t>
              </a:r>
              <a:r>
                <a:rPr lang="en-GB" sz="1050" dirty="0"/>
                <a:t> </a:t>
              </a:r>
              <a:r>
                <a:rPr lang="en-GB" dirty="0"/>
                <a:t>(1998)</a:t>
              </a:r>
            </a:p>
          </p:txBody>
        </p:sp>
        <p:sp>
          <p:nvSpPr>
            <p:cNvPr id="154" name="Freccia a destra 153">
              <a:extLst>
                <a:ext uri="{FF2B5EF4-FFF2-40B4-BE49-F238E27FC236}">
                  <a16:creationId xmlns:a16="http://schemas.microsoft.com/office/drawing/2014/main" id="{A23573FD-F78F-0751-F433-4A21DB54E224}"/>
                </a:ext>
              </a:extLst>
            </p:cNvPr>
            <p:cNvSpPr/>
            <p:nvPr/>
          </p:nvSpPr>
          <p:spPr>
            <a:xfrm rot="5400000">
              <a:off x="7913663" y="2452611"/>
              <a:ext cx="111642" cy="65209"/>
            </a:xfrm>
            <a:prstGeom prst="rightArrow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157" name="Figura a mano libera: forma 156">
            <a:extLst>
              <a:ext uri="{FF2B5EF4-FFF2-40B4-BE49-F238E27FC236}">
                <a16:creationId xmlns:a16="http://schemas.microsoft.com/office/drawing/2014/main" id="{9D8ED998-B46B-E037-3080-3F91D926EA36}"/>
              </a:ext>
            </a:extLst>
          </p:cNvPr>
          <p:cNvSpPr/>
          <p:nvPr/>
        </p:nvSpPr>
        <p:spPr>
          <a:xfrm rot="5171964" flipH="1">
            <a:off x="4505424" y="2717127"/>
            <a:ext cx="336007" cy="299363"/>
          </a:xfrm>
          <a:custGeom>
            <a:avLst/>
            <a:gdLst>
              <a:gd name="connsiteX0" fmla="*/ 333955 w 336007"/>
              <a:gd name="connsiteY0" fmla="*/ 0 h 461921"/>
              <a:gd name="connsiteX1" fmla="*/ 286247 w 336007"/>
              <a:gd name="connsiteY1" fmla="*/ 413468 h 461921"/>
              <a:gd name="connsiteX2" fmla="*/ 0 w 336007"/>
              <a:gd name="connsiteY2" fmla="*/ 437322 h 461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6007" h="461921">
                <a:moveTo>
                  <a:pt x="333955" y="0"/>
                </a:moveTo>
                <a:cubicBezTo>
                  <a:pt x="337930" y="170290"/>
                  <a:pt x="341906" y="340581"/>
                  <a:pt x="286247" y="413468"/>
                </a:cubicBezTo>
                <a:cubicBezTo>
                  <a:pt x="230588" y="486355"/>
                  <a:pt x="115294" y="461838"/>
                  <a:pt x="0" y="437322"/>
                </a:cubicBezTo>
              </a:path>
            </a:pathLst>
          </a:custGeom>
          <a:ln w="38100">
            <a:solidFill>
              <a:srgbClr val="92D05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3" name="Text Box 36">
            <a:extLst>
              <a:ext uri="{FF2B5EF4-FFF2-40B4-BE49-F238E27FC236}">
                <a16:creationId xmlns:a16="http://schemas.microsoft.com/office/drawing/2014/main" id="{A78009C4-5327-44D2-FB20-859952CBA6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62537" y="6298575"/>
            <a:ext cx="2727143" cy="52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5" tIns="45713" rIns="91425" bIns="45713">
            <a:spAutoFit/>
          </a:bodyPr>
          <a:lstStyle/>
          <a:p>
            <a:r>
              <a:rPr lang="en-GB" sz="1400" b="1" dirty="0">
                <a:solidFill>
                  <a:schemeClr val="accent6">
                    <a:lumMod val="50000"/>
                  </a:schemeClr>
                </a:solidFill>
              </a:rPr>
              <a:t>Isacco </a:t>
            </a:r>
            <a:r>
              <a:rPr lang="en-GB" sz="1400" b="1" dirty="0" err="1">
                <a:solidFill>
                  <a:schemeClr val="accent6">
                    <a:lumMod val="50000"/>
                  </a:schemeClr>
                </a:solidFill>
              </a:rPr>
              <a:t>Beritognolo</a:t>
            </a:r>
            <a:r>
              <a:rPr lang="en-GB" sz="1400" b="1" dirty="0">
                <a:solidFill>
                  <a:schemeClr val="accent6">
                    <a:lumMod val="50000"/>
                  </a:schemeClr>
                </a:solidFill>
              </a:rPr>
              <a:t>, Marcello Cherubini, Luca Leonardi</a:t>
            </a:r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8E874436-AAB5-0260-87D7-AB8A83A81323}"/>
              </a:ext>
            </a:extLst>
          </p:cNvPr>
          <p:cNvSpPr txBox="1"/>
          <p:nvPr/>
        </p:nvSpPr>
        <p:spPr>
          <a:xfrm>
            <a:off x="594353" y="1563699"/>
            <a:ext cx="148951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700" b="1" i="1" dirty="0">
                <a:solidFill>
                  <a:srgbClr val="002060"/>
                </a:solidFill>
                <a:latin typeface="Helvetica" panose="020B0604020202020204" pitchFamily="34" charset="0"/>
              </a:rPr>
              <a:t>Castanea sativa </a:t>
            </a:r>
          </a:p>
          <a:p>
            <a:pPr algn="ctr"/>
            <a:r>
              <a:rPr lang="en-GB" sz="700" dirty="0">
                <a:solidFill>
                  <a:srgbClr val="002060"/>
                </a:solidFill>
                <a:latin typeface="Helvetica" panose="020B0604020202020204" pitchFamily="34" charset="0"/>
              </a:rPr>
              <a:t>Provenance</a:t>
            </a:r>
            <a:r>
              <a:rPr lang="en-GB" sz="700" b="1" dirty="0">
                <a:solidFill>
                  <a:srgbClr val="002060"/>
                </a:solidFill>
                <a:latin typeface="Helvetica" panose="020B0604020202020204" pitchFamily="34" charset="0"/>
              </a:rPr>
              <a:t> </a:t>
            </a:r>
            <a:r>
              <a:rPr lang="en-GB" sz="700" dirty="0">
                <a:solidFill>
                  <a:srgbClr val="002060"/>
                </a:solidFill>
                <a:latin typeface="Helvetica" panose="020B0604020202020204" pitchFamily="34" charset="0"/>
              </a:rPr>
              <a:t>Hortiatis (Greece</a:t>
            </a:r>
            <a:r>
              <a:rPr lang="en-GB" sz="700" b="1" dirty="0">
                <a:solidFill>
                  <a:srgbClr val="002060"/>
                </a:solidFill>
                <a:latin typeface="Helvetica" panose="020B0604020202020204" pitchFamily="34" charset="0"/>
              </a:rPr>
              <a:t>)</a:t>
            </a:r>
          </a:p>
          <a:p>
            <a:pPr algn="ctr"/>
            <a:r>
              <a:rPr lang="en-GB" sz="700" dirty="0">
                <a:solidFill>
                  <a:srgbClr val="002060"/>
                </a:solidFill>
                <a:latin typeface="Helvetica" panose="020B0604020202020204" pitchFamily="34" charset="0"/>
              </a:rPr>
              <a:t>High number of plants </a:t>
            </a:r>
            <a:r>
              <a:rPr lang="en-GB" sz="700" b="1" dirty="0">
                <a:solidFill>
                  <a:srgbClr val="002060"/>
                </a:solidFill>
                <a:latin typeface="Helvetica" panose="020B0604020202020204" pitchFamily="34" charset="0"/>
              </a:rPr>
              <a:t>resistant</a:t>
            </a:r>
            <a:r>
              <a:rPr lang="en-GB" sz="700" dirty="0">
                <a:solidFill>
                  <a:srgbClr val="002060"/>
                </a:solidFill>
                <a:latin typeface="Helvetica" panose="020B0604020202020204" pitchFamily="34" charset="0"/>
              </a:rPr>
              <a:t> </a:t>
            </a:r>
          </a:p>
        </p:txBody>
      </p:sp>
      <p:sp>
        <p:nvSpPr>
          <p:cNvPr id="31" name="Freccia a destra 30">
            <a:extLst>
              <a:ext uri="{FF2B5EF4-FFF2-40B4-BE49-F238E27FC236}">
                <a16:creationId xmlns:a16="http://schemas.microsoft.com/office/drawing/2014/main" id="{76446044-08FE-A2B8-7DBD-F5F01486ECE3}"/>
              </a:ext>
            </a:extLst>
          </p:cNvPr>
          <p:cNvSpPr/>
          <p:nvPr/>
        </p:nvSpPr>
        <p:spPr>
          <a:xfrm rot="5400000">
            <a:off x="1267781" y="3591382"/>
            <a:ext cx="142654" cy="116006"/>
          </a:xfrm>
          <a:prstGeom prst="right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9" name="CasellaDiTesto 128">
            <a:extLst>
              <a:ext uri="{FF2B5EF4-FFF2-40B4-BE49-F238E27FC236}">
                <a16:creationId xmlns:a16="http://schemas.microsoft.com/office/drawing/2014/main" id="{348D2FBB-E19F-96D8-8D42-A37B44063FF0}"/>
              </a:ext>
            </a:extLst>
          </p:cNvPr>
          <p:cNvSpPr txBox="1"/>
          <p:nvPr/>
        </p:nvSpPr>
        <p:spPr>
          <a:xfrm>
            <a:off x="353624" y="3680102"/>
            <a:ext cx="301381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en-GB" sz="900" b="1" dirty="0">
                <a:solidFill>
                  <a:srgbClr val="002060"/>
                </a:solidFill>
              </a:rPr>
              <a:t>DNA Pool sequencing (Pool-GWAS)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GB" sz="900" dirty="0">
                <a:solidFill>
                  <a:srgbClr val="002060"/>
                </a:solidFill>
              </a:rPr>
              <a:t>Alignment with </a:t>
            </a:r>
            <a:r>
              <a:rPr lang="en-GB" sz="900" b="1" i="1" dirty="0">
                <a:solidFill>
                  <a:srgbClr val="002060"/>
                </a:solidFill>
              </a:rPr>
              <a:t>C. mollissima </a:t>
            </a:r>
            <a:r>
              <a:rPr lang="en-GB" sz="900" b="1" dirty="0">
                <a:solidFill>
                  <a:srgbClr val="002060"/>
                </a:solidFill>
              </a:rPr>
              <a:t>reference genome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GB" sz="900" b="1" dirty="0">
                <a:solidFill>
                  <a:srgbClr val="002060"/>
                </a:solidFill>
              </a:rPr>
              <a:t>Pool comparison </a:t>
            </a:r>
            <a:r>
              <a:rPr lang="en-GB" sz="900" dirty="0">
                <a:solidFill>
                  <a:srgbClr val="002060"/>
                </a:solidFill>
              </a:rPr>
              <a:t>with POPOOLATION2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GB" sz="900" b="1" i="1" dirty="0">
                <a:solidFill>
                  <a:srgbClr val="002060"/>
                </a:solidFill>
              </a:rPr>
              <a:t>F</a:t>
            </a:r>
            <a:r>
              <a:rPr lang="en-GB" sz="900" b="1" baseline="-25000" dirty="0">
                <a:solidFill>
                  <a:srgbClr val="002060"/>
                </a:solidFill>
              </a:rPr>
              <a:t>ST</a:t>
            </a:r>
            <a:r>
              <a:rPr lang="en-GB" sz="900" b="1" dirty="0">
                <a:solidFill>
                  <a:srgbClr val="002060"/>
                </a:solidFill>
              </a:rPr>
              <a:t> analysis </a:t>
            </a:r>
            <a:r>
              <a:rPr lang="en-GB" sz="900" dirty="0">
                <a:solidFill>
                  <a:srgbClr val="002060"/>
                </a:solidFill>
              </a:rPr>
              <a:t>on 1 </a:t>
            </a:r>
            <a:r>
              <a:rPr lang="en-GB" sz="900" dirty="0" err="1">
                <a:solidFill>
                  <a:srgbClr val="002060"/>
                </a:solidFill>
              </a:rPr>
              <a:t>kpb</a:t>
            </a:r>
            <a:r>
              <a:rPr lang="en-GB" sz="900" dirty="0">
                <a:solidFill>
                  <a:srgbClr val="002060"/>
                </a:solidFill>
              </a:rPr>
              <a:t> windows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GB" sz="900" b="1" dirty="0">
                <a:solidFill>
                  <a:srgbClr val="002060"/>
                </a:solidFill>
              </a:rPr>
              <a:t>Fisher exact test </a:t>
            </a:r>
            <a:r>
              <a:rPr lang="en-GB" sz="900" dirty="0">
                <a:solidFill>
                  <a:srgbClr val="002060"/>
                </a:solidFill>
              </a:rPr>
              <a:t>on individual SNPs</a:t>
            </a:r>
          </a:p>
        </p:txBody>
      </p:sp>
      <p:sp>
        <p:nvSpPr>
          <p:cNvPr id="131" name="CasellaDiTesto 130">
            <a:extLst>
              <a:ext uri="{FF2B5EF4-FFF2-40B4-BE49-F238E27FC236}">
                <a16:creationId xmlns:a16="http://schemas.microsoft.com/office/drawing/2014/main" id="{24BE395A-8D54-DFA6-D800-D47FC5D99989}"/>
              </a:ext>
            </a:extLst>
          </p:cNvPr>
          <p:cNvSpPr txBox="1"/>
          <p:nvPr/>
        </p:nvSpPr>
        <p:spPr>
          <a:xfrm>
            <a:off x="369086" y="4532333"/>
            <a:ext cx="222689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900" b="1" dirty="0">
                <a:solidFill>
                  <a:srgbClr val="002060"/>
                </a:solidFill>
              </a:rPr>
              <a:t>21</a:t>
            </a:r>
            <a:r>
              <a:rPr lang="en-GB" sz="900" dirty="0">
                <a:solidFill>
                  <a:srgbClr val="002060"/>
                </a:solidFill>
              </a:rPr>
              <a:t> </a:t>
            </a:r>
            <a:r>
              <a:rPr lang="en-GB" sz="900" b="1" dirty="0">
                <a:solidFill>
                  <a:srgbClr val="002060"/>
                </a:solidFill>
              </a:rPr>
              <a:t>significant</a:t>
            </a:r>
            <a:r>
              <a:rPr lang="en-GB" sz="900" dirty="0">
                <a:solidFill>
                  <a:srgbClr val="002060"/>
                </a:solidFill>
              </a:rPr>
              <a:t> </a:t>
            </a:r>
            <a:r>
              <a:rPr lang="en-GB" sz="900" b="1" dirty="0">
                <a:solidFill>
                  <a:srgbClr val="002060"/>
                </a:solidFill>
              </a:rPr>
              <a:t>SNPs</a:t>
            </a:r>
            <a:r>
              <a:rPr lang="en-GB" sz="900" dirty="0">
                <a:solidFill>
                  <a:srgbClr val="002060"/>
                </a:solidFill>
              </a:rPr>
              <a:t> associated to resistance</a:t>
            </a:r>
            <a:endParaRPr lang="en-GB" sz="900" b="1" dirty="0">
              <a:solidFill>
                <a:srgbClr val="002060"/>
              </a:solidFill>
            </a:endParaRPr>
          </a:p>
        </p:txBody>
      </p:sp>
      <p:sp>
        <p:nvSpPr>
          <p:cNvPr id="33" name="Freccia a destra 32">
            <a:extLst>
              <a:ext uri="{FF2B5EF4-FFF2-40B4-BE49-F238E27FC236}">
                <a16:creationId xmlns:a16="http://schemas.microsoft.com/office/drawing/2014/main" id="{15ACEF61-E976-E583-6197-C44DF4AA7DD8}"/>
              </a:ext>
            </a:extLst>
          </p:cNvPr>
          <p:cNvSpPr/>
          <p:nvPr/>
        </p:nvSpPr>
        <p:spPr>
          <a:xfrm>
            <a:off x="2640862" y="4287816"/>
            <a:ext cx="142654" cy="116006"/>
          </a:xfrm>
          <a:prstGeom prst="right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4" name="Immagine 33">
            <a:extLst>
              <a:ext uri="{FF2B5EF4-FFF2-40B4-BE49-F238E27FC236}">
                <a16:creationId xmlns:a16="http://schemas.microsoft.com/office/drawing/2014/main" id="{66642AC6-21D0-680F-6CD2-9EEDC5A264A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58592" y="3679640"/>
            <a:ext cx="1793851" cy="10617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39" name="Gruppo 38">
            <a:extLst>
              <a:ext uri="{FF2B5EF4-FFF2-40B4-BE49-F238E27FC236}">
                <a16:creationId xmlns:a16="http://schemas.microsoft.com/office/drawing/2014/main" id="{4004C36A-0E6A-1E73-37F9-217A1263F459}"/>
              </a:ext>
            </a:extLst>
          </p:cNvPr>
          <p:cNvGrpSpPr/>
          <p:nvPr/>
        </p:nvGrpSpPr>
        <p:grpSpPr>
          <a:xfrm>
            <a:off x="644204" y="1892284"/>
            <a:ext cx="1465224" cy="1709653"/>
            <a:chOff x="340368" y="1527911"/>
            <a:chExt cx="1465224" cy="170965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21" name="Immagine 120">
              <a:extLst>
                <a:ext uri="{FF2B5EF4-FFF2-40B4-BE49-F238E27FC236}">
                  <a16:creationId xmlns:a16="http://schemas.microsoft.com/office/drawing/2014/main" id="{6338BF10-7038-92A8-5ABC-2A7E361AD06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82731" y="2179412"/>
              <a:ext cx="1357925" cy="1058152"/>
            </a:xfrm>
            <a:prstGeom prst="rect">
              <a:avLst/>
            </a:prstGeom>
          </p:spPr>
        </p:pic>
        <p:grpSp>
          <p:nvGrpSpPr>
            <p:cNvPr id="122" name="Gruppo 121">
              <a:extLst>
                <a:ext uri="{FF2B5EF4-FFF2-40B4-BE49-F238E27FC236}">
                  <a16:creationId xmlns:a16="http://schemas.microsoft.com/office/drawing/2014/main" id="{F7985D02-A11E-4EA5-BE49-2FE7B505150E}"/>
                </a:ext>
              </a:extLst>
            </p:cNvPr>
            <p:cNvGrpSpPr/>
            <p:nvPr/>
          </p:nvGrpSpPr>
          <p:grpSpPr>
            <a:xfrm>
              <a:off x="340368" y="1527911"/>
              <a:ext cx="1465224" cy="674097"/>
              <a:chOff x="340368" y="1527911"/>
              <a:chExt cx="1465224" cy="674097"/>
            </a:xfrm>
          </p:grpSpPr>
          <p:pic>
            <p:nvPicPr>
              <p:cNvPr id="123" name="Immagine 122">
                <a:extLst>
                  <a:ext uri="{FF2B5EF4-FFF2-40B4-BE49-F238E27FC236}">
                    <a16:creationId xmlns:a16="http://schemas.microsoft.com/office/drawing/2014/main" id="{86A91FC9-5CA6-1938-35F8-ACD391F501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40368" y="1527911"/>
                <a:ext cx="612562" cy="674097"/>
              </a:xfrm>
              <a:prstGeom prst="rect">
                <a:avLst/>
              </a:prstGeom>
            </p:spPr>
          </p:pic>
          <p:pic>
            <p:nvPicPr>
              <p:cNvPr id="124" name="Immagine 123">
                <a:extLst>
                  <a:ext uri="{FF2B5EF4-FFF2-40B4-BE49-F238E27FC236}">
                    <a16:creationId xmlns:a16="http://schemas.microsoft.com/office/drawing/2014/main" id="{705B3C0C-1589-532B-D63F-31BD4334F6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120353" y="1527911"/>
                <a:ext cx="685239" cy="674097"/>
              </a:xfrm>
              <a:prstGeom prst="rect">
                <a:avLst/>
              </a:prstGeom>
            </p:spPr>
          </p:pic>
        </p:grpSp>
      </p:grpSp>
      <p:sp>
        <p:nvSpPr>
          <p:cNvPr id="164" name="Freccia a destra 163">
            <a:extLst>
              <a:ext uri="{FF2B5EF4-FFF2-40B4-BE49-F238E27FC236}">
                <a16:creationId xmlns:a16="http://schemas.microsoft.com/office/drawing/2014/main" id="{4C600138-303E-2C9B-D4B1-FCF8D93A46A2}"/>
              </a:ext>
            </a:extLst>
          </p:cNvPr>
          <p:cNvSpPr/>
          <p:nvPr/>
        </p:nvSpPr>
        <p:spPr>
          <a:xfrm rot="5400000">
            <a:off x="1267781" y="4441931"/>
            <a:ext cx="142654" cy="116006"/>
          </a:xfrm>
          <a:prstGeom prst="right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5" name="Freccia a destra 164">
            <a:extLst>
              <a:ext uri="{FF2B5EF4-FFF2-40B4-BE49-F238E27FC236}">
                <a16:creationId xmlns:a16="http://schemas.microsoft.com/office/drawing/2014/main" id="{D3085173-9B66-8C25-DC44-43B221CAB07B}"/>
              </a:ext>
            </a:extLst>
          </p:cNvPr>
          <p:cNvSpPr/>
          <p:nvPr/>
        </p:nvSpPr>
        <p:spPr>
          <a:xfrm rot="5400000">
            <a:off x="1267781" y="4719325"/>
            <a:ext cx="142654" cy="116006"/>
          </a:xfrm>
          <a:prstGeom prst="right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5" name="Gruppo 4">
            <a:extLst>
              <a:ext uri="{FF2B5EF4-FFF2-40B4-BE49-F238E27FC236}">
                <a16:creationId xmlns:a16="http://schemas.microsoft.com/office/drawing/2014/main" id="{91BB476C-B6AB-1C47-82EC-1FEFCA53BBBE}"/>
              </a:ext>
            </a:extLst>
          </p:cNvPr>
          <p:cNvGrpSpPr/>
          <p:nvPr/>
        </p:nvGrpSpPr>
        <p:grpSpPr>
          <a:xfrm>
            <a:off x="395457" y="4780422"/>
            <a:ext cx="4689890" cy="741419"/>
            <a:chOff x="538424" y="5009388"/>
            <a:chExt cx="4689890" cy="741419"/>
          </a:xfrm>
        </p:grpSpPr>
        <p:sp>
          <p:nvSpPr>
            <p:cNvPr id="37" name="CasellaDiTesto 36">
              <a:extLst>
                <a:ext uri="{FF2B5EF4-FFF2-40B4-BE49-F238E27FC236}">
                  <a16:creationId xmlns:a16="http://schemas.microsoft.com/office/drawing/2014/main" id="{F68BDB68-0776-59A8-88A6-60AF8EE6FE73}"/>
                </a:ext>
              </a:extLst>
            </p:cNvPr>
            <p:cNvSpPr txBox="1"/>
            <p:nvPr/>
          </p:nvSpPr>
          <p:spPr>
            <a:xfrm>
              <a:off x="2513713" y="5009388"/>
              <a:ext cx="112723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800" b="1" dirty="0">
                  <a:solidFill>
                    <a:srgbClr val="002060"/>
                  </a:solidFill>
                </a:rPr>
                <a:t>Pseudochromosome 3</a:t>
              </a:r>
            </a:p>
          </p:txBody>
        </p:sp>
        <p:grpSp>
          <p:nvGrpSpPr>
            <p:cNvPr id="98" name="Gruppo 97">
              <a:extLst>
                <a:ext uri="{FF2B5EF4-FFF2-40B4-BE49-F238E27FC236}">
                  <a16:creationId xmlns:a16="http://schemas.microsoft.com/office/drawing/2014/main" id="{9F8455AB-B672-B090-1B5B-B20BED562A0F}"/>
                </a:ext>
              </a:extLst>
            </p:cNvPr>
            <p:cNvGrpSpPr/>
            <p:nvPr/>
          </p:nvGrpSpPr>
          <p:grpSpPr>
            <a:xfrm>
              <a:off x="538424" y="5453157"/>
              <a:ext cx="1866783" cy="297650"/>
              <a:chOff x="4771370" y="4388157"/>
              <a:chExt cx="2588972" cy="329030"/>
            </a:xfrm>
          </p:grpSpPr>
          <p:grpSp>
            <p:nvGrpSpPr>
              <p:cNvPr id="113" name="Gruppo 112">
                <a:extLst>
                  <a:ext uri="{FF2B5EF4-FFF2-40B4-BE49-F238E27FC236}">
                    <a16:creationId xmlns:a16="http://schemas.microsoft.com/office/drawing/2014/main" id="{0B925135-B8FB-3F07-284E-E9FC2804EF20}"/>
                  </a:ext>
                </a:extLst>
              </p:cNvPr>
              <p:cNvGrpSpPr/>
              <p:nvPr/>
            </p:nvGrpSpPr>
            <p:grpSpPr>
              <a:xfrm>
                <a:off x="4771370" y="4388157"/>
                <a:ext cx="2588972" cy="204135"/>
                <a:chOff x="4771370" y="4344421"/>
                <a:chExt cx="2588972" cy="204135"/>
              </a:xfrm>
            </p:grpSpPr>
            <p:sp>
              <p:nvSpPr>
                <p:cNvPr id="117" name="CasellaDiTesto 116">
                  <a:extLst>
                    <a:ext uri="{FF2B5EF4-FFF2-40B4-BE49-F238E27FC236}">
                      <a16:creationId xmlns:a16="http://schemas.microsoft.com/office/drawing/2014/main" id="{E3DF1687-380B-405B-5584-8C59565558E9}"/>
                    </a:ext>
                  </a:extLst>
                </p:cNvPr>
                <p:cNvSpPr txBox="1"/>
                <p:nvPr/>
              </p:nvSpPr>
              <p:spPr>
                <a:xfrm>
                  <a:off x="4771370" y="4344421"/>
                  <a:ext cx="2588972" cy="20413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500" dirty="0">
                      <a:solidFill>
                        <a:srgbClr val="002060"/>
                      </a:solidFill>
                      <a:latin typeface="Helvetica" panose="020B0604020202020204" pitchFamily="34" charset="0"/>
                      <a:cs typeface="Arial" panose="020B0604020202020204" pitchFamily="34" charset="0"/>
                    </a:rPr>
                    <a:t>SNPs with –log</a:t>
                  </a:r>
                  <a:r>
                    <a:rPr lang="en-GB" sz="500" baseline="-25000" dirty="0">
                      <a:solidFill>
                        <a:srgbClr val="002060"/>
                      </a:solidFill>
                      <a:latin typeface="Helvetica" panose="020B0604020202020204" pitchFamily="34" charset="0"/>
                      <a:cs typeface="Arial" panose="020B0604020202020204" pitchFamily="34" charset="0"/>
                    </a:rPr>
                    <a:t>10</a:t>
                  </a:r>
                  <a:r>
                    <a:rPr lang="en-GB" sz="500" dirty="0">
                      <a:solidFill>
                        <a:srgbClr val="002060"/>
                      </a:solidFill>
                      <a:latin typeface="Helvetica" panose="020B0604020202020204" pitchFamily="34" charset="0"/>
                      <a:cs typeface="Arial" panose="020B0604020202020204" pitchFamily="34" charset="0"/>
                    </a:rPr>
                    <a:t>(p) &gt; 8.44 </a:t>
                  </a:r>
                  <a:r>
                    <a:rPr lang="en-GB" sz="600" dirty="0">
                      <a:solidFill>
                        <a:srgbClr val="002060"/>
                      </a:solidFill>
                      <a:latin typeface="Helvetica" panose="020B0604020202020204" pitchFamily="34" charset="0"/>
                      <a:cs typeface="Arial" panose="020B0604020202020204" pitchFamily="34" charset="0"/>
                    </a:rPr>
                    <a:t>(</a:t>
                  </a:r>
                  <a:r>
                    <a:rPr lang="en-GB" sz="500" dirty="0" err="1">
                      <a:solidFill>
                        <a:srgbClr val="002060"/>
                      </a:solidFill>
                      <a:latin typeface="Helvetica" panose="020B0604020202020204" pitchFamily="34" charset="0"/>
                      <a:cs typeface="Arial" panose="020B0604020202020204" pitchFamily="34" charset="0"/>
                    </a:rPr>
                    <a:t>Bonferoni</a:t>
                  </a:r>
                  <a:r>
                    <a:rPr lang="en-GB" sz="500" dirty="0">
                      <a:solidFill>
                        <a:srgbClr val="002060"/>
                      </a:solidFill>
                      <a:latin typeface="Helvetica" panose="020B0604020202020204" pitchFamily="34" charset="0"/>
                      <a:cs typeface="Arial" panose="020B0604020202020204" pitchFamily="34" charset="0"/>
                    </a:rPr>
                    <a:t>-corrected</a:t>
                  </a:r>
                  <a:r>
                    <a:rPr lang="en-GB" sz="600" dirty="0">
                      <a:solidFill>
                        <a:srgbClr val="002060"/>
                      </a:solidFill>
                      <a:latin typeface="Helvetica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GB" sz="500" dirty="0">
                      <a:solidFill>
                        <a:srgbClr val="002060"/>
                      </a:solidFill>
                      <a:latin typeface="Helvetica" panose="020B0604020202020204" pitchFamily="34" charset="0"/>
                      <a:cs typeface="Arial" panose="020B0604020202020204" pitchFamily="34" charset="0"/>
                    </a:rPr>
                    <a:t>threshold</a:t>
                  </a:r>
                  <a:r>
                    <a:rPr lang="en-GB" sz="600" dirty="0">
                      <a:solidFill>
                        <a:srgbClr val="002060"/>
                      </a:solidFill>
                      <a:latin typeface="Helvetica" panose="020B0604020202020204" pitchFamily="34" charset="0"/>
                      <a:cs typeface="Arial" panose="020B0604020202020204" pitchFamily="34" charset="0"/>
                    </a:rPr>
                    <a:t>)</a:t>
                  </a:r>
                </a:p>
              </p:txBody>
            </p:sp>
            <p:sp>
              <p:nvSpPr>
                <p:cNvPr id="118" name="Triangolo isoscele 117">
                  <a:extLst>
                    <a:ext uri="{FF2B5EF4-FFF2-40B4-BE49-F238E27FC236}">
                      <a16:creationId xmlns:a16="http://schemas.microsoft.com/office/drawing/2014/main" id="{F69074E5-22B9-8B54-A923-BFC6F929AD84}"/>
                    </a:ext>
                  </a:extLst>
                </p:cNvPr>
                <p:cNvSpPr/>
                <p:nvPr/>
              </p:nvSpPr>
              <p:spPr>
                <a:xfrm rot="10800000">
                  <a:off x="4805485" y="4398146"/>
                  <a:ext cx="45719" cy="84138"/>
                </a:xfrm>
                <a:prstGeom prst="triangle">
                  <a:avLst/>
                </a:prstGeom>
                <a:solidFill>
                  <a:srgbClr val="C00000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600" dirty="0">
                    <a:solidFill>
                      <a:srgbClr val="002060"/>
                    </a:solidFill>
                  </a:endParaRPr>
                </a:p>
              </p:txBody>
            </p:sp>
          </p:grpSp>
          <p:grpSp>
            <p:nvGrpSpPr>
              <p:cNvPr id="114" name="Gruppo 113">
                <a:extLst>
                  <a:ext uri="{FF2B5EF4-FFF2-40B4-BE49-F238E27FC236}">
                    <a16:creationId xmlns:a16="http://schemas.microsoft.com/office/drawing/2014/main" id="{8565DCEA-C092-278C-AAE7-D7D064CAC728}"/>
                  </a:ext>
                </a:extLst>
              </p:cNvPr>
              <p:cNvGrpSpPr/>
              <p:nvPr/>
            </p:nvGrpSpPr>
            <p:grpSpPr>
              <a:xfrm>
                <a:off x="4771370" y="4530064"/>
                <a:ext cx="1574432" cy="187123"/>
                <a:chOff x="4771370" y="4524100"/>
                <a:chExt cx="1574432" cy="187123"/>
              </a:xfrm>
            </p:grpSpPr>
            <p:sp>
              <p:nvSpPr>
                <p:cNvPr id="115" name="CasellaDiTesto 114">
                  <a:extLst>
                    <a:ext uri="{FF2B5EF4-FFF2-40B4-BE49-F238E27FC236}">
                      <a16:creationId xmlns:a16="http://schemas.microsoft.com/office/drawing/2014/main" id="{3B7D39EF-8AC8-01C6-C5A6-A0E542D7951C}"/>
                    </a:ext>
                  </a:extLst>
                </p:cNvPr>
                <p:cNvSpPr txBox="1"/>
                <p:nvPr/>
              </p:nvSpPr>
              <p:spPr>
                <a:xfrm>
                  <a:off x="4771370" y="4524100"/>
                  <a:ext cx="1574432" cy="1871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500" dirty="0">
                      <a:solidFill>
                        <a:srgbClr val="002060"/>
                      </a:solidFill>
                      <a:latin typeface="Helvetica" panose="020B0604020202020204" pitchFamily="34" charset="0"/>
                      <a:cs typeface="Arial" panose="020B0604020202020204" pitchFamily="34" charset="0"/>
                    </a:rPr>
                    <a:t>SNPs with 8.44 &lt; –log</a:t>
                  </a:r>
                  <a:r>
                    <a:rPr lang="en-GB" sz="500" baseline="-25000" dirty="0">
                      <a:solidFill>
                        <a:srgbClr val="002060"/>
                      </a:solidFill>
                      <a:latin typeface="Helvetica" panose="020B0604020202020204" pitchFamily="34" charset="0"/>
                      <a:cs typeface="Arial" panose="020B0604020202020204" pitchFamily="34" charset="0"/>
                    </a:rPr>
                    <a:t>10</a:t>
                  </a:r>
                  <a:r>
                    <a:rPr lang="en-GB" sz="500" dirty="0">
                      <a:solidFill>
                        <a:srgbClr val="002060"/>
                      </a:solidFill>
                      <a:latin typeface="Helvetica" panose="020B0604020202020204" pitchFamily="34" charset="0"/>
                      <a:cs typeface="Arial" panose="020B0604020202020204" pitchFamily="34" charset="0"/>
                    </a:rPr>
                    <a:t>(p) &lt; 7.30</a:t>
                  </a:r>
                </a:p>
              </p:txBody>
            </p:sp>
            <p:sp>
              <p:nvSpPr>
                <p:cNvPr id="116" name="Triangolo isoscele 115">
                  <a:extLst>
                    <a:ext uri="{FF2B5EF4-FFF2-40B4-BE49-F238E27FC236}">
                      <a16:creationId xmlns:a16="http://schemas.microsoft.com/office/drawing/2014/main" id="{D9644B4C-423E-5055-83B9-D28124861393}"/>
                    </a:ext>
                  </a:extLst>
                </p:cNvPr>
                <p:cNvSpPr/>
                <p:nvPr/>
              </p:nvSpPr>
              <p:spPr>
                <a:xfrm rot="10800000">
                  <a:off x="4805485" y="4584431"/>
                  <a:ext cx="45719" cy="84138"/>
                </a:xfrm>
                <a:prstGeom prst="triangle">
                  <a:avLst/>
                </a:prstGeom>
                <a:solidFill>
                  <a:srgbClr val="FFB380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600" dirty="0">
                    <a:solidFill>
                      <a:srgbClr val="002060"/>
                    </a:solidFill>
                  </a:endParaRPr>
                </a:p>
              </p:txBody>
            </p:sp>
          </p:grpSp>
        </p:grpSp>
        <p:grpSp>
          <p:nvGrpSpPr>
            <p:cNvPr id="99" name="Gruppo 98">
              <a:extLst>
                <a:ext uri="{FF2B5EF4-FFF2-40B4-BE49-F238E27FC236}">
                  <a16:creationId xmlns:a16="http://schemas.microsoft.com/office/drawing/2014/main" id="{6F917DC8-9EC8-B430-EABA-10307A1BFB0F}"/>
                </a:ext>
              </a:extLst>
            </p:cNvPr>
            <p:cNvGrpSpPr/>
            <p:nvPr/>
          </p:nvGrpSpPr>
          <p:grpSpPr>
            <a:xfrm>
              <a:off x="2323084" y="5486833"/>
              <a:ext cx="1453916" cy="232606"/>
              <a:chOff x="3113826" y="5112965"/>
              <a:chExt cx="2016383" cy="257128"/>
            </a:xfrm>
          </p:grpSpPr>
          <p:grpSp>
            <p:nvGrpSpPr>
              <p:cNvPr id="107" name="Gruppo 106">
                <a:extLst>
                  <a:ext uri="{FF2B5EF4-FFF2-40B4-BE49-F238E27FC236}">
                    <a16:creationId xmlns:a16="http://schemas.microsoft.com/office/drawing/2014/main" id="{1A944D6A-C03B-685E-E8F9-D3A446421210}"/>
                  </a:ext>
                </a:extLst>
              </p:cNvPr>
              <p:cNvGrpSpPr/>
              <p:nvPr/>
            </p:nvGrpSpPr>
            <p:grpSpPr>
              <a:xfrm>
                <a:off x="3114128" y="5112965"/>
                <a:ext cx="2016081" cy="119386"/>
                <a:chOff x="3576644" y="5112965"/>
                <a:chExt cx="2016081" cy="119386"/>
              </a:xfrm>
            </p:grpSpPr>
            <p:sp>
              <p:nvSpPr>
                <p:cNvPr id="111" name="CasellaDiTesto 110">
                  <a:extLst>
                    <a:ext uri="{FF2B5EF4-FFF2-40B4-BE49-F238E27FC236}">
                      <a16:creationId xmlns:a16="http://schemas.microsoft.com/office/drawing/2014/main" id="{996A27B5-0FF9-4EDF-6D01-CA17FE858205}"/>
                    </a:ext>
                  </a:extLst>
                </p:cNvPr>
                <p:cNvSpPr txBox="1"/>
                <p:nvPr/>
              </p:nvSpPr>
              <p:spPr>
                <a:xfrm>
                  <a:off x="3641379" y="5121760"/>
                  <a:ext cx="1951346" cy="109965"/>
                </a:xfrm>
                <a:prstGeom prst="roundRect">
                  <a:avLst>
                    <a:gd name="adj" fmla="val 13607"/>
                  </a:avLst>
                </a:prstGeom>
                <a:noFill/>
                <a:ln>
                  <a:noFill/>
                </a:ln>
              </p:spPr>
              <p:txBody>
                <a:bodyPr wrap="square" lIns="36000" tIns="0" rIns="36000" bIns="0" rtlCol="0" anchor="ctr" anchorCtr="0">
                  <a:spAutoFit/>
                </a:bodyPr>
                <a:lstStyle/>
                <a:p>
                  <a:r>
                    <a:rPr lang="en-GB" sz="600" i="1" dirty="0" err="1">
                      <a:solidFill>
                        <a:srgbClr val="002060"/>
                      </a:solidFill>
                      <a:latin typeface="Helvetica" panose="020B0604020202020204" pitchFamily="34" charset="0"/>
                      <a:cs typeface="Arial" panose="020B0604020202020204" pitchFamily="34" charset="0"/>
                    </a:rPr>
                    <a:t>Rac</a:t>
                  </a:r>
                  <a:r>
                    <a:rPr lang="en-GB" sz="600" i="1" dirty="0">
                      <a:solidFill>
                        <a:srgbClr val="002060"/>
                      </a:solidFill>
                      <a:latin typeface="Helvetica" panose="020B0604020202020204" pitchFamily="34" charset="0"/>
                      <a:cs typeface="Arial" panose="020B0604020202020204" pitchFamily="34" charset="0"/>
                    </a:rPr>
                    <a:t>-like GTP-binding protein </a:t>
                  </a:r>
                  <a:r>
                    <a:rPr lang="en-GB" sz="600" dirty="0">
                      <a:solidFill>
                        <a:srgbClr val="002060"/>
                      </a:solidFill>
                      <a:latin typeface="Helvetica" panose="020B0604020202020204" pitchFamily="34" charset="0"/>
                      <a:cs typeface="Arial" panose="020B0604020202020204" pitchFamily="34" charset="0"/>
                    </a:rPr>
                    <a:t>(RAC2)</a:t>
                  </a:r>
                </a:p>
              </p:txBody>
            </p:sp>
            <p:sp>
              <p:nvSpPr>
                <p:cNvPr id="112" name="Freccia a destra 111">
                  <a:extLst>
                    <a:ext uri="{FF2B5EF4-FFF2-40B4-BE49-F238E27FC236}">
                      <a16:creationId xmlns:a16="http://schemas.microsoft.com/office/drawing/2014/main" id="{42AE2B74-C065-BB3D-12D7-424AD2E0DF4A}"/>
                    </a:ext>
                  </a:extLst>
                </p:cNvPr>
                <p:cNvSpPr/>
                <p:nvPr/>
              </p:nvSpPr>
              <p:spPr>
                <a:xfrm>
                  <a:off x="3576644" y="5112965"/>
                  <a:ext cx="93260" cy="119386"/>
                </a:xfrm>
                <a:prstGeom prst="rightArrow">
                  <a:avLst/>
                </a:prstGeom>
                <a:solidFill>
                  <a:schemeClr val="bg1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600" dirty="0">
                    <a:solidFill>
                      <a:srgbClr val="002060"/>
                    </a:solidFill>
                  </a:endParaRPr>
                </a:p>
              </p:txBody>
            </p:sp>
          </p:grpSp>
          <p:grpSp>
            <p:nvGrpSpPr>
              <p:cNvPr id="108" name="Gruppo 107">
                <a:extLst>
                  <a:ext uri="{FF2B5EF4-FFF2-40B4-BE49-F238E27FC236}">
                    <a16:creationId xmlns:a16="http://schemas.microsoft.com/office/drawing/2014/main" id="{0F689B70-1FE4-F98D-7669-423E52ADB9DB}"/>
                  </a:ext>
                </a:extLst>
              </p:cNvPr>
              <p:cNvGrpSpPr/>
              <p:nvPr/>
            </p:nvGrpSpPr>
            <p:grpSpPr>
              <a:xfrm>
                <a:off x="3113826" y="5248128"/>
                <a:ext cx="1630455" cy="121965"/>
                <a:chOff x="3576342" y="5248128"/>
                <a:chExt cx="1630455" cy="121965"/>
              </a:xfrm>
            </p:grpSpPr>
            <p:sp>
              <p:nvSpPr>
                <p:cNvPr id="109" name="CasellaDiTesto 108">
                  <a:extLst>
                    <a:ext uri="{FF2B5EF4-FFF2-40B4-BE49-F238E27FC236}">
                      <a16:creationId xmlns:a16="http://schemas.microsoft.com/office/drawing/2014/main" id="{ED405AB8-C9F3-31F5-8089-6CEC13B0CFCD}"/>
                    </a:ext>
                  </a:extLst>
                </p:cNvPr>
                <p:cNvSpPr txBox="1"/>
                <p:nvPr/>
              </p:nvSpPr>
              <p:spPr>
                <a:xfrm>
                  <a:off x="3641378" y="5260127"/>
                  <a:ext cx="1565419" cy="109966"/>
                </a:xfrm>
                <a:prstGeom prst="roundRect">
                  <a:avLst>
                    <a:gd name="adj" fmla="val 13607"/>
                  </a:avLst>
                </a:prstGeom>
                <a:noFill/>
                <a:ln>
                  <a:noFill/>
                </a:ln>
              </p:spPr>
              <p:txBody>
                <a:bodyPr wrap="square" lIns="36000" tIns="0" rIns="36000" bIns="0" rtlCol="0" anchor="ctr" anchorCtr="0">
                  <a:spAutoFit/>
                </a:bodyPr>
                <a:lstStyle/>
                <a:p>
                  <a:r>
                    <a:rPr lang="en-GB" sz="600" i="1" dirty="0">
                      <a:solidFill>
                        <a:srgbClr val="002060"/>
                      </a:solidFill>
                      <a:latin typeface="Helvetica" panose="020B0604020202020204" pitchFamily="34" charset="0"/>
                      <a:cs typeface="Arial" panose="020B0604020202020204" pitchFamily="34" charset="0"/>
                    </a:rPr>
                    <a:t>Cytochrome P450: CYP71</a:t>
                  </a:r>
                  <a:r>
                    <a:rPr lang="en-GB" sz="600" dirty="0">
                      <a:solidFill>
                        <a:srgbClr val="002060"/>
                      </a:solidFill>
                      <a:latin typeface="Helvetica" panose="020B0604020202020204" pitchFamily="34" charset="0"/>
                      <a:cs typeface="Arial" panose="020B0604020202020204" pitchFamily="34" charset="0"/>
                    </a:rPr>
                    <a:t> </a:t>
                  </a:r>
                </a:p>
              </p:txBody>
            </p:sp>
            <p:sp>
              <p:nvSpPr>
                <p:cNvPr id="110" name="Freccia a destra 109">
                  <a:extLst>
                    <a:ext uri="{FF2B5EF4-FFF2-40B4-BE49-F238E27FC236}">
                      <a16:creationId xmlns:a16="http://schemas.microsoft.com/office/drawing/2014/main" id="{DDCBAFBF-411D-F032-4036-E9BEA3DB819B}"/>
                    </a:ext>
                  </a:extLst>
                </p:cNvPr>
                <p:cNvSpPr/>
                <p:nvPr/>
              </p:nvSpPr>
              <p:spPr>
                <a:xfrm>
                  <a:off x="3576342" y="5248128"/>
                  <a:ext cx="93260" cy="119386"/>
                </a:xfrm>
                <a:prstGeom prst="rightArrow">
                  <a:avLst/>
                </a:prstGeom>
                <a:solidFill>
                  <a:srgbClr val="00B0F0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600" dirty="0">
                    <a:solidFill>
                      <a:srgbClr val="002060"/>
                    </a:solidFill>
                  </a:endParaRPr>
                </a:p>
              </p:txBody>
            </p:sp>
          </p:grpSp>
        </p:grpSp>
        <p:grpSp>
          <p:nvGrpSpPr>
            <p:cNvPr id="100" name="Gruppo 99">
              <a:extLst>
                <a:ext uri="{FF2B5EF4-FFF2-40B4-BE49-F238E27FC236}">
                  <a16:creationId xmlns:a16="http://schemas.microsoft.com/office/drawing/2014/main" id="{5F070DCA-C7C6-42C8-59D5-D44673E79534}"/>
                </a:ext>
              </a:extLst>
            </p:cNvPr>
            <p:cNvGrpSpPr/>
            <p:nvPr/>
          </p:nvGrpSpPr>
          <p:grpSpPr>
            <a:xfrm>
              <a:off x="3720819" y="5486827"/>
              <a:ext cx="1507495" cy="245969"/>
              <a:chOff x="4962039" y="5110269"/>
              <a:chExt cx="2010776" cy="271900"/>
            </a:xfrm>
          </p:grpSpPr>
          <p:grpSp>
            <p:nvGrpSpPr>
              <p:cNvPr id="101" name="Gruppo 100">
                <a:extLst>
                  <a:ext uri="{FF2B5EF4-FFF2-40B4-BE49-F238E27FC236}">
                    <a16:creationId xmlns:a16="http://schemas.microsoft.com/office/drawing/2014/main" id="{E9078CD7-3F07-D9BC-EACD-BD59DF355AC9}"/>
                  </a:ext>
                </a:extLst>
              </p:cNvPr>
              <p:cNvGrpSpPr/>
              <p:nvPr/>
            </p:nvGrpSpPr>
            <p:grpSpPr>
              <a:xfrm>
                <a:off x="4962341" y="5110269"/>
                <a:ext cx="2010474" cy="123230"/>
                <a:chOff x="4962341" y="5110269"/>
                <a:chExt cx="2010474" cy="123230"/>
              </a:xfrm>
            </p:grpSpPr>
            <p:sp>
              <p:nvSpPr>
                <p:cNvPr id="105" name="CasellaDiTesto 104">
                  <a:extLst>
                    <a:ext uri="{FF2B5EF4-FFF2-40B4-BE49-F238E27FC236}">
                      <a16:creationId xmlns:a16="http://schemas.microsoft.com/office/drawing/2014/main" id="{C6802FE2-E765-F34E-CA98-B83BD296E555}"/>
                    </a:ext>
                  </a:extLst>
                </p:cNvPr>
                <p:cNvSpPr txBox="1"/>
                <p:nvPr/>
              </p:nvSpPr>
              <p:spPr>
                <a:xfrm>
                  <a:off x="5032770" y="5123534"/>
                  <a:ext cx="1940045" cy="109965"/>
                </a:xfrm>
                <a:prstGeom prst="roundRect">
                  <a:avLst>
                    <a:gd name="adj" fmla="val 13607"/>
                  </a:avLst>
                </a:prstGeom>
                <a:noFill/>
                <a:ln>
                  <a:noFill/>
                </a:ln>
              </p:spPr>
              <p:txBody>
                <a:bodyPr wrap="square" lIns="36000" tIns="0" rIns="36000" bIns="0" rtlCol="0" anchor="ctr" anchorCtr="0">
                  <a:spAutoFit/>
                </a:bodyPr>
                <a:lstStyle/>
                <a:p>
                  <a:r>
                    <a:rPr lang="en-GB" sz="600" i="1" dirty="0">
                      <a:solidFill>
                        <a:srgbClr val="002060"/>
                      </a:solidFill>
                      <a:latin typeface="Helvetica" panose="020B0604020202020204" pitchFamily="34" charset="0"/>
                      <a:cs typeface="Arial" panose="020B0604020202020204" pitchFamily="34" charset="0"/>
                    </a:rPr>
                    <a:t>UDP-Glycosyltransferase</a:t>
                  </a:r>
                  <a:r>
                    <a:rPr lang="en-GB" sz="600" dirty="0">
                      <a:solidFill>
                        <a:srgbClr val="002060"/>
                      </a:solidFill>
                      <a:latin typeface="Helvetica" panose="020B0604020202020204" pitchFamily="34" charset="0"/>
                      <a:cs typeface="Arial" panose="020B0604020202020204" pitchFamily="34" charset="0"/>
                    </a:rPr>
                    <a:t> (UGT87A1)</a:t>
                  </a:r>
                </a:p>
              </p:txBody>
            </p:sp>
            <p:sp>
              <p:nvSpPr>
                <p:cNvPr id="106" name="Freccia a destra 105">
                  <a:extLst>
                    <a:ext uri="{FF2B5EF4-FFF2-40B4-BE49-F238E27FC236}">
                      <a16:creationId xmlns:a16="http://schemas.microsoft.com/office/drawing/2014/main" id="{95FF53EF-9582-CBA9-DAB5-7D046999D148}"/>
                    </a:ext>
                  </a:extLst>
                </p:cNvPr>
                <p:cNvSpPr/>
                <p:nvPr/>
              </p:nvSpPr>
              <p:spPr>
                <a:xfrm>
                  <a:off x="4962341" y="5110269"/>
                  <a:ext cx="93259" cy="119386"/>
                </a:xfrm>
                <a:prstGeom prst="rightArrow">
                  <a:avLst/>
                </a:prstGeom>
                <a:solidFill>
                  <a:srgbClr val="00B050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600" dirty="0">
                    <a:solidFill>
                      <a:srgbClr val="002060"/>
                    </a:solidFill>
                  </a:endParaRPr>
                </a:p>
              </p:txBody>
            </p:sp>
          </p:grpSp>
          <p:grpSp>
            <p:nvGrpSpPr>
              <p:cNvPr id="102" name="Gruppo 101">
                <a:extLst>
                  <a:ext uri="{FF2B5EF4-FFF2-40B4-BE49-F238E27FC236}">
                    <a16:creationId xmlns:a16="http://schemas.microsoft.com/office/drawing/2014/main" id="{402AE716-86DA-EA26-CE5A-CB38F44FEC6E}"/>
                  </a:ext>
                </a:extLst>
              </p:cNvPr>
              <p:cNvGrpSpPr/>
              <p:nvPr/>
            </p:nvGrpSpPr>
            <p:grpSpPr>
              <a:xfrm>
                <a:off x="4962039" y="5252515"/>
                <a:ext cx="1259619" cy="129654"/>
                <a:chOff x="4962039" y="5252515"/>
                <a:chExt cx="1259619" cy="129654"/>
              </a:xfrm>
            </p:grpSpPr>
            <p:sp>
              <p:nvSpPr>
                <p:cNvPr id="103" name="CasellaDiTesto 102">
                  <a:extLst>
                    <a:ext uri="{FF2B5EF4-FFF2-40B4-BE49-F238E27FC236}">
                      <a16:creationId xmlns:a16="http://schemas.microsoft.com/office/drawing/2014/main" id="{F1044EB4-9577-C85F-79FF-3FBBFB18DE92}"/>
                    </a:ext>
                  </a:extLst>
                </p:cNvPr>
                <p:cNvSpPr txBox="1"/>
                <p:nvPr/>
              </p:nvSpPr>
              <p:spPr>
                <a:xfrm>
                  <a:off x="5032774" y="5272204"/>
                  <a:ext cx="1188884" cy="109965"/>
                </a:xfrm>
                <a:prstGeom prst="roundRect">
                  <a:avLst>
                    <a:gd name="adj" fmla="val 13607"/>
                  </a:avLst>
                </a:prstGeom>
                <a:noFill/>
                <a:ln>
                  <a:noFill/>
                </a:ln>
              </p:spPr>
              <p:txBody>
                <a:bodyPr wrap="square" lIns="36000" tIns="0" rIns="36000" bIns="0" rtlCol="0" anchor="ctr" anchorCtr="0">
                  <a:spAutoFit/>
                </a:bodyPr>
                <a:lstStyle/>
                <a:p>
                  <a:r>
                    <a:rPr lang="en-GB" sz="600" i="1" dirty="0">
                      <a:solidFill>
                        <a:srgbClr val="002060"/>
                      </a:solidFill>
                      <a:latin typeface="Helvetica" panose="020B0604020202020204" pitchFamily="34" charset="0"/>
                      <a:cs typeface="Arial" panose="020B0604020202020204" pitchFamily="34" charset="0"/>
                    </a:rPr>
                    <a:t>Uncharacterized</a:t>
                  </a:r>
                </a:p>
              </p:txBody>
            </p:sp>
            <p:sp>
              <p:nvSpPr>
                <p:cNvPr id="104" name="Freccia a destra 103">
                  <a:extLst>
                    <a:ext uri="{FF2B5EF4-FFF2-40B4-BE49-F238E27FC236}">
                      <a16:creationId xmlns:a16="http://schemas.microsoft.com/office/drawing/2014/main" id="{3F637F14-82C5-167D-C0FB-0667D524A8E3}"/>
                    </a:ext>
                  </a:extLst>
                </p:cNvPr>
                <p:cNvSpPr/>
                <p:nvPr/>
              </p:nvSpPr>
              <p:spPr>
                <a:xfrm>
                  <a:off x="4962039" y="5252515"/>
                  <a:ext cx="93259" cy="119386"/>
                </a:xfrm>
                <a:prstGeom prst="rightArrow">
                  <a:avLst/>
                </a:prstGeom>
                <a:solidFill>
                  <a:srgbClr val="C5C5C5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600" dirty="0">
                    <a:solidFill>
                      <a:srgbClr val="002060"/>
                    </a:solidFill>
                  </a:endParaRPr>
                </a:p>
              </p:txBody>
            </p:sp>
          </p:grpSp>
        </p:grpSp>
        <p:grpSp>
          <p:nvGrpSpPr>
            <p:cNvPr id="4" name="Gruppo 3">
              <a:extLst>
                <a:ext uri="{FF2B5EF4-FFF2-40B4-BE49-F238E27FC236}">
                  <a16:creationId xmlns:a16="http://schemas.microsoft.com/office/drawing/2014/main" id="{340F1AED-E487-BC99-7EE9-14E4F72C858D}"/>
                </a:ext>
              </a:extLst>
            </p:cNvPr>
            <p:cNvGrpSpPr/>
            <p:nvPr/>
          </p:nvGrpSpPr>
          <p:grpSpPr>
            <a:xfrm>
              <a:off x="780724" y="5185997"/>
              <a:ext cx="4145149" cy="287303"/>
              <a:chOff x="780724" y="5185997"/>
              <a:chExt cx="4145149" cy="287303"/>
            </a:xfrm>
          </p:grpSpPr>
          <p:sp>
            <p:nvSpPr>
              <p:cNvPr id="41" name="Rettangolo 40">
                <a:extLst>
                  <a:ext uri="{FF2B5EF4-FFF2-40B4-BE49-F238E27FC236}">
                    <a16:creationId xmlns:a16="http://schemas.microsoft.com/office/drawing/2014/main" id="{C8C5444F-17FF-23BF-3BAE-FBBD07F3AA2A}"/>
                  </a:ext>
                </a:extLst>
              </p:cNvPr>
              <p:cNvSpPr/>
              <p:nvPr/>
            </p:nvSpPr>
            <p:spPr>
              <a:xfrm>
                <a:off x="1008132" y="5198213"/>
                <a:ext cx="3457955" cy="241511"/>
              </a:xfrm>
              <a:prstGeom prst="rect">
                <a:avLst/>
              </a:prstGeom>
              <a:solidFill>
                <a:srgbClr val="D4E0CC"/>
              </a:solidFill>
              <a:ln w="635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42" name="Rectangle 567">
                <a:extLst>
                  <a:ext uri="{FF2B5EF4-FFF2-40B4-BE49-F238E27FC236}">
                    <a16:creationId xmlns:a16="http://schemas.microsoft.com/office/drawing/2014/main" id="{53BF76D2-32DC-74E8-A63C-05B1674602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8067" y="5368431"/>
                <a:ext cx="3733912" cy="12925"/>
              </a:xfrm>
              <a:prstGeom prst="rect">
                <a:avLst/>
              </a:prstGeom>
              <a:solidFill>
                <a:srgbClr val="6464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43" name="Rectangle 568">
                <a:extLst>
                  <a:ext uri="{FF2B5EF4-FFF2-40B4-BE49-F238E27FC236}">
                    <a16:creationId xmlns:a16="http://schemas.microsoft.com/office/drawing/2014/main" id="{55131527-0278-5C22-BE2C-C6326CEC5A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8067" y="5381357"/>
                <a:ext cx="3733912" cy="11488"/>
              </a:xfrm>
              <a:prstGeom prst="rect">
                <a:avLst/>
              </a:prstGeom>
              <a:solidFill>
                <a:srgbClr val="6464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44" name="Oval 572">
                <a:extLst>
                  <a:ext uri="{FF2B5EF4-FFF2-40B4-BE49-F238E27FC236}">
                    <a16:creationId xmlns:a16="http://schemas.microsoft.com/office/drawing/2014/main" id="{F80B4813-C99B-F284-7B2B-7EF5B40540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45478" y="5368431"/>
                <a:ext cx="17170" cy="20106"/>
              </a:xfrm>
              <a:prstGeom prst="ellipse">
                <a:avLst/>
              </a:prstGeom>
              <a:solidFill>
                <a:srgbClr val="646464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45" name="Oval 573">
                <a:extLst>
                  <a:ext uri="{FF2B5EF4-FFF2-40B4-BE49-F238E27FC236}">
                    <a16:creationId xmlns:a16="http://schemas.microsoft.com/office/drawing/2014/main" id="{43F7CD51-06E3-8247-569E-099F39D550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86686" y="5368431"/>
                <a:ext cx="17170" cy="20106"/>
              </a:xfrm>
              <a:prstGeom prst="ellipse">
                <a:avLst/>
              </a:prstGeom>
              <a:solidFill>
                <a:srgbClr val="646464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46" name="Oval 574">
                <a:extLst>
                  <a:ext uri="{FF2B5EF4-FFF2-40B4-BE49-F238E27FC236}">
                    <a16:creationId xmlns:a16="http://schemas.microsoft.com/office/drawing/2014/main" id="{9B1D066D-0430-E16E-0EBF-8507DD2B1A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26749" y="5368431"/>
                <a:ext cx="17170" cy="20106"/>
              </a:xfrm>
              <a:prstGeom prst="ellipse">
                <a:avLst/>
              </a:prstGeom>
              <a:solidFill>
                <a:srgbClr val="646464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47" name="Line 702">
                <a:extLst>
                  <a:ext uri="{FF2B5EF4-FFF2-40B4-BE49-F238E27FC236}">
                    <a16:creationId xmlns:a16="http://schemas.microsoft.com/office/drawing/2014/main" id="{49E09CC1-47F6-4B2D-5B43-815DC5413F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53504" y="5366104"/>
                <a:ext cx="0" cy="21542"/>
              </a:xfrm>
              <a:prstGeom prst="line">
                <a:avLst/>
              </a:prstGeom>
              <a:noFill/>
              <a:ln w="4763" cap="sq">
                <a:solidFill>
                  <a:schemeClr val="tx1"/>
                </a:solidFill>
                <a:prstDash val="solid"/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48" name="Line 704">
                <a:extLst>
                  <a:ext uri="{FF2B5EF4-FFF2-40B4-BE49-F238E27FC236}">
                    <a16:creationId xmlns:a16="http://schemas.microsoft.com/office/drawing/2014/main" id="{D1479E11-1846-39AC-D51D-A2B6468773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53504" y="5366104"/>
                <a:ext cx="0" cy="21542"/>
              </a:xfrm>
              <a:prstGeom prst="line">
                <a:avLst/>
              </a:prstGeom>
              <a:noFill/>
              <a:ln w="4763" cap="sq">
                <a:solidFill>
                  <a:schemeClr val="tx1"/>
                </a:solidFill>
                <a:prstDash val="solid"/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49" name="Rectangle 766">
                <a:extLst>
                  <a:ext uri="{FF2B5EF4-FFF2-40B4-BE49-F238E27FC236}">
                    <a16:creationId xmlns:a16="http://schemas.microsoft.com/office/drawing/2014/main" id="{F6EAA0B1-EB4E-DD79-F31F-3D97B14751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47315" y="5288378"/>
                <a:ext cx="117020" cy="923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sz="600" b="1" i="1" u="none" strike="noStrike" cap="none" normalizeH="0" baseline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+mn-lt"/>
                  </a:rPr>
                  <a:t>End</a:t>
                </a:r>
                <a:endParaRPr kumimoji="0" lang="en-GB" sz="600" b="0" i="0" u="none" strike="noStrike" cap="none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latin typeface="+mn-lt"/>
                </a:endParaRPr>
              </a:p>
            </p:txBody>
          </p:sp>
          <p:sp>
            <p:nvSpPr>
              <p:cNvPr id="50" name="Rectangle 767">
                <a:extLst>
                  <a:ext uri="{FF2B5EF4-FFF2-40B4-BE49-F238E27FC236}">
                    <a16:creationId xmlns:a16="http://schemas.microsoft.com/office/drawing/2014/main" id="{4543FC3C-9295-A1D6-2B94-7D05FCDD31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77963" y="5403694"/>
                <a:ext cx="347910" cy="696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sz="500" b="0" i="0" u="none" strike="noStrike" cap="none" normalizeH="0" baseline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Helvetica" panose="020B0604020202020204" pitchFamily="34" charset="0"/>
                  </a:rPr>
                  <a:t>  (69,013,774 bp)</a:t>
                </a:r>
              </a:p>
            </p:txBody>
          </p:sp>
          <p:sp>
            <p:nvSpPr>
              <p:cNvPr id="51" name="Rectangle 933">
                <a:extLst>
                  <a:ext uri="{FF2B5EF4-FFF2-40B4-BE49-F238E27FC236}">
                    <a16:creationId xmlns:a16="http://schemas.microsoft.com/office/drawing/2014/main" id="{353F9020-43BE-51AA-AFC8-1C6CE01629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2417" y="5288378"/>
                <a:ext cx="157094" cy="923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sz="600" b="1" i="1" u="none" strike="noStrike" cap="none" normalizeH="0" baseline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+mn-lt"/>
                  </a:rPr>
                  <a:t>Start</a:t>
                </a:r>
                <a:endParaRPr kumimoji="0" lang="en-GB" sz="600" b="0" i="0" u="none" strike="noStrike" cap="none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latin typeface="+mn-lt"/>
                </a:endParaRPr>
              </a:p>
            </p:txBody>
          </p:sp>
          <p:sp>
            <p:nvSpPr>
              <p:cNvPr id="52" name="Rectangle 934">
                <a:extLst>
                  <a:ext uri="{FF2B5EF4-FFF2-40B4-BE49-F238E27FC236}">
                    <a16:creationId xmlns:a16="http://schemas.microsoft.com/office/drawing/2014/main" id="{2C2E5C8B-9640-362C-47F2-D134DBFA03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0724" y="5394280"/>
                <a:ext cx="144481" cy="696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sz="500" b="0" i="0" u="none" strike="noStrike" cap="none" normalizeH="0" baseline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Helvetica" panose="020B0604020202020204" pitchFamily="34" charset="0"/>
                  </a:rPr>
                  <a:t>(0 bp)  </a:t>
                </a:r>
              </a:p>
            </p:txBody>
          </p:sp>
          <p:sp>
            <p:nvSpPr>
              <p:cNvPr id="53" name="Line 945">
                <a:extLst>
                  <a:ext uri="{FF2B5EF4-FFF2-40B4-BE49-F238E27FC236}">
                    <a16:creationId xmlns:a16="http://schemas.microsoft.com/office/drawing/2014/main" id="{155A7F22-B915-F211-F8D1-7B645342B03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53504" y="5370412"/>
                <a:ext cx="0" cy="17233"/>
              </a:xfrm>
              <a:prstGeom prst="line">
                <a:avLst/>
              </a:prstGeom>
              <a:noFill/>
              <a:ln w="4763" cap="sq">
                <a:solidFill>
                  <a:schemeClr val="tx1"/>
                </a:solidFill>
                <a:prstDash val="solid"/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54" name="Line 1002">
                <a:extLst>
                  <a:ext uri="{FF2B5EF4-FFF2-40B4-BE49-F238E27FC236}">
                    <a16:creationId xmlns:a16="http://schemas.microsoft.com/office/drawing/2014/main" id="{04FA54B1-8549-7677-2CF6-D97FA5F243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66950" y="5410078"/>
                <a:ext cx="0" cy="17233"/>
              </a:xfrm>
              <a:prstGeom prst="line">
                <a:avLst/>
              </a:prstGeom>
              <a:noFill/>
              <a:ln w="4763" cap="sq">
                <a:solidFill>
                  <a:srgbClr val="4A4A4A"/>
                </a:solidFill>
                <a:prstDash val="solid"/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55" name="Triangolo isoscele 54">
                <a:extLst>
                  <a:ext uri="{FF2B5EF4-FFF2-40B4-BE49-F238E27FC236}">
                    <a16:creationId xmlns:a16="http://schemas.microsoft.com/office/drawing/2014/main" id="{CBAC059A-A173-5ADE-5EE2-2FB6A7058283}"/>
                  </a:ext>
                </a:extLst>
              </p:cNvPr>
              <p:cNvSpPr/>
              <p:nvPr/>
            </p:nvSpPr>
            <p:spPr>
              <a:xfrm rot="10800000">
                <a:off x="996342" y="5304949"/>
                <a:ext cx="32966" cy="76114"/>
              </a:xfrm>
              <a:prstGeom prst="triangl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56" name="Triangolo isoscele 55">
                <a:extLst>
                  <a:ext uri="{FF2B5EF4-FFF2-40B4-BE49-F238E27FC236}">
                    <a16:creationId xmlns:a16="http://schemas.microsoft.com/office/drawing/2014/main" id="{900B06B7-7806-8D13-6B6B-DE10555A2F40}"/>
                  </a:ext>
                </a:extLst>
              </p:cNvPr>
              <p:cNvSpPr/>
              <p:nvPr/>
            </p:nvSpPr>
            <p:spPr>
              <a:xfrm rot="10800000">
                <a:off x="1004932" y="5304949"/>
                <a:ext cx="32966" cy="76114"/>
              </a:xfrm>
              <a:prstGeom prst="triangl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57" name="Freccia a destra 56">
                <a:extLst>
                  <a:ext uri="{FF2B5EF4-FFF2-40B4-BE49-F238E27FC236}">
                    <a16:creationId xmlns:a16="http://schemas.microsoft.com/office/drawing/2014/main" id="{63FA1800-0DB6-73DB-56EE-106DE6F29616}"/>
                  </a:ext>
                </a:extLst>
              </p:cNvPr>
              <p:cNvSpPr/>
              <p:nvPr/>
            </p:nvSpPr>
            <p:spPr>
              <a:xfrm>
                <a:off x="1121458" y="5321040"/>
                <a:ext cx="66387" cy="123679"/>
              </a:xfrm>
              <a:prstGeom prst="rightArrow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58" name="Triangolo isoscele 57">
                <a:extLst>
                  <a:ext uri="{FF2B5EF4-FFF2-40B4-BE49-F238E27FC236}">
                    <a16:creationId xmlns:a16="http://schemas.microsoft.com/office/drawing/2014/main" id="{5CEC14E3-2698-0DA6-A667-D61D20EC11E2}"/>
                  </a:ext>
                </a:extLst>
              </p:cNvPr>
              <p:cNvSpPr/>
              <p:nvPr/>
            </p:nvSpPr>
            <p:spPr>
              <a:xfrm rot="10800000">
                <a:off x="1147553" y="5311532"/>
                <a:ext cx="32966" cy="76114"/>
              </a:xfrm>
              <a:prstGeom prst="triangle">
                <a:avLst/>
              </a:prstGeom>
              <a:solidFill>
                <a:srgbClr val="FFB380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59" name="Triangolo isoscele 58">
                <a:extLst>
                  <a:ext uri="{FF2B5EF4-FFF2-40B4-BE49-F238E27FC236}">
                    <a16:creationId xmlns:a16="http://schemas.microsoft.com/office/drawing/2014/main" id="{173DA69B-101B-1A6B-84ED-275F6CE7CF8E}"/>
                  </a:ext>
                </a:extLst>
              </p:cNvPr>
              <p:cNvSpPr/>
              <p:nvPr/>
            </p:nvSpPr>
            <p:spPr>
              <a:xfrm rot="10800000">
                <a:off x="1134046" y="5311532"/>
                <a:ext cx="32966" cy="76114"/>
              </a:xfrm>
              <a:prstGeom prst="triangle">
                <a:avLst/>
              </a:prstGeom>
              <a:solidFill>
                <a:srgbClr val="C00000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60" name="Freccia a destra 59">
                <a:extLst>
                  <a:ext uri="{FF2B5EF4-FFF2-40B4-BE49-F238E27FC236}">
                    <a16:creationId xmlns:a16="http://schemas.microsoft.com/office/drawing/2014/main" id="{B5225546-1951-D3FC-1C2F-4BBCDA88EED2}"/>
                  </a:ext>
                </a:extLst>
              </p:cNvPr>
              <p:cNvSpPr/>
              <p:nvPr/>
            </p:nvSpPr>
            <p:spPr>
              <a:xfrm>
                <a:off x="1737849" y="5317351"/>
                <a:ext cx="32966" cy="123679"/>
              </a:xfrm>
              <a:prstGeom prst="rightArrow">
                <a:avLst/>
              </a:prstGeom>
              <a:solidFill>
                <a:srgbClr val="00B0F0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61" name="Freccia a destra 60">
                <a:extLst>
                  <a:ext uri="{FF2B5EF4-FFF2-40B4-BE49-F238E27FC236}">
                    <a16:creationId xmlns:a16="http://schemas.microsoft.com/office/drawing/2014/main" id="{8869EB47-40B3-7F94-3BA9-9D193AA20762}"/>
                  </a:ext>
                </a:extLst>
              </p:cNvPr>
              <p:cNvSpPr/>
              <p:nvPr/>
            </p:nvSpPr>
            <p:spPr>
              <a:xfrm flipH="1">
                <a:off x="1638800" y="5319776"/>
                <a:ext cx="37361" cy="123679"/>
              </a:xfrm>
              <a:prstGeom prst="rightArrow">
                <a:avLst/>
              </a:prstGeom>
              <a:solidFill>
                <a:srgbClr val="00B0F0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62" name="Triangolo isoscele 61">
                <a:extLst>
                  <a:ext uri="{FF2B5EF4-FFF2-40B4-BE49-F238E27FC236}">
                    <a16:creationId xmlns:a16="http://schemas.microsoft.com/office/drawing/2014/main" id="{E7B3829F-4859-9DAF-0145-11E9D29AEA2B}"/>
                  </a:ext>
                </a:extLst>
              </p:cNvPr>
              <p:cNvSpPr/>
              <p:nvPr/>
            </p:nvSpPr>
            <p:spPr>
              <a:xfrm rot="10800000">
                <a:off x="1890758" y="5304949"/>
                <a:ext cx="32966" cy="76114"/>
              </a:xfrm>
              <a:prstGeom prst="triangle">
                <a:avLst/>
              </a:prstGeom>
              <a:solidFill>
                <a:srgbClr val="C00000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63" name="Freccia a destra 62">
                <a:extLst>
                  <a:ext uri="{FF2B5EF4-FFF2-40B4-BE49-F238E27FC236}">
                    <a16:creationId xmlns:a16="http://schemas.microsoft.com/office/drawing/2014/main" id="{97E5490F-EF31-F652-01C4-8144713A5FBB}"/>
                  </a:ext>
                </a:extLst>
              </p:cNvPr>
              <p:cNvSpPr/>
              <p:nvPr/>
            </p:nvSpPr>
            <p:spPr>
              <a:xfrm>
                <a:off x="2045431" y="5318887"/>
                <a:ext cx="32966" cy="123679"/>
              </a:xfrm>
              <a:prstGeom prst="rightArrow">
                <a:avLst/>
              </a:prstGeom>
              <a:solidFill>
                <a:srgbClr val="00B0F0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64" name="Triangolo isoscele 63">
                <a:extLst>
                  <a:ext uri="{FF2B5EF4-FFF2-40B4-BE49-F238E27FC236}">
                    <a16:creationId xmlns:a16="http://schemas.microsoft.com/office/drawing/2014/main" id="{93AFD487-489A-E213-8DE1-CEBD85174EE5}"/>
                  </a:ext>
                </a:extLst>
              </p:cNvPr>
              <p:cNvSpPr/>
              <p:nvPr/>
            </p:nvSpPr>
            <p:spPr>
              <a:xfrm rot="10800000">
                <a:off x="2005390" y="5304949"/>
                <a:ext cx="32966" cy="76114"/>
              </a:xfrm>
              <a:prstGeom prst="triangle">
                <a:avLst/>
              </a:prstGeom>
              <a:solidFill>
                <a:srgbClr val="C00000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65" name="Freccia a destra 64">
                <a:extLst>
                  <a:ext uri="{FF2B5EF4-FFF2-40B4-BE49-F238E27FC236}">
                    <a16:creationId xmlns:a16="http://schemas.microsoft.com/office/drawing/2014/main" id="{8F0F5051-2CA3-12DA-FC74-C0D5DB1E8D58}"/>
                  </a:ext>
                </a:extLst>
              </p:cNvPr>
              <p:cNvSpPr/>
              <p:nvPr/>
            </p:nvSpPr>
            <p:spPr>
              <a:xfrm>
                <a:off x="1977918" y="5316046"/>
                <a:ext cx="33032" cy="123679"/>
              </a:xfrm>
              <a:prstGeom prst="rightArrow">
                <a:avLst/>
              </a:prstGeom>
              <a:solidFill>
                <a:srgbClr val="00B0F0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66" name="Freccia a destra 65">
                <a:extLst>
                  <a:ext uri="{FF2B5EF4-FFF2-40B4-BE49-F238E27FC236}">
                    <a16:creationId xmlns:a16="http://schemas.microsoft.com/office/drawing/2014/main" id="{EEED86E5-7E47-FAF0-10EB-104C46DDEDCA}"/>
                  </a:ext>
                </a:extLst>
              </p:cNvPr>
              <p:cNvSpPr/>
              <p:nvPr/>
            </p:nvSpPr>
            <p:spPr>
              <a:xfrm flipH="1">
                <a:off x="2406916" y="5321151"/>
                <a:ext cx="32966" cy="123679"/>
              </a:xfrm>
              <a:prstGeom prst="rightArrow">
                <a:avLst/>
              </a:prstGeom>
              <a:solidFill>
                <a:srgbClr val="C5C5C5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67" name="Freccia a destra 66">
                <a:extLst>
                  <a:ext uri="{FF2B5EF4-FFF2-40B4-BE49-F238E27FC236}">
                    <a16:creationId xmlns:a16="http://schemas.microsoft.com/office/drawing/2014/main" id="{C313B169-AC25-85EF-898A-BBE8063DE442}"/>
                  </a:ext>
                </a:extLst>
              </p:cNvPr>
              <p:cNvSpPr/>
              <p:nvPr/>
            </p:nvSpPr>
            <p:spPr>
              <a:xfrm flipH="1">
                <a:off x="2501776" y="5320847"/>
                <a:ext cx="32966" cy="123679"/>
              </a:xfrm>
              <a:prstGeom prst="rightArrow">
                <a:avLst/>
              </a:prstGeom>
              <a:solidFill>
                <a:srgbClr val="C5C5C5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68" name="Freccia a destra 67">
                <a:extLst>
                  <a:ext uri="{FF2B5EF4-FFF2-40B4-BE49-F238E27FC236}">
                    <a16:creationId xmlns:a16="http://schemas.microsoft.com/office/drawing/2014/main" id="{2D3C3DB3-328B-6657-7A7F-2E7CA27BC200}"/>
                  </a:ext>
                </a:extLst>
              </p:cNvPr>
              <p:cNvSpPr/>
              <p:nvPr/>
            </p:nvSpPr>
            <p:spPr>
              <a:xfrm>
                <a:off x="2549129" y="5320765"/>
                <a:ext cx="32966" cy="123679"/>
              </a:xfrm>
              <a:prstGeom prst="rightArrow">
                <a:avLst/>
              </a:prstGeom>
              <a:solidFill>
                <a:srgbClr val="00B050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69" name="Triangolo isoscele 68">
                <a:extLst>
                  <a:ext uri="{FF2B5EF4-FFF2-40B4-BE49-F238E27FC236}">
                    <a16:creationId xmlns:a16="http://schemas.microsoft.com/office/drawing/2014/main" id="{3DB204FD-9CF5-68FA-6606-2B275C891FA0}"/>
                  </a:ext>
                </a:extLst>
              </p:cNvPr>
              <p:cNvSpPr/>
              <p:nvPr/>
            </p:nvSpPr>
            <p:spPr>
              <a:xfrm rot="10800000">
                <a:off x="2772755" y="5304949"/>
                <a:ext cx="32966" cy="76114"/>
              </a:xfrm>
              <a:prstGeom prst="triangl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70" name="Triangolo isoscele 69">
                <a:extLst>
                  <a:ext uri="{FF2B5EF4-FFF2-40B4-BE49-F238E27FC236}">
                    <a16:creationId xmlns:a16="http://schemas.microsoft.com/office/drawing/2014/main" id="{9A272115-A496-B27F-B569-554325272A2D}"/>
                  </a:ext>
                </a:extLst>
              </p:cNvPr>
              <p:cNvSpPr/>
              <p:nvPr/>
            </p:nvSpPr>
            <p:spPr>
              <a:xfrm rot="10800000">
                <a:off x="2783744" y="5305474"/>
                <a:ext cx="32966" cy="76114"/>
              </a:xfrm>
              <a:prstGeom prst="triangle">
                <a:avLst/>
              </a:prstGeom>
              <a:solidFill>
                <a:srgbClr val="C00000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71" name="Triangolo isoscele 70">
                <a:extLst>
                  <a:ext uri="{FF2B5EF4-FFF2-40B4-BE49-F238E27FC236}">
                    <a16:creationId xmlns:a16="http://schemas.microsoft.com/office/drawing/2014/main" id="{52E15528-92FD-2316-799E-951152928EFA}"/>
                  </a:ext>
                </a:extLst>
              </p:cNvPr>
              <p:cNvSpPr/>
              <p:nvPr/>
            </p:nvSpPr>
            <p:spPr>
              <a:xfrm rot="10800000">
                <a:off x="2822433" y="5304949"/>
                <a:ext cx="32966" cy="76114"/>
              </a:xfrm>
              <a:prstGeom prst="triangl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72" name="Triangolo isoscele 71">
                <a:extLst>
                  <a:ext uri="{FF2B5EF4-FFF2-40B4-BE49-F238E27FC236}">
                    <a16:creationId xmlns:a16="http://schemas.microsoft.com/office/drawing/2014/main" id="{81C6CC81-32AB-9F3C-5019-1E34EFBE2BCB}"/>
                  </a:ext>
                </a:extLst>
              </p:cNvPr>
              <p:cNvSpPr/>
              <p:nvPr/>
            </p:nvSpPr>
            <p:spPr>
              <a:xfrm rot="10800000">
                <a:off x="2831745" y="5304949"/>
                <a:ext cx="32966" cy="76114"/>
              </a:xfrm>
              <a:prstGeom prst="triangle">
                <a:avLst/>
              </a:prstGeom>
              <a:solidFill>
                <a:srgbClr val="C00000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73" name="Triangolo isoscele 72">
                <a:extLst>
                  <a:ext uri="{FF2B5EF4-FFF2-40B4-BE49-F238E27FC236}">
                    <a16:creationId xmlns:a16="http://schemas.microsoft.com/office/drawing/2014/main" id="{92CB2A9D-39D4-49DA-083A-62C290526EBE}"/>
                  </a:ext>
                </a:extLst>
              </p:cNvPr>
              <p:cNvSpPr/>
              <p:nvPr/>
            </p:nvSpPr>
            <p:spPr>
              <a:xfrm rot="10800000">
                <a:off x="2871164" y="5305474"/>
                <a:ext cx="32966" cy="76114"/>
              </a:xfrm>
              <a:prstGeom prst="triangle">
                <a:avLst/>
              </a:prstGeom>
              <a:solidFill>
                <a:srgbClr val="FFB380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74" name="Freccia a destra 73">
                <a:extLst>
                  <a:ext uri="{FF2B5EF4-FFF2-40B4-BE49-F238E27FC236}">
                    <a16:creationId xmlns:a16="http://schemas.microsoft.com/office/drawing/2014/main" id="{C99F1924-8BEA-A8B8-3FE4-4FD0C50735FF}"/>
                  </a:ext>
                </a:extLst>
              </p:cNvPr>
              <p:cNvSpPr/>
              <p:nvPr/>
            </p:nvSpPr>
            <p:spPr>
              <a:xfrm>
                <a:off x="2932583" y="5319234"/>
                <a:ext cx="32966" cy="123679"/>
              </a:xfrm>
              <a:prstGeom prst="rightArrow">
                <a:avLst/>
              </a:prstGeom>
              <a:solidFill>
                <a:srgbClr val="00B0F0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75" name="Triangolo isoscele 74">
                <a:extLst>
                  <a:ext uri="{FF2B5EF4-FFF2-40B4-BE49-F238E27FC236}">
                    <a16:creationId xmlns:a16="http://schemas.microsoft.com/office/drawing/2014/main" id="{8FDFF7E8-18D8-D617-83A6-6C074A67A7A4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>
                <a:off x="2905002" y="5283888"/>
                <a:ext cx="42315" cy="97700"/>
              </a:xfrm>
              <a:prstGeom prst="triangle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76" name="Triangolo isoscele 75">
                <a:extLst>
                  <a:ext uri="{FF2B5EF4-FFF2-40B4-BE49-F238E27FC236}">
                    <a16:creationId xmlns:a16="http://schemas.microsoft.com/office/drawing/2014/main" id="{03C5E29E-42CC-04F0-CDC2-053A49749E03}"/>
                  </a:ext>
                </a:extLst>
              </p:cNvPr>
              <p:cNvSpPr/>
              <p:nvPr/>
            </p:nvSpPr>
            <p:spPr>
              <a:xfrm rot="10800000">
                <a:off x="3083305" y="5305473"/>
                <a:ext cx="32966" cy="76114"/>
              </a:xfrm>
              <a:prstGeom prst="triangl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77" name="Triangolo isoscele 76">
                <a:extLst>
                  <a:ext uri="{FF2B5EF4-FFF2-40B4-BE49-F238E27FC236}">
                    <a16:creationId xmlns:a16="http://schemas.microsoft.com/office/drawing/2014/main" id="{EB3C8EF5-73AC-C3B9-5B1D-C02A8DC6BD93}"/>
                  </a:ext>
                </a:extLst>
              </p:cNvPr>
              <p:cNvSpPr/>
              <p:nvPr/>
            </p:nvSpPr>
            <p:spPr>
              <a:xfrm rot="10800000">
                <a:off x="3094293" y="5305473"/>
                <a:ext cx="32966" cy="76114"/>
              </a:xfrm>
              <a:prstGeom prst="triangle">
                <a:avLst/>
              </a:prstGeom>
              <a:solidFill>
                <a:srgbClr val="C00000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78" name="Freccia a destra 77">
                <a:extLst>
                  <a:ext uri="{FF2B5EF4-FFF2-40B4-BE49-F238E27FC236}">
                    <a16:creationId xmlns:a16="http://schemas.microsoft.com/office/drawing/2014/main" id="{190BA6D3-CD6E-E045-2564-F06C6D33F9F7}"/>
                  </a:ext>
                </a:extLst>
              </p:cNvPr>
              <p:cNvSpPr/>
              <p:nvPr/>
            </p:nvSpPr>
            <p:spPr>
              <a:xfrm>
                <a:off x="3170414" y="5317796"/>
                <a:ext cx="43496" cy="123679"/>
              </a:xfrm>
              <a:prstGeom prst="rightArrow">
                <a:avLst/>
              </a:prstGeom>
              <a:solidFill>
                <a:srgbClr val="00B050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79" name="Triangolo isoscele 78">
                <a:extLst>
                  <a:ext uri="{FF2B5EF4-FFF2-40B4-BE49-F238E27FC236}">
                    <a16:creationId xmlns:a16="http://schemas.microsoft.com/office/drawing/2014/main" id="{BD44128D-A93C-9A62-11AA-A1FA4C3AC51D}"/>
                  </a:ext>
                </a:extLst>
              </p:cNvPr>
              <p:cNvSpPr/>
              <p:nvPr/>
            </p:nvSpPr>
            <p:spPr>
              <a:xfrm rot="10800000">
                <a:off x="3303488" y="5305473"/>
                <a:ext cx="32966" cy="76114"/>
              </a:xfrm>
              <a:prstGeom prst="triangl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80" name="Triangolo isoscele 79">
                <a:extLst>
                  <a:ext uri="{FF2B5EF4-FFF2-40B4-BE49-F238E27FC236}">
                    <a16:creationId xmlns:a16="http://schemas.microsoft.com/office/drawing/2014/main" id="{061705E4-E2DC-DD63-965F-154C2CB5D2F4}"/>
                  </a:ext>
                </a:extLst>
              </p:cNvPr>
              <p:cNvSpPr/>
              <p:nvPr/>
            </p:nvSpPr>
            <p:spPr>
              <a:xfrm rot="10800000">
                <a:off x="3330667" y="5305473"/>
                <a:ext cx="32966" cy="76114"/>
              </a:xfrm>
              <a:prstGeom prst="triangl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81" name="Triangolo isoscele 80">
                <a:extLst>
                  <a:ext uri="{FF2B5EF4-FFF2-40B4-BE49-F238E27FC236}">
                    <a16:creationId xmlns:a16="http://schemas.microsoft.com/office/drawing/2014/main" id="{7E0CB2E1-7A5D-B3B0-F841-DEF966F5ED79}"/>
                  </a:ext>
                </a:extLst>
              </p:cNvPr>
              <p:cNvSpPr/>
              <p:nvPr/>
            </p:nvSpPr>
            <p:spPr>
              <a:xfrm rot="10800000">
                <a:off x="3363124" y="5305473"/>
                <a:ext cx="32966" cy="76114"/>
              </a:xfrm>
              <a:prstGeom prst="triangl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82" name="Triangolo isoscele 81">
                <a:extLst>
                  <a:ext uri="{FF2B5EF4-FFF2-40B4-BE49-F238E27FC236}">
                    <a16:creationId xmlns:a16="http://schemas.microsoft.com/office/drawing/2014/main" id="{1801DAB3-CA37-7EEA-3110-567D53231C94}"/>
                  </a:ext>
                </a:extLst>
              </p:cNvPr>
              <p:cNvSpPr/>
              <p:nvPr/>
            </p:nvSpPr>
            <p:spPr>
              <a:xfrm rot="10800000">
                <a:off x="3371714" y="5305473"/>
                <a:ext cx="32966" cy="76114"/>
              </a:xfrm>
              <a:prstGeom prst="triangl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83" name="Triangolo isoscele 82">
                <a:extLst>
                  <a:ext uri="{FF2B5EF4-FFF2-40B4-BE49-F238E27FC236}">
                    <a16:creationId xmlns:a16="http://schemas.microsoft.com/office/drawing/2014/main" id="{6F67DA73-A445-3B2B-6546-15183299EDF0}"/>
                  </a:ext>
                </a:extLst>
              </p:cNvPr>
              <p:cNvSpPr/>
              <p:nvPr/>
            </p:nvSpPr>
            <p:spPr>
              <a:xfrm rot="10800000">
                <a:off x="3381026" y="5305473"/>
                <a:ext cx="32966" cy="76114"/>
              </a:xfrm>
              <a:prstGeom prst="triangle">
                <a:avLst/>
              </a:prstGeom>
              <a:solidFill>
                <a:srgbClr val="C00000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84" name="Freccia a destra 83">
                <a:extLst>
                  <a:ext uri="{FF2B5EF4-FFF2-40B4-BE49-F238E27FC236}">
                    <a16:creationId xmlns:a16="http://schemas.microsoft.com/office/drawing/2014/main" id="{006D67AC-1D2D-2FE5-A581-801C12247FA5}"/>
                  </a:ext>
                </a:extLst>
              </p:cNvPr>
              <p:cNvSpPr/>
              <p:nvPr/>
            </p:nvSpPr>
            <p:spPr>
              <a:xfrm>
                <a:off x="3436827" y="5317670"/>
                <a:ext cx="74698" cy="123679"/>
              </a:xfrm>
              <a:prstGeom prst="rightArrow">
                <a:avLst/>
              </a:prstGeom>
              <a:solidFill>
                <a:srgbClr val="00B0F0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85" name="Triangolo isoscele 84">
                <a:extLst>
                  <a:ext uri="{FF2B5EF4-FFF2-40B4-BE49-F238E27FC236}">
                    <a16:creationId xmlns:a16="http://schemas.microsoft.com/office/drawing/2014/main" id="{F29582AE-AD84-518F-840F-1AA6ABF51A9B}"/>
                  </a:ext>
                </a:extLst>
              </p:cNvPr>
              <p:cNvSpPr/>
              <p:nvPr/>
            </p:nvSpPr>
            <p:spPr>
              <a:xfrm rot="10800000">
                <a:off x="3408637" y="5305473"/>
                <a:ext cx="32966" cy="76114"/>
              </a:xfrm>
              <a:prstGeom prst="triangl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86" name="Freccia a destra 85">
                <a:extLst>
                  <a:ext uri="{FF2B5EF4-FFF2-40B4-BE49-F238E27FC236}">
                    <a16:creationId xmlns:a16="http://schemas.microsoft.com/office/drawing/2014/main" id="{3D9236DB-D565-8F3B-9C8B-61A438C8EC83}"/>
                  </a:ext>
                </a:extLst>
              </p:cNvPr>
              <p:cNvSpPr/>
              <p:nvPr/>
            </p:nvSpPr>
            <p:spPr>
              <a:xfrm flipH="1">
                <a:off x="4266551" y="5319805"/>
                <a:ext cx="32966" cy="123679"/>
              </a:xfrm>
              <a:prstGeom prst="rightArrow">
                <a:avLst/>
              </a:prstGeom>
              <a:solidFill>
                <a:srgbClr val="00B0F0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87" name="Triangolo isoscele 86">
                <a:extLst>
                  <a:ext uri="{FF2B5EF4-FFF2-40B4-BE49-F238E27FC236}">
                    <a16:creationId xmlns:a16="http://schemas.microsoft.com/office/drawing/2014/main" id="{66B0A855-9390-0D2A-F205-AF82B5CC56A2}"/>
                  </a:ext>
                </a:extLst>
              </p:cNvPr>
              <p:cNvSpPr/>
              <p:nvPr/>
            </p:nvSpPr>
            <p:spPr>
              <a:xfrm rot="10800000">
                <a:off x="4442079" y="5305473"/>
                <a:ext cx="32966" cy="76114"/>
              </a:xfrm>
              <a:prstGeom prst="triangl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rgbClr val="002060"/>
                  </a:solidFill>
                </a:endParaRPr>
              </a:p>
            </p:txBody>
          </p:sp>
          <p:grpSp>
            <p:nvGrpSpPr>
              <p:cNvPr id="88" name="Gruppo 87">
                <a:extLst>
                  <a:ext uri="{FF2B5EF4-FFF2-40B4-BE49-F238E27FC236}">
                    <a16:creationId xmlns:a16="http://schemas.microsoft.com/office/drawing/2014/main" id="{3C1E0A6E-833F-C639-B68B-9FAFCD91A76E}"/>
                  </a:ext>
                </a:extLst>
              </p:cNvPr>
              <p:cNvGrpSpPr/>
              <p:nvPr/>
            </p:nvGrpSpPr>
            <p:grpSpPr>
              <a:xfrm>
                <a:off x="1342374" y="5185997"/>
                <a:ext cx="3252007" cy="92333"/>
                <a:chOff x="1360486" y="5293937"/>
                <a:chExt cx="4510088" cy="102067"/>
              </a:xfrm>
            </p:grpSpPr>
            <p:sp>
              <p:nvSpPr>
                <p:cNvPr id="119" name="Rettangolo 118">
                  <a:extLst>
                    <a:ext uri="{FF2B5EF4-FFF2-40B4-BE49-F238E27FC236}">
                      <a16:creationId xmlns:a16="http://schemas.microsoft.com/office/drawing/2014/main" id="{391B7B02-83BE-8C47-CDCF-F1180DECD937}"/>
                    </a:ext>
                  </a:extLst>
                </p:cNvPr>
                <p:cNvSpPr/>
                <p:nvPr/>
              </p:nvSpPr>
              <p:spPr>
                <a:xfrm>
                  <a:off x="1360486" y="5294769"/>
                  <a:ext cx="4510088" cy="90000"/>
                </a:xfrm>
                <a:prstGeom prst="rect">
                  <a:avLst/>
                </a:prstGeom>
                <a:solidFill>
                  <a:srgbClr val="CC99FF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120" name="Rectangle 1119">
                  <a:extLst>
                    <a:ext uri="{FF2B5EF4-FFF2-40B4-BE49-F238E27FC236}">
                      <a16:creationId xmlns:a16="http://schemas.microsoft.com/office/drawing/2014/main" id="{50975337-1B5D-392E-93FB-DF8888C884C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83775" y="5293937"/>
                  <a:ext cx="1455026" cy="10206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GB" sz="600" b="1" i="0" u="none" strike="noStrike" cap="none" normalizeH="0" baseline="0" dirty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latin typeface="Helvetica" panose="020B0604020202020204" pitchFamily="34" charset="0"/>
                      <a:cs typeface="Arial" panose="020B0604020202020204" pitchFamily="34" charset="0"/>
                    </a:rPr>
                    <a:t>Saccharide gene cluster</a:t>
                  </a:r>
                </a:p>
              </p:txBody>
            </p:sp>
          </p:grpSp>
          <p:cxnSp>
            <p:nvCxnSpPr>
              <p:cNvPr id="89" name="Connettore diritto 88">
                <a:extLst>
                  <a:ext uri="{FF2B5EF4-FFF2-40B4-BE49-F238E27FC236}">
                    <a16:creationId xmlns:a16="http://schemas.microsoft.com/office/drawing/2014/main" id="{81FD5C3C-936B-7809-CDA4-896092A0F506}"/>
                  </a:ext>
                </a:extLst>
              </p:cNvPr>
              <p:cNvCxnSpPr/>
              <p:nvPr/>
            </p:nvCxnSpPr>
            <p:spPr>
              <a:xfrm>
                <a:off x="1342374" y="5199691"/>
                <a:ext cx="0" cy="187955"/>
              </a:xfrm>
              <a:prstGeom prst="line">
                <a:avLst/>
              </a:prstGeom>
              <a:ln w="12700">
                <a:solidFill>
                  <a:srgbClr val="9900CC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Connettore diritto 89">
                <a:extLst>
                  <a:ext uri="{FF2B5EF4-FFF2-40B4-BE49-F238E27FC236}">
                    <a16:creationId xmlns:a16="http://schemas.microsoft.com/office/drawing/2014/main" id="{E8C09A1E-1596-5DD6-A88D-F2993F5342BC}"/>
                  </a:ext>
                </a:extLst>
              </p:cNvPr>
              <p:cNvCxnSpPr/>
              <p:nvPr/>
            </p:nvCxnSpPr>
            <p:spPr>
              <a:xfrm>
                <a:off x="4594380" y="5199691"/>
                <a:ext cx="0" cy="187955"/>
              </a:xfrm>
              <a:prstGeom prst="line">
                <a:avLst/>
              </a:prstGeom>
              <a:ln w="12700">
                <a:solidFill>
                  <a:srgbClr val="9900CC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Connettore diritto 90">
                <a:extLst>
                  <a:ext uri="{FF2B5EF4-FFF2-40B4-BE49-F238E27FC236}">
                    <a16:creationId xmlns:a16="http://schemas.microsoft.com/office/drawing/2014/main" id="{C61A53F9-ED8D-3814-EFAF-210A8792D327}"/>
                  </a:ext>
                </a:extLst>
              </p:cNvPr>
              <p:cNvCxnSpPr/>
              <p:nvPr/>
            </p:nvCxnSpPr>
            <p:spPr>
              <a:xfrm flipH="1">
                <a:off x="1004931" y="5198213"/>
                <a:ext cx="7779" cy="241511"/>
              </a:xfrm>
              <a:prstGeom prst="line">
                <a:avLst/>
              </a:prstGeom>
              <a:ln w="12700">
                <a:solidFill>
                  <a:schemeClr val="accent6">
                    <a:lumMod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Connettore diritto 91">
                <a:extLst>
                  <a:ext uri="{FF2B5EF4-FFF2-40B4-BE49-F238E27FC236}">
                    <a16:creationId xmlns:a16="http://schemas.microsoft.com/office/drawing/2014/main" id="{1DA565D6-D40C-6307-4B80-BCD9486F8A5B}"/>
                  </a:ext>
                </a:extLst>
              </p:cNvPr>
              <p:cNvCxnSpPr/>
              <p:nvPr/>
            </p:nvCxnSpPr>
            <p:spPr>
              <a:xfrm flipH="1">
                <a:off x="4462197" y="5198213"/>
                <a:ext cx="7779" cy="241511"/>
              </a:xfrm>
              <a:prstGeom prst="line">
                <a:avLst/>
              </a:prstGeom>
              <a:ln w="12700">
                <a:solidFill>
                  <a:schemeClr val="accent6">
                    <a:lumMod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4" name="Gruppo 93">
                <a:extLst>
                  <a:ext uri="{FF2B5EF4-FFF2-40B4-BE49-F238E27FC236}">
                    <a16:creationId xmlns:a16="http://schemas.microsoft.com/office/drawing/2014/main" id="{CB4068FD-DC27-F963-6BBC-78F055B698FF}"/>
                  </a:ext>
                </a:extLst>
              </p:cNvPr>
              <p:cNvGrpSpPr/>
              <p:nvPr/>
            </p:nvGrpSpPr>
            <p:grpSpPr>
              <a:xfrm>
                <a:off x="784229" y="5368176"/>
                <a:ext cx="98443" cy="20106"/>
                <a:chOff x="6749111" y="4994621"/>
                <a:chExt cx="136526" cy="22225"/>
              </a:xfrm>
            </p:grpSpPr>
            <p:sp>
              <p:nvSpPr>
                <p:cNvPr id="95" name="Oval 572">
                  <a:extLst>
                    <a:ext uri="{FF2B5EF4-FFF2-40B4-BE49-F238E27FC236}">
                      <a16:creationId xmlns:a16="http://schemas.microsoft.com/office/drawing/2014/main" id="{AFBC2AB8-BD67-FAC4-ADF3-664C5B4F706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749111" y="4994621"/>
                  <a:ext cx="23813" cy="22225"/>
                </a:xfrm>
                <a:prstGeom prst="ellipse">
                  <a:avLst/>
                </a:prstGeom>
                <a:solidFill>
                  <a:srgbClr val="646464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96" name="Oval 573">
                  <a:extLst>
                    <a:ext uri="{FF2B5EF4-FFF2-40B4-BE49-F238E27FC236}">
                      <a16:creationId xmlns:a16="http://schemas.microsoft.com/office/drawing/2014/main" id="{9DD790A8-053B-3170-16CF-5B4080E9193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806261" y="4994621"/>
                  <a:ext cx="23813" cy="22225"/>
                </a:xfrm>
                <a:prstGeom prst="ellipse">
                  <a:avLst/>
                </a:prstGeom>
                <a:solidFill>
                  <a:srgbClr val="646464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97" name="Oval 574">
                  <a:extLst>
                    <a:ext uri="{FF2B5EF4-FFF2-40B4-BE49-F238E27FC236}">
                      <a16:creationId xmlns:a16="http://schemas.microsoft.com/office/drawing/2014/main" id="{CE53D0BE-6125-3EB4-DD0A-047ED165E7C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861824" y="4994621"/>
                  <a:ext cx="23813" cy="22225"/>
                </a:xfrm>
                <a:prstGeom prst="ellipse">
                  <a:avLst/>
                </a:prstGeom>
                <a:solidFill>
                  <a:srgbClr val="646464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>
                    <a:solidFill>
                      <a:srgbClr val="002060"/>
                    </a:solidFill>
                  </a:endParaRPr>
                </a:p>
              </p:txBody>
            </p:sp>
          </p:grpSp>
        </p:grpSp>
      </p:grpSp>
      <p:sp>
        <p:nvSpPr>
          <p:cNvPr id="166" name="Freccia a destra 165">
            <a:extLst>
              <a:ext uri="{FF2B5EF4-FFF2-40B4-BE49-F238E27FC236}">
                <a16:creationId xmlns:a16="http://schemas.microsoft.com/office/drawing/2014/main" id="{D1AAB0AD-CEF2-1A21-993F-154C89FA6180}"/>
              </a:ext>
            </a:extLst>
          </p:cNvPr>
          <p:cNvSpPr/>
          <p:nvPr/>
        </p:nvSpPr>
        <p:spPr>
          <a:xfrm rot="5400000">
            <a:off x="2935628" y="4729566"/>
            <a:ext cx="139727" cy="92598"/>
          </a:xfrm>
          <a:prstGeom prst="right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07E048C3-C503-77DB-CFA8-8CE3B3A034DC}"/>
              </a:ext>
            </a:extLst>
          </p:cNvPr>
          <p:cNvSpPr txBox="1"/>
          <p:nvPr/>
        </p:nvSpPr>
        <p:spPr>
          <a:xfrm>
            <a:off x="3234265" y="3634206"/>
            <a:ext cx="12121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800" dirty="0">
                <a:solidFill>
                  <a:srgbClr val="002060"/>
                </a:solidFill>
              </a:rPr>
              <a:t>Small genomic region on</a:t>
            </a:r>
          </a:p>
          <a:p>
            <a:pPr algn="ctr"/>
            <a:r>
              <a:rPr lang="en-GB" sz="800" dirty="0">
                <a:solidFill>
                  <a:srgbClr val="002060"/>
                </a:solidFill>
              </a:rPr>
              <a:t> </a:t>
            </a:r>
            <a:r>
              <a:rPr lang="en-GB" sz="800" b="1" dirty="0">
                <a:solidFill>
                  <a:srgbClr val="002060"/>
                </a:solidFill>
              </a:rPr>
              <a:t>pseudochromosome 3</a:t>
            </a:r>
          </a:p>
        </p:txBody>
      </p:sp>
      <p:grpSp>
        <p:nvGrpSpPr>
          <p:cNvPr id="178" name="Gruppo 177">
            <a:extLst>
              <a:ext uri="{FF2B5EF4-FFF2-40B4-BE49-F238E27FC236}">
                <a16:creationId xmlns:a16="http://schemas.microsoft.com/office/drawing/2014/main" id="{1EA19FFE-6D9A-51F7-B003-79E65EF65568}"/>
              </a:ext>
            </a:extLst>
          </p:cNvPr>
          <p:cNvGrpSpPr/>
          <p:nvPr/>
        </p:nvGrpSpPr>
        <p:grpSpPr>
          <a:xfrm>
            <a:off x="557774" y="1075608"/>
            <a:ext cx="2278189" cy="523220"/>
            <a:chOff x="247464" y="1237533"/>
            <a:chExt cx="2424508" cy="523220"/>
          </a:xfrm>
        </p:grpSpPr>
        <p:sp>
          <p:nvSpPr>
            <p:cNvPr id="175" name="Rettangolo con angoli arrotondati 174">
              <a:extLst>
                <a:ext uri="{FF2B5EF4-FFF2-40B4-BE49-F238E27FC236}">
                  <a16:creationId xmlns:a16="http://schemas.microsoft.com/office/drawing/2014/main" id="{C789969F-CAC3-D0B6-1791-36C91607F9C0}"/>
                </a:ext>
              </a:extLst>
            </p:cNvPr>
            <p:cNvSpPr/>
            <p:nvPr/>
          </p:nvSpPr>
          <p:spPr>
            <a:xfrm>
              <a:off x="247464" y="1280425"/>
              <a:ext cx="2424508" cy="434345"/>
            </a:xfrm>
            <a:prstGeom prst="roundRect">
              <a:avLst/>
            </a:prstGeom>
            <a:solidFill>
              <a:srgbClr val="C5E0B4"/>
            </a:solidFill>
            <a:ln w="28575">
              <a:solidFill>
                <a:schemeClr val="accent6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135" name="Immagine 134">
              <a:extLst>
                <a:ext uri="{FF2B5EF4-FFF2-40B4-BE49-F238E27FC236}">
                  <a16:creationId xmlns:a16="http://schemas.microsoft.com/office/drawing/2014/main" id="{D4364EE2-45C1-8358-2441-C51EAAA6E28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356535" y="1310905"/>
              <a:ext cx="401353" cy="366775"/>
            </a:xfrm>
            <a:prstGeom prst="roundRect">
              <a:avLst>
                <a:gd name="adj" fmla="val 9355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contourClr>
                <a:srgbClr val="969696"/>
              </a:contourClr>
            </a:sp3d>
          </p:spPr>
        </p:pic>
        <p:sp>
          <p:nvSpPr>
            <p:cNvPr id="177" name="CasellaDiTesto 176">
              <a:extLst>
                <a:ext uri="{FF2B5EF4-FFF2-40B4-BE49-F238E27FC236}">
                  <a16:creationId xmlns:a16="http://schemas.microsoft.com/office/drawing/2014/main" id="{91BB06DA-71AE-FC98-CBBE-987C281E8BCE}"/>
                </a:ext>
              </a:extLst>
            </p:cNvPr>
            <p:cNvSpPr txBox="1"/>
            <p:nvPr/>
          </p:nvSpPr>
          <p:spPr>
            <a:xfrm>
              <a:off x="719409" y="1237533"/>
              <a:ext cx="182533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kumimoji="0" lang="en-GB" sz="1400" b="1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</a:rPr>
                <a:t>Resistance to </a:t>
              </a:r>
              <a:r>
                <a:rPr lang="en-GB" sz="1400" b="1" dirty="0">
                  <a:solidFill>
                    <a:srgbClr val="002060"/>
                  </a:solidFill>
                </a:rPr>
                <a:t>Asian Chestnut Gall Wasp </a:t>
              </a:r>
              <a:endParaRPr lang="en-GB" sz="1400" dirty="0"/>
            </a:p>
          </p:txBody>
        </p:sp>
      </p:grpSp>
      <p:grpSp>
        <p:nvGrpSpPr>
          <p:cNvPr id="181" name="Gruppo 180">
            <a:extLst>
              <a:ext uri="{FF2B5EF4-FFF2-40B4-BE49-F238E27FC236}">
                <a16:creationId xmlns:a16="http://schemas.microsoft.com/office/drawing/2014/main" id="{D04F2734-AB70-8D81-AF41-82D4D552642E}"/>
              </a:ext>
            </a:extLst>
          </p:cNvPr>
          <p:cNvGrpSpPr/>
          <p:nvPr/>
        </p:nvGrpSpPr>
        <p:grpSpPr>
          <a:xfrm>
            <a:off x="9635960" y="1153986"/>
            <a:ext cx="2083733" cy="523220"/>
            <a:chOff x="247464" y="1226292"/>
            <a:chExt cx="2083733" cy="523220"/>
          </a:xfrm>
        </p:grpSpPr>
        <p:sp>
          <p:nvSpPr>
            <p:cNvPr id="182" name="Rettangolo con angoli arrotondati 181">
              <a:extLst>
                <a:ext uri="{FF2B5EF4-FFF2-40B4-BE49-F238E27FC236}">
                  <a16:creationId xmlns:a16="http://schemas.microsoft.com/office/drawing/2014/main" id="{424A2D50-8A4F-E7A5-A138-EA6E41F90582}"/>
                </a:ext>
              </a:extLst>
            </p:cNvPr>
            <p:cNvSpPr/>
            <p:nvPr/>
          </p:nvSpPr>
          <p:spPr>
            <a:xfrm>
              <a:off x="247464" y="1280425"/>
              <a:ext cx="1908339" cy="434345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>
              <a:solidFill>
                <a:schemeClr val="accent1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84" name="CasellaDiTesto 183">
              <a:extLst>
                <a:ext uri="{FF2B5EF4-FFF2-40B4-BE49-F238E27FC236}">
                  <a16:creationId xmlns:a16="http://schemas.microsoft.com/office/drawing/2014/main" id="{FAABE1C9-3351-F5D7-F8EE-20AEC0EC721C}"/>
                </a:ext>
              </a:extLst>
            </p:cNvPr>
            <p:cNvSpPr txBox="1"/>
            <p:nvPr/>
          </p:nvSpPr>
          <p:spPr>
            <a:xfrm>
              <a:off x="593681" y="1226292"/>
              <a:ext cx="173751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kumimoji="0" lang="en-GB" sz="1400" b="1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</a:rPr>
                <a:t>Resistance to leaf spot disease (</a:t>
              </a:r>
              <a:r>
                <a:rPr kumimoji="0" lang="en-GB" sz="1400" b="1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</a:rPr>
                <a:t>Fersa</a:t>
              </a:r>
              <a:r>
                <a:rPr kumimoji="0" lang="en-GB" sz="1400" b="1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</a:rPr>
                <a:t>)</a:t>
              </a:r>
              <a:endParaRPr lang="en-GB" sz="1400" dirty="0"/>
            </a:p>
          </p:txBody>
        </p:sp>
      </p:grpSp>
      <p:sp>
        <p:nvSpPr>
          <p:cNvPr id="140" name="CasellaDiTesto 139">
            <a:extLst>
              <a:ext uri="{FF2B5EF4-FFF2-40B4-BE49-F238E27FC236}">
                <a16:creationId xmlns:a16="http://schemas.microsoft.com/office/drawing/2014/main" id="{974E9A40-C7AA-6E84-FCAC-7623825B89C1}"/>
              </a:ext>
            </a:extLst>
          </p:cNvPr>
          <p:cNvSpPr txBox="1"/>
          <p:nvPr/>
        </p:nvSpPr>
        <p:spPr>
          <a:xfrm>
            <a:off x="5133516" y="1714518"/>
            <a:ext cx="158071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 algn="ctr">
              <a:defRPr sz="800" b="1">
                <a:solidFill>
                  <a:schemeClr val="accent4">
                    <a:lumMod val="40000"/>
                    <a:lumOff val="60000"/>
                  </a:schemeClr>
                </a:solidFill>
              </a:defRPr>
            </a:lvl1pPr>
          </a:lstStyle>
          <a:p>
            <a:pPr algn="l"/>
            <a:r>
              <a:rPr lang="en-GB" sz="1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Provenance field trial</a:t>
            </a:r>
          </a:p>
          <a:p>
            <a:pPr algn="l"/>
            <a:r>
              <a:rPr lang="en-GB" sz="10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Plantation </a:t>
            </a:r>
            <a:r>
              <a:rPr lang="en-GB" sz="10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</a:t>
            </a:r>
            <a:r>
              <a:rPr lang="en-GB" sz="10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2002 </a:t>
            </a:r>
          </a:p>
          <a:p>
            <a:pPr algn="l"/>
            <a:r>
              <a:rPr lang="en-GB" sz="10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 </a:t>
            </a:r>
            <a:r>
              <a:rPr lang="en-GB" sz="10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 </a:t>
            </a:r>
            <a:r>
              <a:rPr lang="en-GB" sz="10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CASCADE)</a:t>
            </a:r>
          </a:p>
          <a:p>
            <a:pPr algn="l"/>
            <a:r>
              <a:rPr lang="en-GB" sz="10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Today </a:t>
            </a:r>
            <a:r>
              <a:rPr lang="en-GB" sz="10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≈ 1000 plants </a:t>
            </a:r>
          </a:p>
        </p:txBody>
      </p:sp>
      <p:sp>
        <p:nvSpPr>
          <p:cNvPr id="139" name="CasellaDiTesto 138">
            <a:extLst>
              <a:ext uri="{FF2B5EF4-FFF2-40B4-BE49-F238E27FC236}">
                <a16:creationId xmlns:a16="http://schemas.microsoft.com/office/drawing/2014/main" id="{669094DC-87AF-2EEF-768C-5049C6705FFD}"/>
              </a:ext>
            </a:extLst>
          </p:cNvPr>
          <p:cNvSpPr txBox="1"/>
          <p:nvPr/>
        </p:nvSpPr>
        <p:spPr>
          <a:xfrm>
            <a:off x="2959192" y="1032556"/>
            <a:ext cx="48180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6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Castanea sativa </a:t>
            </a:r>
            <a:r>
              <a:rPr lang="en-GB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ex-situ common garden field CNR IRET</a:t>
            </a:r>
            <a:endParaRPr lang="en-GB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88" name="Freccia angolare in su 187">
            <a:extLst>
              <a:ext uri="{FF2B5EF4-FFF2-40B4-BE49-F238E27FC236}">
                <a16:creationId xmlns:a16="http://schemas.microsoft.com/office/drawing/2014/main" id="{BB08408D-4733-BB13-8CE5-6533D5964A66}"/>
              </a:ext>
            </a:extLst>
          </p:cNvPr>
          <p:cNvSpPr/>
          <p:nvPr/>
        </p:nvSpPr>
        <p:spPr>
          <a:xfrm rot="5400000" flipV="1">
            <a:off x="4559594" y="3216979"/>
            <a:ext cx="740694" cy="443945"/>
          </a:xfrm>
          <a:prstGeom prst="bentUpArrow">
            <a:avLst>
              <a:gd name="adj1" fmla="val 17514"/>
              <a:gd name="adj2" fmla="val 20709"/>
              <a:gd name="adj3" fmla="val 31437"/>
            </a:avLst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accent4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9" name="Freccia angolare in su 188">
            <a:extLst>
              <a:ext uri="{FF2B5EF4-FFF2-40B4-BE49-F238E27FC236}">
                <a16:creationId xmlns:a16="http://schemas.microsoft.com/office/drawing/2014/main" id="{8C8C10F8-6B9D-A10A-1E27-F39B748D6EEF}"/>
              </a:ext>
            </a:extLst>
          </p:cNvPr>
          <p:cNvSpPr/>
          <p:nvPr/>
        </p:nvSpPr>
        <p:spPr>
          <a:xfrm rot="16200000" flipH="1" flipV="1">
            <a:off x="5183155" y="3216980"/>
            <a:ext cx="740694" cy="443945"/>
          </a:xfrm>
          <a:prstGeom prst="bentUpArrow">
            <a:avLst>
              <a:gd name="adj1" fmla="val 17514"/>
              <a:gd name="adj2" fmla="val 20709"/>
              <a:gd name="adj3" fmla="val 31437"/>
            </a:avLst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accent4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Immagine 11" descr="Immagine che contiene aria aperta, nuvola, cielo, erba&#10;&#10;Descrizione generata automaticamente">
            <a:extLst>
              <a:ext uri="{FF2B5EF4-FFF2-40B4-BE49-F238E27FC236}">
                <a16:creationId xmlns:a16="http://schemas.microsoft.com/office/drawing/2014/main" id="{DEBD4E02-9644-1399-DF7D-88F3B4AE7509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20" b="31944"/>
          <a:stretch/>
        </p:blipFill>
        <p:spPr>
          <a:xfrm>
            <a:off x="7805959" y="1048676"/>
            <a:ext cx="1582991" cy="6676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9" name="CasellaDiTesto 158">
            <a:extLst>
              <a:ext uri="{FF2B5EF4-FFF2-40B4-BE49-F238E27FC236}">
                <a16:creationId xmlns:a16="http://schemas.microsoft.com/office/drawing/2014/main" id="{2CB4AAB6-A034-B1E9-4CFA-B97831CF1165}"/>
              </a:ext>
            </a:extLst>
          </p:cNvPr>
          <p:cNvSpPr txBox="1"/>
          <p:nvPr/>
        </p:nvSpPr>
        <p:spPr>
          <a:xfrm>
            <a:off x="6678169" y="2278529"/>
            <a:ext cx="87584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 algn="ctr">
              <a:defRPr sz="800" b="1">
                <a:solidFill>
                  <a:schemeClr val="accent4">
                    <a:lumMod val="40000"/>
                    <a:lumOff val="60000"/>
                  </a:schemeClr>
                </a:solidFill>
              </a:defRPr>
            </a:lvl1pPr>
          </a:lstStyle>
          <a:p>
            <a:pPr algn="l"/>
            <a:r>
              <a:rPr lang="en-GB" dirty="0"/>
              <a:t>Half-sib families from Bursa, </a:t>
            </a:r>
            <a:r>
              <a:rPr lang="en-GB" dirty="0" err="1"/>
              <a:t>Hopa</a:t>
            </a:r>
            <a:r>
              <a:rPr lang="en-GB" dirty="0"/>
              <a:t> </a:t>
            </a:r>
            <a:r>
              <a:rPr lang="en-GB"/>
              <a:t>and Golcuk (Turkey)</a:t>
            </a:r>
            <a:r>
              <a:rPr lang="en-GB" b="0"/>
              <a:t>, 2-year-old trees </a:t>
            </a:r>
            <a:r>
              <a:rPr lang="en-GB" b="0" dirty="0"/>
              <a:t>planted in </a:t>
            </a:r>
            <a:r>
              <a:rPr lang="en-GB" dirty="0"/>
              <a:t>2022</a:t>
            </a:r>
            <a:r>
              <a:rPr lang="en-GB" b="0" dirty="0"/>
              <a:t> </a:t>
            </a:r>
          </a:p>
        </p:txBody>
      </p:sp>
      <p:pic>
        <p:nvPicPr>
          <p:cNvPr id="191" name="Immagine 190" descr="Immagine che contiene cerchio&#10;&#10;Descrizione generata automaticamente">
            <a:extLst>
              <a:ext uri="{FF2B5EF4-FFF2-40B4-BE49-F238E27FC236}">
                <a16:creationId xmlns:a16="http://schemas.microsoft.com/office/drawing/2014/main" id="{ED22F7D4-E4A7-3696-45C0-B04A24EE459A}"/>
              </a:ext>
            </a:extLst>
          </p:cNvPr>
          <p:cNvPicPr>
            <a:picLocks noChangeAspect="1"/>
          </p:cNvPicPr>
          <p:nvPr/>
        </p:nvPicPr>
        <p:blipFill>
          <a:blip r:embed="rId16" cstate="hq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30412" b="95517" l="12386" r="95800">
                        <a14:foregroundMark x1="38611" y1="30412" x2="24286" y2="38570"/>
                        <a14:foregroundMark x1="36564" y1="33441" x2="26010" y2="44184"/>
                        <a14:foregroundMark x1="28702" y1="37036" x2="20463" y2="49233"/>
                        <a14:foregroundMark x1="20463" y1="49233" x2="25848" y2="61470"/>
                        <a14:foregroundMark x1="25848" y1="61470" x2="47442" y2="82754"/>
                        <a14:foregroundMark x1="14432" y1="52342" x2="13893" y2="66155"/>
                        <a14:foregroundMark x1="13893" y1="66155" x2="44103" y2="93376"/>
                        <a14:foregroundMark x1="44103" y1="93376" x2="60743" y2="93982"/>
                        <a14:foregroundMark x1="12386" y1="53877" x2="14055" y2="72536"/>
                        <a14:foregroundMark x1="90361" y1="46729" x2="92192" y2="74637"/>
                        <a14:foregroundMark x1="92192" y1="74637" x2="84599" y2="82754"/>
                        <a14:foregroundMark x1="56651" y1="95517" x2="56651" y2="95517"/>
                        <a14:foregroundMark x1="94130" y1="50081" x2="95800" y2="725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707" t="26051" b="2281"/>
          <a:stretch/>
        </p:blipFill>
        <p:spPr>
          <a:xfrm>
            <a:off x="9659326" y="1214182"/>
            <a:ext cx="394362" cy="40831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Immagine 10"/>
          <p:cNvPicPr>
            <a:picLocks noChangeAspect="1"/>
          </p:cNvPicPr>
          <p:nvPr/>
        </p:nvPicPr>
        <p:blipFill rotWithShape="1"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473"/>
          <a:stretch/>
        </p:blipFill>
        <p:spPr>
          <a:xfrm rot="5400000">
            <a:off x="8458048" y="2244017"/>
            <a:ext cx="1354466" cy="1345020"/>
          </a:xfrm>
          <a:prstGeom prst="rect">
            <a:avLst/>
          </a:prstGeom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158" name="CasellaDiTesto 157">
            <a:extLst>
              <a:ext uri="{FF2B5EF4-FFF2-40B4-BE49-F238E27FC236}">
                <a16:creationId xmlns:a16="http://schemas.microsoft.com/office/drawing/2014/main" id="{5B84D22D-3413-A426-F8B5-C9571D1318F8}"/>
              </a:ext>
            </a:extLst>
          </p:cNvPr>
          <p:cNvSpPr txBox="1"/>
          <p:nvPr/>
        </p:nvSpPr>
        <p:spPr>
          <a:xfrm>
            <a:off x="5534227" y="3276001"/>
            <a:ext cx="292598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050" b="1" u="sng" dirty="0">
                <a:solidFill>
                  <a:srgbClr val="002060"/>
                </a:solidFill>
              </a:rPr>
              <a:t>Experimental design to </a:t>
            </a:r>
            <a:r>
              <a:rPr lang="en-GB" sz="1050" b="1" u="sng">
                <a:solidFill>
                  <a:srgbClr val="002060"/>
                </a:solidFill>
              </a:rPr>
              <a:t>test differences between provenances:</a:t>
            </a:r>
            <a:endParaRPr lang="en-GB" sz="1050" u="sng" dirty="0">
              <a:solidFill>
                <a:srgbClr val="002060"/>
              </a:solidFill>
            </a:endParaRPr>
          </a:p>
        </p:txBody>
      </p:sp>
      <p:sp>
        <p:nvSpPr>
          <p:cNvPr id="160" name="CasellaDiTesto 159">
            <a:extLst>
              <a:ext uri="{FF2B5EF4-FFF2-40B4-BE49-F238E27FC236}">
                <a16:creationId xmlns:a16="http://schemas.microsoft.com/office/drawing/2014/main" id="{5B84D22D-3413-A426-F8B5-C9571D1318F8}"/>
              </a:ext>
            </a:extLst>
          </p:cNvPr>
          <p:cNvSpPr txBox="1"/>
          <p:nvPr/>
        </p:nvSpPr>
        <p:spPr>
          <a:xfrm>
            <a:off x="6233119" y="3567187"/>
            <a:ext cx="30432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>
                <a:solidFill>
                  <a:srgbClr val="002060"/>
                </a:solidFill>
              </a:rPr>
              <a:t>10 random plants / provenance </a:t>
            </a:r>
            <a:r>
              <a:rPr lang="en-GB" sz="1000" dirty="0">
                <a:solidFill>
                  <a:srgbClr val="002060"/>
                </a:solidFill>
              </a:rPr>
              <a:t>= 60 plants</a:t>
            </a:r>
          </a:p>
          <a:p>
            <a:r>
              <a:rPr lang="en-GB" sz="1000" b="1">
                <a:solidFill>
                  <a:srgbClr val="002060"/>
                </a:solidFill>
              </a:rPr>
              <a:t>12 leaves / plant </a:t>
            </a:r>
            <a:r>
              <a:rPr lang="en-GB" sz="1000" dirty="0">
                <a:solidFill>
                  <a:srgbClr val="002060"/>
                </a:solidFill>
              </a:rPr>
              <a:t>= 720 leaves.</a:t>
            </a:r>
          </a:p>
        </p:txBody>
      </p:sp>
      <p:grpSp>
        <p:nvGrpSpPr>
          <p:cNvPr id="21" name="Gruppo 20"/>
          <p:cNvGrpSpPr/>
          <p:nvPr/>
        </p:nvGrpSpPr>
        <p:grpSpPr>
          <a:xfrm>
            <a:off x="5355723" y="3754022"/>
            <a:ext cx="948764" cy="783850"/>
            <a:chOff x="7114394" y="4082614"/>
            <a:chExt cx="847936" cy="79146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9" name="Immagine 18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12686" y="4082614"/>
              <a:ext cx="651353" cy="791469"/>
            </a:xfrm>
            <a:prstGeom prst="rect">
              <a:avLst/>
            </a:prstGeom>
          </p:spPr>
        </p:pic>
        <p:grpSp>
          <p:nvGrpSpPr>
            <p:cNvPr id="20" name="Gruppo 19"/>
            <p:cNvGrpSpPr/>
            <p:nvPr/>
          </p:nvGrpSpPr>
          <p:grpSpPr>
            <a:xfrm>
              <a:off x="7114394" y="4207873"/>
              <a:ext cx="111642" cy="525414"/>
              <a:chOff x="7114394" y="4207873"/>
              <a:chExt cx="111642" cy="525414"/>
            </a:xfrm>
          </p:grpSpPr>
          <p:sp>
            <p:nvSpPr>
              <p:cNvPr id="161" name="Freccia a destra 160">
                <a:extLst>
                  <a:ext uri="{FF2B5EF4-FFF2-40B4-BE49-F238E27FC236}">
                    <a16:creationId xmlns:a16="http://schemas.microsoft.com/office/drawing/2014/main" id="{87068217-7A0D-E7A1-2E19-3D03E481D28A}"/>
                  </a:ext>
                </a:extLst>
              </p:cNvPr>
              <p:cNvSpPr/>
              <p:nvPr/>
            </p:nvSpPr>
            <p:spPr>
              <a:xfrm>
                <a:off x="7114394" y="4207873"/>
                <a:ext cx="111642" cy="65209"/>
              </a:xfrm>
              <a:prstGeom prst="rightArrow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62" name="Freccia a destra 161">
                <a:extLst>
                  <a:ext uri="{FF2B5EF4-FFF2-40B4-BE49-F238E27FC236}">
                    <a16:creationId xmlns:a16="http://schemas.microsoft.com/office/drawing/2014/main" id="{87068217-7A0D-E7A1-2E19-3D03E481D28A}"/>
                  </a:ext>
                </a:extLst>
              </p:cNvPr>
              <p:cNvSpPr/>
              <p:nvPr/>
            </p:nvSpPr>
            <p:spPr>
              <a:xfrm>
                <a:off x="7114394" y="4437975"/>
                <a:ext cx="111642" cy="65209"/>
              </a:xfrm>
              <a:prstGeom prst="rightArrow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67" name="Freccia a destra 166">
                <a:extLst>
                  <a:ext uri="{FF2B5EF4-FFF2-40B4-BE49-F238E27FC236}">
                    <a16:creationId xmlns:a16="http://schemas.microsoft.com/office/drawing/2014/main" id="{87068217-7A0D-E7A1-2E19-3D03E481D28A}"/>
                  </a:ext>
                </a:extLst>
              </p:cNvPr>
              <p:cNvSpPr/>
              <p:nvPr/>
            </p:nvSpPr>
            <p:spPr>
              <a:xfrm>
                <a:off x="7114394" y="4668078"/>
                <a:ext cx="111642" cy="65209"/>
              </a:xfrm>
              <a:prstGeom prst="rightArrow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168" name="Gruppo 167"/>
            <p:cNvGrpSpPr/>
            <p:nvPr/>
          </p:nvGrpSpPr>
          <p:grpSpPr>
            <a:xfrm flipH="1">
              <a:off x="7850688" y="4207873"/>
              <a:ext cx="111642" cy="525414"/>
              <a:chOff x="7114394" y="4207873"/>
              <a:chExt cx="111642" cy="525414"/>
            </a:xfrm>
          </p:grpSpPr>
          <p:sp>
            <p:nvSpPr>
              <p:cNvPr id="169" name="Freccia a destra 168">
                <a:extLst>
                  <a:ext uri="{FF2B5EF4-FFF2-40B4-BE49-F238E27FC236}">
                    <a16:creationId xmlns:a16="http://schemas.microsoft.com/office/drawing/2014/main" id="{87068217-7A0D-E7A1-2E19-3D03E481D28A}"/>
                  </a:ext>
                </a:extLst>
              </p:cNvPr>
              <p:cNvSpPr/>
              <p:nvPr/>
            </p:nvSpPr>
            <p:spPr>
              <a:xfrm>
                <a:off x="7114394" y="4207873"/>
                <a:ext cx="111642" cy="65209"/>
              </a:xfrm>
              <a:prstGeom prst="rightArrow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70" name="Freccia a destra 169">
                <a:extLst>
                  <a:ext uri="{FF2B5EF4-FFF2-40B4-BE49-F238E27FC236}">
                    <a16:creationId xmlns:a16="http://schemas.microsoft.com/office/drawing/2014/main" id="{87068217-7A0D-E7A1-2E19-3D03E481D28A}"/>
                  </a:ext>
                </a:extLst>
              </p:cNvPr>
              <p:cNvSpPr/>
              <p:nvPr/>
            </p:nvSpPr>
            <p:spPr>
              <a:xfrm>
                <a:off x="7114394" y="4437975"/>
                <a:ext cx="111642" cy="65209"/>
              </a:xfrm>
              <a:prstGeom prst="rightArrow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74" name="Freccia a destra 173">
                <a:extLst>
                  <a:ext uri="{FF2B5EF4-FFF2-40B4-BE49-F238E27FC236}">
                    <a16:creationId xmlns:a16="http://schemas.microsoft.com/office/drawing/2014/main" id="{87068217-7A0D-E7A1-2E19-3D03E481D28A}"/>
                  </a:ext>
                </a:extLst>
              </p:cNvPr>
              <p:cNvSpPr/>
              <p:nvPr/>
            </p:nvSpPr>
            <p:spPr>
              <a:xfrm>
                <a:off x="7114394" y="4668078"/>
                <a:ext cx="111642" cy="65209"/>
              </a:xfrm>
              <a:prstGeom prst="rightArrow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</p:grpSp>
      <p:sp>
        <p:nvSpPr>
          <p:cNvPr id="23" name="Figura a mano libera 22"/>
          <p:cNvSpPr/>
          <p:nvPr/>
        </p:nvSpPr>
        <p:spPr>
          <a:xfrm>
            <a:off x="6840179" y="1590675"/>
            <a:ext cx="1116869" cy="673336"/>
          </a:xfrm>
          <a:custGeom>
            <a:avLst/>
            <a:gdLst>
              <a:gd name="connsiteX0" fmla="*/ 47332 w 1177632"/>
              <a:gd name="connsiteY0" fmla="*/ 533400 h 533400"/>
              <a:gd name="connsiteX1" fmla="*/ 79082 w 1177632"/>
              <a:gd name="connsiteY1" fmla="*/ 88900 h 533400"/>
              <a:gd name="connsiteX2" fmla="*/ 783932 w 1177632"/>
              <a:gd name="connsiteY2" fmla="*/ 76200 h 533400"/>
              <a:gd name="connsiteX3" fmla="*/ 1177632 w 1177632"/>
              <a:gd name="connsiteY3" fmla="*/ 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7632" h="533400">
                <a:moveTo>
                  <a:pt x="47332" y="533400"/>
                </a:moveTo>
                <a:cubicBezTo>
                  <a:pt x="1823" y="349250"/>
                  <a:pt x="-43685" y="165100"/>
                  <a:pt x="79082" y="88900"/>
                </a:cubicBezTo>
                <a:cubicBezTo>
                  <a:pt x="201849" y="12700"/>
                  <a:pt x="600840" y="91017"/>
                  <a:pt x="783932" y="76200"/>
                </a:cubicBezTo>
                <a:cubicBezTo>
                  <a:pt x="967024" y="61383"/>
                  <a:pt x="1072328" y="30691"/>
                  <a:pt x="1177632" y="0"/>
                </a:cubicBezTo>
              </a:path>
            </a:pathLst>
          </a:custGeom>
          <a:noFill/>
          <a:ln w="28575">
            <a:solidFill>
              <a:srgbClr val="92D05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236" name="Gruppo 235"/>
          <p:cNvGrpSpPr/>
          <p:nvPr/>
        </p:nvGrpSpPr>
        <p:grpSpPr>
          <a:xfrm>
            <a:off x="10801107" y="3535744"/>
            <a:ext cx="1049878" cy="782649"/>
            <a:chOff x="8649585" y="5222961"/>
            <a:chExt cx="1021840" cy="8226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228" name="Immagine 227"/>
            <p:cNvPicPr>
              <a:picLocks noChangeAspect="1"/>
            </p:cNvPicPr>
            <p:nvPr/>
          </p:nvPicPr>
          <p:blipFill>
            <a:blip r:embed="rId2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18217" y="5665709"/>
              <a:ext cx="537265" cy="379877"/>
            </a:xfrm>
            <a:prstGeom prst="rect">
              <a:avLst/>
            </a:prstGeom>
          </p:spPr>
        </p:pic>
        <p:pic>
          <p:nvPicPr>
            <p:cNvPr id="230" name="Immagine 229"/>
            <p:cNvPicPr>
              <a:picLocks noChangeAspect="1"/>
            </p:cNvPicPr>
            <p:nvPr/>
          </p:nvPicPr>
          <p:blipFill>
            <a:blip r:embed="rId2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7464">
              <a:off x="9134160" y="5465577"/>
              <a:ext cx="537265" cy="379877"/>
            </a:xfrm>
            <a:prstGeom prst="rect">
              <a:avLst/>
            </a:prstGeom>
          </p:spPr>
        </p:pic>
        <p:pic>
          <p:nvPicPr>
            <p:cNvPr id="231" name="Immagine 230"/>
            <p:cNvPicPr>
              <a:picLocks noChangeAspect="1"/>
            </p:cNvPicPr>
            <p:nvPr/>
          </p:nvPicPr>
          <p:blipFill>
            <a:blip r:embed="rId2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024123">
              <a:off x="9124225" y="5243724"/>
              <a:ext cx="537265" cy="379877"/>
            </a:xfrm>
            <a:prstGeom prst="rect">
              <a:avLst/>
            </a:prstGeom>
          </p:spPr>
        </p:pic>
        <p:pic>
          <p:nvPicPr>
            <p:cNvPr id="233" name="Immagine 232"/>
            <p:cNvPicPr>
              <a:picLocks noChangeAspect="1"/>
            </p:cNvPicPr>
            <p:nvPr/>
          </p:nvPicPr>
          <p:blipFill>
            <a:blip r:embed="rId2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97011">
              <a:off x="8649585" y="5508341"/>
              <a:ext cx="537265" cy="379877"/>
            </a:xfrm>
            <a:prstGeom prst="rect">
              <a:avLst/>
            </a:prstGeom>
          </p:spPr>
        </p:pic>
        <p:pic>
          <p:nvPicPr>
            <p:cNvPr id="232" name="Immagine 231"/>
            <p:cNvPicPr>
              <a:picLocks noChangeAspect="1"/>
            </p:cNvPicPr>
            <p:nvPr/>
          </p:nvPicPr>
          <p:blipFill>
            <a:blip r:embed="rId2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27773">
              <a:off x="8728682" y="5222961"/>
              <a:ext cx="537265" cy="379877"/>
            </a:xfrm>
            <a:prstGeom prst="rect">
              <a:avLst/>
            </a:prstGeom>
          </p:spPr>
        </p:pic>
      </p:grpSp>
      <p:sp>
        <p:nvSpPr>
          <p:cNvPr id="185" name="CasellaDiTesto 184">
            <a:extLst>
              <a:ext uri="{FF2B5EF4-FFF2-40B4-BE49-F238E27FC236}">
                <a16:creationId xmlns:a16="http://schemas.microsoft.com/office/drawing/2014/main" id="{5B84D22D-3413-A426-F8B5-C9571D1318F8}"/>
              </a:ext>
            </a:extLst>
          </p:cNvPr>
          <p:cNvSpPr txBox="1"/>
          <p:nvPr/>
        </p:nvSpPr>
        <p:spPr>
          <a:xfrm>
            <a:off x="7600674" y="4413833"/>
            <a:ext cx="26857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7313" indent="-87313" algn="just">
              <a:buFont typeface="Arial" panose="020B0604020202020204" pitchFamily="34" charset="0"/>
              <a:buChar char="•"/>
            </a:pPr>
            <a:r>
              <a:rPr lang="en-GB" sz="1000">
                <a:solidFill>
                  <a:srgbClr val="002060"/>
                </a:solidFill>
              </a:rPr>
              <a:t>Leaf digital images analysed </a:t>
            </a:r>
            <a:r>
              <a:rPr lang="en-GB" sz="1000" b="1">
                <a:solidFill>
                  <a:srgbClr val="002060"/>
                </a:solidFill>
              </a:rPr>
              <a:t>with </a:t>
            </a:r>
            <a:r>
              <a:rPr lang="en-GB" sz="1000" b="1" i="1">
                <a:solidFill>
                  <a:srgbClr val="002060"/>
                </a:solidFill>
              </a:rPr>
              <a:t>Image </a:t>
            </a:r>
            <a:r>
              <a:rPr lang="en-GB" sz="1000" b="1" i="1" dirty="0">
                <a:solidFill>
                  <a:srgbClr val="002060"/>
                </a:solidFill>
              </a:rPr>
              <a:t>J</a:t>
            </a:r>
            <a:r>
              <a:rPr lang="en-GB" sz="1000" b="1" dirty="0">
                <a:solidFill>
                  <a:srgbClr val="002060"/>
                </a:solidFill>
              </a:rPr>
              <a:t> </a:t>
            </a:r>
            <a:r>
              <a:rPr lang="en-GB" sz="1000">
                <a:solidFill>
                  <a:srgbClr val="002060"/>
                </a:solidFill>
              </a:rPr>
              <a:t>to determine </a:t>
            </a:r>
            <a:r>
              <a:rPr lang="en-GB" sz="1000" dirty="0">
                <a:solidFill>
                  <a:srgbClr val="002060"/>
                </a:solidFill>
              </a:rPr>
              <a:t>the </a:t>
            </a:r>
            <a:r>
              <a:rPr lang="en-GB" sz="1000" b="1" dirty="0">
                <a:solidFill>
                  <a:srgbClr val="002060"/>
                </a:solidFill>
              </a:rPr>
              <a:t>ratio of infected leaf area. </a:t>
            </a:r>
          </a:p>
          <a:p>
            <a:pPr marL="87313" indent="-87313" algn="just">
              <a:buFont typeface="Arial" panose="020B0604020202020204" pitchFamily="34" charset="0"/>
              <a:buChar char="•"/>
            </a:pPr>
            <a:r>
              <a:rPr lang="en-GB" sz="1000" b="1">
                <a:solidFill>
                  <a:srgbClr val="002060"/>
                </a:solidFill>
              </a:rPr>
              <a:t>Kruskal-Wallis test and </a:t>
            </a:r>
            <a:r>
              <a:rPr lang="en-GB" sz="1000" b="1" dirty="0">
                <a:solidFill>
                  <a:srgbClr val="002060"/>
                </a:solidFill>
              </a:rPr>
              <a:t>Wilcoxon Post-hoc </a:t>
            </a:r>
            <a:r>
              <a:rPr lang="en-GB" sz="1000" b="1">
                <a:solidFill>
                  <a:srgbClr val="002060"/>
                </a:solidFill>
              </a:rPr>
              <a:t>test for multiple comparison</a:t>
            </a:r>
            <a:endParaRPr lang="en-GB" sz="1000" b="1" dirty="0">
              <a:solidFill>
                <a:srgbClr val="002060"/>
              </a:solidFill>
            </a:endParaRPr>
          </a:p>
        </p:txBody>
      </p:sp>
      <p:grpSp>
        <p:nvGrpSpPr>
          <p:cNvPr id="126" name="Gruppo 125"/>
          <p:cNvGrpSpPr/>
          <p:nvPr/>
        </p:nvGrpSpPr>
        <p:grpSpPr>
          <a:xfrm>
            <a:off x="3787208" y="6429696"/>
            <a:ext cx="2929392" cy="338554"/>
            <a:chOff x="4205682" y="6390445"/>
            <a:chExt cx="3374370" cy="338554"/>
          </a:xfrm>
        </p:grpSpPr>
        <p:sp>
          <p:nvSpPr>
            <p:cNvPr id="40" name="Rettangolo arrotondato 39"/>
            <p:cNvSpPr/>
            <p:nvPr/>
          </p:nvSpPr>
          <p:spPr>
            <a:xfrm>
              <a:off x="4212165" y="6396210"/>
              <a:ext cx="3361405" cy="327024"/>
            </a:xfrm>
            <a:prstGeom prst="roundRect">
              <a:avLst/>
            </a:prstGeom>
            <a:solidFill>
              <a:srgbClr val="FFE699"/>
            </a:solidFill>
            <a:ln w="28575"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b="1" dirty="0"/>
            </a:p>
          </p:txBody>
        </p:sp>
        <p:sp>
          <p:nvSpPr>
            <p:cNvPr id="125" name="CasellaDiTesto 124"/>
            <p:cNvSpPr txBox="1"/>
            <p:nvPr/>
          </p:nvSpPr>
          <p:spPr>
            <a:xfrm>
              <a:off x="4205682" y="6390445"/>
              <a:ext cx="33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dirty="0">
                  <a:solidFill>
                    <a:schemeClr val="accent2">
                      <a:lumMod val="75000"/>
                    </a:schemeClr>
                  </a:solidFill>
                </a:rPr>
                <a:t>Relevance of experimental fields</a:t>
              </a:r>
            </a:p>
          </p:txBody>
        </p:sp>
      </p:grpSp>
      <p:grpSp>
        <p:nvGrpSpPr>
          <p:cNvPr id="15" name="Gruppo 14">
            <a:extLst>
              <a:ext uri="{FF2B5EF4-FFF2-40B4-BE49-F238E27FC236}">
                <a16:creationId xmlns:a16="http://schemas.microsoft.com/office/drawing/2014/main" id="{01DD1526-3BCC-18C5-B67B-43EFEA4149DE}"/>
              </a:ext>
            </a:extLst>
          </p:cNvPr>
          <p:cNvGrpSpPr/>
          <p:nvPr/>
        </p:nvGrpSpPr>
        <p:grpSpPr>
          <a:xfrm>
            <a:off x="5345732" y="4517409"/>
            <a:ext cx="2326193" cy="1524975"/>
            <a:chOff x="5371687" y="4640283"/>
            <a:chExt cx="2398202" cy="1704870"/>
          </a:xfrm>
        </p:grpSpPr>
        <p:pic>
          <p:nvPicPr>
            <p:cNvPr id="14" name="Immagine 13">
              <a:extLst>
                <a:ext uri="{FF2B5EF4-FFF2-40B4-BE49-F238E27FC236}">
                  <a16:creationId xmlns:a16="http://schemas.microsoft.com/office/drawing/2014/main" id="{45ADEABF-5360-7B87-F882-0E4DC3C10BF9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/>
            <a:srcRect b="3582"/>
            <a:stretch/>
          </p:blipFill>
          <p:spPr>
            <a:xfrm>
              <a:off x="5371687" y="4640283"/>
              <a:ext cx="2398202" cy="167708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55" name="CasellaDiTesto 254"/>
            <p:cNvSpPr txBox="1"/>
            <p:nvPr/>
          </p:nvSpPr>
          <p:spPr>
            <a:xfrm>
              <a:off x="5869553" y="4860968"/>
              <a:ext cx="27122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dirty="0"/>
                <a:t>a</a:t>
              </a:r>
            </a:p>
          </p:txBody>
        </p:sp>
        <p:sp>
          <p:nvSpPr>
            <p:cNvPr id="206" name="CasellaDiTesto 205"/>
            <p:cNvSpPr txBox="1"/>
            <p:nvPr/>
          </p:nvSpPr>
          <p:spPr>
            <a:xfrm>
              <a:off x="6249482" y="5256762"/>
              <a:ext cx="2600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dirty="0"/>
                <a:t>c</a:t>
              </a:r>
            </a:p>
          </p:txBody>
        </p:sp>
        <p:sp>
          <p:nvSpPr>
            <p:cNvPr id="207" name="CasellaDiTesto 206"/>
            <p:cNvSpPr txBox="1"/>
            <p:nvPr/>
          </p:nvSpPr>
          <p:spPr>
            <a:xfrm>
              <a:off x="5495607" y="5689863"/>
              <a:ext cx="27924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dirty="0"/>
                <a:t>d</a:t>
              </a:r>
            </a:p>
          </p:txBody>
        </p:sp>
        <p:sp>
          <p:nvSpPr>
            <p:cNvPr id="208" name="CasellaDiTesto 207"/>
            <p:cNvSpPr txBox="1"/>
            <p:nvPr/>
          </p:nvSpPr>
          <p:spPr>
            <a:xfrm>
              <a:off x="6997316" y="4901059"/>
              <a:ext cx="27924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dirty="0"/>
                <a:t>a</a:t>
              </a:r>
            </a:p>
          </p:txBody>
        </p:sp>
        <p:sp>
          <p:nvSpPr>
            <p:cNvPr id="209" name="CasellaDiTesto 208"/>
            <p:cNvSpPr txBox="1"/>
            <p:nvPr/>
          </p:nvSpPr>
          <p:spPr>
            <a:xfrm>
              <a:off x="7371383" y="5163410"/>
              <a:ext cx="27924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dirty="0"/>
                <a:t>b</a:t>
              </a:r>
            </a:p>
          </p:txBody>
        </p:sp>
        <p:sp>
          <p:nvSpPr>
            <p:cNvPr id="32" name="CasellaDiTesto 31"/>
            <p:cNvSpPr txBox="1"/>
            <p:nvPr/>
          </p:nvSpPr>
          <p:spPr>
            <a:xfrm>
              <a:off x="5612392" y="6121498"/>
              <a:ext cx="441581" cy="2236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7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Spain</a:t>
              </a:r>
              <a:endParaRPr lang="it-IT" sz="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2" name="CasellaDiTesto 211"/>
            <p:cNvSpPr txBox="1"/>
            <p:nvPr/>
          </p:nvSpPr>
          <p:spPr>
            <a:xfrm>
              <a:off x="6384764" y="6121498"/>
              <a:ext cx="377130" cy="2236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7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Italy</a:t>
              </a:r>
              <a:endParaRPr lang="it-IT" sz="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4" name="CasellaDiTesto 213"/>
            <p:cNvSpPr txBox="1"/>
            <p:nvPr/>
          </p:nvSpPr>
          <p:spPr>
            <a:xfrm>
              <a:off x="7068795" y="6121498"/>
              <a:ext cx="504381" cy="2236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7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Greece</a:t>
              </a:r>
              <a:endParaRPr lang="it-IT" sz="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0" name="CasellaDiTesto 209"/>
            <p:cNvSpPr txBox="1"/>
            <p:nvPr/>
          </p:nvSpPr>
          <p:spPr>
            <a:xfrm>
              <a:off x="6623250" y="5147497"/>
              <a:ext cx="27924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dirty="0"/>
                <a:t>b</a:t>
              </a:r>
            </a:p>
          </p:txBody>
        </p:sp>
      </p:grpSp>
      <p:sp>
        <p:nvSpPr>
          <p:cNvPr id="216" name="CasellaDiTesto 215">
            <a:extLst>
              <a:ext uri="{FF2B5EF4-FFF2-40B4-BE49-F238E27FC236}">
                <a16:creationId xmlns:a16="http://schemas.microsoft.com/office/drawing/2014/main" id="{5B84D22D-3413-A426-F8B5-C9571D1318F8}"/>
              </a:ext>
            </a:extLst>
          </p:cNvPr>
          <p:cNvSpPr txBox="1"/>
          <p:nvPr/>
        </p:nvSpPr>
        <p:spPr>
          <a:xfrm>
            <a:off x="7698397" y="5369472"/>
            <a:ext cx="4178708" cy="640794"/>
          </a:xfrm>
          <a:prstGeom prst="roundRect">
            <a:avLst>
              <a:gd name="adj" fmla="val 11997"/>
            </a:avLst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87313" indent="-87313">
              <a:buFont typeface="Wingdings" panose="05000000000000000000" pitchFamily="2" charset="2"/>
              <a:buChar char="§"/>
            </a:pPr>
            <a:r>
              <a:rPr lang="en-GB" sz="1100" b="1" dirty="0">
                <a:solidFill>
                  <a:srgbClr val="002060"/>
                </a:solidFill>
              </a:rPr>
              <a:t>Significant variation in leaf spot susceptibility among provenances</a:t>
            </a:r>
          </a:p>
          <a:p>
            <a:pPr marL="87313" indent="-87313">
              <a:buFont typeface="Wingdings" panose="05000000000000000000" pitchFamily="2" charset="2"/>
              <a:buChar char="§"/>
            </a:pPr>
            <a:r>
              <a:rPr lang="en-GB" sz="1100" b="1" dirty="0">
                <a:solidFill>
                  <a:srgbClr val="002060"/>
                </a:solidFill>
              </a:rPr>
              <a:t>Spain provenance EU11 </a:t>
            </a:r>
            <a:r>
              <a:rPr lang="en-GB" sz="1100" dirty="0">
                <a:solidFill>
                  <a:srgbClr val="002060"/>
                </a:solidFill>
              </a:rPr>
              <a:t>showed a markedly lowest level of </a:t>
            </a:r>
            <a:r>
              <a:rPr lang="en-GB" sz="1100" b="1" dirty="0">
                <a:solidFill>
                  <a:srgbClr val="002060"/>
                </a:solidFill>
              </a:rPr>
              <a:t>leaf spot susceptibility.  </a:t>
            </a:r>
          </a:p>
        </p:txBody>
      </p:sp>
      <p:grpSp>
        <p:nvGrpSpPr>
          <p:cNvPr id="252" name="Gruppo 251"/>
          <p:cNvGrpSpPr/>
          <p:nvPr/>
        </p:nvGrpSpPr>
        <p:grpSpPr>
          <a:xfrm>
            <a:off x="11336282" y="4221083"/>
            <a:ext cx="583240" cy="721979"/>
            <a:chOff x="11094458" y="4706205"/>
            <a:chExt cx="343960" cy="52019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237" name="Immagine 236"/>
            <p:cNvPicPr>
              <a:picLocks noChangeAspect="1"/>
            </p:cNvPicPr>
            <p:nvPr/>
          </p:nvPicPr>
          <p:blipFill>
            <a:blip r:embed="rId2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32279" y="5046403"/>
              <a:ext cx="69018" cy="180000"/>
            </a:xfrm>
            <a:prstGeom prst="rect">
              <a:avLst/>
            </a:prstGeom>
          </p:spPr>
        </p:pic>
        <p:pic>
          <p:nvPicPr>
            <p:cNvPr id="238" name="Immagine 237"/>
            <p:cNvPicPr>
              <a:picLocks noChangeAspect="1"/>
            </p:cNvPicPr>
            <p:nvPr/>
          </p:nvPicPr>
          <p:blipFill>
            <a:blip r:embed="rId2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04932" y="4921817"/>
              <a:ext cx="69778" cy="180000"/>
            </a:xfrm>
            <a:prstGeom prst="rect">
              <a:avLst/>
            </a:prstGeom>
          </p:spPr>
        </p:pic>
        <p:pic>
          <p:nvPicPr>
            <p:cNvPr id="241" name="Immagine 240"/>
            <p:cNvPicPr>
              <a:picLocks noChangeAspect="1"/>
            </p:cNvPicPr>
            <p:nvPr/>
          </p:nvPicPr>
          <p:blipFill>
            <a:blip r:embed="rId2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35895" y="5023107"/>
              <a:ext cx="68853" cy="180000"/>
            </a:xfrm>
            <a:prstGeom prst="rect">
              <a:avLst/>
            </a:prstGeom>
          </p:spPr>
        </p:pic>
        <p:pic>
          <p:nvPicPr>
            <p:cNvPr id="242" name="Immagine 241"/>
            <p:cNvPicPr>
              <a:picLocks noChangeAspect="1"/>
            </p:cNvPicPr>
            <p:nvPr/>
          </p:nvPicPr>
          <p:blipFill>
            <a:blip r:embed="rId2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01297" y="4929157"/>
              <a:ext cx="67633" cy="180000"/>
            </a:xfrm>
            <a:prstGeom prst="rect">
              <a:avLst/>
            </a:prstGeom>
          </p:spPr>
        </p:pic>
        <p:pic>
          <p:nvPicPr>
            <p:cNvPr id="243" name="Immagine 242"/>
            <p:cNvPicPr>
              <a:picLocks noChangeAspect="1"/>
            </p:cNvPicPr>
            <p:nvPr/>
          </p:nvPicPr>
          <p:blipFill>
            <a:blip r:embed="rId3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96901" y="4706205"/>
              <a:ext cx="70788" cy="180000"/>
            </a:xfrm>
            <a:prstGeom prst="rect">
              <a:avLst/>
            </a:prstGeom>
          </p:spPr>
        </p:pic>
        <p:pic>
          <p:nvPicPr>
            <p:cNvPr id="245" name="Immagine 244"/>
            <p:cNvPicPr>
              <a:picLocks noChangeAspect="1"/>
            </p:cNvPicPr>
            <p:nvPr/>
          </p:nvPicPr>
          <p:blipFill>
            <a:blip r:embed="rId3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61256" y="4754182"/>
              <a:ext cx="71302" cy="180000"/>
            </a:xfrm>
            <a:prstGeom prst="rect">
              <a:avLst/>
            </a:prstGeom>
          </p:spPr>
        </p:pic>
        <p:pic>
          <p:nvPicPr>
            <p:cNvPr id="246" name="Immagine 245"/>
            <p:cNvPicPr>
              <a:picLocks noChangeAspect="1"/>
            </p:cNvPicPr>
            <p:nvPr/>
          </p:nvPicPr>
          <p:blipFill>
            <a:blip r:embed="rId3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18185" y="5029244"/>
              <a:ext cx="103583" cy="180000"/>
            </a:xfrm>
            <a:prstGeom prst="rect">
              <a:avLst/>
            </a:prstGeom>
          </p:spPr>
        </p:pic>
        <p:pic>
          <p:nvPicPr>
            <p:cNvPr id="247" name="Immagine 246"/>
            <p:cNvPicPr>
              <a:picLocks noChangeAspect="1"/>
            </p:cNvPicPr>
            <p:nvPr/>
          </p:nvPicPr>
          <p:blipFill>
            <a:blip r:embed="rId3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68863" y="4905393"/>
              <a:ext cx="69555" cy="180000"/>
            </a:xfrm>
            <a:prstGeom prst="rect">
              <a:avLst/>
            </a:prstGeom>
          </p:spPr>
        </p:pic>
        <p:pic>
          <p:nvPicPr>
            <p:cNvPr id="248" name="Immagine 247"/>
            <p:cNvPicPr>
              <a:picLocks noChangeAspect="1"/>
            </p:cNvPicPr>
            <p:nvPr/>
          </p:nvPicPr>
          <p:blipFill>
            <a:blip r:embed="rId3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01170" y="4876097"/>
              <a:ext cx="65623" cy="180000"/>
            </a:xfrm>
            <a:prstGeom prst="rect">
              <a:avLst/>
            </a:prstGeom>
          </p:spPr>
        </p:pic>
        <p:pic>
          <p:nvPicPr>
            <p:cNvPr id="249" name="Immagine 248"/>
            <p:cNvPicPr>
              <a:picLocks noChangeAspect="1"/>
            </p:cNvPicPr>
            <p:nvPr/>
          </p:nvPicPr>
          <p:blipFill>
            <a:blip r:embed="rId3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71823" y="4749594"/>
              <a:ext cx="63988" cy="180000"/>
            </a:xfrm>
            <a:prstGeom prst="rect">
              <a:avLst/>
            </a:prstGeom>
          </p:spPr>
        </p:pic>
        <p:pic>
          <p:nvPicPr>
            <p:cNvPr id="250" name="Immagine 249"/>
            <p:cNvPicPr>
              <a:picLocks noChangeAspect="1"/>
            </p:cNvPicPr>
            <p:nvPr/>
          </p:nvPicPr>
          <p:blipFill>
            <a:blip r:embed="rId3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94458" y="4722969"/>
              <a:ext cx="85423" cy="180000"/>
            </a:xfrm>
            <a:prstGeom prst="rect">
              <a:avLst/>
            </a:prstGeom>
          </p:spPr>
        </p:pic>
        <p:pic>
          <p:nvPicPr>
            <p:cNvPr id="251" name="Immagine 250"/>
            <p:cNvPicPr>
              <a:picLocks noChangeAspect="1"/>
            </p:cNvPicPr>
            <p:nvPr/>
          </p:nvPicPr>
          <p:blipFill>
            <a:blip r:embed="rId3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41776" y="4804142"/>
              <a:ext cx="78869" cy="180000"/>
            </a:xfrm>
            <a:prstGeom prst="rect">
              <a:avLst/>
            </a:prstGeom>
          </p:spPr>
        </p:pic>
      </p:grpSp>
      <p:grpSp>
        <p:nvGrpSpPr>
          <p:cNvPr id="224" name="Gruppo 223"/>
          <p:cNvGrpSpPr/>
          <p:nvPr/>
        </p:nvGrpSpPr>
        <p:grpSpPr>
          <a:xfrm>
            <a:off x="10273085" y="4222824"/>
            <a:ext cx="1275516" cy="1143818"/>
            <a:chOff x="5995351" y="4988262"/>
            <a:chExt cx="1015568" cy="86407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25" name="Immagine 24"/>
            <p:cNvPicPr>
              <a:picLocks noChangeAspect="1"/>
            </p:cNvPicPr>
            <p:nvPr/>
          </p:nvPicPr>
          <p:blipFill>
            <a:blip r:embed="rId3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2530" y="4988262"/>
              <a:ext cx="618389" cy="864076"/>
            </a:xfrm>
            <a:prstGeom prst="rect">
              <a:avLst/>
            </a:prstGeom>
          </p:spPr>
        </p:pic>
        <p:pic>
          <p:nvPicPr>
            <p:cNvPr id="27" name="Immagine 26"/>
            <p:cNvPicPr>
              <a:picLocks noChangeAspect="1"/>
            </p:cNvPicPr>
            <p:nvPr/>
          </p:nvPicPr>
          <p:blipFill>
            <a:blip r:embed="rId3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95351" y="5133309"/>
              <a:ext cx="225812" cy="709820"/>
            </a:xfrm>
            <a:prstGeom prst="rect">
              <a:avLst/>
            </a:prstGeom>
          </p:spPr>
        </p:pic>
        <p:pic>
          <p:nvPicPr>
            <p:cNvPr id="29" name="Immagine 28"/>
            <p:cNvPicPr>
              <a:picLocks noChangeAspect="1"/>
            </p:cNvPicPr>
            <p:nvPr/>
          </p:nvPicPr>
          <p:blipFill>
            <a:blip r:embed="rId4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05271" y="5133309"/>
              <a:ext cx="225011" cy="707303"/>
            </a:xfrm>
            <a:prstGeom prst="rect">
              <a:avLst/>
            </a:prstGeom>
          </p:spPr>
        </p:pic>
      </p:grpSp>
      <p:sp>
        <p:nvSpPr>
          <p:cNvPr id="176" name="CasellaDiTesto 175">
            <a:extLst>
              <a:ext uri="{FF2B5EF4-FFF2-40B4-BE49-F238E27FC236}">
                <a16:creationId xmlns:a16="http://schemas.microsoft.com/office/drawing/2014/main" id="{5B84D22D-3413-A426-F8B5-C9571D1318F8}"/>
              </a:ext>
            </a:extLst>
          </p:cNvPr>
          <p:cNvSpPr txBox="1"/>
          <p:nvPr/>
        </p:nvSpPr>
        <p:spPr>
          <a:xfrm>
            <a:off x="6338327" y="3917214"/>
            <a:ext cx="45501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8900" indent="-88900">
              <a:buFont typeface="Arial" panose="020B0604020202020204" pitchFamily="34" charset="0"/>
              <a:buChar char="•"/>
            </a:pPr>
            <a:r>
              <a:rPr lang="en-GB" sz="1000" b="1">
                <a:solidFill>
                  <a:srgbClr val="002060"/>
                </a:solidFill>
              </a:rPr>
              <a:t>Leaves</a:t>
            </a:r>
            <a:r>
              <a:rPr lang="en-GB" sz="1000">
                <a:solidFill>
                  <a:srgbClr val="002060"/>
                </a:solidFill>
              </a:rPr>
              <a:t> sampled </a:t>
            </a:r>
            <a:r>
              <a:rPr lang="en-GB" sz="1000" dirty="0">
                <a:solidFill>
                  <a:srgbClr val="002060"/>
                </a:solidFill>
              </a:rPr>
              <a:t>on </a:t>
            </a:r>
            <a:r>
              <a:rPr lang="en-GB" sz="1000" b="1" dirty="0">
                <a:solidFill>
                  <a:srgbClr val="002060"/>
                </a:solidFill>
              </a:rPr>
              <a:t>October</a:t>
            </a:r>
            <a:r>
              <a:rPr lang="en-GB" sz="1000" dirty="0">
                <a:solidFill>
                  <a:srgbClr val="002060"/>
                </a:solidFill>
              </a:rPr>
              <a:t> </a:t>
            </a:r>
            <a:r>
              <a:rPr lang="en-GB" sz="1000" b="1" dirty="0">
                <a:solidFill>
                  <a:srgbClr val="002060"/>
                </a:solidFill>
              </a:rPr>
              <a:t>10</a:t>
            </a:r>
            <a:r>
              <a:rPr lang="en-GB" sz="1000" dirty="0">
                <a:solidFill>
                  <a:srgbClr val="002060"/>
                </a:solidFill>
              </a:rPr>
              <a:t>, </a:t>
            </a:r>
            <a:r>
              <a:rPr lang="en-GB" sz="1000" b="1" dirty="0">
                <a:solidFill>
                  <a:srgbClr val="002060"/>
                </a:solidFill>
              </a:rPr>
              <a:t>2024</a:t>
            </a:r>
            <a:r>
              <a:rPr lang="en-GB" sz="1000" dirty="0">
                <a:solidFill>
                  <a:srgbClr val="002060"/>
                </a:solidFill>
              </a:rPr>
              <a:t> on </a:t>
            </a:r>
            <a:r>
              <a:rPr lang="en-GB" sz="1000" b="1" dirty="0">
                <a:solidFill>
                  <a:srgbClr val="002060"/>
                </a:solidFill>
              </a:rPr>
              <a:t>2 opposite </a:t>
            </a:r>
            <a:r>
              <a:rPr lang="en-GB" sz="1000" b="1">
                <a:solidFill>
                  <a:srgbClr val="002060"/>
                </a:solidFill>
              </a:rPr>
              <a:t>sides each plant</a:t>
            </a:r>
            <a:r>
              <a:rPr lang="en-GB" sz="1000">
                <a:solidFill>
                  <a:srgbClr val="002060"/>
                </a:solidFill>
              </a:rPr>
              <a:t>: </a:t>
            </a:r>
            <a:endParaRPr lang="en-GB" sz="1000" dirty="0">
              <a:solidFill>
                <a:srgbClr val="002060"/>
              </a:solidFill>
            </a:endParaRP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en-GB" sz="1000" b="1" dirty="0">
                <a:solidFill>
                  <a:srgbClr val="002060"/>
                </a:solidFill>
              </a:rPr>
              <a:t>3 branches </a:t>
            </a:r>
            <a:r>
              <a:rPr lang="en-GB" sz="1000" b="1">
                <a:solidFill>
                  <a:srgbClr val="002060"/>
                </a:solidFill>
              </a:rPr>
              <a:t>randomly</a:t>
            </a:r>
            <a:r>
              <a:rPr lang="en-GB" sz="1000">
                <a:solidFill>
                  <a:srgbClr val="002060"/>
                </a:solidFill>
              </a:rPr>
              <a:t> sampled </a:t>
            </a:r>
            <a:r>
              <a:rPr lang="en-GB" sz="1000" dirty="0">
                <a:solidFill>
                  <a:srgbClr val="002060"/>
                </a:solidFill>
              </a:rPr>
              <a:t>at the </a:t>
            </a:r>
            <a:r>
              <a:rPr lang="en-GB" sz="1000" b="1" dirty="0">
                <a:solidFill>
                  <a:srgbClr val="002060"/>
                </a:solidFill>
              </a:rPr>
              <a:t>top, middle and bottom of the plant</a:t>
            </a:r>
            <a:r>
              <a:rPr lang="en-GB" sz="1000" dirty="0">
                <a:solidFill>
                  <a:srgbClr val="002060"/>
                </a:solidFill>
              </a:rPr>
              <a:t>. </a:t>
            </a: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en-GB" sz="1000" dirty="0">
                <a:solidFill>
                  <a:srgbClr val="002060"/>
                </a:solidFill>
              </a:rPr>
              <a:t>The </a:t>
            </a:r>
            <a:r>
              <a:rPr lang="en-GB" sz="1000" b="1" dirty="0">
                <a:solidFill>
                  <a:srgbClr val="002060"/>
                </a:solidFill>
              </a:rPr>
              <a:t>2</a:t>
            </a:r>
            <a:r>
              <a:rPr lang="en-GB" sz="1000" b="1" baseline="30000" dirty="0">
                <a:solidFill>
                  <a:srgbClr val="002060"/>
                </a:solidFill>
              </a:rPr>
              <a:t>nd</a:t>
            </a:r>
            <a:r>
              <a:rPr lang="en-GB" sz="1000" dirty="0">
                <a:solidFill>
                  <a:srgbClr val="002060"/>
                </a:solidFill>
              </a:rPr>
              <a:t> and the </a:t>
            </a:r>
            <a:r>
              <a:rPr lang="en-GB" sz="1000" b="1">
                <a:solidFill>
                  <a:srgbClr val="002060"/>
                </a:solidFill>
              </a:rPr>
              <a:t>7</a:t>
            </a:r>
            <a:r>
              <a:rPr lang="en-GB" sz="1000" b="1" baseline="30000">
                <a:solidFill>
                  <a:srgbClr val="002060"/>
                </a:solidFill>
              </a:rPr>
              <a:t>th</a:t>
            </a:r>
            <a:r>
              <a:rPr lang="en-GB" sz="1000" b="1">
                <a:solidFill>
                  <a:srgbClr val="002060"/>
                </a:solidFill>
              </a:rPr>
              <a:t> leave </a:t>
            </a:r>
            <a:r>
              <a:rPr lang="en-GB" sz="1000" dirty="0">
                <a:solidFill>
                  <a:srgbClr val="002060"/>
                </a:solidFill>
              </a:rPr>
              <a:t>of </a:t>
            </a:r>
            <a:r>
              <a:rPr lang="en-GB" sz="1000" b="1" dirty="0">
                <a:solidFill>
                  <a:srgbClr val="002060"/>
                </a:solidFill>
              </a:rPr>
              <a:t>the year’s </a:t>
            </a:r>
            <a:r>
              <a:rPr lang="en-GB" sz="1000" b="1">
                <a:solidFill>
                  <a:srgbClr val="002060"/>
                </a:solidFill>
              </a:rPr>
              <a:t>shoot </a:t>
            </a:r>
            <a:r>
              <a:rPr lang="en-GB" sz="1000">
                <a:solidFill>
                  <a:srgbClr val="002060"/>
                </a:solidFill>
              </a:rPr>
              <a:t>were collected on </a:t>
            </a:r>
            <a:r>
              <a:rPr lang="en-GB" sz="1000" dirty="0">
                <a:solidFill>
                  <a:srgbClr val="002060"/>
                </a:solidFill>
              </a:rPr>
              <a:t>each branch 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12C8AF7F-041B-067F-E413-53EE886E580F}"/>
              </a:ext>
            </a:extLst>
          </p:cNvPr>
          <p:cNvSpPr txBox="1"/>
          <p:nvPr/>
        </p:nvSpPr>
        <p:spPr>
          <a:xfrm>
            <a:off x="5480012" y="6091002"/>
            <a:ext cx="6406037" cy="293072"/>
          </a:xfrm>
          <a:prstGeom prst="roundRect">
            <a:avLst>
              <a:gd name="adj" fmla="val 10440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en-GB" sz="1200" b="1">
                <a:solidFill>
                  <a:srgbClr val="002060"/>
                </a:solidFill>
              </a:rPr>
              <a:t>Suitable plant material </a:t>
            </a:r>
            <a:r>
              <a:rPr lang="en-GB" sz="1200" b="1" dirty="0">
                <a:solidFill>
                  <a:srgbClr val="002060"/>
                </a:solidFill>
              </a:rPr>
              <a:t>to </a:t>
            </a:r>
            <a:r>
              <a:rPr lang="en-GB" sz="1200" b="1">
                <a:solidFill>
                  <a:srgbClr val="002060"/>
                </a:solidFill>
              </a:rPr>
              <a:t>study mechanisms </a:t>
            </a:r>
            <a:r>
              <a:rPr lang="en-GB" sz="1200" b="1" dirty="0">
                <a:solidFill>
                  <a:srgbClr val="002060"/>
                </a:solidFill>
              </a:rPr>
              <a:t>of leaf </a:t>
            </a:r>
            <a:r>
              <a:rPr lang="en-GB" sz="1200" b="1">
                <a:solidFill>
                  <a:srgbClr val="002060"/>
                </a:solidFill>
              </a:rPr>
              <a:t>spot resistance </a:t>
            </a:r>
            <a:r>
              <a:rPr lang="en-GB" sz="1200" b="1" dirty="0">
                <a:solidFill>
                  <a:srgbClr val="002060"/>
                </a:solidFill>
              </a:rPr>
              <a:t>at genetic/genomic level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86D739DC-9471-906F-0305-896A65BB6DCA}"/>
              </a:ext>
            </a:extLst>
          </p:cNvPr>
          <p:cNvSpPr txBox="1"/>
          <p:nvPr/>
        </p:nvSpPr>
        <p:spPr>
          <a:xfrm>
            <a:off x="434430" y="5518884"/>
            <a:ext cx="4654290" cy="276791"/>
          </a:xfrm>
          <a:prstGeom prst="roundRect">
            <a:avLst>
              <a:gd name="adj" fmla="val 10440"/>
            </a:avLst>
          </a:prstGeom>
          <a:solidFill>
            <a:srgbClr val="C5E0B4"/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en-GB" sz="1100" b="1" dirty="0">
                <a:solidFill>
                  <a:srgbClr val="002060"/>
                </a:solidFill>
              </a:rPr>
              <a:t>Unique genomic region associated to Asian Chestnut Gall Wasp resistance 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AE8FA3CF-456B-83C0-23F8-CE49100160BE}"/>
              </a:ext>
            </a:extLst>
          </p:cNvPr>
          <p:cNvSpPr txBox="1"/>
          <p:nvPr/>
        </p:nvSpPr>
        <p:spPr>
          <a:xfrm>
            <a:off x="11323379" y="2691226"/>
            <a:ext cx="6967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b="1" dirty="0">
                <a:solidFill>
                  <a:srgbClr val="002060"/>
                </a:solidFill>
              </a:rPr>
              <a:t>Typical spots on chestnut leaves 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99289278-A5F3-9214-A2D1-53878774CAD3}"/>
              </a:ext>
            </a:extLst>
          </p:cNvPr>
          <p:cNvSpPr txBox="1"/>
          <p:nvPr/>
        </p:nvSpPr>
        <p:spPr>
          <a:xfrm>
            <a:off x="9988316" y="3480812"/>
            <a:ext cx="80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b="1" dirty="0">
                <a:solidFill>
                  <a:srgbClr val="002060"/>
                </a:solidFill>
              </a:rPr>
              <a:t>Microscope enlargement of spots</a:t>
            </a:r>
          </a:p>
        </p:txBody>
      </p:sp>
      <p:sp>
        <p:nvSpPr>
          <p:cNvPr id="13" name="Rettangolo 12"/>
          <p:cNvSpPr/>
          <p:nvPr/>
        </p:nvSpPr>
        <p:spPr>
          <a:xfrm>
            <a:off x="7707822" y="5025637"/>
            <a:ext cx="251222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Kruskal-Wallis; Factor Provenance, </a:t>
            </a:r>
            <a:r>
              <a:rPr lang="en-US" sz="800" i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US" sz="80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&lt; 2.2e-16</a:t>
            </a:r>
          </a:p>
          <a:p>
            <a:r>
              <a:rPr lang="en-US" sz="80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Wilcoxon tests; </a:t>
            </a:r>
            <a:r>
              <a:rPr lang="en-GB" sz="800" i="1">
                <a:solidFill>
                  <a:schemeClr val="accent1">
                    <a:lumMod val="50000"/>
                  </a:schemeClr>
                </a:solidFill>
              </a:rPr>
              <a:t>p </a:t>
            </a:r>
            <a:r>
              <a:rPr lang="en-GB" sz="800">
                <a:solidFill>
                  <a:schemeClr val="accent1">
                    <a:lumMod val="50000"/>
                  </a:schemeClr>
                </a:solidFill>
              </a:rPr>
              <a:t>&lt; 0.05, Benjamini-Hochkberg adjust..</a:t>
            </a:r>
            <a:endParaRPr lang="it-IT" sz="80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240" name="Gruppo 239">
            <a:extLst>
              <a:ext uri="{FF2B5EF4-FFF2-40B4-BE49-F238E27FC236}">
                <a16:creationId xmlns:a16="http://schemas.microsoft.com/office/drawing/2014/main" id="{7825CA1B-27C2-5167-1EDA-5AC4BC67DBA8}"/>
              </a:ext>
            </a:extLst>
          </p:cNvPr>
          <p:cNvGrpSpPr/>
          <p:nvPr/>
        </p:nvGrpSpPr>
        <p:grpSpPr>
          <a:xfrm>
            <a:off x="9950096" y="2557260"/>
            <a:ext cx="1532913" cy="962493"/>
            <a:chOff x="7621507" y="4125701"/>
            <a:chExt cx="1470588" cy="1080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201" name="Immagine 200" descr="Immagine che contiene pianta, albero, foglia, olmo&#10;&#10;Descrizione generata automaticamente">
              <a:extLst>
                <a:ext uri="{FF2B5EF4-FFF2-40B4-BE49-F238E27FC236}">
                  <a16:creationId xmlns:a16="http://schemas.microsoft.com/office/drawing/2014/main" id="{70EA51A4-3221-9D8D-75D2-A132A6DC3286}"/>
                </a:ext>
              </a:extLst>
            </p:cNvPr>
            <p:cNvPicPr>
              <a:picLocks noChangeAspect="1"/>
            </p:cNvPicPr>
            <p:nvPr/>
          </p:nvPicPr>
          <p:blipFill>
            <a:blip r:embed="rId41" cstate="hq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1507" y="4125701"/>
              <a:ext cx="337145" cy="1080000"/>
            </a:xfrm>
            <a:prstGeom prst="rect">
              <a:avLst/>
            </a:prstGeom>
          </p:spPr>
        </p:pic>
        <p:pic>
          <p:nvPicPr>
            <p:cNvPr id="213" name="Immagine 212" descr="Immagine che contiene pianta, foglia, albero, pioppo&#10;&#10;Descrizione generata automaticamente">
              <a:extLst>
                <a:ext uri="{FF2B5EF4-FFF2-40B4-BE49-F238E27FC236}">
                  <a16:creationId xmlns:a16="http://schemas.microsoft.com/office/drawing/2014/main" id="{D0611ABD-5F22-A6C7-FCB7-8DCF51FAF653}"/>
                </a:ext>
              </a:extLst>
            </p:cNvPr>
            <p:cNvPicPr>
              <a:picLocks noChangeAspect="1"/>
            </p:cNvPicPr>
            <p:nvPr/>
          </p:nvPicPr>
          <p:blipFill>
            <a:blip r:embed="rId42" cstate="hq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72635" y="4125701"/>
              <a:ext cx="352861" cy="1080000"/>
            </a:xfrm>
            <a:prstGeom prst="rect">
              <a:avLst/>
            </a:prstGeom>
          </p:spPr>
        </p:pic>
        <p:pic>
          <p:nvPicPr>
            <p:cNvPr id="217" name="Immagine 216" descr="Immagine che contiene albero, foglia, pianta, olmo&#10;&#10;Descrizione generata automaticamente">
              <a:extLst>
                <a:ext uri="{FF2B5EF4-FFF2-40B4-BE49-F238E27FC236}">
                  <a16:creationId xmlns:a16="http://schemas.microsoft.com/office/drawing/2014/main" id="{78A4A88D-B650-7EAA-D224-7B1E9F9EA727}"/>
                </a:ext>
              </a:extLst>
            </p:cNvPr>
            <p:cNvPicPr>
              <a:picLocks noChangeAspect="1"/>
            </p:cNvPicPr>
            <p:nvPr/>
          </p:nvPicPr>
          <p:blipFill>
            <a:blip r:embed="rId43" cstate="hq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4525" y="4125701"/>
              <a:ext cx="409189" cy="1080000"/>
            </a:xfrm>
            <a:prstGeom prst="rect">
              <a:avLst/>
            </a:prstGeom>
          </p:spPr>
        </p:pic>
        <p:pic>
          <p:nvPicPr>
            <p:cNvPr id="219" name="Immagine 218" descr="Immagine che contiene Patologia vegetale, foglia, albero, pianta&#10;&#10;Descrizione generata automaticamente">
              <a:extLst>
                <a:ext uri="{FF2B5EF4-FFF2-40B4-BE49-F238E27FC236}">
                  <a16:creationId xmlns:a16="http://schemas.microsoft.com/office/drawing/2014/main" id="{51B8F62B-7CAB-212E-1F86-5F84442C13E2}"/>
                </a:ext>
              </a:extLst>
            </p:cNvPr>
            <p:cNvPicPr>
              <a:picLocks noChangeAspect="1"/>
            </p:cNvPicPr>
            <p:nvPr/>
          </p:nvPicPr>
          <p:blipFill>
            <a:blip r:embed="rId44" cstate="hq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0079" y="4125701"/>
              <a:ext cx="430526" cy="1080000"/>
            </a:xfrm>
            <a:prstGeom prst="rect">
              <a:avLst/>
            </a:prstGeom>
          </p:spPr>
        </p:pic>
        <p:pic>
          <p:nvPicPr>
            <p:cNvPr id="225" name="Immagine 224" descr="Immagine che contiene albero, pianta, foglia, olmo&#10;&#10;Descrizione generata automaticamente">
              <a:extLst>
                <a:ext uri="{FF2B5EF4-FFF2-40B4-BE49-F238E27FC236}">
                  <a16:creationId xmlns:a16="http://schemas.microsoft.com/office/drawing/2014/main" id="{656C820D-409A-8632-356C-8E7DA3277B2A}"/>
                </a:ext>
              </a:extLst>
            </p:cNvPr>
            <p:cNvPicPr>
              <a:picLocks noChangeAspect="1"/>
            </p:cNvPicPr>
            <p:nvPr/>
          </p:nvPicPr>
          <p:blipFill>
            <a:blip r:embed="rId45" cstate="hq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46595" y="4125701"/>
              <a:ext cx="300146" cy="1080000"/>
            </a:xfrm>
            <a:prstGeom prst="rect">
              <a:avLst/>
            </a:prstGeom>
          </p:spPr>
        </p:pic>
        <p:pic>
          <p:nvPicPr>
            <p:cNvPr id="239" name="Immagine 238" descr="Immagine che contiene autunno, foglia, aria aperta&#10;&#10;Descrizione generata automaticamente">
              <a:extLst>
                <a:ext uri="{FF2B5EF4-FFF2-40B4-BE49-F238E27FC236}">
                  <a16:creationId xmlns:a16="http://schemas.microsoft.com/office/drawing/2014/main" id="{8FDEB75E-DAEE-7060-2507-ED137FB76C12}"/>
                </a:ext>
              </a:extLst>
            </p:cNvPr>
            <p:cNvPicPr>
              <a:picLocks noChangeAspect="1"/>
            </p:cNvPicPr>
            <p:nvPr/>
          </p:nvPicPr>
          <p:blipFill>
            <a:blip r:embed="rId46" cstate="hq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347905" y="4461510"/>
              <a:ext cx="1080000" cy="408381"/>
            </a:xfrm>
            <a:prstGeom prst="rect">
              <a:avLst/>
            </a:prstGeom>
          </p:spPr>
        </p:pic>
      </p:grpSp>
      <p:pic>
        <p:nvPicPr>
          <p:cNvPr id="244" name="Immagine 243" descr="Immagine che contiene sfera, cerchio, pianeta&#10;&#10;Descrizione generata automaticamente">
            <a:extLst>
              <a:ext uri="{FF2B5EF4-FFF2-40B4-BE49-F238E27FC236}">
                <a16:creationId xmlns:a16="http://schemas.microsoft.com/office/drawing/2014/main" id="{AD9A1E62-AE88-898F-B831-83111A9E012B}"/>
              </a:ext>
            </a:extLst>
          </p:cNvPr>
          <p:cNvPicPr>
            <a:picLocks noChangeAspect="1"/>
          </p:cNvPicPr>
          <p:nvPr/>
        </p:nvPicPr>
        <p:blipFill>
          <a:blip r:embed="rId47" cstate="hqprint">
            <a:extLst>
              <a:ext uri="{BEBA8EAE-BF5A-486C-A8C5-ECC9F3942E4B}">
                <a14:imgProps xmlns:a14="http://schemas.microsoft.com/office/drawing/2010/main">
                  <a14:imgLayer r:embed="rId48">
                    <a14:imgEffect>
                      <a14:backgroundRemoval t="29887" b="98183" l="10339" r="98008">
                        <a14:foregroundMark x1="47388" y1="33683" x2="62466" y2="34774"/>
                        <a14:foregroundMark x1="62466" y1="34774" x2="62789" y2="35460"/>
                        <a14:foregroundMark x1="37911" y1="31785" x2="57027" y2="29887"/>
                        <a14:foregroundMark x1="57027" y1="29887" x2="70275" y2="33683"/>
                        <a14:foregroundMark x1="15240" y1="47900" x2="14540" y2="67246"/>
                        <a14:foregroundMark x1="14540" y1="67246" x2="25363" y2="79362"/>
                        <a14:foregroundMark x1="25363" y1="79362" x2="54550" y2="91882"/>
                        <a14:foregroundMark x1="54550" y1="91882" x2="68982" y2="91236"/>
                        <a14:foregroundMark x1="68982" y1="91236" x2="90253" y2="67851"/>
                        <a14:foregroundMark x1="90253" y1="67851" x2="92623" y2="53514"/>
                        <a14:foregroundMark x1="92623" y1="53514" x2="91061" y2="48425"/>
                        <a14:foregroundMark x1="12709" y1="50565" x2="12116" y2="64257"/>
                        <a14:foregroundMark x1="12116" y1="64257" x2="22025" y2="83926"/>
                        <a14:foregroundMark x1="22025" y1="83926" x2="37318" y2="93538"/>
                        <a14:foregroundMark x1="37318" y1="93538" x2="50727" y2="95234"/>
                        <a14:foregroundMark x1="50727" y1="95234" x2="65320" y2="95194"/>
                        <a14:foregroundMark x1="65320" y1="95194" x2="79375" y2="90711"/>
                        <a14:foregroundMark x1="96338" y1="52868" x2="98115" y2="60824"/>
                        <a14:foregroundMark x1="98115" y1="60824" x2="94992" y2="78877"/>
                        <a14:foregroundMark x1="12009" y1="52221" x2="10393" y2="59855"/>
                        <a14:foregroundMark x1="10393" y1="59855" x2="14540" y2="78756"/>
                        <a14:foregroundMark x1="48088" y1="97173" x2="60258" y2="98183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74" t="28533"/>
          <a:stretch/>
        </p:blipFill>
        <p:spPr>
          <a:xfrm>
            <a:off x="9352366" y="3279813"/>
            <a:ext cx="694882" cy="7133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83" name="CasellaDiTesto 182">
            <a:extLst>
              <a:ext uri="{FF2B5EF4-FFF2-40B4-BE49-F238E27FC236}">
                <a16:creationId xmlns:a16="http://schemas.microsoft.com/office/drawing/2014/main" id="{5B84D22D-3413-A426-F8B5-C9571D1318F8}"/>
              </a:ext>
            </a:extLst>
          </p:cNvPr>
          <p:cNvSpPr txBox="1"/>
          <p:nvPr/>
        </p:nvSpPr>
        <p:spPr>
          <a:xfrm>
            <a:off x="9789680" y="2049245"/>
            <a:ext cx="22946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en-GB" sz="1200" b="1" dirty="0">
                <a:solidFill>
                  <a:srgbClr val="002060"/>
                </a:solidFill>
              </a:rPr>
              <a:t>Differences</a:t>
            </a:r>
            <a:r>
              <a:rPr lang="en-GB" sz="1200" dirty="0">
                <a:solidFill>
                  <a:srgbClr val="002060"/>
                </a:solidFill>
              </a:rPr>
              <a:t> in </a:t>
            </a:r>
            <a:r>
              <a:rPr lang="en-GB" sz="1200" b="1" dirty="0">
                <a:solidFill>
                  <a:srgbClr val="002060"/>
                </a:solidFill>
              </a:rPr>
              <a:t>extent of leaf spot necrosis</a:t>
            </a:r>
            <a:r>
              <a:rPr lang="en-GB" sz="1200" dirty="0">
                <a:solidFill>
                  <a:srgbClr val="002060"/>
                </a:solidFill>
              </a:rPr>
              <a:t> was observed </a:t>
            </a:r>
            <a:r>
              <a:rPr lang="en-GB" sz="1200" b="1" dirty="0">
                <a:solidFill>
                  <a:srgbClr val="002060"/>
                </a:solidFill>
              </a:rPr>
              <a:t>among provenances</a:t>
            </a:r>
            <a:r>
              <a:rPr lang="en-GB" sz="1200" dirty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7074172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AE7D4DE499F4EE4EA2AEF724F1FE29B6" ma:contentTypeVersion="4" ma:contentTypeDescription="Creare un nuovo documento." ma:contentTypeScope="" ma:versionID="53d7ae532bc63df247bab6a29270804e">
  <xsd:schema xmlns:xsd="http://www.w3.org/2001/XMLSchema" xmlns:xs="http://www.w3.org/2001/XMLSchema" xmlns:p="http://schemas.microsoft.com/office/2006/metadata/properties" xmlns:ns2="31636664-d730-40d7-a265-a5e11b79394d" targetNamespace="http://schemas.microsoft.com/office/2006/metadata/properties" ma:root="true" ma:fieldsID="b2115e909aa0adb23c8c5b81ae2500d8" ns2:_="">
    <xsd:import namespace="31636664-d730-40d7-a265-a5e11b79394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636664-d730-40d7-a265-a5e11b79394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0C416D0-F768-4CAD-9651-2040558DA7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1636664-d730-40d7-a265-a5e11b79394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2D10252-B557-4F73-9C05-AB28B06A12D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1A982AE-2665-4914-8619-6458CAACD385}">
  <ds:schemaRefs>
    <ds:schemaRef ds:uri="31636664-d730-40d7-a265-a5e11b79394d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2995</TotalTime>
  <Words>497</Words>
  <Application>Microsoft Office PowerPoint</Application>
  <PresentationFormat>Widescreen</PresentationFormat>
  <Paragraphs>75</Paragraphs>
  <Slides>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Helvetica</vt:lpstr>
      <vt:lpstr>Times New Roman</vt:lpstr>
      <vt:lpstr>Wingdings</vt:lpstr>
      <vt:lpstr>Tema di Office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Valentina Di Paola</dc:creator>
  <cp:lastModifiedBy>MURIEL VIRGINIE GAUDET</cp:lastModifiedBy>
  <cp:revision>44</cp:revision>
  <dcterms:created xsi:type="dcterms:W3CDTF">2024-12-12T08:43:13Z</dcterms:created>
  <dcterms:modified xsi:type="dcterms:W3CDTF">2025-02-10T15:23:06Z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0x010100AE7D4DE499F4EE4EA2AEF724F1FE29B6</vt:lpwstr>
  </property>
</Properties>
</file>