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8" r:id="rId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userDrawn="1">
          <p15:clr>
            <a:srgbClr val="A4A3A4"/>
          </p15:clr>
        </p15:guide>
        <p15:guide id="2" pos="2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129"/>
    <a:srgbClr val="6AB123"/>
    <a:srgbClr val="5DD5FF"/>
    <a:srgbClr val="00CC99"/>
    <a:srgbClr val="21977B"/>
    <a:srgbClr val="990033"/>
    <a:srgbClr val="2A5B33"/>
    <a:srgbClr val="005DA2"/>
    <a:srgbClr val="2DCFAA"/>
    <a:srgbClr val="5D7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34551-6314-462A-BA48-CDAE576CD023}" v="2" dt="2025-01-17T09:41:27.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96"/>
      </p:cViewPr>
      <p:guideLst>
        <p:guide orient="horz" pos="2999"/>
        <p:guide pos="2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F4B46-2785-4BC4-843F-1515B33797F4}" type="datetimeFigureOut">
              <a:rPr lang="it-IT" smtClean="0"/>
              <a:t>10/02/2025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96577-3486-438C-8647-BA70C9D4CE09}" type="slidenum">
              <a:rPr lang="it-IT" smtClean="0"/>
              <a:t>‹N›</a:t>
            </a:fld>
            <a:endParaRPr lang="it-IT"/>
          </a:p>
        </p:txBody>
      </p:sp>
    </p:spTree>
    <p:extLst>
      <p:ext uri="{BB962C8B-B14F-4D97-AF65-F5344CB8AC3E}">
        <p14:creationId xmlns:p14="http://schemas.microsoft.com/office/powerpoint/2010/main" val="57385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B296577-3486-438C-8647-BA70C9D4CE09}" type="slidenum">
              <a:rPr lang="it-IT" smtClean="0"/>
              <a:t>1</a:t>
            </a:fld>
            <a:endParaRPr lang="it-IT"/>
          </a:p>
        </p:txBody>
      </p:sp>
    </p:spTree>
    <p:extLst>
      <p:ext uri="{BB962C8B-B14F-4D97-AF65-F5344CB8AC3E}">
        <p14:creationId xmlns:p14="http://schemas.microsoft.com/office/powerpoint/2010/main" val="420237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F5D6F6-946B-4A07-BC66-21BB86BF089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96253C9-3086-4D2C-B5B6-6F5261EB8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9B333C5-0219-4171-B2AD-FA98917877CD}"/>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61268E34-A3D0-443B-A226-F686CB0333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F8FBE65-4AFD-40BC-9B8E-1765EFF0AE62}"/>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72230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5E5A1A-7918-4629-9F13-7F57C71510D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ECDA221-02C3-4033-8B06-33F12BA61FA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3298A1-ED81-44DB-AEEC-5FD1229B9A31}"/>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E2621DE1-0678-4E04-A893-B2B3B8BDB51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39BB2AC-A07E-4620-975A-968FBF71A44A}"/>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95878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523DA05-B69A-4EF9-A088-7E4469327DD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43C179F-4FB0-4CC6-B427-789E2EAC0D0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A299DAE-3CFA-4BF7-8668-24A3EEADE52D}"/>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B603C072-1311-450A-93EF-120CEE182B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6B6ACF-CA83-4A40-9EE7-D875AC9EC60D}"/>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84560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0C0626-510B-4B1C-BD25-F402C855EE9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A371F16-001F-4572-819A-5B6EAE41148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868A9B-883B-4615-871B-32B75ADFA597}"/>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0C154C42-2911-4072-B5F1-48EB3AA1EB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628925-ABE1-4D5E-BF99-56C80D6A0644}"/>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66643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14E272-B09D-4187-8C84-F965E191B72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06E7461-E90F-4CB5-8C0F-5999F38AA3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E73A7D4-9C2D-4453-8A2E-356CDD43F1ED}"/>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BC6C506F-5779-4B01-8EF7-B3D346E3AE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B90DEB-B9DB-4D50-A051-E80F16F8C9BD}"/>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207556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5318A4-E4DB-4A0B-A979-E7971F2A7AB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2CDD29-273C-42EF-833F-575DD8B2689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CEEF0CA-6E4C-4D21-A7FE-C99DE0C9F4C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7B64442-5F47-45D9-A9ED-206524D780F1}"/>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6" name="Segnaposto piè di pagina 5">
            <a:extLst>
              <a:ext uri="{FF2B5EF4-FFF2-40B4-BE49-F238E27FC236}">
                <a16:creationId xmlns:a16="http://schemas.microsoft.com/office/drawing/2014/main" id="{5436A940-B566-48D5-BB5C-53401A26A2B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09C73FD-2683-4778-9512-F698CCC21187}"/>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280578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B81AD0-F912-4CA9-B8EB-A4F72E1000A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715F8EC-9F58-49FF-B0CD-B9C1D2B27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CA0BC26-E1DD-46CA-8D2B-E4FEB40CF52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DDE1900-4309-4D1A-AFBF-E01D293E8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A61F4E7-941D-4F6B-9132-57BD3EF4C5C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4E37614-6DAD-446C-9B81-207C5191E4CB}"/>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8" name="Segnaposto piè di pagina 7">
            <a:extLst>
              <a:ext uri="{FF2B5EF4-FFF2-40B4-BE49-F238E27FC236}">
                <a16:creationId xmlns:a16="http://schemas.microsoft.com/office/drawing/2014/main" id="{A20C7153-1768-4B34-A7DF-78C652BD188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025B596-EB45-4CA4-B9F5-C65E35203958}"/>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186540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0AD7BB-691B-4C28-ADAE-692E155CB31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72A3996-1E68-440A-B3B2-D854AD8A18DC}"/>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4" name="Segnaposto piè di pagina 3">
            <a:extLst>
              <a:ext uri="{FF2B5EF4-FFF2-40B4-BE49-F238E27FC236}">
                <a16:creationId xmlns:a16="http://schemas.microsoft.com/office/drawing/2014/main" id="{2A7F52A3-674B-4366-B44A-CA15F60453D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38C6C0C-3B71-4844-BAD4-959CE72FAFB9}"/>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60508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B1FB46-6673-42C3-B63D-430177D81746}"/>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3" name="Segnaposto piè di pagina 2">
            <a:extLst>
              <a:ext uri="{FF2B5EF4-FFF2-40B4-BE49-F238E27FC236}">
                <a16:creationId xmlns:a16="http://schemas.microsoft.com/office/drawing/2014/main" id="{BCA20CC1-F570-4B5E-B62B-6BEF92FCD63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16017A0-4210-4D30-BC07-E370B7237859}"/>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140362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AE97A1-C0FA-4382-8B33-398E2CF75E8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8C19FC-42D4-4C10-95D0-F72DA8BCC0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80B2476-D60F-4EF8-AAC9-5FDF0F366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7B7C251-A619-45CF-BA02-E67490763E52}"/>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6" name="Segnaposto piè di pagina 5">
            <a:extLst>
              <a:ext uri="{FF2B5EF4-FFF2-40B4-BE49-F238E27FC236}">
                <a16:creationId xmlns:a16="http://schemas.microsoft.com/office/drawing/2014/main" id="{A26DD71B-C9FB-49C7-91B1-25F83857961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A96D5E0-3661-4B54-B034-4CCA3ED92273}"/>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294951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5ED7D2-DE4D-4843-B7F4-3F1482E2802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6585039-F30A-42F4-8105-959B1B1B9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B235A75-AD2D-4C55-BCE2-24EA0B509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4CDED24-765F-43B6-8778-B1AD4A2B2454}"/>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6" name="Segnaposto piè di pagina 5">
            <a:extLst>
              <a:ext uri="{FF2B5EF4-FFF2-40B4-BE49-F238E27FC236}">
                <a16:creationId xmlns:a16="http://schemas.microsoft.com/office/drawing/2014/main" id="{14B24C6E-4221-4725-ACC2-9231C2D5C1D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8D0026A-FB09-4D04-B669-4C3AC4B8523D}"/>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98155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A2309BB-E92D-4CD9-BCB9-4D98DC39F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33F14AD-AE10-41DD-A99E-06519BD41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6E288B9-3663-41FF-BC3A-18AE54FDDF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D284F00E-C870-41EE-A358-97DCFEE51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CB90196-9610-4B13-A51A-2B8CF370AE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CEB77-B846-42DF-98B1-9B115CCE7049}" type="slidenum">
              <a:rPr lang="it-IT" smtClean="0"/>
              <a:t>‹N›</a:t>
            </a:fld>
            <a:endParaRPr lang="it-IT"/>
          </a:p>
        </p:txBody>
      </p:sp>
    </p:spTree>
    <p:extLst>
      <p:ext uri="{BB962C8B-B14F-4D97-AF65-F5344CB8AC3E}">
        <p14:creationId xmlns:p14="http://schemas.microsoft.com/office/powerpoint/2010/main" val="3681882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jpeg"/><Relationship Id="rId18" Type="http://schemas.openxmlformats.org/officeDocument/2006/relationships/image" Target="../media/image14.jpg"/><Relationship Id="rId26" Type="http://schemas.openxmlformats.org/officeDocument/2006/relationships/image" Target="../media/image22.jpg"/><Relationship Id="rId3" Type="http://schemas.openxmlformats.org/officeDocument/2006/relationships/image" Target="../media/image1.png"/><Relationship Id="rId21" Type="http://schemas.openxmlformats.org/officeDocument/2006/relationships/image" Target="../media/image17.png"/><Relationship Id="rId7" Type="http://schemas.openxmlformats.org/officeDocument/2006/relationships/image" Target="../media/image4.jp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7.png"/><Relationship Id="rId24" Type="http://schemas.openxmlformats.org/officeDocument/2006/relationships/image" Target="../media/image20.jpg"/><Relationship Id="rId5" Type="http://schemas.microsoft.com/office/2007/relationships/hdphoto" Target="../media/hdphoto1.wdp"/><Relationship Id="rId15" Type="http://schemas.openxmlformats.org/officeDocument/2006/relationships/image" Target="../media/image11.jpe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jpeg"/><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4E8827-B2B2-57BD-0CBC-320E7F8A6EB0}"/>
            </a:ext>
          </a:extLst>
        </p:cNvPr>
        <p:cNvGrpSpPr/>
        <p:nvPr/>
      </p:nvGrpSpPr>
      <p:grpSpPr>
        <a:xfrm>
          <a:off x="0" y="0"/>
          <a:ext cx="0" cy="0"/>
          <a:chOff x="0" y="0"/>
          <a:chExt cx="0" cy="0"/>
        </a:xfrm>
      </p:grpSpPr>
      <p:grpSp>
        <p:nvGrpSpPr>
          <p:cNvPr id="62" name="Gruppo 61">
            <a:extLst>
              <a:ext uri="{FF2B5EF4-FFF2-40B4-BE49-F238E27FC236}">
                <a16:creationId xmlns:a16="http://schemas.microsoft.com/office/drawing/2014/main" id="{C1D55554-1C28-E385-0FF7-507C6388EB56}"/>
              </a:ext>
            </a:extLst>
          </p:cNvPr>
          <p:cNvGrpSpPr/>
          <p:nvPr/>
        </p:nvGrpSpPr>
        <p:grpSpPr>
          <a:xfrm>
            <a:off x="4064504" y="4789241"/>
            <a:ext cx="527375" cy="420880"/>
            <a:chOff x="620311" y="4834212"/>
            <a:chExt cx="607948" cy="498478"/>
          </a:xfrm>
        </p:grpSpPr>
        <p:pic>
          <p:nvPicPr>
            <p:cNvPr id="63" name="Immagine 62" descr="Immagine che contiene clipart, disegno, emoticon, sorridente&#10;&#10;Descrizione generata automaticamente">
              <a:extLst>
                <a:ext uri="{FF2B5EF4-FFF2-40B4-BE49-F238E27FC236}">
                  <a16:creationId xmlns:a16="http://schemas.microsoft.com/office/drawing/2014/main" id="{7C37203E-04A8-726A-04F5-75B9EF5E494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3626" b="24491"/>
            <a:stretch/>
          </p:blipFill>
          <p:spPr>
            <a:xfrm rot="8199290">
              <a:off x="742253" y="4834212"/>
              <a:ext cx="430532" cy="296260"/>
            </a:xfrm>
            <a:prstGeom prst="rect">
              <a:avLst/>
            </a:prstGeom>
          </p:spPr>
        </p:pic>
        <p:pic>
          <p:nvPicPr>
            <p:cNvPr id="64" name="Immagine 63" descr="Immagine che contiene disegno, clipart, illustrazione, arte&#10;&#10;Descrizione generata automaticamente">
              <a:extLst>
                <a:ext uri="{FF2B5EF4-FFF2-40B4-BE49-F238E27FC236}">
                  <a16:creationId xmlns:a16="http://schemas.microsoft.com/office/drawing/2014/main" id="{20F78603-E4EA-D04B-AC55-3C9E2FB4591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75" y="4996706"/>
              <a:ext cx="335984" cy="335984"/>
            </a:xfrm>
            <a:prstGeom prst="rect">
              <a:avLst/>
            </a:prstGeom>
          </p:spPr>
        </p:pic>
        <p:pic>
          <p:nvPicPr>
            <p:cNvPr id="65" name="Immagine 64" descr="Immagine che contiene clipart, disegno, emoticon, sorridente&#10;&#10;Descrizione generata automaticamente">
              <a:extLst>
                <a:ext uri="{FF2B5EF4-FFF2-40B4-BE49-F238E27FC236}">
                  <a16:creationId xmlns:a16="http://schemas.microsoft.com/office/drawing/2014/main" id="{0BF9C45B-2A44-ED9A-065C-658B0DDC606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626" b="24491"/>
            <a:stretch/>
          </p:blipFill>
          <p:spPr>
            <a:xfrm rot="19570856">
              <a:off x="620311" y="4990311"/>
              <a:ext cx="418783" cy="288175"/>
            </a:xfrm>
            <a:prstGeom prst="rect">
              <a:avLst/>
            </a:prstGeom>
          </p:spPr>
        </p:pic>
      </p:grpSp>
      <p:pic>
        <p:nvPicPr>
          <p:cNvPr id="148" name="Immagine 147" descr="Immagine che contiene Elementi grafici, verde, Policromia, creatività&#10;&#10;Descrizione generata automaticamente">
            <a:extLst>
              <a:ext uri="{FF2B5EF4-FFF2-40B4-BE49-F238E27FC236}">
                <a16:creationId xmlns:a16="http://schemas.microsoft.com/office/drawing/2014/main" id="{0922DD0B-1288-4832-49B0-3561D9D390C0}"/>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1891579" flipH="1">
            <a:off x="10881935" y="2281334"/>
            <a:ext cx="489243" cy="467964"/>
          </a:xfrm>
          <a:prstGeom prst="rect">
            <a:avLst/>
          </a:prstGeom>
        </p:spPr>
      </p:pic>
      <p:sp>
        <p:nvSpPr>
          <p:cNvPr id="2" name="Segnaposto numero diapositiva 6">
            <a:extLst>
              <a:ext uri="{FF2B5EF4-FFF2-40B4-BE49-F238E27FC236}">
                <a16:creationId xmlns:a16="http://schemas.microsoft.com/office/drawing/2014/main" id="{E9CEE222-8749-1529-92C5-D3620D28CBF3}"/>
              </a:ext>
            </a:extLst>
          </p:cNvPr>
          <p:cNvSpPr txBox="1">
            <a:spLocks/>
          </p:cNvSpPr>
          <p:nvPr/>
        </p:nvSpPr>
        <p:spPr>
          <a:xfrm>
            <a:off x="8749909" y="6360576"/>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b="1" dirty="0">
                <a:latin typeface="Times New Roman" panose="02020603050405020304" pitchFamily="18" charset="0"/>
                <a:cs typeface="Times New Roman" panose="02020603050405020304" pitchFamily="18" charset="0"/>
              </a:rPr>
              <a:t>Martina</a:t>
            </a:r>
            <a:r>
              <a:rPr lang="it-IT" b="1" dirty="0">
                <a:ln>
                  <a:solidFill>
                    <a:schemeClr val="tx1"/>
                  </a:solidFill>
                </a:ln>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Grattacaso</a:t>
            </a:r>
          </a:p>
        </p:txBody>
      </p:sp>
      <p:grpSp>
        <p:nvGrpSpPr>
          <p:cNvPr id="9" name="Gruppo 8">
            <a:extLst>
              <a:ext uri="{FF2B5EF4-FFF2-40B4-BE49-F238E27FC236}">
                <a16:creationId xmlns:a16="http://schemas.microsoft.com/office/drawing/2014/main" id="{3E5931FE-03FB-A31F-83B3-60C38EF8E315}"/>
              </a:ext>
            </a:extLst>
          </p:cNvPr>
          <p:cNvGrpSpPr/>
          <p:nvPr/>
        </p:nvGrpSpPr>
        <p:grpSpPr>
          <a:xfrm>
            <a:off x="-247189" y="-79546"/>
            <a:ext cx="2250692" cy="811938"/>
            <a:chOff x="542925" y="11113"/>
            <a:chExt cx="2399365" cy="809009"/>
          </a:xfrm>
        </p:grpSpPr>
        <p:pic>
          <p:nvPicPr>
            <p:cNvPr id="7" name="Immagine 6">
              <a:extLst>
                <a:ext uri="{FF2B5EF4-FFF2-40B4-BE49-F238E27FC236}">
                  <a16:creationId xmlns:a16="http://schemas.microsoft.com/office/drawing/2014/main" id="{7E2B75EF-9F1A-4793-50A0-64F190DEBC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925" y="11113"/>
              <a:ext cx="2283065" cy="809009"/>
            </a:xfrm>
            <a:prstGeom prst="rect">
              <a:avLst/>
            </a:prstGeom>
          </p:spPr>
        </p:pic>
        <p:pic>
          <p:nvPicPr>
            <p:cNvPr id="8" name="Immagine 7">
              <a:extLst>
                <a:ext uri="{FF2B5EF4-FFF2-40B4-BE49-F238E27FC236}">
                  <a16:creationId xmlns:a16="http://schemas.microsoft.com/office/drawing/2014/main" id="{8952CE4D-AAAC-F158-499C-597499D4A0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1237" y="164275"/>
              <a:ext cx="601053" cy="585724"/>
            </a:xfrm>
            <a:prstGeom prst="rect">
              <a:avLst/>
            </a:prstGeom>
          </p:spPr>
        </p:pic>
      </p:grpSp>
      <p:sp>
        <p:nvSpPr>
          <p:cNvPr id="10" name="CasellaDiTesto 10">
            <a:extLst>
              <a:ext uri="{FF2B5EF4-FFF2-40B4-BE49-F238E27FC236}">
                <a16:creationId xmlns:a16="http://schemas.microsoft.com/office/drawing/2014/main" id="{9687B7E6-F6E3-32BB-6520-05F3F896D599}"/>
              </a:ext>
            </a:extLst>
          </p:cNvPr>
          <p:cNvSpPr txBox="1"/>
          <p:nvPr/>
        </p:nvSpPr>
        <p:spPr>
          <a:xfrm>
            <a:off x="4869459" y="249862"/>
            <a:ext cx="2566669"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0" dirty="0">
                <a:solidFill>
                  <a:srgbClr val="5D7656"/>
                </a:solidFill>
                <a:latin typeface="Times New Roman" panose="02020603050405020304" pitchFamily="18" charset="0"/>
                <a:cs typeface="Times New Roman" panose="02020603050405020304" pitchFamily="18" charset="0"/>
              </a:rPr>
              <a:t>CNR IRET Conference</a:t>
            </a:r>
          </a:p>
        </p:txBody>
      </p:sp>
      <p:sp>
        <p:nvSpPr>
          <p:cNvPr id="3" name="CasellaDiTesto 2">
            <a:extLst>
              <a:ext uri="{FF2B5EF4-FFF2-40B4-BE49-F238E27FC236}">
                <a16:creationId xmlns:a16="http://schemas.microsoft.com/office/drawing/2014/main" id="{AB4183E5-A35E-35BC-D88F-12A0D6586320}"/>
              </a:ext>
            </a:extLst>
          </p:cNvPr>
          <p:cNvSpPr txBox="1"/>
          <p:nvPr/>
        </p:nvSpPr>
        <p:spPr>
          <a:xfrm>
            <a:off x="8699166" y="249862"/>
            <a:ext cx="2743200" cy="338554"/>
          </a:xfrm>
          <a:prstGeom prst="rect">
            <a:avLst/>
          </a:prstGeom>
          <a:noFill/>
        </p:spPr>
        <p:txBody>
          <a:bodyPr wrap="square" rtlCol="0">
            <a:spAutoFit/>
          </a:bodyPr>
          <a:lstStyle/>
          <a:p>
            <a:r>
              <a:rPr lang="it-IT" sz="1600" b="0" dirty="0">
                <a:solidFill>
                  <a:srgbClr val="5D7656"/>
                </a:solidFill>
                <a:latin typeface="Times New Roman" panose="02020603050405020304" pitchFamily="18" charset="0"/>
                <a:cs typeface="Times New Roman" panose="02020603050405020304" pitchFamily="18" charset="0"/>
              </a:rPr>
              <a:t>Rome, February 18</a:t>
            </a:r>
            <a:r>
              <a:rPr lang="it-IT" sz="1600" b="0" baseline="30000" dirty="0">
                <a:solidFill>
                  <a:srgbClr val="5D7656"/>
                </a:solidFill>
                <a:latin typeface="Times New Roman" panose="02020603050405020304" pitchFamily="18" charset="0"/>
                <a:cs typeface="Times New Roman" panose="02020603050405020304" pitchFamily="18" charset="0"/>
              </a:rPr>
              <a:t>th</a:t>
            </a:r>
            <a:r>
              <a:rPr lang="it-IT" sz="1600" b="0" dirty="0">
                <a:solidFill>
                  <a:srgbClr val="5D7656"/>
                </a:solidFill>
                <a:latin typeface="Times New Roman" panose="02020603050405020304" pitchFamily="18" charset="0"/>
                <a:cs typeface="Times New Roman" panose="02020603050405020304" pitchFamily="18" charset="0"/>
              </a:rPr>
              <a:t>-19</a:t>
            </a:r>
            <a:r>
              <a:rPr lang="it-IT" sz="1600" b="0" baseline="30000" dirty="0">
                <a:solidFill>
                  <a:srgbClr val="5D7656"/>
                </a:solidFill>
                <a:latin typeface="Times New Roman" panose="02020603050405020304" pitchFamily="18" charset="0"/>
                <a:cs typeface="Times New Roman" panose="02020603050405020304" pitchFamily="18" charset="0"/>
              </a:rPr>
              <a:t>th</a:t>
            </a:r>
            <a:r>
              <a:rPr lang="it-IT" sz="1600" b="0" dirty="0">
                <a:solidFill>
                  <a:srgbClr val="5D7656"/>
                </a:solidFill>
                <a:latin typeface="Times New Roman" panose="02020603050405020304" pitchFamily="18" charset="0"/>
                <a:cs typeface="Times New Roman" panose="02020603050405020304" pitchFamily="18" charset="0"/>
              </a:rPr>
              <a:t> 2025</a:t>
            </a:r>
            <a:endParaRPr lang="it-IT" sz="1600" dirty="0">
              <a:solidFill>
                <a:srgbClr val="5D7656"/>
              </a:solidFill>
            </a:endParaRPr>
          </a:p>
        </p:txBody>
      </p:sp>
      <p:sp>
        <p:nvSpPr>
          <p:cNvPr id="5" name="CasellaDiTesto 4">
            <a:extLst>
              <a:ext uri="{FF2B5EF4-FFF2-40B4-BE49-F238E27FC236}">
                <a16:creationId xmlns:a16="http://schemas.microsoft.com/office/drawing/2014/main" id="{8BE5D52D-1EAB-C35E-9DE2-A8BE2A4EA881}"/>
              </a:ext>
            </a:extLst>
          </p:cNvPr>
          <p:cNvSpPr txBox="1"/>
          <p:nvPr/>
        </p:nvSpPr>
        <p:spPr>
          <a:xfrm>
            <a:off x="528880" y="662000"/>
            <a:ext cx="11134240" cy="417422"/>
          </a:xfrm>
          <a:prstGeom prst="rect">
            <a:avLst/>
          </a:prstGeom>
          <a:noFill/>
          <a:ln>
            <a:noFill/>
          </a:ln>
        </p:spPr>
        <p:txBody>
          <a:bodyPr wrap="square">
            <a:spAutoFit/>
          </a:bodyPr>
          <a:lstStyle/>
          <a:p>
            <a:pPr algn="ctr">
              <a:lnSpc>
                <a:spcPct val="150000"/>
              </a:lnSpc>
              <a:spcBef>
                <a:spcPts val="1200"/>
              </a:spcBef>
              <a:spcAft>
                <a:spcPts val="300"/>
              </a:spcAft>
            </a:pPr>
            <a:r>
              <a:rPr lang="en-GB" sz="1600" b="1" kern="100" dirty="0">
                <a:solidFill>
                  <a:srgbClr val="6AB123"/>
                </a:solidFill>
                <a:effectLst/>
                <a:latin typeface="Times New Roman" panose="02020603050405020304" pitchFamily="18" charset="0"/>
                <a:cs typeface="Times New Roman" panose="02020603050405020304" pitchFamily="18" charset="0"/>
              </a:rPr>
              <a:t>Improving productivity in </a:t>
            </a:r>
            <a:r>
              <a:rPr lang="en-GB" sz="1600" b="1" i="1" kern="100" dirty="0">
                <a:solidFill>
                  <a:srgbClr val="6AB123"/>
                </a:solidFill>
                <a:effectLst/>
                <a:latin typeface="Times New Roman" panose="02020603050405020304" pitchFamily="18" charset="0"/>
                <a:cs typeface="Times New Roman" panose="02020603050405020304" pitchFamily="18" charset="0"/>
              </a:rPr>
              <a:t>Tanacetum balsamita </a:t>
            </a:r>
            <a:r>
              <a:rPr lang="en-GB" sz="1600" b="1" kern="100" dirty="0">
                <a:solidFill>
                  <a:srgbClr val="6AB123"/>
                </a:solidFill>
                <a:effectLst/>
                <a:latin typeface="Times New Roman" panose="02020603050405020304" pitchFamily="18" charset="0"/>
                <a:cs typeface="Times New Roman" panose="02020603050405020304" pitchFamily="18" charset="0"/>
              </a:rPr>
              <a:t>L. and vineyards through sustainable soil cropping management strategies</a:t>
            </a:r>
            <a:endParaRPr lang="it-IT" sz="1600" b="1" kern="100" dirty="0">
              <a:solidFill>
                <a:srgbClr val="6AB123"/>
              </a:solidFill>
              <a:effectLst/>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D9373E68-5CD0-964C-410C-0B2565F73B4C}"/>
              </a:ext>
            </a:extLst>
          </p:cNvPr>
          <p:cNvSpPr txBox="1"/>
          <p:nvPr/>
        </p:nvSpPr>
        <p:spPr>
          <a:xfrm>
            <a:off x="830438" y="1065951"/>
            <a:ext cx="10531125" cy="630942"/>
          </a:xfrm>
          <a:prstGeom prst="rect">
            <a:avLst/>
          </a:prstGeom>
          <a:noFill/>
        </p:spPr>
        <p:txBody>
          <a:bodyPr wrap="square">
            <a:spAutoFit/>
          </a:bodyPr>
          <a:lstStyle/>
          <a:p>
            <a:pPr algn="ctr">
              <a:spcBef>
                <a:spcPts val="1200"/>
              </a:spcBef>
              <a:spcAft>
                <a:spcPts val="600"/>
              </a:spcAft>
            </a:pPr>
            <a:r>
              <a:rPr lang="it-IT" sz="1200" b="1" dirty="0">
                <a:effectLst/>
                <a:latin typeface="Times New Roman" panose="02020603050405020304" pitchFamily="18" charset="0"/>
                <a:cs typeface="Times New Roman" panose="02020603050405020304" pitchFamily="18" charset="0"/>
              </a:rPr>
              <a:t>M. Grattacaso</a:t>
            </a:r>
            <a:r>
              <a:rPr lang="it-IT" sz="1200" b="1" baseline="30000" dirty="0">
                <a:effectLst/>
                <a:latin typeface="Times New Roman" panose="02020603050405020304" pitchFamily="18" charset="0"/>
                <a:cs typeface="Times New Roman" panose="02020603050405020304" pitchFamily="18" charset="0"/>
              </a:rPr>
              <a:t>1</a:t>
            </a:r>
            <a:r>
              <a:rPr lang="it-IT" sz="1200" b="1" dirty="0">
                <a:effectLst/>
                <a:latin typeface="Times New Roman" panose="02020603050405020304" pitchFamily="18" charset="0"/>
                <a:cs typeface="Times New Roman" panose="02020603050405020304" pitchFamily="18" charset="0"/>
              </a:rPr>
              <a:t>, A. Bonetti</a:t>
            </a:r>
            <a:r>
              <a:rPr lang="it-IT" sz="1200" b="1" baseline="30000" dirty="0">
                <a:effectLst/>
                <a:latin typeface="Times New Roman" panose="02020603050405020304" pitchFamily="18" charset="0"/>
                <a:cs typeface="Times New Roman" panose="02020603050405020304" pitchFamily="18" charset="0"/>
              </a:rPr>
              <a:t>1</a:t>
            </a:r>
            <a:r>
              <a:rPr lang="it-IT" sz="1200" b="1" dirty="0">
                <a:effectLst/>
                <a:latin typeface="Times New Roman" panose="02020603050405020304" pitchFamily="18" charset="0"/>
                <a:cs typeface="Times New Roman" panose="02020603050405020304" pitchFamily="18" charset="0"/>
              </a:rPr>
              <a:t>, S. Di Lonardo</a:t>
            </a:r>
            <a:r>
              <a:rPr lang="it-IT" sz="1200" b="1" baseline="30000" dirty="0">
                <a:effectLst/>
                <a:latin typeface="Times New Roman" panose="02020603050405020304" pitchFamily="18" charset="0"/>
                <a:cs typeface="Times New Roman" panose="02020603050405020304" pitchFamily="18" charset="0"/>
              </a:rPr>
              <a:t>1,3</a:t>
            </a:r>
            <a:r>
              <a:rPr lang="it-IT" sz="1200" b="1" dirty="0">
                <a:effectLst/>
                <a:latin typeface="Times New Roman" panose="02020603050405020304" pitchFamily="18" charset="0"/>
                <a:cs typeface="Times New Roman" panose="02020603050405020304" pitchFamily="18" charset="0"/>
              </a:rPr>
              <a:t>, E. L. Tassi</a:t>
            </a:r>
            <a:r>
              <a:rPr lang="it-IT" sz="1200" b="1" baseline="30000" dirty="0">
                <a:effectLst/>
                <a:latin typeface="Times New Roman" panose="02020603050405020304" pitchFamily="18" charset="0"/>
                <a:cs typeface="Times New Roman" panose="02020603050405020304" pitchFamily="18" charset="0"/>
              </a:rPr>
              <a:t>2</a:t>
            </a:r>
            <a:r>
              <a:rPr lang="it-IT" sz="1200" b="1" dirty="0">
                <a:effectLst/>
                <a:latin typeface="Times New Roman" panose="02020603050405020304" pitchFamily="18" charset="0"/>
                <a:cs typeface="Times New Roman" panose="02020603050405020304" pitchFamily="18" charset="0"/>
              </a:rPr>
              <a:t>, F. Bretzel</a:t>
            </a:r>
            <a:r>
              <a:rPr lang="it-IT" sz="1200" b="1" baseline="30000" dirty="0">
                <a:effectLst/>
                <a:latin typeface="Times New Roman" panose="02020603050405020304" pitchFamily="18" charset="0"/>
                <a:cs typeface="Times New Roman" panose="02020603050405020304" pitchFamily="18" charset="0"/>
              </a:rPr>
              <a:t>2,3</a:t>
            </a:r>
            <a:r>
              <a:rPr lang="it-IT" sz="1200" b="1" dirty="0">
                <a:effectLst/>
                <a:latin typeface="Times New Roman" panose="02020603050405020304" pitchFamily="18" charset="0"/>
                <a:cs typeface="Times New Roman" panose="02020603050405020304" pitchFamily="18" charset="0"/>
              </a:rPr>
              <a:t>, I. Rosellini</a:t>
            </a:r>
            <a:r>
              <a:rPr lang="it-IT" sz="1200" b="1" baseline="30000" dirty="0">
                <a:effectLst/>
                <a:latin typeface="Times New Roman" panose="02020603050405020304" pitchFamily="18" charset="0"/>
                <a:cs typeface="Times New Roman" panose="02020603050405020304" pitchFamily="18" charset="0"/>
              </a:rPr>
              <a:t>2</a:t>
            </a:r>
            <a:r>
              <a:rPr lang="it-IT" sz="1200" b="1" dirty="0">
                <a:effectLst/>
                <a:latin typeface="Times New Roman" panose="02020603050405020304" pitchFamily="18" charset="0"/>
                <a:cs typeface="Times New Roman" panose="02020603050405020304" pitchFamily="18" charset="0"/>
              </a:rPr>
              <a:t>, M. Scatena</a:t>
            </a:r>
            <a:r>
              <a:rPr lang="it-IT" sz="1200" b="1" baseline="30000" dirty="0">
                <a:effectLst/>
                <a:latin typeface="Times New Roman" panose="02020603050405020304" pitchFamily="18" charset="0"/>
                <a:cs typeface="Times New Roman" panose="02020603050405020304" pitchFamily="18" charset="0"/>
              </a:rPr>
              <a:t>2</a:t>
            </a:r>
            <a:r>
              <a:rPr lang="it-IT" sz="1200" b="1" dirty="0">
                <a:effectLst/>
                <a:latin typeface="Times New Roman" panose="02020603050405020304" pitchFamily="18" charset="0"/>
                <a:cs typeface="Times New Roman" panose="02020603050405020304" pitchFamily="18" charset="0"/>
              </a:rPr>
              <a:t>, R. Pini</a:t>
            </a:r>
            <a:r>
              <a:rPr lang="it-IT" sz="1200" b="1" baseline="30000" dirty="0">
                <a:effectLst/>
                <a:latin typeface="Times New Roman" panose="02020603050405020304" pitchFamily="18" charset="0"/>
                <a:cs typeface="Times New Roman" panose="02020603050405020304" pitchFamily="18" charset="0"/>
              </a:rPr>
              <a:t>2</a:t>
            </a:r>
            <a:r>
              <a:rPr lang="it-IT" sz="1200" b="1" dirty="0">
                <a:effectLst/>
                <a:latin typeface="Times New Roman" panose="02020603050405020304" pitchFamily="18" charset="0"/>
                <a:cs typeface="Times New Roman" panose="02020603050405020304" pitchFamily="18" charset="0"/>
              </a:rPr>
              <a:t>, L. P. </a:t>
            </a:r>
            <a:r>
              <a:rPr lang="it-IT" sz="1200" b="1">
                <a:effectLst/>
                <a:latin typeface="Times New Roman" panose="02020603050405020304" pitchFamily="18" charset="0"/>
                <a:cs typeface="Times New Roman" panose="02020603050405020304" pitchFamily="18" charset="0"/>
              </a:rPr>
              <a:t>D’Acqui</a:t>
            </a:r>
            <a:r>
              <a:rPr lang="it-IT" sz="1200" b="1" baseline="30000">
                <a:effectLst/>
                <a:latin typeface="Times New Roman" panose="02020603050405020304" pitchFamily="18" charset="0"/>
                <a:cs typeface="Times New Roman" panose="02020603050405020304" pitchFamily="18" charset="0"/>
              </a:rPr>
              <a:t>1,3</a:t>
            </a:r>
            <a:endParaRPr lang="it-IT" sz="1200" b="1" dirty="0">
              <a:effectLst/>
              <a:latin typeface="Times New Roman" panose="02020603050405020304" pitchFamily="18" charset="0"/>
              <a:cs typeface="Times New Roman" panose="02020603050405020304" pitchFamily="18" charset="0"/>
            </a:endParaRPr>
          </a:p>
          <a:p>
            <a:pPr>
              <a:spcAft>
                <a:spcPts val="600"/>
              </a:spcAft>
            </a:pPr>
            <a:r>
              <a:rPr lang="en-GB" sz="900" i="1" baseline="30000" dirty="0">
                <a:effectLst/>
                <a:latin typeface="Times New Roman" panose="02020603050405020304" pitchFamily="18" charset="0"/>
                <a:cs typeface="Times New Roman" panose="02020603050405020304" pitchFamily="18" charset="0"/>
              </a:rPr>
              <a:t>1</a:t>
            </a:r>
            <a:r>
              <a:rPr lang="en-US" sz="900" i="1" dirty="0">
                <a:effectLst/>
                <a:latin typeface="Times New Roman" panose="02020603050405020304" pitchFamily="18" charset="0"/>
                <a:cs typeface="Times New Roman" panose="02020603050405020304" pitchFamily="18" charset="0"/>
              </a:rPr>
              <a:t>Research Institute on Terrestrial Ecosystems (IRET)</a:t>
            </a:r>
            <a:r>
              <a:rPr lang="en-GB" sz="900" i="1" dirty="0">
                <a:effectLst/>
                <a:latin typeface="Times New Roman" panose="02020603050405020304" pitchFamily="18" charset="0"/>
                <a:cs typeface="Times New Roman" panose="02020603050405020304" pitchFamily="18" charset="0"/>
              </a:rPr>
              <a:t>, National Research Council (CNR), Via Madonna del Piano 10, 50019, Sesto Fiorentino, Italy, </a:t>
            </a:r>
            <a:r>
              <a:rPr lang="en-GB" sz="900" i="1" baseline="30000" dirty="0">
                <a:effectLst/>
                <a:latin typeface="Times New Roman" panose="02020603050405020304" pitchFamily="18" charset="0"/>
                <a:cs typeface="Times New Roman" panose="02020603050405020304" pitchFamily="18" charset="0"/>
              </a:rPr>
              <a:t>2</a:t>
            </a:r>
            <a:r>
              <a:rPr lang="en-GB" sz="900" i="1" dirty="0">
                <a:effectLst/>
                <a:latin typeface="Times New Roman" panose="02020603050405020304" pitchFamily="18" charset="0"/>
                <a:cs typeface="Times New Roman" panose="02020603050405020304" pitchFamily="18" charset="0"/>
              </a:rPr>
              <a:t> </a:t>
            </a:r>
            <a:r>
              <a:rPr lang="en-US" sz="900" i="1" dirty="0">
                <a:effectLst/>
                <a:latin typeface="Times New Roman" panose="02020603050405020304" pitchFamily="18" charset="0"/>
                <a:cs typeface="Times New Roman" panose="02020603050405020304" pitchFamily="18" charset="0"/>
              </a:rPr>
              <a:t>Research Institute on Terrestrial Ecosystems (IRET)</a:t>
            </a:r>
            <a:r>
              <a:rPr lang="en-GB" sz="900" i="1" dirty="0">
                <a:effectLst/>
                <a:latin typeface="Times New Roman" panose="02020603050405020304" pitchFamily="18" charset="0"/>
                <a:cs typeface="Times New Roman" panose="02020603050405020304" pitchFamily="18" charset="0"/>
              </a:rPr>
              <a:t>, National Research Council (CNR),</a:t>
            </a:r>
            <a:r>
              <a:rPr lang="fr-FR" sz="900" i="1" dirty="0">
                <a:effectLst/>
                <a:latin typeface="Times New Roman" panose="02020603050405020304" pitchFamily="18" charset="0"/>
                <a:cs typeface="Times New Roman" panose="02020603050405020304" pitchFamily="18" charset="0"/>
              </a:rPr>
              <a:t> Via </a:t>
            </a:r>
            <a:r>
              <a:rPr lang="fr-FR" sz="900" i="1" dirty="0" err="1">
                <a:effectLst/>
                <a:latin typeface="Times New Roman" panose="02020603050405020304" pitchFamily="18" charset="0"/>
                <a:cs typeface="Times New Roman" panose="02020603050405020304" pitchFamily="18" charset="0"/>
              </a:rPr>
              <a:t>Moruzzi</a:t>
            </a:r>
            <a:r>
              <a:rPr lang="fr-FR" sz="900" i="1" dirty="0">
                <a:effectLst/>
                <a:latin typeface="Times New Roman" panose="02020603050405020304" pitchFamily="18" charset="0"/>
                <a:cs typeface="Times New Roman" panose="02020603050405020304" pitchFamily="18" charset="0"/>
              </a:rPr>
              <a:t> 1, Pisa, 56124</a:t>
            </a:r>
            <a:r>
              <a:rPr lang="en-GB" sz="900" i="1" noProof="0" dirty="0">
                <a:effectLst/>
                <a:latin typeface="Times New Roman" panose="02020603050405020304" pitchFamily="18" charset="0"/>
                <a:cs typeface="Times New Roman" panose="02020603050405020304" pitchFamily="18" charset="0"/>
              </a:rPr>
              <a:t>, Italy</a:t>
            </a:r>
            <a:r>
              <a:rPr lang="fr-FR" sz="900" i="1" noProof="0" dirty="0">
                <a:latin typeface="Times New Roman" panose="02020603050405020304" pitchFamily="18" charset="0"/>
                <a:cs typeface="Times New Roman" panose="02020603050405020304" pitchFamily="18" charset="0"/>
              </a:rPr>
              <a:t>, </a:t>
            </a:r>
            <a:r>
              <a:rPr lang="fr-FR" sz="900" i="1" baseline="30000" noProof="0" dirty="0">
                <a:latin typeface="Times New Roman" panose="02020603050405020304" pitchFamily="18" charset="0"/>
                <a:cs typeface="Times New Roman" panose="02020603050405020304" pitchFamily="18" charset="0"/>
              </a:rPr>
              <a:t>3</a:t>
            </a:r>
            <a:r>
              <a:rPr lang="fr-FR" sz="900" i="1" noProof="0" dirty="0">
                <a:latin typeface="Times New Roman" panose="02020603050405020304" pitchFamily="18" charset="0"/>
                <a:cs typeface="Times New Roman" panose="02020603050405020304" pitchFamily="18" charset="0"/>
              </a:rPr>
              <a:t> National </a:t>
            </a:r>
            <a:r>
              <a:rPr lang="en-GB" sz="900" i="1" noProof="0" dirty="0">
                <a:latin typeface="Times New Roman" panose="02020603050405020304" pitchFamily="18" charset="0"/>
                <a:cs typeface="Times New Roman" panose="02020603050405020304" pitchFamily="18" charset="0"/>
              </a:rPr>
              <a:t>Biodiversity</a:t>
            </a:r>
            <a:r>
              <a:rPr lang="fr-FR" sz="900" i="1" noProof="0" dirty="0">
                <a:latin typeface="Times New Roman" panose="02020603050405020304" pitchFamily="18" charset="0"/>
                <a:cs typeface="Times New Roman" panose="02020603050405020304" pitchFamily="18" charset="0"/>
              </a:rPr>
              <a:t> Future Center (NBFC), </a:t>
            </a:r>
            <a:r>
              <a:rPr lang="fr-FR" sz="900" i="1" noProof="0" dirty="0" err="1">
                <a:latin typeface="Times New Roman" panose="02020603050405020304" pitchFamily="18" charset="0"/>
                <a:cs typeface="Times New Roman" panose="02020603050405020304" pitchFamily="18" charset="0"/>
              </a:rPr>
              <a:t>Palermo</a:t>
            </a:r>
            <a:r>
              <a:rPr lang="fr-FR" sz="900" i="1" noProof="0" dirty="0">
                <a:latin typeface="Times New Roman" panose="02020603050405020304" pitchFamily="18" charset="0"/>
                <a:cs typeface="Times New Roman" panose="02020603050405020304" pitchFamily="18" charset="0"/>
              </a:rPr>
              <a:t>, 90133,</a:t>
            </a:r>
            <a:r>
              <a:rPr lang="en-GB" sz="900" i="1" noProof="0" dirty="0">
                <a:latin typeface="Times New Roman" panose="02020603050405020304" pitchFamily="18" charset="0"/>
                <a:cs typeface="Times New Roman" panose="02020603050405020304" pitchFamily="18" charset="0"/>
              </a:rPr>
              <a:t> Italy</a:t>
            </a:r>
            <a:r>
              <a:rPr lang="fr-FR" sz="900" i="1" noProof="0" dirty="0">
                <a:latin typeface="Times New Roman" panose="02020603050405020304" pitchFamily="18" charset="0"/>
                <a:cs typeface="Times New Roman" panose="02020603050405020304" pitchFamily="18" charset="0"/>
              </a:rPr>
              <a:t>.</a:t>
            </a:r>
            <a:endParaRPr lang="fr-FR" sz="900" i="1" dirty="0">
              <a:effectLst/>
              <a:latin typeface="Times New Roman" panose="02020603050405020304" pitchFamily="18" charset="0"/>
              <a:cs typeface="Times New Roman" panose="02020603050405020304" pitchFamily="18" charset="0"/>
            </a:endParaRPr>
          </a:p>
        </p:txBody>
      </p:sp>
      <p:grpSp>
        <p:nvGrpSpPr>
          <p:cNvPr id="17" name="Gruppo 16">
            <a:extLst>
              <a:ext uri="{FF2B5EF4-FFF2-40B4-BE49-F238E27FC236}">
                <a16:creationId xmlns:a16="http://schemas.microsoft.com/office/drawing/2014/main" id="{FD7CE374-0A02-CF63-B3B5-E1A46C8062F7}"/>
              </a:ext>
            </a:extLst>
          </p:cNvPr>
          <p:cNvGrpSpPr/>
          <p:nvPr/>
        </p:nvGrpSpPr>
        <p:grpSpPr>
          <a:xfrm>
            <a:off x="345971" y="1748054"/>
            <a:ext cx="1966049" cy="307777"/>
            <a:chOff x="1419972" y="1892787"/>
            <a:chExt cx="1966049" cy="307777"/>
          </a:xfrm>
        </p:grpSpPr>
        <p:sp>
          <p:nvSpPr>
            <p:cNvPr id="16" name="CasellaDiTesto 15">
              <a:extLst>
                <a:ext uri="{FF2B5EF4-FFF2-40B4-BE49-F238E27FC236}">
                  <a16:creationId xmlns:a16="http://schemas.microsoft.com/office/drawing/2014/main" id="{07A10EAB-A46D-2EAD-AE80-34EF1E498608}"/>
                </a:ext>
              </a:extLst>
            </p:cNvPr>
            <p:cNvSpPr txBox="1"/>
            <p:nvPr/>
          </p:nvSpPr>
          <p:spPr>
            <a:xfrm>
              <a:off x="1419972" y="1892787"/>
              <a:ext cx="1966049" cy="307777"/>
            </a:xfrm>
            <a:prstGeom prst="rect">
              <a:avLst/>
            </a:prstGeom>
            <a:noFill/>
          </p:spPr>
          <p:txBody>
            <a:bodyPr wrap="square" rtlCol="0">
              <a:spAutoFit/>
            </a:bodyPr>
            <a:lstStyle/>
            <a:p>
              <a:r>
                <a:rPr lang="en-US" sz="1400" b="1" kern="100" dirty="0">
                  <a:latin typeface="Times New Roman" panose="02020603050405020304" pitchFamily="18" charset="0"/>
                  <a:cs typeface="Times New Roman" panose="02020603050405020304" pitchFamily="18" charset="0"/>
                </a:rPr>
                <a:t>Introduction</a:t>
              </a:r>
              <a:endParaRPr lang="it-IT" dirty="0"/>
            </a:p>
          </p:txBody>
        </p:sp>
        <p:cxnSp>
          <p:nvCxnSpPr>
            <p:cNvPr id="15" name="Connettore diritto 14">
              <a:extLst>
                <a:ext uri="{FF2B5EF4-FFF2-40B4-BE49-F238E27FC236}">
                  <a16:creationId xmlns:a16="http://schemas.microsoft.com/office/drawing/2014/main" id="{8B295FBE-5063-90A5-FE2D-56E9DCEE132F}"/>
                </a:ext>
              </a:extLst>
            </p:cNvPr>
            <p:cNvCxnSpPr/>
            <p:nvPr/>
          </p:nvCxnSpPr>
          <p:spPr>
            <a:xfrm>
              <a:off x="1515272" y="2141220"/>
              <a:ext cx="963930" cy="0"/>
            </a:xfrm>
            <a:prstGeom prst="line">
              <a:avLst/>
            </a:prstGeom>
            <a:ln w="28575">
              <a:solidFill>
                <a:srgbClr val="6AB123"/>
              </a:solidFill>
            </a:ln>
          </p:spPr>
          <p:style>
            <a:lnRef idx="1">
              <a:schemeClr val="accent1"/>
            </a:lnRef>
            <a:fillRef idx="0">
              <a:schemeClr val="accent1"/>
            </a:fillRef>
            <a:effectRef idx="0">
              <a:schemeClr val="accent1"/>
            </a:effectRef>
            <a:fontRef idx="minor">
              <a:schemeClr val="tx1"/>
            </a:fontRef>
          </p:style>
        </p:cxnSp>
      </p:grpSp>
      <p:grpSp>
        <p:nvGrpSpPr>
          <p:cNvPr id="18" name="Gruppo 17">
            <a:extLst>
              <a:ext uri="{FF2B5EF4-FFF2-40B4-BE49-F238E27FC236}">
                <a16:creationId xmlns:a16="http://schemas.microsoft.com/office/drawing/2014/main" id="{684C9D99-8B4A-7F05-CCAC-54E167E152E7}"/>
              </a:ext>
            </a:extLst>
          </p:cNvPr>
          <p:cNvGrpSpPr/>
          <p:nvPr/>
        </p:nvGrpSpPr>
        <p:grpSpPr>
          <a:xfrm>
            <a:off x="345970" y="3314345"/>
            <a:ext cx="1966049" cy="307777"/>
            <a:chOff x="1419972" y="1892787"/>
            <a:chExt cx="1966049" cy="307777"/>
          </a:xfrm>
        </p:grpSpPr>
        <p:sp>
          <p:nvSpPr>
            <p:cNvPr id="19" name="CasellaDiTesto 18">
              <a:extLst>
                <a:ext uri="{FF2B5EF4-FFF2-40B4-BE49-F238E27FC236}">
                  <a16:creationId xmlns:a16="http://schemas.microsoft.com/office/drawing/2014/main" id="{6D88AC4F-229B-5D6D-B4A3-37A35F664CE3}"/>
                </a:ext>
              </a:extLst>
            </p:cNvPr>
            <p:cNvSpPr txBox="1"/>
            <p:nvPr/>
          </p:nvSpPr>
          <p:spPr>
            <a:xfrm>
              <a:off x="1419972" y="1892787"/>
              <a:ext cx="1966049" cy="307777"/>
            </a:xfrm>
            <a:prstGeom prst="rect">
              <a:avLst/>
            </a:prstGeom>
            <a:noFill/>
          </p:spPr>
          <p:txBody>
            <a:bodyPr wrap="square" rtlCol="0">
              <a:spAutoFit/>
            </a:bodyPr>
            <a:lstStyle/>
            <a:p>
              <a:r>
                <a:rPr lang="en-US" sz="1400" b="1" kern="100" dirty="0">
                  <a:latin typeface="Times New Roman" panose="02020603050405020304" pitchFamily="18" charset="0"/>
                  <a:cs typeface="Times New Roman" panose="02020603050405020304" pitchFamily="18" charset="0"/>
                </a:rPr>
                <a:t>Material and Methods</a:t>
              </a:r>
              <a:endParaRPr lang="it-IT" dirty="0"/>
            </a:p>
          </p:txBody>
        </p:sp>
        <p:cxnSp>
          <p:nvCxnSpPr>
            <p:cNvPr id="20" name="Connettore diritto 19">
              <a:extLst>
                <a:ext uri="{FF2B5EF4-FFF2-40B4-BE49-F238E27FC236}">
                  <a16:creationId xmlns:a16="http://schemas.microsoft.com/office/drawing/2014/main" id="{D0D61519-D535-4BD2-0DB5-D8B821A76F6D}"/>
                </a:ext>
              </a:extLst>
            </p:cNvPr>
            <p:cNvCxnSpPr>
              <a:cxnSpLocks/>
            </p:cNvCxnSpPr>
            <p:nvPr/>
          </p:nvCxnSpPr>
          <p:spPr>
            <a:xfrm>
              <a:off x="1513367" y="2141220"/>
              <a:ext cx="1698084" cy="0"/>
            </a:xfrm>
            <a:prstGeom prst="line">
              <a:avLst/>
            </a:prstGeom>
            <a:ln w="28575">
              <a:solidFill>
                <a:srgbClr val="6AB123"/>
              </a:solidFill>
            </a:ln>
          </p:spPr>
          <p:style>
            <a:lnRef idx="1">
              <a:schemeClr val="accent1"/>
            </a:lnRef>
            <a:fillRef idx="0">
              <a:schemeClr val="accent1"/>
            </a:fillRef>
            <a:effectRef idx="0">
              <a:schemeClr val="accent1"/>
            </a:effectRef>
            <a:fontRef idx="minor">
              <a:schemeClr val="tx1"/>
            </a:fontRef>
          </p:style>
        </p:cxnSp>
      </p:grpSp>
      <p:grpSp>
        <p:nvGrpSpPr>
          <p:cNvPr id="23" name="Gruppo 22">
            <a:extLst>
              <a:ext uri="{FF2B5EF4-FFF2-40B4-BE49-F238E27FC236}">
                <a16:creationId xmlns:a16="http://schemas.microsoft.com/office/drawing/2014/main" id="{0572BFE7-8F5B-80F1-376C-1CEADE40F68E}"/>
              </a:ext>
            </a:extLst>
          </p:cNvPr>
          <p:cNvGrpSpPr/>
          <p:nvPr/>
        </p:nvGrpSpPr>
        <p:grpSpPr>
          <a:xfrm>
            <a:off x="4999185" y="1748782"/>
            <a:ext cx="2249245" cy="307777"/>
            <a:chOff x="1419972" y="1892787"/>
            <a:chExt cx="2249245" cy="307777"/>
          </a:xfrm>
        </p:grpSpPr>
        <p:sp>
          <p:nvSpPr>
            <p:cNvPr id="24" name="CasellaDiTesto 23">
              <a:extLst>
                <a:ext uri="{FF2B5EF4-FFF2-40B4-BE49-F238E27FC236}">
                  <a16:creationId xmlns:a16="http://schemas.microsoft.com/office/drawing/2014/main" id="{E76B2BC3-DF0B-9F30-6842-3C0EB9662905}"/>
                </a:ext>
              </a:extLst>
            </p:cNvPr>
            <p:cNvSpPr txBox="1"/>
            <p:nvPr/>
          </p:nvSpPr>
          <p:spPr>
            <a:xfrm>
              <a:off x="1419972" y="1892787"/>
              <a:ext cx="2249245" cy="307777"/>
            </a:xfrm>
            <a:prstGeom prst="rect">
              <a:avLst/>
            </a:prstGeom>
            <a:noFill/>
          </p:spPr>
          <p:txBody>
            <a:bodyPr wrap="square" rtlCol="0">
              <a:spAutoFit/>
            </a:bodyPr>
            <a:lstStyle/>
            <a:p>
              <a:r>
                <a:rPr lang="en-US" sz="1400" b="1" kern="100" dirty="0">
                  <a:latin typeface="Times New Roman" panose="02020603050405020304" pitchFamily="18" charset="0"/>
                  <a:cs typeface="Times New Roman" panose="02020603050405020304" pitchFamily="18" charset="0"/>
                </a:rPr>
                <a:t>Results and Discussions</a:t>
              </a:r>
              <a:endParaRPr lang="it-IT" dirty="0"/>
            </a:p>
          </p:txBody>
        </p:sp>
        <p:cxnSp>
          <p:nvCxnSpPr>
            <p:cNvPr id="25" name="Connettore diritto 24">
              <a:extLst>
                <a:ext uri="{FF2B5EF4-FFF2-40B4-BE49-F238E27FC236}">
                  <a16:creationId xmlns:a16="http://schemas.microsoft.com/office/drawing/2014/main" id="{FFB734D4-B6D8-E3F4-6F48-B050535428D8}"/>
                </a:ext>
              </a:extLst>
            </p:cNvPr>
            <p:cNvCxnSpPr>
              <a:cxnSpLocks/>
            </p:cNvCxnSpPr>
            <p:nvPr/>
          </p:nvCxnSpPr>
          <p:spPr>
            <a:xfrm>
              <a:off x="1513367" y="2141220"/>
              <a:ext cx="1804060" cy="0"/>
            </a:xfrm>
            <a:prstGeom prst="line">
              <a:avLst/>
            </a:prstGeom>
            <a:ln w="28575">
              <a:solidFill>
                <a:srgbClr val="6AB123"/>
              </a:solidFill>
            </a:ln>
          </p:spPr>
          <p:style>
            <a:lnRef idx="1">
              <a:schemeClr val="accent1"/>
            </a:lnRef>
            <a:fillRef idx="0">
              <a:schemeClr val="accent1"/>
            </a:fillRef>
            <a:effectRef idx="0">
              <a:schemeClr val="accent1"/>
            </a:effectRef>
            <a:fontRef idx="minor">
              <a:schemeClr val="tx1"/>
            </a:fontRef>
          </p:style>
        </p:cxnSp>
      </p:grpSp>
      <p:grpSp>
        <p:nvGrpSpPr>
          <p:cNvPr id="28" name="Gruppo 27">
            <a:extLst>
              <a:ext uri="{FF2B5EF4-FFF2-40B4-BE49-F238E27FC236}">
                <a16:creationId xmlns:a16="http://schemas.microsoft.com/office/drawing/2014/main" id="{E52CD6C0-6080-3482-D204-C0F65F381A96}"/>
              </a:ext>
            </a:extLst>
          </p:cNvPr>
          <p:cNvGrpSpPr/>
          <p:nvPr/>
        </p:nvGrpSpPr>
        <p:grpSpPr>
          <a:xfrm>
            <a:off x="5092580" y="5395940"/>
            <a:ext cx="1966049" cy="307777"/>
            <a:chOff x="1419972" y="1892787"/>
            <a:chExt cx="1966049" cy="307777"/>
          </a:xfrm>
        </p:grpSpPr>
        <p:sp>
          <p:nvSpPr>
            <p:cNvPr id="29" name="CasellaDiTesto 28">
              <a:extLst>
                <a:ext uri="{FF2B5EF4-FFF2-40B4-BE49-F238E27FC236}">
                  <a16:creationId xmlns:a16="http://schemas.microsoft.com/office/drawing/2014/main" id="{9AF1F52F-8128-E980-335B-202007314445}"/>
                </a:ext>
              </a:extLst>
            </p:cNvPr>
            <p:cNvSpPr txBox="1"/>
            <p:nvPr/>
          </p:nvSpPr>
          <p:spPr>
            <a:xfrm>
              <a:off x="1419972" y="1892787"/>
              <a:ext cx="1966049" cy="307777"/>
            </a:xfrm>
            <a:prstGeom prst="rect">
              <a:avLst/>
            </a:prstGeom>
            <a:noFill/>
          </p:spPr>
          <p:txBody>
            <a:bodyPr wrap="square" rtlCol="0">
              <a:spAutoFit/>
            </a:bodyPr>
            <a:lstStyle/>
            <a:p>
              <a:r>
                <a:rPr lang="en-US" sz="1400" b="1" kern="100" dirty="0">
                  <a:latin typeface="Times New Roman" panose="02020603050405020304" pitchFamily="18" charset="0"/>
                  <a:cs typeface="Times New Roman" panose="02020603050405020304" pitchFamily="18" charset="0"/>
                </a:rPr>
                <a:t>Conclusions</a:t>
              </a:r>
              <a:endParaRPr lang="it-IT" dirty="0"/>
            </a:p>
          </p:txBody>
        </p:sp>
        <p:cxnSp>
          <p:nvCxnSpPr>
            <p:cNvPr id="30" name="Connettore diritto 29">
              <a:extLst>
                <a:ext uri="{FF2B5EF4-FFF2-40B4-BE49-F238E27FC236}">
                  <a16:creationId xmlns:a16="http://schemas.microsoft.com/office/drawing/2014/main" id="{FB4430F5-AD76-8B57-A831-AECFC06C597E}"/>
                </a:ext>
              </a:extLst>
            </p:cNvPr>
            <p:cNvCxnSpPr>
              <a:cxnSpLocks/>
            </p:cNvCxnSpPr>
            <p:nvPr/>
          </p:nvCxnSpPr>
          <p:spPr>
            <a:xfrm>
              <a:off x="1520986" y="2141220"/>
              <a:ext cx="918000" cy="0"/>
            </a:xfrm>
            <a:prstGeom prst="line">
              <a:avLst/>
            </a:prstGeom>
            <a:ln w="28575">
              <a:solidFill>
                <a:srgbClr val="6AB123"/>
              </a:solidFill>
            </a:ln>
          </p:spPr>
          <p:style>
            <a:lnRef idx="1">
              <a:schemeClr val="accent1"/>
            </a:lnRef>
            <a:fillRef idx="0">
              <a:schemeClr val="accent1"/>
            </a:fillRef>
            <a:effectRef idx="0">
              <a:schemeClr val="accent1"/>
            </a:effectRef>
            <a:fontRef idx="minor">
              <a:schemeClr val="tx1"/>
            </a:fontRef>
          </p:style>
        </p:cxnSp>
      </p:grpSp>
      <p:sp>
        <p:nvSpPr>
          <p:cNvPr id="36" name="CasellaDiTesto 35">
            <a:extLst>
              <a:ext uri="{FF2B5EF4-FFF2-40B4-BE49-F238E27FC236}">
                <a16:creationId xmlns:a16="http://schemas.microsoft.com/office/drawing/2014/main" id="{C6ABD6EE-21A5-959D-D379-9F85C098B2FB}"/>
              </a:ext>
            </a:extLst>
          </p:cNvPr>
          <p:cNvSpPr txBox="1"/>
          <p:nvPr/>
        </p:nvSpPr>
        <p:spPr>
          <a:xfrm>
            <a:off x="345971" y="2055831"/>
            <a:ext cx="4523488" cy="1137106"/>
          </a:xfrm>
          <a:prstGeom prst="rect">
            <a:avLst/>
          </a:prstGeom>
          <a:noFill/>
        </p:spPr>
        <p:txBody>
          <a:bodyPr wrap="square">
            <a:spAutoFit/>
          </a:bodyPr>
          <a:lstStyle/>
          <a:p>
            <a:pPr>
              <a:lnSpc>
                <a:spcPct val="115000"/>
              </a:lnSpc>
              <a:spcAft>
                <a:spcPts val="600"/>
              </a:spcAft>
            </a:pPr>
            <a:r>
              <a:rPr lang="en-US" sz="1200" dirty="0">
                <a:latin typeface="Times New Roman" panose="02020603050405020304" pitchFamily="18" charset="0"/>
                <a:cs typeface="Times New Roman" panose="02020603050405020304" pitchFamily="18" charset="0"/>
              </a:rPr>
              <a:t>This study focuses on enhancing soil health and crop resilience in Mediterranean agroecosystems through the combined use of microbial inoculants, biofertilizers, and sustainable farming practices, </a:t>
            </a:r>
            <a:r>
              <a:rPr lang="en-GB" sz="1200" dirty="0">
                <a:effectLst/>
                <a:latin typeface="Times New Roman" panose="02020603050405020304" pitchFamily="18" charset="0"/>
                <a:ea typeface="Times New Roman" panose="02020603050405020304" pitchFamily="18" charset="0"/>
              </a:rPr>
              <a:t>reducing the dependence on chemical fertilizers and improving soil fertility and water use efficiency. </a:t>
            </a:r>
            <a:endParaRPr lang="it-IT" sz="1200" dirty="0">
              <a:effectLst/>
              <a:latin typeface="Times New Roman" panose="02020603050405020304" pitchFamily="18" charset="0"/>
              <a:ea typeface="Times New Roman" panose="02020603050405020304" pitchFamily="18" charset="0"/>
            </a:endParaRPr>
          </a:p>
        </p:txBody>
      </p:sp>
      <p:pic>
        <p:nvPicPr>
          <p:cNvPr id="37" name="Immagine 36" descr="Immagine che contiene testo, schermata, Carattere, Elementi grafici&#10;&#10;Descrizione generata automaticamente">
            <a:extLst>
              <a:ext uri="{FF2B5EF4-FFF2-40B4-BE49-F238E27FC236}">
                <a16:creationId xmlns:a16="http://schemas.microsoft.com/office/drawing/2014/main" id="{9F0F6ED5-EA0E-5060-B6CC-5747859ED444}"/>
              </a:ext>
            </a:extLst>
          </p:cNvPr>
          <p:cNvPicPr>
            <a:picLocks noChangeAspect="1"/>
          </p:cNvPicPr>
          <p:nvPr/>
        </p:nvPicPr>
        <p:blipFill>
          <a:blip r:embed="rId12">
            <a:extLst>
              <a:ext uri="{28A0092B-C50C-407E-A947-70E740481C1C}">
                <a14:useLocalDpi xmlns:a14="http://schemas.microsoft.com/office/drawing/2010/main" val="0"/>
              </a:ext>
            </a:extLst>
          </a:blip>
          <a:srcRect t="-1" r="52368" b="48617"/>
          <a:stretch/>
        </p:blipFill>
        <p:spPr>
          <a:xfrm>
            <a:off x="2257300" y="201583"/>
            <a:ext cx="997672" cy="366623"/>
          </a:xfrm>
          <a:prstGeom prst="rect">
            <a:avLst/>
          </a:prstGeom>
        </p:spPr>
      </p:pic>
      <p:pic>
        <p:nvPicPr>
          <p:cNvPr id="38" name="Google Shape;94;p1" descr="ReCROP - Bioinocula and CROPping systems: an integrated biotechnological  approach for improving crop yield, biodiversity and REsilience of  Mediterranean agro-ecosystems | Universidade Católica Portuguesa - Porto">
            <a:extLst>
              <a:ext uri="{FF2B5EF4-FFF2-40B4-BE49-F238E27FC236}">
                <a16:creationId xmlns:a16="http://schemas.microsoft.com/office/drawing/2014/main" id="{C74C45C8-F1BB-5FCE-6B46-C69508C887D6}"/>
              </a:ext>
            </a:extLst>
          </p:cNvPr>
          <p:cNvPicPr preferRelativeResize="0"/>
          <p:nvPr/>
        </p:nvPicPr>
        <p:blipFill rotWithShape="1">
          <a:blip r:embed="rId13"/>
          <a:srcRect t="7179" b="6473"/>
          <a:stretch/>
        </p:blipFill>
        <p:spPr>
          <a:xfrm>
            <a:off x="3439446" y="188964"/>
            <a:ext cx="786370" cy="406281"/>
          </a:xfrm>
          <a:prstGeom prst="rect">
            <a:avLst/>
          </a:prstGeom>
        </p:spPr>
      </p:pic>
      <p:sp>
        <p:nvSpPr>
          <p:cNvPr id="44" name="CasellaDiTesto 43">
            <a:extLst>
              <a:ext uri="{FF2B5EF4-FFF2-40B4-BE49-F238E27FC236}">
                <a16:creationId xmlns:a16="http://schemas.microsoft.com/office/drawing/2014/main" id="{A72140CE-CA97-642B-C99B-9A1A64CFE702}"/>
              </a:ext>
            </a:extLst>
          </p:cNvPr>
          <p:cNvSpPr txBox="1"/>
          <p:nvPr/>
        </p:nvSpPr>
        <p:spPr>
          <a:xfrm>
            <a:off x="349617" y="3675233"/>
            <a:ext cx="45198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Experimental fields of </a:t>
            </a:r>
            <a:r>
              <a:rPr lang="en-US" sz="1200" dirty="0">
                <a:solidFill>
                  <a:prstClr val="black"/>
                </a:solidFill>
                <a:latin typeface="Times New Roman" panose="02020603050405020304" pitchFamily="18" charset="0"/>
                <a:cs typeface="Times New Roman" panose="02020603050405020304" pitchFamily="18" charset="0"/>
              </a:rPr>
              <a:t>a medicinal plant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Florence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vineyard in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Calci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1200" dirty="0">
                <a:solidFill>
                  <a:prstClr val="black"/>
                </a:solidFill>
                <a:latin typeface="Times New Roman" panose="02020603050405020304" pitchFamily="18" charset="0"/>
                <a:cs typeface="Times New Roman" panose="02020603050405020304" pitchFamily="18" charset="0"/>
              </a:rPr>
              <a:t>Pisa)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were established. </a:t>
            </a:r>
          </a:p>
        </p:txBody>
      </p:sp>
      <p:sp>
        <p:nvSpPr>
          <p:cNvPr id="48" name="CasellaDiTesto 47">
            <a:extLst>
              <a:ext uri="{FF2B5EF4-FFF2-40B4-BE49-F238E27FC236}">
                <a16:creationId xmlns:a16="http://schemas.microsoft.com/office/drawing/2014/main" id="{EE0B2AD4-FE97-9D65-3E80-040C5B3E9C10}"/>
              </a:ext>
            </a:extLst>
          </p:cNvPr>
          <p:cNvSpPr txBox="1"/>
          <p:nvPr/>
        </p:nvSpPr>
        <p:spPr>
          <a:xfrm>
            <a:off x="345970" y="4190009"/>
            <a:ext cx="45011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experimental design consisted of 12 plots each with 3 replicates. Treatments included:</a:t>
            </a:r>
          </a:p>
        </p:txBody>
      </p:sp>
      <p:sp>
        <p:nvSpPr>
          <p:cNvPr id="12" name="CasellaDiTesto 11">
            <a:extLst>
              <a:ext uri="{FF2B5EF4-FFF2-40B4-BE49-F238E27FC236}">
                <a16:creationId xmlns:a16="http://schemas.microsoft.com/office/drawing/2014/main" id="{3BC4F2C3-FDD7-8897-DBEA-9A3FD03352AC}"/>
              </a:ext>
            </a:extLst>
          </p:cNvPr>
          <p:cNvSpPr txBox="1"/>
          <p:nvPr/>
        </p:nvSpPr>
        <p:spPr>
          <a:xfrm>
            <a:off x="366777" y="4737496"/>
            <a:ext cx="380470" cy="276999"/>
          </a:xfrm>
          <a:prstGeom prst="rect">
            <a:avLst/>
          </a:prstGeom>
          <a:noFill/>
        </p:spPr>
        <p:txBody>
          <a:bodyPr wrap="square" rtlCol="0">
            <a:spAutoFit/>
          </a:bodyPr>
          <a:lstStyle/>
          <a:p>
            <a:r>
              <a:rPr lang="it-IT" sz="1200" b="1" dirty="0">
                <a:solidFill>
                  <a:prstClr val="black"/>
                </a:solidFill>
                <a:latin typeface="Times New Roman" panose="02020603050405020304" pitchFamily="18" charset="0"/>
                <a:cs typeface="Times New Roman" panose="02020603050405020304" pitchFamily="18" charset="0"/>
              </a:rPr>
              <a:t>a)</a:t>
            </a:r>
          </a:p>
        </p:txBody>
      </p:sp>
      <p:sp>
        <p:nvSpPr>
          <p:cNvPr id="13" name="CasellaDiTesto 12">
            <a:extLst>
              <a:ext uri="{FF2B5EF4-FFF2-40B4-BE49-F238E27FC236}">
                <a16:creationId xmlns:a16="http://schemas.microsoft.com/office/drawing/2014/main" id="{EDD854AB-15DE-A831-0A1F-8C247883F8FE}"/>
              </a:ext>
            </a:extLst>
          </p:cNvPr>
          <p:cNvSpPr txBox="1"/>
          <p:nvPr/>
        </p:nvSpPr>
        <p:spPr>
          <a:xfrm>
            <a:off x="1316569" y="4737496"/>
            <a:ext cx="380470" cy="276999"/>
          </a:xfrm>
          <a:prstGeom prst="rect">
            <a:avLst/>
          </a:prstGeom>
          <a:noFill/>
        </p:spPr>
        <p:txBody>
          <a:bodyPr wrap="square" rtlCol="0">
            <a:spAutoFit/>
          </a:bodyPr>
          <a:lstStyle/>
          <a:p>
            <a:r>
              <a:rPr lang="it-IT" sz="1200" b="1" dirty="0">
                <a:solidFill>
                  <a:prstClr val="black"/>
                </a:solidFill>
                <a:latin typeface="Times New Roman" panose="02020603050405020304" pitchFamily="18" charset="0"/>
                <a:cs typeface="Times New Roman" panose="02020603050405020304" pitchFamily="18" charset="0"/>
              </a:rPr>
              <a:t>b)</a:t>
            </a:r>
          </a:p>
        </p:txBody>
      </p:sp>
      <p:sp>
        <p:nvSpPr>
          <p:cNvPr id="14" name="CasellaDiTesto 13">
            <a:extLst>
              <a:ext uri="{FF2B5EF4-FFF2-40B4-BE49-F238E27FC236}">
                <a16:creationId xmlns:a16="http://schemas.microsoft.com/office/drawing/2014/main" id="{59768B6F-9D84-C55B-B4D3-969A2E0478C6}"/>
              </a:ext>
            </a:extLst>
          </p:cNvPr>
          <p:cNvSpPr txBox="1"/>
          <p:nvPr/>
        </p:nvSpPr>
        <p:spPr>
          <a:xfrm>
            <a:off x="2347443" y="4737496"/>
            <a:ext cx="380470" cy="276999"/>
          </a:xfrm>
          <a:prstGeom prst="rect">
            <a:avLst/>
          </a:prstGeom>
          <a:noFill/>
        </p:spPr>
        <p:txBody>
          <a:bodyPr wrap="square" rtlCol="0">
            <a:spAutoFit/>
          </a:bodyPr>
          <a:lstStyle/>
          <a:p>
            <a:r>
              <a:rPr lang="it-IT" sz="1200" b="1" dirty="0">
                <a:solidFill>
                  <a:prstClr val="black"/>
                </a:solidFill>
                <a:latin typeface="Times New Roman" panose="02020603050405020304" pitchFamily="18" charset="0"/>
                <a:cs typeface="Times New Roman" panose="02020603050405020304" pitchFamily="18" charset="0"/>
              </a:rPr>
              <a:t>c)</a:t>
            </a:r>
          </a:p>
        </p:txBody>
      </p:sp>
      <p:sp>
        <p:nvSpPr>
          <p:cNvPr id="21" name="CasellaDiTesto 20">
            <a:extLst>
              <a:ext uri="{FF2B5EF4-FFF2-40B4-BE49-F238E27FC236}">
                <a16:creationId xmlns:a16="http://schemas.microsoft.com/office/drawing/2014/main" id="{3A9F0E08-4EEE-6821-6E37-FBDB883BE487}"/>
              </a:ext>
            </a:extLst>
          </p:cNvPr>
          <p:cNvSpPr txBox="1"/>
          <p:nvPr/>
        </p:nvSpPr>
        <p:spPr>
          <a:xfrm>
            <a:off x="3597846" y="4737496"/>
            <a:ext cx="380470" cy="276999"/>
          </a:xfrm>
          <a:prstGeom prst="rect">
            <a:avLst/>
          </a:prstGeom>
          <a:noFill/>
        </p:spPr>
        <p:txBody>
          <a:bodyPr wrap="square" rtlCol="0">
            <a:spAutoFit/>
          </a:bodyPr>
          <a:lstStyle/>
          <a:p>
            <a:r>
              <a:rPr lang="it-IT" sz="1200" b="1" dirty="0">
                <a:solidFill>
                  <a:prstClr val="black"/>
                </a:solidFill>
                <a:latin typeface="Times New Roman" panose="02020603050405020304" pitchFamily="18" charset="0"/>
                <a:cs typeface="Times New Roman" panose="02020603050405020304" pitchFamily="18" charset="0"/>
              </a:rPr>
              <a:t>d)</a:t>
            </a:r>
          </a:p>
        </p:txBody>
      </p:sp>
      <p:sp>
        <p:nvSpPr>
          <p:cNvPr id="33" name="CasellaDiTesto 32">
            <a:extLst>
              <a:ext uri="{FF2B5EF4-FFF2-40B4-BE49-F238E27FC236}">
                <a16:creationId xmlns:a16="http://schemas.microsoft.com/office/drawing/2014/main" id="{F03D3E0B-624A-94C4-8765-436EAEF53DC5}"/>
              </a:ext>
            </a:extLst>
          </p:cNvPr>
          <p:cNvSpPr txBox="1"/>
          <p:nvPr/>
        </p:nvSpPr>
        <p:spPr>
          <a:xfrm>
            <a:off x="360681" y="5701636"/>
            <a:ext cx="4693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Soil and plants were collected after one year (2023) to compare various treatments and control in terms of the main soil properties and plant performances.</a:t>
            </a:r>
          </a:p>
        </p:txBody>
      </p:sp>
      <p:sp>
        <p:nvSpPr>
          <p:cNvPr id="31" name="CasellaDiTesto 30">
            <a:extLst>
              <a:ext uri="{FF2B5EF4-FFF2-40B4-BE49-F238E27FC236}">
                <a16:creationId xmlns:a16="http://schemas.microsoft.com/office/drawing/2014/main" id="{D92CDFF3-F233-9297-A669-51AB537F3466}"/>
              </a:ext>
            </a:extLst>
          </p:cNvPr>
          <p:cNvSpPr txBox="1"/>
          <p:nvPr/>
        </p:nvSpPr>
        <p:spPr>
          <a:xfrm>
            <a:off x="3031896" y="4996706"/>
            <a:ext cx="246624" cy="307777"/>
          </a:xfrm>
          <a:prstGeom prst="rect">
            <a:avLst/>
          </a:prstGeom>
          <a:noFill/>
        </p:spPr>
        <p:txBody>
          <a:bodyPr wrap="square" rtlCol="0">
            <a:spAutoFit/>
          </a:bodyPr>
          <a:lstStyle/>
          <a:p>
            <a:r>
              <a:rPr lang="it-IT" sz="1400" b="1" dirty="0">
                <a:solidFill>
                  <a:prstClr val="black"/>
                </a:solidFill>
                <a:latin typeface="Times New Roman" panose="02020603050405020304" pitchFamily="18" charset="0"/>
                <a:cs typeface="Times New Roman" panose="02020603050405020304" pitchFamily="18" charset="0"/>
              </a:rPr>
              <a:t>+</a:t>
            </a:r>
          </a:p>
        </p:txBody>
      </p:sp>
      <p:pic>
        <p:nvPicPr>
          <p:cNvPr id="35" name="Immagine 34" descr="Immagine che contiene aria aperta, terreno, erba, Pianta terrestre&#10;&#10;Descrizione generata automaticamente">
            <a:extLst>
              <a:ext uri="{FF2B5EF4-FFF2-40B4-BE49-F238E27FC236}">
                <a16:creationId xmlns:a16="http://schemas.microsoft.com/office/drawing/2014/main" id="{7F533E0C-8E7D-A231-037E-958AD657F3BD}"/>
              </a:ext>
            </a:extLst>
          </p:cNvPr>
          <p:cNvPicPr>
            <a:picLocks noChangeAspect="1"/>
          </p:cNvPicPr>
          <p:nvPr/>
        </p:nvPicPr>
        <p:blipFill>
          <a:blip r:embed="rId14">
            <a:extLst>
              <a:ext uri="{28A0092B-C50C-407E-A947-70E740481C1C}">
                <a14:useLocalDpi xmlns:a14="http://schemas.microsoft.com/office/drawing/2010/main" val="0"/>
              </a:ext>
            </a:extLst>
          </a:blip>
          <a:srcRect l="13352" t="15834" r="13966" b="14224"/>
          <a:stretch/>
        </p:blipFill>
        <p:spPr>
          <a:xfrm>
            <a:off x="5222915" y="2139445"/>
            <a:ext cx="1269015" cy="1236235"/>
          </a:xfrm>
          <a:prstGeom prst="ellipse">
            <a:avLst/>
          </a:prstGeom>
          <a:ln w="19050">
            <a:solidFill>
              <a:schemeClr val="tx1"/>
            </a:solidFill>
          </a:ln>
        </p:spPr>
      </p:pic>
      <p:sp>
        <p:nvSpPr>
          <p:cNvPr id="55" name="CasellaDiTesto 54">
            <a:extLst>
              <a:ext uri="{FF2B5EF4-FFF2-40B4-BE49-F238E27FC236}">
                <a16:creationId xmlns:a16="http://schemas.microsoft.com/office/drawing/2014/main" id="{CD2101F4-0C85-5DA1-64BB-7E54267C65BD}"/>
              </a:ext>
            </a:extLst>
          </p:cNvPr>
          <p:cNvSpPr txBox="1"/>
          <p:nvPr/>
        </p:nvSpPr>
        <p:spPr>
          <a:xfrm>
            <a:off x="5054481" y="3413724"/>
            <a:ext cx="1567300" cy="261610"/>
          </a:xfrm>
          <a:prstGeom prst="rect">
            <a:avLst/>
          </a:prstGeom>
          <a:noFill/>
        </p:spPr>
        <p:txBody>
          <a:bodyPr wrap="square" rtlCol="0">
            <a:spAutoFit/>
          </a:bodyPr>
          <a:lstStyle/>
          <a:p>
            <a:r>
              <a:rPr lang="it-IT" sz="1100" i="1" dirty="0" err="1">
                <a:latin typeface="Times New Roman" panose="02020603050405020304" pitchFamily="18" charset="0"/>
              </a:rPr>
              <a:t>Tanacetum</a:t>
            </a:r>
            <a:r>
              <a:rPr lang="it-IT" sz="1100" i="1" dirty="0">
                <a:latin typeface="Times New Roman" panose="02020603050405020304" pitchFamily="18" charset="0"/>
              </a:rPr>
              <a:t> balsamita </a:t>
            </a:r>
            <a:r>
              <a:rPr lang="it-IT" sz="1100" dirty="0">
                <a:latin typeface="Times New Roman" panose="02020603050405020304" pitchFamily="18" charset="0"/>
              </a:rPr>
              <a:t>L.</a:t>
            </a:r>
          </a:p>
        </p:txBody>
      </p:sp>
      <p:pic>
        <p:nvPicPr>
          <p:cNvPr id="56" name="Immagine 55" descr="Immagine che contiene aria aperta, cielo, vigneto, pianta&#10;&#10;Descrizione generata automaticamente">
            <a:extLst>
              <a:ext uri="{FF2B5EF4-FFF2-40B4-BE49-F238E27FC236}">
                <a16:creationId xmlns:a16="http://schemas.microsoft.com/office/drawing/2014/main" id="{00BDA865-3D20-3C36-68B4-531E3299A8E5}"/>
              </a:ext>
            </a:extLst>
          </p:cNvPr>
          <p:cNvPicPr>
            <a:picLocks noChangeAspect="1"/>
          </p:cNvPicPr>
          <p:nvPr/>
        </p:nvPicPr>
        <p:blipFill>
          <a:blip r:embed="rId15">
            <a:extLst>
              <a:ext uri="{28A0092B-C50C-407E-A947-70E740481C1C}">
                <a14:useLocalDpi xmlns:a14="http://schemas.microsoft.com/office/drawing/2010/main" val="0"/>
              </a:ext>
            </a:extLst>
          </a:blip>
          <a:srcRect l="4481" t="14332" r="33145" b="9026"/>
          <a:stretch/>
        </p:blipFill>
        <p:spPr>
          <a:xfrm>
            <a:off x="5146697" y="3773519"/>
            <a:ext cx="1331837" cy="1227362"/>
          </a:xfrm>
          <a:prstGeom prst="ellipse">
            <a:avLst/>
          </a:prstGeom>
          <a:ln w="19050">
            <a:solidFill>
              <a:schemeClr val="tx1"/>
            </a:solidFill>
          </a:ln>
        </p:spPr>
      </p:pic>
      <p:sp>
        <p:nvSpPr>
          <p:cNvPr id="57" name="CasellaDiTesto 56">
            <a:extLst>
              <a:ext uri="{FF2B5EF4-FFF2-40B4-BE49-F238E27FC236}">
                <a16:creationId xmlns:a16="http://schemas.microsoft.com/office/drawing/2014/main" id="{9C2470F5-5589-9AB3-81C4-3616DB6D643A}"/>
              </a:ext>
            </a:extLst>
          </p:cNvPr>
          <p:cNvSpPr txBox="1"/>
          <p:nvPr/>
        </p:nvSpPr>
        <p:spPr>
          <a:xfrm>
            <a:off x="5276997" y="5022199"/>
            <a:ext cx="1071237" cy="261610"/>
          </a:xfrm>
          <a:prstGeom prst="rect">
            <a:avLst/>
          </a:prstGeom>
          <a:noFill/>
        </p:spPr>
        <p:txBody>
          <a:bodyPr wrap="square" rtlCol="0">
            <a:spAutoFit/>
          </a:bodyPr>
          <a:lstStyle/>
          <a:p>
            <a:r>
              <a:rPr lang="it-IT" sz="1100" i="1" dirty="0" err="1">
                <a:latin typeface="Times New Roman" panose="02020603050405020304" pitchFamily="18" charset="0"/>
              </a:rPr>
              <a:t>Vitis</a:t>
            </a:r>
            <a:r>
              <a:rPr lang="it-IT" sz="1100" i="1" dirty="0">
                <a:latin typeface="Times New Roman" panose="02020603050405020304" pitchFamily="18" charset="0"/>
              </a:rPr>
              <a:t> vinifera </a:t>
            </a:r>
            <a:r>
              <a:rPr lang="it-IT" sz="1100" dirty="0">
                <a:latin typeface="Times New Roman" panose="02020603050405020304" pitchFamily="18" charset="0"/>
              </a:rPr>
              <a:t>L.</a:t>
            </a:r>
          </a:p>
        </p:txBody>
      </p:sp>
      <p:sp>
        <p:nvSpPr>
          <p:cNvPr id="83" name="CasellaDiTesto 82">
            <a:extLst>
              <a:ext uri="{FF2B5EF4-FFF2-40B4-BE49-F238E27FC236}">
                <a16:creationId xmlns:a16="http://schemas.microsoft.com/office/drawing/2014/main" id="{B1158233-4ECE-4145-9E7E-1FB568418D64}"/>
              </a:ext>
            </a:extLst>
          </p:cNvPr>
          <p:cNvSpPr txBox="1"/>
          <p:nvPr/>
        </p:nvSpPr>
        <p:spPr>
          <a:xfrm>
            <a:off x="10033628" y="1898299"/>
            <a:ext cx="1017876" cy="276999"/>
          </a:xfrm>
          <a:prstGeom prst="rect">
            <a:avLst/>
          </a:prstGeom>
          <a:noFill/>
        </p:spPr>
        <p:txBody>
          <a:bodyPr wrap="square" rtlCol="0">
            <a:spAutoFit/>
          </a:bodyPr>
          <a:lstStyle/>
          <a:p>
            <a:r>
              <a:rPr lang="it-IT" sz="1200" dirty="0" err="1">
                <a:latin typeface="Times New Roman" panose="02020603050405020304" pitchFamily="18" charset="0"/>
              </a:rPr>
              <a:t>Borneol</a:t>
            </a:r>
            <a:r>
              <a:rPr lang="it-IT" sz="1200" dirty="0">
                <a:latin typeface="Times New Roman" panose="02020603050405020304" pitchFamily="18" charset="0"/>
              </a:rPr>
              <a:t> </a:t>
            </a:r>
          </a:p>
        </p:txBody>
      </p:sp>
      <p:sp>
        <p:nvSpPr>
          <p:cNvPr id="86" name="CasellaDiTesto 85">
            <a:extLst>
              <a:ext uri="{FF2B5EF4-FFF2-40B4-BE49-F238E27FC236}">
                <a16:creationId xmlns:a16="http://schemas.microsoft.com/office/drawing/2014/main" id="{2446EC04-9B03-E37C-73AF-2B219F9EDDBC}"/>
              </a:ext>
            </a:extLst>
          </p:cNvPr>
          <p:cNvSpPr txBox="1"/>
          <p:nvPr/>
        </p:nvSpPr>
        <p:spPr>
          <a:xfrm>
            <a:off x="6544488" y="2444663"/>
            <a:ext cx="326823" cy="369332"/>
          </a:xfrm>
          <a:prstGeom prst="rect">
            <a:avLst/>
          </a:prstGeom>
          <a:noFill/>
        </p:spPr>
        <p:txBody>
          <a:bodyPr wrap="square" rtlCol="0">
            <a:spAutoFit/>
          </a:bodyPr>
          <a:lstStyle/>
          <a:p>
            <a:r>
              <a:rPr lang="it-IT" b="1" dirty="0">
                <a:latin typeface="Times New Roman" panose="02020603050405020304" pitchFamily="18" charset="0"/>
              </a:rPr>
              <a:t>+</a:t>
            </a:r>
          </a:p>
        </p:txBody>
      </p:sp>
      <p:sp>
        <p:nvSpPr>
          <p:cNvPr id="90" name="CasellaDiTesto 89">
            <a:extLst>
              <a:ext uri="{FF2B5EF4-FFF2-40B4-BE49-F238E27FC236}">
                <a16:creationId xmlns:a16="http://schemas.microsoft.com/office/drawing/2014/main" id="{F518BBC9-6000-83DE-07D0-75CFE5E2D965}"/>
              </a:ext>
            </a:extLst>
          </p:cNvPr>
          <p:cNvSpPr txBox="1"/>
          <p:nvPr/>
        </p:nvSpPr>
        <p:spPr>
          <a:xfrm>
            <a:off x="7486751" y="2808501"/>
            <a:ext cx="246624" cy="307777"/>
          </a:xfrm>
          <a:prstGeom prst="rect">
            <a:avLst/>
          </a:prstGeom>
          <a:noFill/>
        </p:spPr>
        <p:txBody>
          <a:bodyPr wrap="square" rtlCol="0">
            <a:spAutoFit/>
          </a:bodyPr>
          <a:lstStyle/>
          <a:p>
            <a:r>
              <a:rPr lang="it-IT" sz="1400" b="1" dirty="0">
                <a:solidFill>
                  <a:prstClr val="black"/>
                </a:solidFill>
                <a:latin typeface="Times New Roman" panose="02020603050405020304" pitchFamily="18" charset="0"/>
                <a:cs typeface="Times New Roman" panose="02020603050405020304" pitchFamily="18" charset="0"/>
              </a:rPr>
              <a:t>+</a:t>
            </a:r>
          </a:p>
        </p:txBody>
      </p:sp>
      <p:cxnSp>
        <p:nvCxnSpPr>
          <p:cNvPr id="109" name="Connettore 2 108">
            <a:extLst>
              <a:ext uri="{FF2B5EF4-FFF2-40B4-BE49-F238E27FC236}">
                <a16:creationId xmlns:a16="http://schemas.microsoft.com/office/drawing/2014/main" id="{867AEB34-A6CB-BD03-72D2-5D7D3B8BBDDB}"/>
              </a:ext>
            </a:extLst>
          </p:cNvPr>
          <p:cNvCxnSpPr/>
          <p:nvPr/>
        </p:nvCxnSpPr>
        <p:spPr>
          <a:xfrm>
            <a:off x="10462511" y="2654708"/>
            <a:ext cx="1981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1" name="Immagine 110" descr="Immagine che contiene clipart, simbolo, Elementi grafici, design&#10;&#10;Descrizione generata automaticamente">
            <a:extLst>
              <a:ext uri="{FF2B5EF4-FFF2-40B4-BE49-F238E27FC236}">
                <a16:creationId xmlns:a16="http://schemas.microsoft.com/office/drawing/2014/main" id="{AC5EF1A5-BD20-BE97-0530-D99CE63340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04901" y="2984263"/>
            <a:ext cx="380470" cy="380470"/>
          </a:xfrm>
          <a:prstGeom prst="rect">
            <a:avLst/>
          </a:prstGeom>
        </p:spPr>
      </p:pic>
      <p:sp>
        <p:nvSpPr>
          <p:cNvPr id="116" name="CasellaDiTesto 115">
            <a:extLst>
              <a:ext uri="{FF2B5EF4-FFF2-40B4-BE49-F238E27FC236}">
                <a16:creationId xmlns:a16="http://schemas.microsoft.com/office/drawing/2014/main" id="{1355D47B-0871-6FC4-3599-AF197EC9347A}"/>
              </a:ext>
            </a:extLst>
          </p:cNvPr>
          <p:cNvSpPr txBox="1"/>
          <p:nvPr/>
        </p:nvSpPr>
        <p:spPr>
          <a:xfrm>
            <a:off x="7412720" y="4243836"/>
            <a:ext cx="210070" cy="307777"/>
          </a:xfrm>
          <a:prstGeom prst="rect">
            <a:avLst/>
          </a:prstGeom>
          <a:noFill/>
        </p:spPr>
        <p:txBody>
          <a:bodyPr wrap="square" rtlCol="0">
            <a:spAutoFit/>
          </a:bodyPr>
          <a:lstStyle/>
          <a:p>
            <a:r>
              <a:rPr lang="it-IT" sz="1400" b="1" dirty="0">
                <a:solidFill>
                  <a:prstClr val="black"/>
                </a:solidFill>
                <a:latin typeface="Times New Roman" panose="02020603050405020304" pitchFamily="18" charset="0"/>
                <a:cs typeface="Times New Roman" panose="02020603050405020304" pitchFamily="18" charset="0"/>
              </a:rPr>
              <a:t>+</a:t>
            </a:r>
          </a:p>
        </p:txBody>
      </p:sp>
      <p:sp>
        <p:nvSpPr>
          <p:cNvPr id="125" name="CasellaDiTesto 124">
            <a:extLst>
              <a:ext uri="{FF2B5EF4-FFF2-40B4-BE49-F238E27FC236}">
                <a16:creationId xmlns:a16="http://schemas.microsoft.com/office/drawing/2014/main" id="{2AC9954A-B378-D181-7E7F-3A23C5CE4023}"/>
              </a:ext>
            </a:extLst>
          </p:cNvPr>
          <p:cNvSpPr txBox="1"/>
          <p:nvPr/>
        </p:nvSpPr>
        <p:spPr>
          <a:xfrm>
            <a:off x="6546176" y="4216403"/>
            <a:ext cx="326823" cy="369332"/>
          </a:xfrm>
          <a:prstGeom prst="rect">
            <a:avLst/>
          </a:prstGeom>
          <a:noFill/>
        </p:spPr>
        <p:txBody>
          <a:bodyPr wrap="square" rtlCol="0">
            <a:spAutoFit/>
          </a:bodyPr>
          <a:lstStyle/>
          <a:p>
            <a:r>
              <a:rPr lang="it-IT" b="1" dirty="0">
                <a:latin typeface="Times New Roman" panose="02020603050405020304" pitchFamily="18" charset="0"/>
              </a:rPr>
              <a:t>+</a:t>
            </a:r>
          </a:p>
        </p:txBody>
      </p:sp>
      <p:sp>
        <p:nvSpPr>
          <p:cNvPr id="126" name="CasellaDiTesto 125">
            <a:extLst>
              <a:ext uri="{FF2B5EF4-FFF2-40B4-BE49-F238E27FC236}">
                <a16:creationId xmlns:a16="http://schemas.microsoft.com/office/drawing/2014/main" id="{22CA51F0-F4E4-2644-208C-FA543710BDF1}"/>
              </a:ext>
            </a:extLst>
          </p:cNvPr>
          <p:cNvSpPr txBox="1"/>
          <p:nvPr/>
        </p:nvSpPr>
        <p:spPr>
          <a:xfrm>
            <a:off x="10500032" y="3004361"/>
            <a:ext cx="380470" cy="307777"/>
          </a:xfrm>
          <a:prstGeom prst="rect">
            <a:avLst/>
          </a:prstGeom>
          <a:noFill/>
        </p:spPr>
        <p:txBody>
          <a:bodyPr wrap="square" rtlCol="0">
            <a:spAutoFit/>
          </a:bodyPr>
          <a:lstStyle/>
          <a:p>
            <a:r>
              <a:rPr lang="it-IT" sz="1400" dirty="0">
                <a:solidFill>
                  <a:prstClr val="black"/>
                </a:solidFill>
                <a:latin typeface="Times New Roman" panose="02020603050405020304" pitchFamily="18" charset="0"/>
                <a:cs typeface="Times New Roman" panose="02020603050405020304" pitchFamily="18" charset="0"/>
              </a:rPr>
              <a:t>&amp;</a:t>
            </a:r>
          </a:p>
        </p:txBody>
      </p:sp>
      <p:pic>
        <p:nvPicPr>
          <p:cNvPr id="132" name="Immagine 131" descr="Immagine che contiene Elementi grafici, clipart, creatività, cartone animato&#10;&#10;Descrizione generata automaticamente">
            <a:extLst>
              <a:ext uri="{FF2B5EF4-FFF2-40B4-BE49-F238E27FC236}">
                <a16:creationId xmlns:a16="http://schemas.microsoft.com/office/drawing/2014/main" id="{2C845037-AC18-2546-F5AB-53B9251AC5A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90602" y="3045467"/>
            <a:ext cx="312972" cy="312972"/>
          </a:xfrm>
          <a:prstGeom prst="rect">
            <a:avLst/>
          </a:prstGeom>
        </p:spPr>
      </p:pic>
      <p:pic>
        <p:nvPicPr>
          <p:cNvPr id="134" name="Immagine 133" descr="Immagine che contiene diagramma, schermata, schizzo, design&#10;&#10;Descrizione generata automaticamente">
            <a:extLst>
              <a:ext uri="{FF2B5EF4-FFF2-40B4-BE49-F238E27FC236}">
                <a16:creationId xmlns:a16="http://schemas.microsoft.com/office/drawing/2014/main" id="{A1E8DCBB-59E1-D34F-346D-54AB53727C0E}"/>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b="61595"/>
          <a:stretch/>
        </p:blipFill>
        <p:spPr>
          <a:xfrm>
            <a:off x="10772529" y="2861473"/>
            <a:ext cx="708056" cy="281968"/>
          </a:xfrm>
          <a:prstGeom prst="rect">
            <a:avLst/>
          </a:prstGeom>
        </p:spPr>
      </p:pic>
      <p:pic>
        <p:nvPicPr>
          <p:cNvPr id="139" name="Immagine 138" descr="Immagine che contiene disegno, clipart, schizzo&#10;&#10;Descrizione generata automaticamente">
            <a:extLst>
              <a:ext uri="{FF2B5EF4-FFF2-40B4-BE49-F238E27FC236}">
                <a16:creationId xmlns:a16="http://schemas.microsoft.com/office/drawing/2014/main" id="{4B258BD1-C281-22CB-32B8-FE4E4E1C3299}"/>
              </a:ext>
            </a:extLst>
          </p:cNvPr>
          <p:cNvPicPr>
            <a:picLocks noChangeAspect="1"/>
          </p:cNvPicPr>
          <p:nvPr/>
        </p:nvPicPr>
        <p:blipFill>
          <a:blip r:embed="rId19">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rot="4498906">
            <a:off x="9774164" y="4112543"/>
            <a:ext cx="851029" cy="849670"/>
          </a:xfrm>
          <a:prstGeom prst="rect">
            <a:avLst/>
          </a:prstGeom>
        </p:spPr>
      </p:pic>
      <p:pic>
        <p:nvPicPr>
          <p:cNvPr id="141" name="Immagine 140" descr="Immagine che contiene Elementi grafici, grafica, Policromia, clipart&#10;&#10;Descrizione generata automaticamente">
            <a:extLst>
              <a:ext uri="{FF2B5EF4-FFF2-40B4-BE49-F238E27FC236}">
                <a16:creationId xmlns:a16="http://schemas.microsoft.com/office/drawing/2014/main" id="{03CCD027-1108-B365-75C2-3196B3F475A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3188498">
            <a:off x="9924946" y="4949849"/>
            <a:ext cx="490320" cy="490320"/>
          </a:xfrm>
          <a:prstGeom prst="rect">
            <a:avLst/>
          </a:prstGeom>
        </p:spPr>
      </p:pic>
      <p:pic>
        <p:nvPicPr>
          <p:cNvPr id="143" name="Immagine 142" descr="Immagine che contiene schermata, clipart, cartone animato, design&#10;&#10;Descrizione generata automaticamente">
            <a:extLst>
              <a:ext uri="{FF2B5EF4-FFF2-40B4-BE49-F238E27FC236}">
                <a16:creationId xmlns:a16="http://schemas.microsoft.com/office/drawing/2014/main" id="{B09D8601-3DA0-547F-1EB2-31149A2C146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57130" y="1815166"/>
            <a:ext cx="342282" cy="342282"/>
          </a:xfrm>
          <a:prstGeom prst="rect">
            <a:avLst/>
          </a:prstGeom>
        </p:spPr>
      </p:pic>
      <p:pic>
        <p:nvPicPr>
          <p:cNvPr id="147" name="Immagine 146" descr="Immagine che contiene Elementi grafici, verde, Policromia, creatività&#10;&#10;Descrizione generata automaticamente">
            <a:extLst>
              <a:ext uri="{FF2B5EF4-FFF2-40B4-BE49-F238E27FC236}">
                <a16:creationId xmlns:a16="http://schemas.microsoft.com/office/drawing/2014/main" id="{516035AA-FB03-B221-2305-D0663E6E993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96822" y="2469351"/>
            <a:ext cx="266736" cy="266736"/>
          </a:xfrm>
          <a:prstGeom prst="rect">
            <a:avLst/>
          </a:prstGeom>
        </p:spPr>
      </p:pic>
      <p:pic>
        <p:nvPicPr>
          <p:cNvPr id="149" name="Immagine 148" descr="Immagine che contiene Elementi grafici, verde, Policromia, creatività&#10;&#10;Descrizione generata automaticamente">
            <a:extLst>
              <a:ext uri="{FF2B5EF4-FFF2-40B4-BE49-F238E27FC236}">
                <a16:creationId xmlns:a16="http://schemas.microsoft.com/office/drawing/2014/main" id="{FD949B6E-3D3F-0A21-8646-1D8509AAFCD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919490">
            <a:off x="10647065" y="2267369"/>
            <a:ext cx="410688" cy="468518"/>
          </a:xfrm>
          <a:prstGeom prst="rect">
            <a:avLst/>
          </a:prstGeom>
        </p:spPr>
      </p:pic>
      <p:pic>
        <p:nvPicPr>
          <p:cNvPr id="150" name="Immagine 149" descr="Immagine che contiene Elementi grafici, verde, Policromia, creatività&#10;&#10;Descrizione generata automaticamente">
            <a:extLst>
              <a:ext uri="{FF2B5EF4-FFF2-40B4-BE49-F238E27FC236}">
                <a16:creationId xmlns:a16="http://schemas.microsoft.com/office/drawing/2014/main" id="{7F2224B6-75F6-FFF5-D15E-E4E0D646F931}"/>
              </a:ext>
            </a:extLst>
          </p:cNvPr>
          <p:cNvPicPr>
            <a:picLocks noChangeAspect="1"/>
          </p:cNvPicPr>
          <p:nvPr/>
        </p:nvPicPr>
        <p:blipFill>
          <a:blip r:embed="rId23">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rot="20748973" flipH="1">
            <a:off x="10776975" y="2325132"/>
            <a:ext cx="462116" cy="434773"/>
          </a:xfrm>
          <a:prstGeom prst="rect">
            <a:avLst/>
          </a:prstGeom>
        </p:spPr>
      </p:pic>
      <p:pic>
        <p:nvPicPr>
          <p:cNvPr id="40" name="Immagine 39" descr="Immagine che contiene disegno, cartone animato, illustrazione, clipart&#10;&#10;Descrizione generata automaticamente">
            <a:extLst>
              <a:ext uri="{FF2B5EF4-FFF2-40B4-BE49-F238E27FC236}">
                <a16:creationId xmlns:a16="http://schemas.microsoft.com/office/drawing/2014/main" id="{EA3CBAA0-65A6-EF9C-C020-B49D0F033CBC}"/>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8412" y="4887170"/>
            <a:ext cx="438523" cy="412827"/>
          </a:xfrm>
          <a:prstGeom prst="rect">
            <a:avLst/>
          </a:prstGeom>
        </p:spPr>
      </p:pic>
      <p:pic>
        <p:nvPicPr>
          <p:cNvPr id="41" name="Immagine 40" descr="Immagine che contiene disegno, cartone animato, illustrazione, clipart&#10;&#10;Descrizione generata automaticamente">
            <a:extLst>
              <a:ext uri="{FF2B5EF4-FFF2-40B4-BE49-F238E27FC236}">
                <a16:creationId xmlns:a16="http://schemas.microsoft.com/office/drawing/2014/main" id="{F68927D1-B18E-D300-E316-5EA6DE298F65}"/>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9724" y="4771372"/>
            <a:ext cx="544734" cy="512815"/>
          </a:xfrm>
          <a:prstGeom prst="rect">
            <a:avLst/>
          </a:prstGeom>
        </p:spPr>
      </p:pic>
      <p:pic>
        <p:nvPicPr>
          <p:cNvPr id="43" name="Immagine 42" descr="Immagine che contiene disegno, cartone animato, illustrazione, clipart&#10;&#10;Descrizione generata automaticamente">
            <a:extLst>
              <a:ext uri="{FF2B5EF4-FFF2-40B4-BE49-F238E27FC236}">
                <a16:creationId xmlns:a16="http://schemas.microsoft.com/office/drawing/2014/main" id="{1702C4FE-A007-E81F-E43E-BABA9FEE97B3}"/>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9392" y="4190577"/>
            <a:ext cx="424434" cy="399563"/>
          </a:xfrm>
          <a:prstGeom prst="rect">
            <a:avLst/>
          </a:prstGeom>
        </p:spPr>
      </p:pic>
      <p:pic>
        <p:nvPicPr>
          <p:cNvPr id="45" name="Immagine 44" descr="Immagine che contiene disegno, cartone animato, illustrazione, clipart&#10;&#10;Descrizione generata automaticamente">
            <a:extLst>
              <a:ext uri="{FF2B5EF4-FFF2-40B4-BE49-F238E27FC236}">
                <a16:creationId xmlns:a16="http://schemas.microsoft.com/office/drawing/2014/main" id="{DC6FEBE0-4CBB-3D44-8104-31FDE7AC3689}"/>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0775" y="2731131"/>
            <a:ext cx="483593" cy="455255"/>
          </a:xfrm>
          <a:prstGeom prst="rect">
            <a:avLst/>
          </a:prstGeom>
        </p:spPr>
      </p:pic>
      <p:sp>
        <p:nvSpPr>
          <p:cNvPr id="50" name="CasellaDiTesto 49">
            <a:extLst>
              <a:ext uri="{FF2B5EF4-FFF2-40B4-BE49-F238E27FC236}">
                <a16:creationId xmlns:a16="http://schemas.microsoft.com/office/drawing/2014/main" id="{C2B9C06D-ABC5-508F-15A2-A0A17EFC7CCD}"/>
              </a:ext>
            </a:extLst>
          </p:cNvPr>
          <p:cNvSpPr txBox="1"/>
          <p:nvPr/>
        </p:nvSpPr>
        <p:spPr>
          <a:xfrm>
            <a:off x="581646" y="5283809"/>
            <a:ext cx="935400" cy="230832"/>
          </a:xfrm>
          <a:prstGeom prst="rect">
            <a:avLst/>
          </a:prstGeom>
          <a:noFill/>
        </p:spPr>
        <p:txBody>
          <a:bodyPr wrap="square" rtlCol="0">
            <a:spAutoFit/>
          </a:bodyPr>
          <a:lstStyle/>
          <a:p>
            <a:r>
              <a:rPr lang="it-IT" sz="900" b="1" dirty="0">
                <a:solidFill>
                  <a:prstClr val="black"/>
                </a:solidFill>
                <a:latin typeface="Times New Roman" panose="02020603050405020304" pitchFamily="18" charset="0"/>
                <a:cs typeface="Times New Roman" panose="02020603050405020304" pitchFamily="18" charset="0"/>
              </a:rPr>
              <a:t>PGPR + MF</a:t>
            </a:r>
          </a:p>
        </p:txBody>
      </p:sp>
      <p:grpSp>
        <p:nvGrpSpPr>
          <p:cNvPr id="61" name="Gruppo 60">
            <a:extLst>
              <a:ext uri="{FF2B5EF4-FFF2-40B4-BE49-F238E27FC236}">
                <a16:creationId xmlns:a16="http://schemas.microsoft.com/office/drawing/2014/main" id="{5D9C77E1-8269-F108-C31A-549EBAFE7B6A}"/>
              </a:ext>
            </a:extLst>
          </p:cNvPr>
          <p:cNvGrpSpPr/>
          <p:nvPr/>
        </p:nvGrpSpPr>
        <p:grpSpPr>
          <a:xfrm>
            <a:off x="602483" y="4806005"/>
            <a:ext cx="607948" cy="498478"/>
            <a:chOff x="620311" y="4834212"/>
            <a:chExt cx="607948" cy="498478"/>
          </a:xfrm>
        </p:grpSpPr>
        <p:pic>
          <p:nvPicPr>
            <p:cNvPr id="60" name="Immagine 59" descr="Immagine che contiene clipart, disegno, emoticon, sorridente&#10;&#10;Descrizione generata automaticamente">
              <a:extLst>
                <a:ext uri="{FF2B5EF4-FFF2-40B4-BE49-F238E27FC236}">
                  <a16:creationId xmlns:a16="http://schemas.microsoft.com/office/drawing/2014/main" id="{5996A127-2D9A-8EFF-8299-9557F6F1F01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3626" b="24491"/>
            <a:stretch/>
          </p:blipFill>
          <p:spPr>
            <a:xfrm rot="8199290">
              <a:off x="742253" y="4834212"/>
              <a:ext cx="430532" cy="296260"/>
            </a:xfrm>
            <a:prstGeom prst="rect">
              <a:avLst/>
            </a:prstGeom>
          </p:spPr>
        </p:pic>
        <p:pic>
          <p:nvPicPr>
            <p:cNvPr id="59" name="Immagine 58" descr="Immagine che contiene disegno, clipart, illustrazione, arte&#10;&#10;Descrizione generata automaticamente">
              <a:extLst>
                <a:ext uri="{FF2B5EF4-FFF2-40B4-BE49-F238E27FC236}">
                  <a16:creationId xmlns:a16="http://schemas.microsoft.com/office/drawing/2014/main" id="{4E6F4842-A3A0-A3C0-0789-555B9167F73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75" y="4996706"/>
              <a:ext cx="335984" cy="335984"/>
            </a:xfrm>
            <a:prstGeom prst="rect">
              <a:avLst/>
            </a:prstGeom>
          </p:spPr>
        </p:pic>
        <p:pic>
          <p:nvPicPr>
            <p:cNvPr id="51" name="Immagine 50" descr="Immagine che contiene clipart, disegno, emoticon, sorridente&#10;&#10;Descrizione generata automaticamente">
              <a:extLst>
                <a:ext uri="{FF2B5EF4-FFF2-40B4-BE49-F238E27FC236}">
                  <a16:creationId xmlns:a16="http://schemas.microsoft.com/office/drawing/2014/main" id="{CB2122C2-E785-F55D-90DB-B940DB8B8E0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626" b="24491"/>
            <a:stretch/>
          </p:blipFill>
          <p:spPr>
            <a:xfrm rot="19570856">
              <a:off x="620311" y="4990311"/>
              <a:ext cx="418783" cy="288175"/>
            </a:xfrm>
            <a:prstGeom prst="rect">
              <a:avLst/>
            </a:prstGeom>
          </p:spPr>
        </p:pic>
      </p:grpSp>
      <p:pic>
        <p:nvPicPr>
          <p:cNvPr id="54" name="Immagine 53" descr="Immagine che contiene disegno, cartone animato, illustrazione, clipart&#10;&#10;Descrizione generata automaticamente">
            <a:extLst>
              <a:ext uri="{FF2B5EF4-FFF2-40B4-BE49-F238E27FC236}">
                <a16:creationId xmlns:a16="http://schemas.microsoft.com/office/drawing/2014/main" id="{C4B3D542-7B81-732C-61F9-3490E5B1A601}"/>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3841" y="4838669"/>
            <a:ext cx="415202" cy="390872"/>
          </a:xfrm>
          <a:prstGeom prst="rect">
            <a:avLst/>
          </a:prstGeom>
        </p:spPr>
      </p:pic>
      <p:grpSp>
        <p:nvGrpSpPr>
          <p:cNvPr id="66" name="Gruppo 65">
            <a:extLst>
              <a:ext uri="{FF2B5EF4-FFF2-40B4-BE49-F238E27FC236}">
                <a16:creationId xmlns:a16="http://schemas.microsoft.com/office/drawing/2014/main" id="{4B5BD8D4-2864-90B3-505A-0A24FD287D70}"/>
              </a:ext>
            </a:extLst>
          </p:cNvPr>
          <p:cNvGrpSpPr/>
          <p:nvPr/>
        </p:nvGrpSpPr>
        <p:grpSpPr>
          <a:xfrm>
            <a:off x="3191492" y="4953309"/>
            <a:ext cx="452858" cy="364382"/>
            <a:chOff x="620311" y="4834212"/>
            <a:chExt cx="607948" cy="498478"/>
          </a:xfrm>
        </p:grpSpPr>
        <p:pic>
          <p:nvPicPr>
            <p:cNvPr id="67" name="Immagine 66" descr="Immagine che contiene clipart, disegno, emoticon, sorridente&#10;&#10;Descrizione generata automaticamente">
              <a:extLst>
                <a:ext uri="{FF2B5EF4-FFF2-40B4-BE49-F238E27FC236}">
                  <a16:creationId xmlns:a16="http://schemas.microsoft.com/office/drawing/2014/main" id="{BEE431AF-AE8C-395D-76C1-D0C85198162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3626" b="24491"/>
            <a:stretch/>
          </p:blipFill>
          <p:spPr>
            <a:xfrm rot="8199290">
              <a:off x="742253" y="4834212"/>
              <a:ext cx="430532" cy="296260"/>
            </a:xfrm>
            <a:prstGeom prst="rect">
              <a:avLst/>
            </a:prstGeom>
          </p:spPr>
        </p:pic>
        <p:pic>
          <p:nvPicPr>
            <p:cNvPr id="68" name="Immagine 67" descr="Immagine che contiene disegno, clipart, illustrazione, arte&#10;&#10;Descrizione generata automaticamente">
              <a:extLst>
                <a:ext uri="{FF2B5EF4-FFF2-40B4-BE49-F238E27FC236}">
                  <a16:creationId xmlns:a16="http://schemas.microsoft.com/office/drawing/2014/main" id="{EB638C19-3D49-610D-E5B3-53F56D96D7F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75" y="4996706"/>
              <a:ext cx="335984" cy="335984"/>
            </a:xfrm>
            <a:prstGeom prst="rect">
              <a:avLst/>
            </a:prstGeom>
          </p:spPr>
        </p:pic>
        <p:pic>
          <p:nvPicPr>
            <p:cNvPr id="69" name="Immagine 68" descr="Immagine che contiene clipart, disegno, emoticon, sorridente&#10;&#10;Descrizione generata automaticamente">
              <a:extLst>
                <a:ext uri="{FF2B5EF4-FFF2-40B4-BE49-F238E27FC236}">
                  <a16:creationId xmlns:a16="http://schemas.microsoft.com/office/drawing/2014/main" id="{6E41E583-C6DA-34DE-96A5-7B8250BEFE9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626" b="24491"/>
            <a:stretch/>
          </p:blipFill>
          <p:spPr>
            <a:xfrm rot="19570856">
              <a:off x="620311" y="4990311"/>
              <a:ext cx="418783" cy="288175"/>
            </a:xfrm>
            <a:prstGeom prst="rect">
              <a:avLst/>
            </a:prstGeom>
          </p:spPr>
        </p:pic>
      </p:grpSp>
      <p:grpSp>
        <p:nvGrpSpPr>
          <p:cNvPr id="70" name="Gruppo 69">
            <a:extLst>
              <a:ext uri="{FF2B5EF4-FFF2-40B4-BE49-F238E27FC236}">
                <a16:creationId xmlns:a16="http://schemas.microsoft.com/office/drawing/2014/main" id="{9C4DB5B2-DDFC-E302-2DFF-88F9AAB70CD1}"/>
              </a:ext>
            </a:extLst>
          </p:cNvPr>
          <p:cNvGrpSpPr/>
          <p:nvPr/>
        </p:nvGrpSpPr>
        <p:grpSpPr>
          <a:xfrm>
            <a:off x="7678049" y="2805914"/>
            <a:ext cx="519034" cy="380471"/>
            <a:chOff x="620311" y="4834212"/>
            <a:chExt cx="607948" cy="498478"/>
          </a:xfrm>
        </p:grpSpPr>
        <p:pic>
          <p:nvPicPr>
            <p:cNvPr id="71" name="Immagine 70" descr="Immagine che contiene clipart, disegno, emoticon, sorridente&#10;&#10;Descrizione generata automaticamente">
              <a:extLst>
                <a:ext uri="{FF2B5EF4-FFF2-40B4-BE49-F238E27FC236}">
                  <a16:creationId xmlns:a16="http://schemas.microsoft.com/office/drawing/2014/main" id="{09B7C7E3-43AD-5F8D-D30A-8AC1F04B93A3}"/>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3626" b="24491"/>
            <a:stretch/>
          </p:blipFill>
          <p:spPr>
            <a:xfrm rot="8199290">
              <a:off x="742253" y="4834212"/>
              <a:ext cx="430532" cy="296260"/>
            </a:xfrm>
            <a:prstGeom prst="rect">
              <a:avLst/>
            </a:prstGeom>
          </p:spPr>
        </p:pic>
        <p:pic>
          <p:nvPicPr>
            <p:cNvPr id="72" name="Immagine 71" descr="Immagine che contiene disegno, clipart, illustrazione, arte&#10;&#10;Descrizione generata automaticamente">
              <a:extLst>
                <a:ext uri="{FF2B5EF4-FFF2-40B4-BE49-F238E27FC236}">
                  <a16:creationId xmlns:a16="http://schemas.microsoft.com/office/drawing/2014/main" id="{FC59875A-BD44-C0B9-B53C-4A99CDEF8DD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75" y="4996706"/>
              <a:ext cx="335984" cy="335984"/>
            </a:xfrm>
            <a:prstGeom prst="rect">
              <a:avLst/>
            </a:prstGeom>
          </p:spPr>
        </p:pic>
        <p:pic>
          <p:nvPicPr>
            <p:cNvPr id="73" name="Immagine 72" descr="Immagine che contiene clipart, disegno, emoticon, sorridente&#10;&#10;Descrizione generata automaticamente">
              <a:extLst>
                <a:ext uri="{FF2B5EF4-FFF2-40B4-BE49-F238E27FC236}">
                  <a16:creationId xmlns:a16="http://schemas.microsoft.com/office/drawing/2014/main" id="{906FC3E3-0220-DC4A-C686-E78B6716075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626" b="24491"/>
            <a:stretch/>
          </p:blipFill>
          <p:spPr>
            <a:xfrm rot="19570856">
              <a:off x="620311" y="4990311"/>
              <a:ext cx="418783" cy="288175"/>
            </a:xfrm>
            <a:prstGeom prst="rect">
              <a:avLst/>
            </a:prstGeom>
          </p:spPr>
        </p:pic>
      </p:grpSp>
      <p:grpSp>
        <p:nvGrpSpPr>
          <p:cNvPr id="74" name="Gruppo 73">
            <a:extLst>
              <a:ext uri="{FF2B5EF4-FFF2-40B4-BE49-F238E27FC236}">
                <a16:creationId xmlns:a16="http://schemas.microsoft.com/office/drawing/2014/main" id="{A908FE9A-AF0B-DD59-25EB-82D7A5AE7F3E}"/>
              </a:ext>
            </a:extLst>
          </p:cNvPr>
          <p:cNvGrpSpPr/>
          <p:nvPr/>
        </p:nvGrpSpPr>
        <p:grpSpPr>
          <a:xfrm>
            <a:off x="7633707" y="4229253"/>
            <a:ext cx="478769" cy="372640"/>
            <a:chOff x="620311" y="4834212"/>
            <a:chExt cx="607948" cy="498478"/>
          </a:xfrm>
        </p:grpSpPr>
        <p:pic>
          <p:nvPicPr>
            <p:cNvPr id="75" name="Immagine 74" descr="Immagine che contiene clipart, disegno, emoticon, sorridente&#10;&#10;Descrizione generata automaticamente">
              <a:extLst>
                <a:ext uri="{FF2B5EF4-FFF2-40B4-BE49-F238E27FC236}">
                  <a16:creationId xmlns:a16="http://schemas.microsoft.com/office/drawing/2014/main" id="{E99320DE-475F-59D6-6073-DC1A4876A7A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3626" b="24491"/>
            <a:stretch/>
          </p:blipFill>
          <p:spPr>
            <a:xfrm rot="8199290">
              <a:off x="742253" y="4834212"/>
              <a:ext cx="430532" cy="296260"/>
            </a:xfrm>
            <a:prstGeom prst="rect">
              <a:avLst/>
            </a:prstGeom>
          </p:spPr>
        </p:pic>
        <p:pic>
          <p:nvPicPr>
            <p:cNvPr id="76" name="Immagine 75" descr="Immagine che contiene disegno, clipart, illustrazione, arte&#10;&#10;Descrizione generata automaticamente">
              <a:extLst>
                <a:ext uri="{FF2B5EF4-FFF2-40B4-BE49-F238E27FC236}">
                  <a16:creationId xmlns:a16="http://schemas.microsoft.com/office/drawing/2014/main" id="{39AEE03B-B52C-083D-7A33-AFF6F89DEE9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75" y="4996706"/>
              <a:ext cx="335984" cy="335984"/>
            </a:xfrm>
            <a:prstGeom prst="rect">
              <a:avLst/>
            </a:prstGeom>
          </p:spPr>
        </p:pic>
        <p:pic>
          <p:nvPicPr>
            <p:cNvPr id="77" name="Immagine 76" descr="Immagine che contiene clipart, disegno, emoticon, sorridente&#10;&#10;Descrizione generata automaticamente">
              <a:extLst>
                <a:ext uri="{FF2B5EF4-FFF2-40B4-BE49-F238E27FC236}">
                  <a16:creationId xmlns:a16="http://schemas.microsoft.com/office/drawing/2014/main" id="{859EC8DE-79FE-9DBD-ED46-0B354A3488C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626" b="24491"/>
            <a:stretch/>
          </p:blipFill>
          <p:spPr>
            <a:xfrm rot="19570856">
              <a:off x="620311" y="4990311"/>
              <a:ext cx="418783" cy="288175"/>
            </a:xfrm>
            <a:prstGeom prst="rect">
              <a:avLst/>
            </a:prstGeom>
          </p:spPr>
        </p:pic>
      </p:grpSp>
      <p:grpSp>
        <p:nvGrpSpPr>
          <p:cNvPr id="78" name="Gruppo 77">
            <a:extLst>
              <a:ext uri="{FF2B5EF4-FFF2-40B4-BE49-F238E27FC236}">
                <a16:creationId xmlns:a16="http://schemas.microsoft.com/office/drawing/2014/main" id="{0CB3C4F6-5E95-6A9D-7D24-2BEAF9F9BA73}"/>
              </a:ext>
            </a:extLst>
          </p:cNvPr>
          <p:cNvGrpSpPr/>
          <p:nvPr/>
        </p:nvGrpSpPr>
        <p:grpSpPr>
          <a:xfrm>
            <a:off x="7020485" y="2034322"/>
            <a:ext cx="712890" cy="575151"/>
            <a:chOff x="620311" y="4834212"/>
            <a:chExt cx="607948" cy="498478"/>
          </a:xfrm>
        </p:grpSpPr>
        <p:pic>
          <p:nvPicPr>
            <p:cNvPr id="79" name="Immagine 78" descr="Immagine che contiene clipart, disegno, emoticon, sorridente&#10;&#10;Descrizione generata automaticamente">
              <a:extLst>
                <a:ext uri="{FF2B5EF4-FFF2-40B4-BE49-F238E27FC236}">
                  <a16:creationId xmlns:a16="http://schemas.microsoft.com/office/drawing/2014/main" id="{9F2257A5-C825-F41D-33C7-B136F22CD3FE}"/>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3626" b="24491"/>
            <a:stretch/>
          </p:blipFill>
          <p:spPr>
            <a:xfrm rot="8199290">
              <a:off x="742253" y="4834212"/>
              <a:ext cx="430532" cy="296260"/>
            </a:xfrm>
            <a:prstGeom prst="rect">
              <a:avLst/>
            </a:prstGeom>
          </p:spPr>
        </p:pic>
        <p:pic>
          <p:nvPicPr>
            <p:cNvPr id="80" name="Immagine 79" descr="Immagine che contiene disegno, clipart, illustrazione, arte&#10;&#10;Descrizione generata automaticamente">
              <a:extLst>
                <a:ext uri="{FF2B5EF4-FFF2-40B4-BE49-F238E27FC236}">
                  <a16:creationId xmlns:a16="http://schemas.microsoft.com/office/drawing/2014/main" id="{49C87411-AB37-F5B1-5C96-BB0FE26A1A8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75" y="4996706"/>
              <a:ext cx="335984" cy="335984"/>
            </a:xfrm>
            <a:prstGeom prst="rect">
              <a:avLst/>
            </a:prstGeom>
          </p:spPr>
        </p:pic>
        <p:pic>
          <p:nvPicPr>
            <p:cNvPr id="81" name="Immagine 80" descr="Immagine che contiene clipart, disegno, emoticon, sorridente&#10;&#10;Descrizione generata automaticamente">
              <a:extLst>
                <a:ext uri="{FF2B5EF4-FFF2-40B4-BE49-F238E27FC236}">
                  <a16:creationId xmlns:a16="http://schemas.microsoft.com/office/drawing/2014/main" id="{9F8C6D6E-D2A2-390B-B61E-D3DE8A94364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626" b="24491"/>
            <a:stretch/>
          </p:blipFill>
          <p:spPr>
            <a:xfrm rot="19570856">
              <a:off x="620311" y="4990311"/>
              <a:ext cx="418783" cy="288175"/>
            </a:xfrm>
            <a:prstGeom prst="rect">
              <a:avLst/>
            </a:prstGeom>
          </p:spPr>
        </p:pic>
      </p:grpSp>
      <p:grpSp>
        <p:nvGrpSpPr>
          <p:cNvPr id="82" name="Gruppo 81">
            <a:extLst>
              <a:ext uri="{FF2B5EF4-FFF2-40B4-BE49-F238E27FC236}">
                <a16:creationId xmlns:a16="http://schemas.microsoft.com/office/drawing/2014/main" id="{FAE694F6-D5BE-5900-2819-720E9F675B5B}"/>
              </a:ext>
            </a:extLst>
          </p:cNvPr>
          <p:cNvGrpSpPr/>
          <p:nvPr/>
        </p:nvGrpSpPr>
        <p:grpSpPr>
          <a:xfrm>
            <a:off x="7042064" y="3663492"/>
            <a:ext cx="580652" cy="469091"/>
            <a:chOff x="620311" y="4834212"/>
            <a:chExt cx="607948" cy="498478"/>
          </a:xfrm>
        </p:grpSpPr>
        <p:pic>
          <p:nvPicPr>
            <p:cNvPr id="84" name="Immagine 83" descr="Immagine che contiene clipart, disegno, emoticon, sorridente&#10;&#10;Descrizione generata automaticamente">
              <a:extLst>
                <a:ext uri="{FF2B5EF4-FFF2-40B4-BE49-F238E27FC236}">
                  <a16:creationId xmlns:a16="http://schemas.microsoft.com/office/drawing/2014/main" id="{528DB04A-40D1-8388-CAAE-B1A21F25002D}"/>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3626" b="24491"/>
            <a:stretch/>
          </p:blipFill>
          <p:spPr>
            <a:xfrm rot="8199290">
              <a:off x="742253" y="4834212"/>
              <a:ext cx="430532" cy="296260"/>
            </a:xfrm>
            <a:prstGeom prst="rect">
              <a:avLst/>
            </a:prstGeom>
          </p:spPr>
        </p:pic>
        <p:pic>
          <p:nvPicPr>
            <p:cNvPr id="85" name="Immagine 84" descr="Immagine che contiene disegno, clipart, illustrazione, arte&#10;&#10;Descrizione generata automaticamente">
              <a:extLst>
                <a:ext uri="{FF2B5EF4-FFF2-40B4-BE49-F238E27FC236}">
                  <a16:creationId xmlns:a16="http://schemas.microsoft.com/office/drawing/2014/main" id="{327F3902-D1D8-91DB-ECF8-CB3C4732529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75" y="4996706"/>
              <a:ext cx="335984" cy="335984"/>
            </a:xfrm>
            <a:prstGeom prst="rect">
              <a:avLst/>
            </a:prstGeom>
          </p:spPr>
        </p:pic>
        <p:pic>
          <p:nvPicPr>
            <p:cNvPr id="91" name="Immagine 90" descr="Immagine che contiene clipart, disegno, emoticon, sorridente&#10;&#10;Descrizione generata automaticamente">
              <a:extLst>
                <a:ext uri="{FF2B5EF4-FFF2-40B4-BE49-F238E27FC236}">
                  <a16:creationId xmlns:a16="http://schemas.microsoft.com/office/drawing/2014/main" id="{97E00C20-7805-3A80-17D5-9615B30BF07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626" b="24491"/>
            <a:stretch/>
          </p:blipFill>
          <p:spPr>
            <a:xfrm rot="19570856">
              <a:off x="620311" y="4990311"/>
              <a:ext cx="418783" cy="288175"/>
            </a:xfrm>
            <a:prstGeom prst="rect">
              <a:avLst/>
            </a:prstGeom>
          </p:spPr>
        </p:pic>
      </p:grpSp>
      <p:pic>
        <p:nvPicPr>
          <p:cNvPr id="99" name="Immagine 98" descr="Immagine che contiene cerchio, simbolo, Elementi grafici, logo&#10;&#10;Descrizione generata automaticamente">
            <a:extLst>
              <a:ext uri="{FF2B5EF4-FFF2-40B4-BE49-F238E27FC236}">
                <a16:creationId xmlns:a16="http://schemas.microsoft.com/office/drawing/2014/main" id="{9B8A8FA8-03A9-D633-23E2-44C63DF5BC4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28593" y="4634945"/>
            <a:ext cx="759100" cy="759100"/>
          </a:xfrm>
          <a:prstGeom prst="rect">
            <a:avLst/>
          </a:prstGeom>
        </p:spPr>
      </p:pic>
      <p:sp>
        <p:nvSpPr>
          <p:cNvPr id="133" name="CasellaDiTesto 132">
            <a:extLst>
              <a:ext uri="{FF2B5EF4-FFF2-40B4-BE49-F238E27FC236}">
                <a16:creationId xmlns:a16="http://schemas.microsoft.com/office/drawing/2014/main" id="{6E320860-FAEC-99AF-6AC9-E972EB5C5F74}"/>
              </a:ext>
            </a:extLst>
          </p:cNvPr>
          <p:cNvSpPr txBox="1"/>
          <p:nvPr/>
        </p:nvSpPr>
        <p:spPr>
          <a:xfrm>
            <a:off x="8285121" y="4213285"/>
            <a:ext cx="326823" cy="369332"/>
          </a:xfrm>
          <a:prstGeom prst="rect">
            <a:avLst/>
          </a:prstGeom>
          <a:noFill/>
        </p:spPr>
        <p:txBody>
          <a:bodyPr wrap="square" rtlCol="0">
            <a:spAutoFit/>
          </a:bodyPr>
          <a:lstStyle/>
          <a:p>
            <a:r>
              <a:rPr lang="it-IT" b="1" dirty="0">
                <a:latin typeface="Times New Roman" panose="02020603050405020304" pitchFamily="18" charset="0"/>
              </a:rPr>
              <a:t>=</a:t>
            </a:r>
          </a:p>
        </p:txBody>
      </p:sp>
      <p:sp>
        <p:nvSpPr>
          <p:cNvPr id="137" name="CasellaDiTesto 136">
            <a:extLst>
              <a:ext uri="{FF2B5EF4-FFF2-40B4-BE49-F238E27FC236}">
                <a16:creationId xmlns:a16="http://schemas.microsoft.com/office/drawing/2014/main" id="{6864D461-6E06-4B21-775F-853F91AB2413}"/>
              </a:ext>
            </a:extLst>
          </p:cNvPr>
          <p:cNvSpPr txBox="1"/>
          <p:nvPr/>
        </p:nvSpPr>
        <p:spPr>
          <a:xfrm>
            <a:off x="8297646" y="2560285"/>
            <a:ext cx="326823" cy="369332"/>
          </a:xfrm>
          <a:prstGeom prst="rect">
            <a:avLst/>
          </a:prstGeom>
          <a:noFill/>
        </p:spPr>
        <p:txBody>
          <a:bodyPr wrap="square" rtlCol="0">
            <a:spAutoFit/>
          </a:bodyPr>
          <a:lstStyle/>
          <a:p>
            <a:r>
              <a:rPr lang="it-IT" b="1" dirty="0">
                <a:latin typeface="Times New Roman" panose="02020603050405020304" pitchFamily="18" charset="0"/>
              </a:rPr>
              <a:t>=</a:t>
            </a:r>
          </a:p>
        </p:txBody>
      </p:sp>
      <p:pic>
        <p:nvPicPr>
          <p:cNvPr id="142" name="Immagine 141" descr="Immagine che contiene Carattere, bianco, simbolo, Elementi grafici&#10;&#10;Descrizione generata automaticamente">
            <a:extLst>
              <a:ext uri="{FF2B5EF4-FFF2-40B4-BE49-F238E27FC236}">
                <a16:creationId xmlns:a16="http://schemas.microsoft.com/office/drawing/2014/main" id="{55F275BD-0A80-B59A-2957-2FAAD05D09B2}"/>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27164" t="18878" r="22001" b="22082"/>
          <a:stretch/>
        </p:blipFill>
        <p:spPr>
          <a:xfrm>
            <a:off x="8570181" y="2055879"/>
            <a:ext cx="948279" cy="1101320"/>
          </a:xfrm>
          <a:prstGeom prst="rect">
            <a:avLst/>
          </a:prstGeom>
        </p:spPr>
      </p:pic>
      <p:sp>
        <p:nvSpPr>
          <p:cNvPr id="144" name="Ovale 143">
            <a:extLst>
              <a:ext uri="{FF2B5EF4-FFF2-40B4-BE49-F238E27FC236}">
                <a16:creationId xmlns:a16="http://schemas.microsoft.com/office/drawing/2014/main" id="{1773A00E-5888-EC24-CADF-5CB77C371DD7}"/>
              </a:ext>
            </a:extLst>
          </p:cNvPr>
          <p:cNvSpPr/>
          <p:nvPr/>
        </p:nvSpPr>
        <p:spPr>
          <a:xfrm>
            <a:off x="6866239" y="2295980"/>
            <a:ext cx="114266" cy="113126"/>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 name="Ovale 144">
            <a:extLst>
              <a:ext uri="{FF2B5EF4-FFF2-40B4-BE49-F238E27FC236}">
                <a16:creationId xmlns:a16="http://schemas.microsoft.com/office/drawing/2014/main" id="{1C4F8FB6-5AA8-3A0A-B39B-05AEB5D93292}"/>
              </a:ext>
            </a:extLst>
          </p:cNvPr>
          <p:cNvSpPr/>
          <p:nvPr/>
        </p:nvSpPr>
        <p:spPr>
          <a:xfrm>
            <a:off x="6865654" y="2904840"/>
            <a:ext cx="114266" cy="113126"/>
          </a:xfrm>
          <a:prstGeom prst="ellipse">
            <a:avLst/>
          </a:prstGeom>
          <a:solidFill>
            <a:srgbClr val="7DD1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 name="Ovale 145">
            <a:extLst>
              <a:ext uri="{FF2B5EF4-FFF2-40B4-BE49-F238E27FC236}">
                <a16:creationId xmlns:a16="http://schemas.microsoft.com/office/drawing/2014/main" id="{5E8DB124-9862-2EB8-CA34-9E950CF77E25}"/>
              </a:ext>
            </a:extLst>
          </p:cNvPr>
          <p:cNvSpPr/>
          <p:nvPr/>
        </p:nvSpPr>
        <p:spPr>
          <a:xfrm>
            <a:off x="9763621" y="1983171"/>
            <a:ext cx="114266" cy="113126"/>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 name="Ovale 150">
            <a:extLst>
              <a:ext uri="{FF2B5EF4-FFF2-40B4-BE49-F238E27FC236}">
                <a16:creationId xmlns:a16="http://schemas.microsoft.com/office/drawing/2014/main" id="{E958528F-4F04-6529-EA36-1802A47C75C1}"/>
              </a:ext>
            </a:extLst>
          </p:cNvPr>
          <p:cNvSpPr/>
          <p:nvPr/>
        </p:nvSpPr>
        <p:spPr>
          <a:xfrm>
            <a:off x="9676701" y="2544978"/>
            <a:ext cx="114266" cy="113126"/>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2" name="Ovale 151">
            <a:extLst>
              <a:ext uri="{FF2B5EF4-FFF2-40B4-BE49-F238E27FC236}">
                <a16:creationId xmlns:a16="http://schemas.microsoft.com/office/drawing/2014/main" id="{9489AF67-889B-A9BF-8924-53B5EE0F8031}"/>
              </a:ext>
            </a:extLst>
          </p:cNvPr>
          <p:cNvSpPr/>
          <p:nvPr/>
        </p:nvSpPr>
        <p:spPr>
          <a:xfrm>
            <a:off x="9684140" y="3123059"/>
            <a:ext cx="114266" cy="113126"/>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 name="Ovale 152">
            <a:extLst>
              <a:ext uri="{FF2B5EF4-FFF2-40B4-BE49-F238E27FC236}">
                <a16:creationId xmlns:a16="http://schemas.microsoft.com/office/drawing/2014/main" id="{6DD5978B-7497-A1DB-6FA9-31BDEB5AD8FA}"/>
              </a:ext>
            </a:extLst>
          </p:cNvPr>
          <p:cNvSpPr/>
          <p:nvPr/>
        </p:nvSpPr>
        <p:spPr>
          <a:xfrm>
            <a:off x="9821596" y="3120426"/>
            <a:ext cx="114266" cy="113126"/>
          </a:xfrm>
          <a:prstGeom prst="ellipse">
            <a:avLst/>
          </a:prstGeom>
          <a:solidFill>
            <a:srgbClr val="7DD1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4" name="Ovale 153">
            <a:extLst>
              <a:ext uri="{FF2B5EF4-FFF2-40B4-BE49-F238E27FC236}">
                <a16:creationId xmlns:a16="http://schemas.microsoft.com/office/drawing/2014/main" id="{70038F78-1921-B19A-8876-C763BA2B72DB}"/>
              </a:ext>
            </a:extLst>
          </p:cNvPr>
          <p:cNvSpPr/>
          <p:nvPr/>
        </p:nvSpPr>
        <p:spPr>
          <a:xfrm>
            <a:off x="9810452" y="2544978"/>
            <a:ext cx="114266" cy="113126"/>
          </a:xfrm>
          <a:prstGeom prst="ellipse">
            <a:avLst/>
          </a:prstGeom>
          <a:solidFill>
            <a:srgbClr val="7DD1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descr="Immagine che contiene cartone animato, disegno, arte&#10;&#10;Il contenuto generato dall'IA potrebbe non essere corretto.">
            <a:extLst>
              <a:ext uri="{FF2B5EF4-FFF2-40B4-BE49-F238E27FC236}">
                <a16:creationId xmlns:a16="http://schemas.microsoft.com/office/drawing/2014/main" id="{F5D61CFD-3ECF-C367-BAE1-0C459848834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984175" y="3590205"/>
            <a:ext cx="422662" cy="422662"/>
          </a:xfrm>
          <a:prstGeom prst="rect">
            <a:avLst/>
          </a:prstGeom>
        </p:spPr>
      </p:pic>
      <p:sp>
        <p:nvSpPr>
          <p:cNvPr id="22" name="Ovale 21">
            <a:extLst>
              <a:ext uri="{FF2B5EF4-FFF2-40B4-BE49-F238E27FC236}">
                <a16:creationId xmlns:a16="http://schemas.microsoft.com/office/drawing/2014/main" id="{C66E931D-F8D5-E80E-951D-136385C8D24C}"/>
              </a:ext>
            </a:extLst>
          </p:cNvPr>
          <p:cNvSpPr/>
          <p:nvPr/>
        </p:nvSpPr>
        <p:spPr>
          <a:xfrm>
            <a:off x="6872999" y="3864111"/>
            <a:ext cx="114266" cy="113126"/>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49D2707B-0DCD-EC21-5CDB-F956E1B72BE6}"/>
              </a:ext>
            </a:extLst>
          </p:cNvPr>
          <p:cNvSpPr/>
          <p:nvPr/>
        </p:nvSpPr>
        <p:spPr>
          <a:xfrm>
            <a:off x="6871446" y="4342883"/>
            <a:ext cx="114266" cy="113126"/>
          </a:xfrm>
          <a:prstGeom prst="ellipse">
            <a:avLst/>
          </a:prstGeom>
          <a:solidFill>
            <a:srgbClr val="7DD1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4FCCB2F8-8FB2-8C32-A73E-B42F0F2EF58E}"/>
              </a:ext>
            </a:extLst>
          </p:cNvPr>
          <p:cNvSpPr txBox="1"/>
          <p:nvPr/>
        </p:nvSpPr>
        <p:spPr>
          <a:xfrm>
            <a:off x="9603705" y="3758902"/>
            <a:ext cx="380470" cy="276999"/>
          </a:xfrm>
          <a:prstGeom prst="rect">
            <a:avLst/>
          </a:prstGeom>
          <a:noFill/>
        </p:spPr>
        <p:txBody>
          <a:bodyPr wrap="square" rtlCol="0">
            <a:spAutoFit/>
          </a:bodyPr>
          <a:lstStyle/>
          <a:p>
            <a:r>
              <a:rPr lang="it-IT" sz="1200" dirty="0">
                <a:latin typeface="Times New Roman" panose="02020603050405020304" pitchFamily="18" charset="0"/>
              </a:rPr>
              <a:t>in </a:t>
            </a:r>
          </a:p>
        </p:txBody>
      </p:sp>
      <p:sp>
        <p:nvSpPr>
          <p:cNvPr id="32" name="CasellaDiTesto 31">
            <a:extLst>
              <a:ext uri="{FF2B5EF4-FFF2-40B4-BE49-F238E27FC236}">
                <a16:creationId xmlns:a16="http://schemas.microsoft.com/office/drawing/2014/main" id="{C0F2BE9F-F1E4-6C23-099B-84CC6A2A50F1}"/>
              </a:ext>
            </a:extLst>
          </p:cNvPr>
          <p:cNvSpPr txBox="1"/>
          <p:nvPr/>
        </p:nvSpPr>
        <p:spPr>
          <a:xfrm>
            <a:off x="9607072" y="4424091"/>
            <a:ext cx="380470" cy="276999"/>
          </a:xfrm>
          <a:prstGeom prst="rect">
            <a:avLst/>
          </a:prstGeom>
          <a:noFill/>
        </p:spPr>
        <p:txBody>
          <a:bodyPr wrap="square" rtlCol="0">
            <a:spAutoFit/>
          </a:bodyPr>
          <a:lstStyle/>
          <a:p>
            <a:r>
              <a:rPr lang="it-IT" sz="1200" dirty="0">
                <a:latin typeface="Times New Roman" panose="02020603050405020304" pitchFamily="18" charset="0"/>
              </a:rPr>
              <a:t>in </a:t>
            </a:r>
          </a:p>
        </p:txBody>
      </p:sp>
      <p:sp>
        <p:nvSpPr>
          <p:cNvPr id="34" name="CasellaDiTesto 33">
            <a:extLst>
              <a:ext uri="{FF2B5EF4-FFF2-40B4-BE49-F238E27FC236}">
                <a16:creationId xmlns:a16="http://schemas.microsoft.com/office/drawing/2014/main" id="{122D888F-B763-E805-CB20-FB086596FED1}"/>
              </a:ext>
            </a:extLst>
          </p:cNvPr>
          <p:cNvSpPr txBox="1"/>
          <p:nvPr/>
        </p:nvSpPr>
        <p:spPr>
          <a:xfrm>
            <a:off x="9607072" y="5056509"/>
            <a:ext cx="380470" cy="276999"/>
          </a:xfrm>
          <a:prstGeom prst="rect">
            <a:avLst/>
          </a:prstGeom>
          <a:noFill/>
        </p:spPr>
        <p:txBody>
          <a:bodyPr wrap="square" rtlCol="0">
            <a:spAutoFit/>
          </a:bodyPr>
          <a:lstStyle/>
          <a:p>
            <a:r>
              <a:rPr lang="it-IT" sz="1200" dirty="0">
                <a:latin typeface="Times New Roman" panose="02020603050405020304" pitchFamily="18" charset="0"/>
              </a:rPr>
              <a:t>in </a:t>
            </a:r>
          </a:p>
        </p:txBody>
      </p:sp>
      <p:sp>
        <p:nvSpPr>
          <p:cNvPr id="39" name="Ovale 38">
            <a:extLst>
              <a:ext uri="{FF2B5EF4-FFF2-40B4-BE49-F238E27FC236}">
                <a16:creationId xmlns:a16="http://schemas.microsoft.com/office/drawing/2014/main" id="{9D46289E-B370-B8EB-6148-2786C8D6D1F5}"/>
              </a:ext>
            </a:extLst>
          </p:cNvPr>
          <p:cNvSpPr/>
          <p:nvPr/>
        </p:nvSpPr>
        <p:spPr>
          <a:xfrm>
            <a:off x="10720092" y="4588373"/>
            <a:ext cx="72000" cy="72000"/>
          </a:xfrm>
          <a:prstGeom prst="ellipse">
            <a:avLst/>
          </a:prstGeom>
          <a:solidFill>
            <a:srgbClr val="7DD1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0800FEC5-1E08-4111-2BDB-5F3887633D3B}"/>
              </a:ext>
            </a:extLst>
          </p:cNvPr>
          <p:cNvSpPr/>
          <p:nvPr/>
        </p:nvSpPr>
        <p:spPr>
          <a:xfrm>
            <a:off x="10721888" y="5389992"/>
            <a:ext cx="72000" cy="72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a:extLst>
              <a:ext uri="{FF2B5EF4-FFF2-40B4-BE49-F238E27FC236}">
                <a16:creationId xmlns:a16="http://schemas.microsoft.com/office/drawing/2014/main" id="{1F32E79F-5078-3C79-8D9E-4C4EFBC3BF9D}"/>
              </a:ext>
            </a:extLst>
          </p:cNvPr>
          <p:cNvSpPr/>
          <p:nvPr/>
        </p:nvSpPr>
        <p:spPr>
          <a:xfrm>
            <a:off x="10778880" y="4963575"/>
            <a:ext cx="72000" cy="72000"/>
          </a:xfrm>
          <a:prstGeom prst="ellipse">
            <a:avLst/>
          </a:prstGeom>
          <a:solidFill>
            <a:srgbClr val="7DD1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e 48">
            <a:extLst>
              <a:ext uri="{FF2B5EF4-FFF2-40B4-BE49-F238E27FC236}">
                <a16:creationId xmlns:a16="http://schemas.microsoft.com/office/drawing/2014/main" id="{968B8047-83A9-677B-2594-BAC5F67ACE32}"/>
              </a:ext>
            </a:extLst>
          </p:cNvPr>
          <p:cNvSpPr/>
          <p:nvPr/>
        </p:nvSpPr>
        <p:spPr>
          <a:xfrm>
            <a:off x="10818684" y="4588373"/>
            <a:ext cx="72000" cy="72000"/>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23632C06-20B1-91E4-0B36-4F4E3F5F7285}"/>
              </a:ext>
            </a:extLst>
          </p:cNvPr>
          <p:cNvSpPr/>
          <p:nvPr/>
        </p:nvSpPr>
        <p:spPr>
          <a:xfrm>
            <a:off x="6871084" y="4867275"/>
            <a:ext cx="114266" cy="113126"/>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8" name="Immagine 57" descr="Immagine che contiene disegno, cartone animato, illustrazione, clipart&#10;&#10;Descrizione generata automaticamente">
            <a:extLst>
              <a:ext uri="{FF2B5EF4-FFF2-40B4-BE49-F238E27FC236}">
                <a16:creationId xmlns:a16="http://schemas.microsoft.com/office/drawing/2014/main" id="{86192956-619B-9E5C-7DEB-59D8AFC520D5}"/>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72242" y="4737409"/>
            <a:ext cx="424434" cy="399563"/>
          </a:xfrm>
          <a:prstGeom prst="rect">
            <a:avLst/>
          </a:prstGeom>
        </p:spPr>
      </p:pic>
      <p:grpSp>
        <p:nvGrpSpPr>
          <p:cNvPr id="96" name="Gruppo 95">
            <a:extLst>
              <a:ext uri="{FF2B5EF4-FFF2-40B4-BE49-F238E27FC236}">
                <a16:creationId xmlns:a16="http://schemas.microsoft.com/office/drawing/2014/main" id="{756FC4B8-1BE4-004B-621B-98A99A80FB4D}"/>
              </a:ext>
            </a:extLst>
          </p:cNvPr>
          <p:cNvGrpSpPr/>
          <p:nvPr/>
        </p:nvGrpSpPr>
        <p:grpSpPr>
          <a:xfrm>
            <a:off x="10693988" y="3716473"/>
            <a:ext cx="272604" cy="72000"/>
            <a:chOff x="9573848" y="3670753"/>
            <a:chExt cx="272604" cy="72000"/>
          </a:xfrm>
        </p:grpSpPr>
        <p:sp>
          <p:nvSpPr>
            <p:cNvPr id="42" name="Ovale 41">
              <a:extLst>
                <a:ext uri="{FF2B5EF4-FFF2-40B4-BE49-F238E27FC236}">
                  <a16:creationId xmlns:a16="http://schemas.microsoft.com/office/drawing/2014/main" id="{3C93D9B9-7B0D-829F-0DEA-D9091632B33A}"/>
                </a:ext>
              </a:extLst>
            </p:cNvPr>
            <p:cNvSpPr/>
            <p:nvPr/>
          </p:nvSpPr>
          <p:spPr>
            <a:xfrm>
              <a:off x="9573848" y="3670753"/>
              <a:ext cx="72000" cy="72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2DC854F7-98A2-3C9C-AF24-E58C6FBD8CD4}"/>
                </a:ext>
              </a:extLst>
            </p:cNvPr>
            <p:cNvSpPr/>
            <p:nvPr/>
          </p:nvSpPr>
          <p:spPr>
            <a:xfrm>
              <a:off x="9774452" y="3670753"/>
              <a:ext cx="72000" cy="72000"/>
            </a:xfrm>
            <a:prstGeom prst="ellipse">
              <a:avLst/>
            </a:prstGeom>
            <a:solidFill>
              <a:srgbClr val="6AB12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Ovale 86">
              <a:extLst>
                <a:ext uri="{FF2B5EF4-FFF2-40B4-BE49-F238E27FC236}">
                  <a16:creationId xmlns:a16="http://schemas.microsoft.com/office/drawing/2014/main" id="{F241E918-15EA-F76E-5217-D42AC5DD4EAB}"/>
                </a:ext>
              </a:extLst>
            </p:cNvPr>
            <p:cNvSpPr/>
            <p:nvPr/>
          </p:nvSpPr>
          <p:spPr>
            <a:xfrm>
              <a:off x="9674150" y="3670753"/>
              <a:ext cx="72000" cy="72000"/>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8" name="Ovale 87">
            <a:extLst>
              <a:ext uri="{FF2B5EF4-FFF2-40B4-BE49-F238E27FC236}">
                <a16:creationId xmlns:a16="http://schemas.microsoft.com/office/drawing/2014/main" id="{0C736823-FE75-086A-2C30-6895A97ED038}"/>
              </a:ext>
            </a:extLst>
          </p:cNvPr>
          <p:cNvSpPr/>
          <p:nvPr/>
        </p:nvSpPr>
        <p:spPr>
          <a:xfrm>
            <a:off x="10820102" y="5392539"/>
            <a:ext cx="72000" cy="72000"/>
          </a:xfrm>
          <a:prstGeom prst="ellipse">
            <a:avLst/>
          </a:prstGeom>
          <a:solidFill>
            <a:srgbClr val="7DD1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Ovale 88">
            <a:extLst>
              <a:ext uri="{FF2B5EF4-FFF2-40B4-BE49-F238E27FC236}">
                <a16:creationId xmlns:a16="http://schemas.microsoft.com/office/drawing/2014/main" id="{93C96716-FF29-70AA-F37D-3A3618005572}"/>
              </a:ext>
            </a:extLst>
          </p:cNvPr>
          <p:cNvSpPr/>
          <p:nvPr/>
        </p:nvSpPr>
        <p:spPr>
          <a:xfrm>
            <a:off x="10776959" y="4330827"/>
            <a:ext cx="72000" cy="72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CasellaDiTesto 91">
            <a:extLst>
              <a:ext uri="{FF2B5EF4-FFF2-40B4-BE49-F238E27FC236}">
                <a16:creationId xmlns:a16="http://schemas.microsoft.com/office/drawing/2014/main" id="{12F2A121-3C4B-183D-0666-2B1B9508EE9A}"/>
              </a:ext>
            </a:extLst>
          </p:cNvPr>
          <p:cNvSpPr txBox="1"/>
          <p:nvPr/>
        </p:nvSpPr>
        <p:spPr>
          <a:xfrm>
            <a:off x="5079838" y="5696896"/>
            <a:ext cx="675148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Times New Roman" panose="02020603050405020304" pitchFamily="18" charset="0"/>
                <a:cs typeface="Times New Roman" panose="02020603050405020304" pitchFamily="18" charset="0"/>
              </a:rPr>
              <a:t>Results show that the inoculum had the greatest impact on Balsamita yield, while the combined treatment mainly influenced grape nutrition. Further studies are underway to clarify the mode of action and identify the most effective treatment for each species.</a:t>
            </a:r>
          </a:p>
        </p:txBody>
      </p:sp>
      <p:sp>
        <p:nvSpPr>
          <p:cNvPr id="93" name="CasellaDiTesto 92">
            <a:extLst>
              <a:ext uri="{FF2B5EF4-FFF2-40B4-BE49-F238E27FC236}">
                <a16:creationId xmlns:a16="http://schemas.microsoft.com/office/drawing/2014/main" id="{6BADFBA7-4638-0BD1-FDF0-5E0EA8EA54A5}"/>
              </a:ext>
            </a:extLst>
          </p:cNvPr>
          <p:cNvSpPr txBox="1"/>
          <p:nvPr/>
        </p:nvSpPr>
        <p:spPr>
          <a:xfrm>
            <a:off x="10984171" y="3599631"/>
            <a:ext cx="1017876" cy="276999"/>
          </a:xfrm>
          <a:prstGeom prst="rect">
            <a:avLst/>
          </a:prstGeom>
          <a:noFill/>
        </p:spPr>
        <p:txBody>
          <a:bodyPr wrap="square" rtlCol="0">
            <a:spAutoFit/>
          </a:bodyPr>
          <a:lstStyle/>
          <a:p>
            <a:r>
              <a:rPr lang="it-IT" sz="1200" dirty="0">
                <a:latin typeface="Times New Roman" panose="02020603050405020304" pitchFamily="18" charset="0"/>
              </a:rPr>
              <a:t>P, Mn, Cu </a:t>
            </a:r>
          </a:p>
        </p:txBody>
      </p:sp>
      <p:sp>
        <p:nvSpPr>
          <p:cNvPr id="94" name="CasellaDiTesto 93">
            <a:extLst>
              <a:ext uri="{FF2B5EF4-FFF2-40B4-BE49-F238E27FC236}">
                <a16:creationId xmlns:a16="http://schemas.microsoft.com/office/drawing/2014/main" id="{2EDAD869-A847-AF25-14A6-E16F8E38D41C}"/>
              </a:ext>
            </a:extLst>
          </p:cNvPr>
          <p:cNvSpPr txBox="1"/>
          <p:nvPr/>
        </p:nvSpPr>
        <p:spPr>
          <a:xfrm>
            <a:off x="10977759" y="3857585"/>
            <a:ext cx="1017876" cy="276999"/>
          </a:xfrm>
          <a:prstGeom prst="rect">
            <a:avLst/>
          </a:prstGeom>
          <a:noFill/>
        </p:spPr>
        <p:txBody>
          <a:bodyPr wrap="square" rtlCol="0">
            <a:spAutoFit/>
          </a:bodyPr>
          <a:lstStyle/>
          <a:p>
            <a:r>
              <a:rPr lang="it-IT" sz="1200" dirty="0">
                <a:latin typeface="Times New Roman" panose="02020603050405020304" pitchFamily="18" charset="0"/>
              </a:rPr>
              <a:t>K, Ca, Mg</a:t>
            </a:r>
          </a:p>
        </p:txBody>
      </p:sp>
      <p:sp>
        <p:nvSpPr>
          <p:cNvPr id="95" name="Ovale 94">
            <a:extLst>
              <a:ext uri="{FF2B5EF4-FFF2-40B4-BE49-F238E27FC236}">
                <a16:creationId xmlns:a16="http://schemas.microsoft.com/office/drawing/2014/main" id="{53F23177-2445-0AF4-D332-3EC232ACC025}"/>
              </a:ext>
            </a:extLst>
          </p:cNvPr>
          <p:cNvSpPr/>
          <p:nvPr/>
        </p:nvSpPr>
        <p:spPr>
          <a:xfrm>
            <a:off x="10798986" y="3977663"/>
            <a:ext cx="72000" cy="72000"/>
          </a:xfrm>
          <a:prstGeom prst="ellipse">
            <a:avLst/>
          </a:prstGeom>
          <a:solidFill>
            <a:srgbClr val="6AB12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CasellaDiTesto 96">
            <a:extLst>
              <a:ext uri="{FF2B5EF4-FFF2-40B4-BE49-F238E27FC236}">
                <a16:creationId xmlns:a16="http://schemas.microsoft.com/office/drawing/2014/main" id="{FF249E49-0A97-D1DD-54F8-E7340E62FE8B}"/>
              </a:ext>
            </a:extLst>
          </p:cNvPr>
          <p:cNvSpPr txBox="1"/>
          <p:nvPr/>
        </p:nvSpPr>
        <p:spPr>
          <a:xfrm>
            <a:off x="10950296" y="4239263"/>
            <a:ext cx="317170" cy="276999"/>
          </a:xfrm>
          <a:prstGeom prst="rect">
            <a:avLst/>
          </a:prstGeom>
          <a:noFill/>
        </p:spPr>
        <p:txBody>
          <a:bodyPr wrap="square" rtlCol="0">
            <a:spAutoFit/>
          </a:bodyPr>
          <a:lstStyle/>
          <a:p>
            <a:r>
              <a:rPr lang="it-IT" sz="1200" dirty="0">
                <a:latin typeface="Times New Roman" panose="02020603050405020304" pitchFamily="18" charset="0"/>
              </a:rPr>
              <a:t>K</a:t>
            </a:r>
          </a:p>
        </p:txBody>
      </p:sp>
      <p:sp>
        <p:nvSpPr>
          <p:cNvPr id="98" name="CasellaDiTesto 97">
            <a:extLst>
              <a:ext uri="{FF2B5EF4-FFF2-40B4-BE49-F238E27FC236}">
                <a16:creationId xmlns:a16="http://schemas.microsoft.com/office/drawing/2014/main" id="{65F68CFA-9E7E-8043-C87C-5D5A7409FE76}"/>
              </a:ext>
            </a:extLst>
          </p:cNvPr>
          <p:cNvSpPr txBox="1"/>
          <p:nvPr/>
        </p:nvSpPr>
        <p:spPr>
          <a:xfrm>
            <a:off x="10951760" y="4478415"/>
            <a:ext cx="449030" cy="276999"/>
          </a:xfrm>
          <a:prstGeom prst="rect">
            <a:avLst/>
          </a:prstGeom>
          <a:noFill/>
        </p:spPr>
        <p:txBody>
          <a:bodyPr wrap="square" rtlCol="0">
            <a:spAutoFit/>
          </a:bodyPr>
          <a:lstStyle/>
          <a:p>
            <a:r>
              <a:rPr lang="it-IT" sz="1200" dirty="0">
                <a:latin typeface="Times New Roman" panose="02020603050405020304" pitchFamily="18" charset="0"/>
              </a:rPr>
              <a:t>Mn</a:t>
            </a:r>
          </a:p>
        </p:txBody>
      </p:sp>
      <p:sp>
        <p:nvSpPr>
          <p:cNvPr id="100" name="CasellaDiTesto 99">
            <a:extLst>
              <a:ext uri="{FF2B5EF4-FFF2-40B4-BE49-F238E27FC236}">
                <a16:creationId xmlns:a16="http://schemas.microsoft.com/office/drawing/2014/main" id="{968D085B-F02F-CEA2-6B0F-A390ACAAADFB}"/>
              </a:ext>
            </a:extLst>
          </p:cNvPr>
          <p:cNvSpPr txBox="1"/>
          <p:nvPr/>
        </p:nvSpPr>
        <p:spPr>
          <a:xfrm>
            <a:off x="10955453" y="4846521"/>
            <a:ext cx="953971" cy="276999"/>
          </a:xfrm>
          <a:prstGeom prst="rect">
            <a:avLst/>
          </a:prstGeom>
          <a:noFill/>
        </p:spPr>
        <p:txBody>
          <a:bodyPr wrap="square" rtlCol="0">
            <a:spAutoFit/>
          </a:bodyPr>
          <a:lstStyle/>
          <a:p>
            <a:r>
              <a:rPr lang="it-IT" sz="1200" dirty="0">
                <a:latin typeface="Times New Roman" panose="02020603050405020304" pitchFamily="18" charset="0"/>
              </a:rPr>
              <a:t>Mg, Fe, Mn</a:t>
            </a:r>
          </a:p>
        </p:txBody>
      </p:sp>
      <p:sp>
        <p:nvSpPr>
          <p:cNvPr id="101" name="CasellaDiTesto 100">
            <a:extLst>
              <a:ext uri="{FF2B5EF4-FFF2-40B4-BE49-F238E27FC236}">
                <a16:creationId xmlns:a16="http://schemas.microsoft.com/office/drawing/2014/main" id="{30F9B4E8-FC91-0D2B-C4AB-E0934F767BE2}"/>
              </a:ext>
            </a:extLst>
          </p:cNvPr>
          <p:cNvSpPr txBox="1"/>
          <p:nvPr/>
        </p:nvSpPr>
        <p:spPr>
          <a:xfrm>
            <a:off x="10954106" y="5071622"/>
            <a:ext cx="317170" cy="276999"/>
          </a:xfrm>
          <a:prstGeom prst="rect">
            <a:avLst/>
          </a:prstGeom>
          <a:noFill/>
        </p:spPr>
        <p:txBody>
          <a:bodyPr wrap="square" rtlCol="0">
            <a:spAutoFit/>
          </a:bodyPr>
          <a:lstStyle/>
          <a:p>
            <a:r>
              <a:rPr lang="it-IT" sz="1200" dirty="0">
                <a:latin typeface="Times New Roman" panose="02020603050405020304" pitchFamily="18" charset="0"/>
              </a:rPr>
              <a:t>P</a:t>
            </a:r>
          </a:p>
        </p:txBody>
      </p:sp>
      <p:grpSp>
        <p:nvGrpSpPr>
          <p:cNvPr id="102" name="Gruppo 101">
            <a:extLst>
              <a:ext uri="{FF2B5EF4-FFF2-40B4-BE49-F238E27FC236}">
                <a16:creationId xmlns:a16="http://schemas.microsoft.com/office/drawing/2014/main" id="{6C1654A7-A765-ED80-F644-2B13E62E66C5}"/>
              </a:ext>
            </a:extLst>
          </p:cNvPr>
          <p:cNvGrpSpPr/>
          <p:nvPr/>
        </p:nvGrpSpPr>
        <p:grpSpPr>
          <a:xfrm>
            <a:off x="10672935" y="5174365"/>
            <a:ext cx="272604" cy="72000"/>
            <a:chOff x="9573848" y="3670753"/>
            <a:chExt cx="272604" cy="72000"/>
          </a:xfrm>
        </p:grpSpPr>
        <p:sp>
          <p:nvSpPr>
            <p:cNvPr id="103" name="Ovale 102">
              <a:extLst>
                <a:ext uri="{FF2B5EF4-FFF2-40B4-BE49-F238E27FC236}">
                  <a16:creationId xmlns:a16="http://schemas.microsoft.com/office/drawing/2014/main" id="{99BEA333-32F0-16F2-08F3-D200771AAE08}"/>
                </a:ext>
              </a:extLst>
            </p:cNvPr>
            <p:cNvSpPr/>
            <p:nvPr/>
          </p:nvSpPr>
          <p:spPr>
            <a:xfrm>
              <a:off x="9573848" y="3670753"/>
              <a:ext cx="72000" cy="72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Ovale 103">
              <a:extLst>
                <a:ext uri="{FF2B5EF4-FFF2-40B4-BE49-F238E27FC236}">
                  <a16:creationId xmlns:a16="http://schemas.microsoft.com/office/drawing/2014/main" id="{C8526344-7D54-1857-228C-EFD1E1869FEC}"/>
                </a:ext>
              </a:extLst>
            </p:cNvPr>
            <p:cNvSpPr/>
            <p:nvPr/>
          </p:nvSpPr>
          <p:spPr>
            <a:xfrm>
              <a:off x="9774452" y="3670753"/>
              <a:ext cx="72000" cy="72000"/>
            </a:xfrm>
            <a:prstGeom prst="ellipse">
              <a:avLst/>
            </a:prstGeom>
            <a:solidFill>
              <a:srgbClr val="7DD12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Ovale 104">
              <a:extLst>
                <a:ext uri="{FF2B5EF4-FFF2-40B4-BE49-F238E27FC236}">
                  <a16:creationId xmlns:a16="http://schemas.microsoft.com/office/drawing/2014/main" id="{3FD349B1-CCD2-C580-6376-F13DCA284E1E}"/>
                </a:ext>
              </a:extLst>
            </p:cNvPr>
            <p:cNvSpPr/>
            <p:nvPr/>
          </p:nvSpPr>
          <p:spPr>
            <a:xfrm>
              <a:off x="9674150" y="3670753"/>
              <a:ext cx="72000" cy="72000"/>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06" name="CasellaDiTesto 105">
            <a:extLst>
              <a:ext uri="{FF2B5EF4-FFF2-40B4-BE49-F238E27FC236}">
                <a16:creationId xmlns:a16="http://schemas.microsoft.com/office/drawing/2014/main" id="{82FC8463-F776-9E2C-4791-0E1617FCAEF7}"/>
              </a:ext>
            </a:extLst>
          </p:cNvPr>
          <p:cNvSpPr txBox="1"/>
          <p:nvPr/>
        </p:nvSpPr>
        <p:spPr>
          <a:xfrm>
            <a:off x="10952327" y="5284548"/>
            <a:ext cx="411925" cy="276999"/>
          </a:xfrm>
          <a:prstGeom prst="rect">
            <a:avLst/>
          </a:prstGeom>
          <a:noFill/>
        </p:spPr>
        <p:txBody>
          <a:bodyPr wrap="square" rtlCol="0">
            <a:spAutoFit/>
          </a:bodyPr>
          <a:lstStyle/>
          <a:p>
            <a:r>
              <a:rPr lang="it-IT" sz="1200" dirty="0">
                <a:latin typeface="Times New Roman" panose="02020603050405020304" pitchFamily="18" charset="0"/>
              </a:rPr>
              <a:t>Ca</a:t>
            </a:r>
          </a:p>
        </p:txBody>
      </p:sp>
      <p:pic>
        <p:nvPicPr>
          <p:cNvPr id="4" name="Immagine 3" descr="Immagine che contiene Carattere, bianco, simbolo, Elementi grafici&#10;&#10;Descrizione generata automaticamente">
            <a:extLst>
              <a:ext uri="{FF2B5EF4-FFF2-40B4-BE49-F238E27FC236}">
                <a16:creationId xmlns:a16="http://schemas.microsoft.com/office/drawing/2014/main" id="{CA235164-5C5E-3EAE-8082-B2332EAB812C}"/>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27164" t="18878" r="22001" b="22082"/>
          <a:stretch/>
        </p:blipFill>
        <p:spPr>
          <a:xfrm>
            <a:off x="8570181" y="3725691"/>
            <a:ext cx="948279" cy="1101320"/>
          </a:xfrm>
          <a:prstGeom prst="rect">
            <a:avLst/>
          </a:prstGeom>
        </p:spPr>
      </p:pic>
      <p:sp>
        <p:nvSpPr>
          <p:cNvPr id="107" name="CasellaDiTesto 106">
            <a:extLst>
              <a:ext uri="{FF2B5EF4-FFF2-40B4-BE49-F238E27FC236}">
                <a16:creationId xmlns:a16="http://schemas.microsoft.com/office/drawing/2014/main" id="{5AC484C0-CF89-C9EE-DDC1-AA116AFFC105}"/>
              </a:ext>
            </a:extLst>
          </p:cNvPr>
          <p:cNvSpPr txBox="1"/>
          <p:nvPr/>
        </p:nvSpPr>
        <p:spPr>
          <a:xfrm>
            <a:off x="1606550" y="5283809"/>
            <a:ext cx="679772" cy="230832"/>
          </a:xfrm>
          <a:prstGeom prst="rect">
            <a:avLst/>
          </a:prstGeom>
          <a:noFill/>
        </p:spPr>
        <p:txBody>
          <a:bodyPr wrap="square" rtlCol="0">
            <a:spAutoFit/>
          </a:bodyPr>
          <a:lstStyle/>
          <a:p>
            <a:r>
              <a:rPr lang="it-IT" sz="900" b="1" dirty="0">
                <a:solidFill>
                  <a:prstClr val="black"/>
                </a:solidFill>
                <a:latin typeface="Times New Roman" panose="02020603050405020304" pitchFamily="18" charset="0"/>
                <a:cs typeface="Times New Roman" panose="02020603050405020304" pitchFamily="18" charset="0"/>
              </a:rPr>
              <a:t>Compost</a:t>
            </a:r>
          </a:p>
        </p:txBody>
      </p:sp>
      <p:sp>
        <p:nvSpPr>
          <p:cNvPr id="108" name="CasellaDiTesto 107">
            <a:extLst>
              <a:ext uri="{FF2B5EF4-FFF2-40B4-BE49-F238E27FC236}">
                <a16:creationId xmlns:a16="http://schemas.microsoft.com/office/drawing/2014/main" id="{BF36E06E-F6ED-7C75-F208-C615E0435D7B}"/>
              </a:ext>
            </a:extLst>
          </p:cNvPr>
          <p:cNvSpPr txBox="1"/>
          <p:nvPr/>
        </p:nvSpPr>
        <p:spPr>
          <a:xfrm>
            <a:off x="3889917" y="5283809"/>
            <a:ext cx="679772" cy="230832"/>
          </a:xfrm>
          <a:prstGeom prst="rect">
            <a:avLst/>
          </a:prstGeom>
          <a:noFill/>
        </p:spPr>
        <p:txBody>
          <a:bodyPr wrap="square" rtlCol="0">
            <a:spAutoFit/>
          </a:bodyPr>
          <a:lstStyle/>
          <a:p>
            <a:r>
              <a:rPr lang="it-IT" sz="900" b="1" dirty="0">
                <a:solidFill>
                  <a:prstClr val="black"/>
                </a:solidFill>
                <a:latin typeface="Times New Roman" panose="02020603050405020304" pitchFamily="18" charset="0"/>
                <a:cs typeface="Times New Roman" panose="02020603050405020304" pitchFamily="18" charset="0"/>
              </a:rPr>
              <a:t>Control</a:t>
            </a:r>
          </a:p>
        </p:txBody>
      </p:sp>
    </p:spTree>
    <p:extLst>
      <p:ext uri="{BB962C8B-B14F-4D97-AF65-F5344CB8AC3E}">
        <p14:creationId xmlns:p14="http://schemas.microsoft.com/office/powerpoint/2010/main" val="251271293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E7D4DE499F4EE4EA2AEF724F1FE29B6" ma:contentTypeVersion="4" ma:contentTypeDescription="Creare un nuovo documento." ma:contentTypeScope="" ma:versionID="53d7ae532bc63df247bab6a29270804e">
  <xsd:schema xmlns:xsd="http://www.w3.org/2001/XMLSchema" xmlns:xs="http://www.w3.org/2001/XMLSchema" xmlns:p="http://schemas.microsoft.com/office/2006/metadata/properties" xmlns:ns2="31636664-d730-40d7-a265-a5e11b79394d" targetNamespace="http://schemas.microsoft.com/office/2006/metadata/properties" ma:root="true" ma:fieldsID="b2115e909aa0adb23c8c5b81ae2500d8" ns2:_="">
    <xsd:import namespace="31636664-d730-40d7-a265-a5e11b79394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36664-d730-40d7-a265-a5e11b793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C416D0-F768-4CAD-9651-2040558DA7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636664-d730-40d7-a265-a5e11b7939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D10252-B557-4F73-9C05-AB28B06A12D8}">
  <ds:schemaRefs>
    <ds:schemaRef ds:uri="http://schemas.microsoft.com/sharepoint/v3/contenttype/forms"/>
  </ds:schemaRefs>
</ds:datastoreItem>
</file>

<file path=customXml/itemProps3.xml><?xml version="1.0" encoding="utf-8"?>
<ds:datastoreItem xmlns:ds="http://schemas.openxmlformats.org/officeDocument/2006/customXml" ds:itemID="{11A982AE-2665-4914-8619-6458CAACD385}">
  <ds:schemaRefs>
    <ds:schemaRef ds:uri="http://purl.org/dc/terms/"/>
    <ds:schemaRef ds:uri="http://schemas.microsoft.com/office/infopath/2007/PartnerControls"/>
    <ds:schemaRef ds:uri="31636664-d730-40d7-a265-a5e11b79394d"/>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341</Words>
  <Application>Microsoft Office PowerPoint</Application>
  <PresentationFormat>Widescreen</PresentationFormat>
  <Paragraphs>44</Paragraphs>
  <Slides>1</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vt:i4>
      </vt:variant>
    </vt:vector>
  </HeadingPairs>
  <TitlesOfParts>
    <vt:vector size="7" baseType="lpstr">
      <vt:lpstr>Aptos</vt:lpstr>
      <vt:lpstr>Arial</vt:lpstr>
      <vt:lpstr>Calibri</vt:lpstr>
      <vt:lpstr>Calibri Light</vt:lpstr>
      <vt:lpstr>Times New Roman</vt:lpstr>
      <vt:lpstr>Tema di Office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Valentina Di Paola</dc:creator>
  <cp:lastModifiedBy>MARTINA GRATTACASO</cp:lastModifiedBy>
  <cp:revision>58</cp:revision>
  <dcterms:created xsi:type="dcterms:W3CDTF">2024-12-12T08:43:13Z</dcterms:created>
  <dcterms:modified xsi:type="dcterms:W3CDTF">2025-02-10T09:46:00Z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0x010100AE7D4DE499F4EE4EA2AEF724F1FE29B6</vt:lpwstr>
  </property>
</Properties>
</file>