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A yellow box with a computer on a desk&#10;&#10;Description automatically generated">
            <a:extLst>
              <a:ext uri="{FF2B5EF4-FFF2-40B4-BE49-F238E27FC236}">
                <a16:creationId xmlns:a16="http://schemas.microsoft.com/office/drawing/2014/main" id="{6AD17E45-ABE0-E751-8855-DADA27D6D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5" t="24817" r="18633"/>
          <a:stretch/>
        </p:blipFill>
        <p:spPr>
          <a:xfrm>
            <a:off x="9448060" y="1210604"/>
            <a:ext cx="1867907" cy="1590022"/>
          </a:xfrm>
          <a:prstGeom prst="rect">
            <a:avLst/>
          </a:prstGeom>
        </p:spPr>
      </p:pic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D48CFCC-2C9F-4E3B-9D69-16F6863D5E3F}"/>
              </a:ext>
            </a:extLst>
          </p:cNvPr>
          <p:cNvSpPr txBox="1">
            <a:spLocks/>
          </p:cNvSpPr>
          <p:nvPr/>
        </p:nvSpPr>
        <p:spPr>
          <a:xfrm>
            <a:off x="9448841" y="6387065"/>
            <a:ext cx="16489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Teresa Bertolini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E05E844-A676-4F92-A8D2-4F1170E55E8E}"/>
              </a:ext>
            </a:extLst>
          </p:cNvPr>
          <p:cNvGrpSpPr/>
          <p:nvPr/>
        </p:nvGrpSpPr>
        <p:grpSpPr>
          <a:xfrm>
            <a:off x="81685" y="-10568"/>
            <a:ext cx="2399365" cy="809009"/>
            <a:chOff x="542925" y="11113"/>
            <a:chExt cx="2399365" cy="80900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BA5A8D3-EBD4-4DDC-BAA4-9EAF1E6D1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5" y="11113"/>
              <a:ext cx="2283065" cy="80900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2BC2E56-EF4A-4FC4-8DD3-CBB43C245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37" y="164275"/>
              <a:ext cx="601053" cy="585724"/>
            </a:xfrm>
            <a:prstGeom prst="rect">
              <a:avLst/>
            </a:prstGeom>
          </p:spPr>
        </p:pic>
      </p:grp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7A6A6529-C04B-437B-9D3A-2779BADC7714}"/>
              </a:ext>
            </a:extLst>
          </p:cNvPr>
          <p:cNvSpPr txBox="1"/>
          <p:nvPr/>
        </p:nvSpPr>
        <p:spPr>
          <a:xfrm>
            <a:off x="4927824" y="115699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647617-F526-489B-9645-E283F7B1CF74}"/>
              </a:ext>
            </a:extLst>
          </p:cNvPr>
          <p:cNvSpPr txBox="1"/>
          <p:nvPr/>
        </p:nvSpPr>
        <p:spPr>
          <a:xfrm>
            <a:off x="7971304" y="115699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it-IT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1B4278E-69FF-3A2D-01A6-5616A3585F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5" r="19054" b="13408"/>
          <a:stretch/>
        </p:blipFill>
        <p:spPr>
          <a:xfrm>
            <a:off x="798557" y="1167414"/>
            <a:ext cx="2753032" cy="2304937"/>
          </a:xfrm>
          <a:prstGeom prst="rect">
            <a:avLst/>
          </a:prstGeom>
          <a:ln w="44450"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D7F60B5-298A-C8B4-074C-2C516860A10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634" t="35476" r="8113" b="25323"/>
          <a:stretch/>
        </p:blipFill>
        <p:spPr>
          <a:xfrm>
            <a:off x="3678023" y="1210604"/>
            <a:ext cx="2116097" cy="180623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C441ECF-AB25-6CB8-2623-1D1717F02A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8060" y="2837947"/>
            <a:ext cx="1867907" cy="163598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29B7330-56A6-87E6-AEE5-7FA0F5E05732}"/>
              </a:ext>
            </a:extLst>
          </p:cNvPr>
          <p:cNvSpPr txBox="1"/>
          <p:nvPr/>
        </p:nvSpPr>
        <p:spPr>
          <a:xfrm>
            <a:off x="1520890" y="407906"/>
            <a:ext cx="79279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ICOS </a:t>
            </a:r>
            <a:r>
              <a:rPr lang="it-IT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ecosystem</a:t>
            </a:r>
            <a:r>
              <a:rPr lang="it-IT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site of Real Bosco di Capodimonte</a:t>
            </a:r>
          </a:p>
          <a:p>
            <a:pPr algn="ctr"/>
            <a:r>
              <a:rPr lang="it-IT" sz="1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Teresa Bertolini</a:t>
            </a: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. T. Zenone, </a:t>
            </a:r>
            <a:r>
              <a:rPr lang="it-IT" sz="12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C.Corradi</a:t>
            </a: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, G. </a:t>
            </a:r>
            <a:r>
              <a:rPr lang="it-IT" sz="12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Guidolotti</a:t>
            </a: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, M. Mattioni, </a:t>
            </a:r>
            <a:r>
              <a:rPr lang="it-IT" sz="12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M.Micali</a:t>
            </a: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it-IT" sz="12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L.Sessa</a:t>
            </a: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, D. </a:t>
            </a:r>
            <a:r>
              <a:rPr lang="it-IT" sz="12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Piastrelloni</a:t>
            </a: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it-IT" sz="12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A.Di</a:t>
            </a: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Palma, </a:t>
            </a:r>
            <a:r>
              <a:rPr lang="it-IT" sz="12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I.Tunno</a:t>
            </a: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, A </a:t>
            </a:r>
            <a:r>
              <a:rPr lang="it-IT" sz="12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scartazza</a:t>
            </a: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, E. </a:t>
            </a:r>
            <a:r>
              <a:rPr lang="it-IT" sz="12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Pallozzi</a:t>
            </a:r>
            <a:r>
              <a:rPr lang="it-IT" sz="12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, and C. </a:t>
            </a:r>
            <a:r>
              <a:rPr lang="it-IT" sz="12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Calfapietra</a:t>
            </a:r>
            <a:endParaRPr lang="en-US" sz="1000" b="0" i="0" u="sng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10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.</a:t>
            </a:r>
            <a:endParaRPr lang="it-IT" sz="1000" b="1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F9593470-5EBC-767E-0023-88EA4C49E89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3275" t="15740" r="12413" b="1771"/>
          <a:stretch/>
        </p:blipFill>
        <p:spPr>
          <a:xfrm>
            <a:off x="8084236" y="1216534"/>
            <a:ext cx="1330498" cy="1962192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948C79FE-8F35-A0AC-DEB8-A1E7739CB3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8020" y="3742410"/>
            <a:ext cx="2116100" cy="12807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3CB7B727-A6BA-1AF3-9FA1-577FF199B9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5061" y="5023145"/>
            <a:ext cx="2753031" cy="16922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613668-7493-5E65-B932-1BAF86E7B7DA}"/>
              </a:ext>
            </a:extLst>
          </p:cNvPr>
          <p:cNvSpPr txBox="1"/>
          <p:nvPr/>
        </p:nvSpPr>
        <p:spPr>
          <a:xfrm>
            <a:off x="795062" y="3491401"/>
            <a:ext cx="2756527" cy="14465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100" b="1" i="0" dirty="0">
                <a:solidFill>
                  <a:srgbClr val="111111"/>
                </a:solidFill>
                <a:effectLst/>
              </a:rPr>
              <a:t>Aerial view of the park: commissioned by King Charles </a:t>
            </a:r>
            <a:r>
              <a:rPr lang="en-US" sz="1100" b="1" i="0" dirty="0" err="1">
                <a:solidFill>
                  <a:srgbClr val="111111"/>
                </a:solidFill>
                <a:effectLst/>
              </a:rPr>
              <a:t>Borbone</a:t>
            </a:r>
            <a:r>
              <a:rPr lang="en-US" sz="1100" b="1" i="0" dirty="0">
                <a:solidFill>
                  <a:srgbClr val="111111"/>
                </a:solidFill>
                <a:effectLst/>
              </a:rPr>
              <a:t> in 1734 to the architect Ferdinando </a:t>
            </a:r>
            <a:r>
              <a:rPr lang="en-US" sz="1100" b="1" i="0" dirty="0" err="1">
                <a:solidFill>
                  <a:srgbClr val="111111"/>
                </a:solidFill>
                <a:effectLst/>
              </a:rPr>
              <a:t>Sanfelice</a:t>
            </a:r>
            <a:r>
              <a:rPr lang="en-US" sz="1100" b="1" i="0" dirty="0">
                <a:solidFill>
                  <a:srgbClr val="111111"/>
                </a:solidFill>
                <a:effectLst/>
              </a:rPr>
              <a:t> as a hunting reserve around the Reggia </a:t>
            </a:r>
            <a:r>
              <a:rPr lang="en-US" sz="1100" b="1" i="0" dirty="0" err="1">
                <a:solidFill>
                  <a:srgbClr val="111111"/>
                </a:solidFill>
                <a:effectLst/>
              </a:rPr>
              <a:t>Borbonica</a:t>
            </a:r>
            <a:r>
              <a:rPr lang="en-US" sz="1100" b="1" i="0" dirty="0">
                <a:solidFill>
                  <a:srgbClr val="111111"/>
                </a:solidFill>
                <a:effectLst/>
              </a:rPr>
              <a:t>, now the </a:t>
            </a:r>
            <a:r>
              <a:rPr lang="en-US" sz="1100" b="1" dirty="0">
                <a:solidFill>
                  <a:srgbClr val="111111"/>
                </a:solidFill>
              </a:rPr>
              <a:t>Museum of Capodimonte. </a:t>
            </a:r>
            <a:r>
              <a:rPr lang="it-IT" sz="1100" b="1" dirty="0">
                <a:solidFill>
                  <a:srgbClr val="000000"/>
                </a:solidFill>
              </a:rPr>
              <a:t> </a:t>
            </a:r>
            <a:r>
              <a:rPr lang="en-US" sz="1100" b="1" i="0" dirty="0">
                <a:solidFill>
                  <a:srgbClr val="111111"/>
                </a:solidFill>
                <a:effectLst/>
              </a:rPr>
              <a:t>For its botanical (400 botanical species) and architectural heritage, is one of the most important park in Italy.</a:t>
            </a:r>
            <a:endParaRPr lang="it-IT" sz="1100" b="1" dirty="0"/>
          </a:p>
        </p:txBody>
      </p:sp>
      <p:pic>
        <p:nvPicPr>
          <p:cNvPr id="21" name="Picture 20" descr="A machine in the woods&#10;&#10;AI-generated content may be incorrect.">
            <a:extLst>
              <a:ext uri="{FF2B5EF4-FFF2-40B4-BE49-F238E27FC236}">
                <a16:creationId xmlns:a16="http://schemas.microsoft.com/office/drawing/2014/main" id="{226C37B3-9EA9-7D3D-CFF4-D1BEA0DFA0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7968" y="1557843"/>
            <a:ext cx="2810574" cy="21160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3118007-5620-CCA2-6A15-7A1C19333ECC}"/>
              </a:ext>
            </a:extLst>
          </p:cNvPr>
          <p:cNvSpPr txBox="1"/>
          <p:nvPr/>
        </p:nvSpPr>
        <p:spPr>
          <a:xfrm>
            <a:off x="3678020" y="3037105"/>
            <a:ext cx="2116099" cy="6001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The CO</a:t>
            </a:r>
            <a:r>
              <a:rPr lang="en-US" sz="1100" b="1" baseline="-25000" dirty="0"/>
              <a:t>2</a:t>
            </a:r>
            <a:r>
              <a:rPr lang="en-US" sz="1100" b="1" dirty="0"/>
              <a:t> and H</a:t>
            </a:r>
            <a:r>
              <a:rPr lang="en-US" sz="1100" b="1" baseline="-25000" dirty="0"/>
              <a:t>2</a:t>
            </a:r>
            <a:r>
              <a:rPr lang="en-US" sz="1100" b="1" dirty="0"/>
              <a:t>0 exchange are monitored  with an eddy covariance system.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72E299-5C19-FF6A-3A48-0A72CB085021}"/>
              </a:ext>
            </a:extLst>
          </p:cNvPr>
          <p:cNvSpPr txBox="1"/>
          <p:nvPr/>
        </p:nvSpPr>
        <p:spPr>
          <a:xfrm>
            <a:off x="8006761" y="3202325"/>
            <a:ext cx="1407974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Soil environmental conditions and CO</a:t>
            </a:r>
            <a:r>
              <a:rPr lang="en-US" sz="1100" b="1" baseline="-25000" dirty="0"/>
              <a:t>2</a:t>
            </a:r>
            <a:r>
              <a:rPr lang="en-US" sz="1100" b="1" dirty="0"/>
              <a:t> fluxes are monitored continuously</a:t>
            </a:r>
          </a:p>
        </p:txBody>
      </p:sp>
      <p:pic>
        <p:nvPicPr>
          <p:cNvPr id="31" name="Picture 30" descr="A aerial view of a golf course&#10;&#10;AI-generated content may be incorrect.">
            <a:extLst>
              <a:ext uri="{FF2B5EF4-FFF2-40B4-BE49-F238E27FC236}">
                <a16:creationId xmlns:a16="http://schemas.microsoft.com/office/drawing/2014/main" id="{4FF7DBB8-0F7D-6665-66AF-D9C5B03713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82" y="4048438"/>
            <a:ext cx="2967022" cy="155087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899A41B-B657-500F-FEFB-DCFDBA597F15}"/>
              </a:ext>
            </a:extLst>
          </p:cNvPr>
          <p:cNvSpPr txBox="1"/>
          <p:nvPr/>
        </p:nvSpPr>
        <p:spPr>
          <a:xfrm>
            <a:off x="3678020" y="5080593"/>
            <a:ext cx="2753030" cy="14465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100" b="1" i="0" u="none" strike="noStrike" baseline="0" dirty="0">
                <a:solidFill>
                  <a:srgbClr val="000000"/>
                </a:solidFill>
                <a:latin typeface="Charis SIL"/>
              </a:rPr>
              <a:t>The  site is located within the city of Naples and cover an area of about134; the main species that characterized the park are </a:t>
            </a:r>
            <a:r>
              <a:rPr lang="en-US" sz="1100" b="1" i="1" u="none" strike="noStrike" baseline="0" dirty="0">
                <a:solidFill>
                  <a:srgbClr val="000000"/>
                </a:solidFill>
                <a:latin typeface="Charis SIL"/>
              </a:rPr>
              <a:t>Quercus ilex </a:t>
            </a:r>
            <a:r>
              <a:rPr lang="en-US" sz="1100" b="1" i="0" u="none" strike="noStrike" baseline="0" dirty="0">
                <a:solidFill>
                  <a:srgbClr val="000000"/>
                </a:solidFill>
                <a:latin typeface="Charis SIL"/>
              </a:rPr>
              <a:t>L., which occupies about 80 % of upper canopy layer with a height average of 22 m. </a:t>
            </a:r>
            <a:r>
              <a:rPr lang="en-US" sz="1100" b="1" dirty="0">
                <a:solidFill>
                  <a:srgbClr val="000000"/>
                </a:solidFill>
                <a:latin typeface="Charis SIL"/>
              </a:rPr>
              <a:t>T</a:t>
            </a:r>
            <a:r>
              <a:rPr lang="en-US" sz="1100" b="1" i="0" u="none" strike="noStrike" baseline="0" dirty="0">
                <a:solidFill>
                  <a:srgbClr val="000000"/>
                </a:solidFill>
                <a:latin typeface="Charis SIL"/>
              </a:rPr>
              <a:t>he underneath layer is characterized by the presence of </a:t>
            </a:r>
            <a:r>
              <a:rPr lang="en-US" sz="1100" b="1" i="1" u="none" strike="noStrike" baseline="0" dirty="0">
                <a:solidFill>
                  <a:srgbClr val="000000"/>
                </a:solidFill>
                <a:latin typeface="Charis SIL"/>
              </a:rPr>
              <a:t>Laurus nobilis </a:t>
            </a:r>
            <a:r>
              <a:rPr lang="en-US" sz="1100" b="1" i="0" u="none" strike="noStrike" baseline="0" dirty="0">
                <a:solidFill>
                  <a:srgbClr val="000000"/>
                </a:solidFill>
                <a:latin typeface="Charis SIL"/>
              </a:rPr>
              <a:t>and other Mediterranean species</a:t>
            </a:r>
            <a:endParaRPr 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746B04-BE7F-8822-D3DE-172F14BB18A1}"/>
              </a:ext>
            </a:extLst>
          </p:cNvPr>
          <p:cNvSpPr txBox="1"/>
          <p:nvPr/>
        </p:nvSpPr>
        <p:spPr>
          <a:xfrm>
            <a:off x="6829334" y="5626575"/>
            <a:ext cx="2390865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The temporal dynamics of LAI is monitored throughout the year within the footprint of the eddy covariance tower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3B04DB-6450-BE7D-633D-461CBDF814AB}"/>
              </a:ext>
            </a:extLst>
          </p:cNvPr>
          <p:cNvSpPr txBox="1"/>
          <p:nvPr/>
        </p:nvSpPr>
        <p:spPr>
          <a:xfrm>
            <a:off x="9530635" y="4511255"/>
            <a:ext cx="1775539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i="0" u="none" strike="noStrike" baseline="0" dirty="0">
                <a:solidFill>
                  <a:srgbClr val="000000"/>
                </a:solidFill>
                <a:latin typeface="Charis SIL"/>
              </a:rPr>
              <a:t>This research is made possible by the ICOS</a:t>
            </a:r>
            <a:r>
              <a:rPr lang="en-US" sz="1000" b="1" dirty="0">
                <a:solidFill>
                  <a:srgbClr val="000000"/>
                </a:solidFill>
                <a:latin typeface="Charis SIL"/>
              </a:rPr>
              <a:t> network </a:t>
            </a:r>
            <a:r>
              <a:rPr lang="en-US" sz="1000" b="1" dirty="0">
                <a:solidFill>
                  <a:srgbClr val="000000"/>
                </a:solidFill>
                <a:latin typeface="STIX"/>
              </a:rPr>
              <a:t> and the </a:t>
            </a:r>
            <a:r>
              <a:rPr lang="en-US" sz="1000" b="1" i="0" u="none" strike="noStrike" baseline="0" dirty="0">
                <a:solidFill>
                  <a:srgbClr val="000000"/>
                </a:solidFill>
                <a:latin typeface="Charis SIL"/>
              </a:rPr>
              <a:t>National Biodiversity Future Center - NBFC. We would like to acknowledge the Soprintendenza of Real Bosco di Capodimonte in particular the former director Dr Sylvain </a:t>
            </a:r>
            <a:r>
              <a:rPr lang="en-US" sz="1000" b="1" i="0" u="none" strike="noStrike" baseline="0" dirty="0" err="1">
                <a:solidFill>
                  <a:srgbClr val="000000"/>
                </a:solidFill>
                <a:latin typeface="Charis SIL"/>
              </a:rPr>
              <a:t>Bellenger</a:t>
            </a:r>
            <a:r>
              <a:rPr lang="en-US" sz="1000" b="1" i="0" u="none" strike="noStrike" baseline="0" dirty="0">
                <a:solidFill>
                  <a:srgbClr val="000000"/>
                </a:solidFill>
                <a:latin typeface="Charis SIL"/>
              </a:rPr>
              <a:t>, and the new director Dr Eike Schmidt. 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770741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A982AE-2665-4914-8619-6458CAACD3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C416D0-F768-4CAD-9651-2040558D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36664-d730-40d7-a265-a5e11b793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Charis SIL</vt:lpstr>
      <vt:lpstr>Roboto</vt:lpstr>
      <vt:lpstr>STIX</vt:lpstr>
      <vt:lpstr>Times New Roman</vt:lpstr>
      <vt:lpstr>Tema di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Terenzio zenone</cp:lastModifiedBy>
  <cp:revision>18</cp:revision>
  <dcterms:created xsi:type="dcterms:W3CDTF">2024-12-12T08:43:13Z</dcterms:created>
  <dcterms:modified xsi:type="dcterms:W3CDTF">2025-02-10T20:21:13Z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