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34551-6314-462A-BA48-CDAE576CD023}" v="2" dt="2025-01-17T09:41:27.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10/02/2025</a:t>
            </a:fld>
            <a:endParaRPr lang="it-IT"/>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10/02/2025</a:t>
            </a:fld>
            <a:endParaRPr lang="it-IT"/>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‹N›</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jp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E884EB9-E487-CFEB-95B0-E5D579FBB259}"/>
              </a:ext>
            </a:extLst>
          </p:cNvPr>
          <p:cNvPicPr>
            <a:picLocks noChangeAspect="1"/>
          </p:cNvPicPr>
          <p:nvPr/>
        </p:nvPicPr>
        <p:blipFill>
          <a:blip r:embed="rId3"/>
          <a:srcRect t="93535"/>
          <a:stretch/>
        </p:blipFill>
        <p:spPr>
          <a:xfrm>
            <a:off x="3253505" y="3857493"/>
            <a:ext cx="3105924" cy="200055"/>
          </a:xfrm>
          <a:prstGeom prst="rect">
            <a:avLst/>
          </a:prstGeom>
        </p:spPr>
      </p:pic>
      <p:pic>
        <p:nvPicPr>
          <p:cNvPr id="31" name="Immagine 30">
            <a:extLst>
              <a:ext uri="{FF2B5EF4-FFF2-40B4-BE49-F238E27FC236}">
                <a16:creationId xmlns:a16="http://schemas.microsoft.com/office/drawing/2014/main" id="{6523DA5C-6CB7-6E8E-F80C-C872C3EA32F6}"/>
              </a:ext>
            </a:extLst>
          </p:cNvPr>
          <p:cNvPicPr>
            <a:picLocks noChangeAspect="1"/>
          </p:cNvPicPr>
          <p:nvPr/>
        </p:nvPicPr>
        <p:blipFill>
          <a:blip r:embed="rId4"/>
          <a:stretch>
            <a:fillRect/>
          </a:stretch>
        </p:blipFill>
        <p:spPr>
          <a:xfrm>
            <a:off x="760876" y="2916798"/>
            <a:ext cx="2378147" cy="1072635"/>
          </a:xfrm>
          <a:prstGeom prst="rect">
            <a:avLst/>
          </a:prstGeom>
        </p:spPr>
      </p:pic>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5" name="CasellaDiTesto 4">
            <a:extLst>
              <a:ext uri="{FF2B5EF4-FFF2-40B4-BE49-F238E27FC236}">
                <a16:creationId xmlns:a16="http://schemas.microsoft.com/office/drawing/2014/main" id="{D9FEA3E5-8B3A-620E-1E5D-2548AF8457CF}"/>
              </a:ext>
            </a:extLst>
          </p:cNvPr>
          <p:cNvSpPr txBox="1"/>
          <p:nvPr/>
        </p:nvSpPr>
        <p:spPr>
          <a:xfrm>
            <a:off x="762000" y="752698"/>
            <a:ext cx="6838950" cy="601511"/>
          </a:xfrm>
          <a:prstGeom prst="rect">
            <a:avLst/>
          </a:prstGeom>
          <a:noFill/>
        </p:spPr>
        <p:txBody>
          <a:bodyPr wrap="square">
            <a:spAutoFit/>
          </a:bodyPr>
          <a:lstStyle/>
          <a:p>
            <a:pPr algn="ctr">
              <a:lnSpc>
                <a:spcPct val="107000"/>
              </a:lnSpc>
              <a:spcBef>
                <a:spcPts val="1200"/>
              </a:spcBef>
              <a:spcAft>
                <a:spcPts val="300"/>
              </a:spcAft>
            </a:pPr>
            <a:r>
              <a:rPr lang="en-GB" sz="1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Determinants of vascular species diversity on poplar natural and semi-natural woodlands: a stand scale approach</a:t>
            </a:r>
            <a:endParaRPr lang="it-IT" sz="1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9B29ED40-B23E-AE18-79B4-391D94FD2C74}"/>
              </a:ext>
            </a:extLst>
          </p:cNvPr>
          <p:cNvSpPr txBox="1"/>
          <p:nvPr/>
        </p:nvSpPr>
        <p:spPr>
          <a:xfrm>
            <a:off x="946949" y="1320318"/>
            <a:ext cx="6744447" cy="1225977"/>
          </a:xfrm>
          <a:prstGeom prst="rect">
            <a:avLst/>
          </a:prstGeom>
          <a:noFill/>
        </p:spPr>
        <p:txBody>
          <a:bodyPr wrap="square">
            <a:spAutoFit/>
          </a:bodyPr>
          <a:lstStyle/>
          <a:p>
            <a:pPr algn="ctr">
              <a:lnSpc>
                <a:spcPts val="1440"/>
              </a:lnSpc>
              <a:spcAft>
                <a:spcPts val="600"/>
              </a:spcAft>
            </a:pPr>
            <a:r>
              <a:rPr lang="it-IT" sz="1050" b="1" u="sng" kern="0" dirty="0">
                <a:effectLst/>
                <a:latin typeface="Times New Roman" panose="02020603050405020304" pitchFamily="18" charset="0"/>
                <a:ea typeface="Times New Roman" panose="02020603050405020304" pitchFamily="18" charset="0"/>
                <a:cs typeface="Times New Roman" panose="02020603050405020304" pitchFamily="18" charset="0"/>
              </a:rPr>
              <a:t>Giovanni Trentanovi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Anna Corli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Francesca Vannucchi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Silvia Traversari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Simone Orsenigo</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Pier Mario Chiarabaglio</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Francesco Chianucci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Carlo Calfapietra</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Andrea Scartazza</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Maria Laura Traversi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Luca Cristaldi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it-IT" sz="1050" b="1" kern="0" dirty="0">
                <a:effectLst/>
                <a:latin typeface="Times New Roman" panose="02020603050405020304" pitchFamily="18" charset="0"/>
                <a:ea typeface="Times New Roman" panose="02020603050405020304" pitchFamily="18" charset="0"/>
                <a:cs typeface="Times New Roman" panose="02020603050405020304" pitchFamily="18" charset="0"/>
              </a:rPr>
              <a:t>, Alessio Giovannelli</a:t>
            </a:r>
            <a:r>
              <a:rPr lang="it-IT" sz="1050" b="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it-IT" sz="105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spcBef>
                <a:spcPts val="800"/>
              </a:spcBef>
              <a:spcAft>
                <a:spcPts val="400"/>
              </a:spcAft>
            </a:pPr>
            <a:r>
              <a:rPr lang="it-IT" sz="900" b="1" i="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it-IT" sz="900" b="1" i="1" kern="0" dirty="0">
                <a:effectLst/>
                <a:latin typeface="Times New Roman" panose="02020603050405020304" pitchFamily="18" charset="0"/>
                <a:ea typeface="Times New Roman" panose="02020603050405020304" pitchFamily="18" charset="0"/>
                <a:cs typeface="Times New Roman" panose="02020603050405020304" pitchFamily="18" charset="0"/>
              </a:rPr>
              <a:t> Istituto di Ricerca sugli Ecosistemi Terrestri – Consiglio nazionale delle Ricerche (IRET-CNR); </a:t>
            </a:r>
            <a:r>
              <a:rPr lang="it-IT" sz="900" b="1" i="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it-IT" sz="900" b="1" i="1" kern="0" dirty="0">
                <a:effectLst/>
                <a:latin typeface="Times New Roman" panose="02020603050405020304" pitchFamily="18" charset="0"/>
                <a:ea typeface="Times New Roman" panose="02020603050405020304" pitchFamily="18" charset="0"/>
                <a:cs typeface="Times New Roman" panose="02020603050405020304" pitchFamily="18" charset="0"/>
              </a:rPr>
              <a:t>Dipartimento di Scienze della Terra e dell'Ambiente, UNIPV; </a:t>
            </a:r>
            <a:r>
              <a:rPr lang="it-IT" sz="900" b="1" i="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it-IT" sz="900" b="1" i="1" kern="0" dirty="0">
                <a:effectLst/>
                <a:latin typeface="Times New Roman" panose="02020603050405020304" pitchFamily="18" charset="0"/>
                <a:ea typeface="Times New Roman" panose="02020603050405020304" pitchFamily="18" charset="0"/>
                <a:cs typeface="Times New Roman" panose="02020603050405020304" pitchFamily="18" charset="0"/>
              </a:rPr>
              <a:t>NBFC, National </a:t>
            </a:r>
            <a:r>
              <a:rPr lang="it-IT" sz="9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Biodiversity</a:t>
            </a:r>
            <a:r>
              <a:rPr lang="it-IT" sz="900" b="1" i="1" kern="0" dirty="0">
                <a:effectLst/>
                <a:latin typeface="Times New Roman" panose="02020603050405020304" pitchFamily="18" charset="0"/>
                <a:ea typeface="Times New Roman" panose="02020603050405020304" pitchFamily="18" charset="0"/>
                <a:cs typeface="Times New Roman" panose="02020603050405020304" pitchFamily="18" charset="0"/>
              </a:rPr>
              <a:t> Future Center; </a:t>
            </a:r>
            <a:r>
              <a:rPr lang="it-IT" sz="900" b="1" i="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it-IT" sz="900" b="1" i="1" kern="0" dirty="0">
                <a:effectLst/>
                <a:latin typeface="Times New Roman" panose="02020603050405020304" pitchFamily="18" charset="0"/>
                <a:ea typeface="Times New Roman" panose="02020603050405020304" pitchFamily="18" charset="0"/>
                <a:cs typeface="Times New Roman" panose="02020603050405020304" pitchFamily="18" charset="0"/>
              </a:rPr>
              <a:t> CREA - Centro di ricerca Foreste e Legno; </a:t>
            </a:r>
            <a:r>
              <a:rPr lang="it-IT" sz="900" b="1" i="1"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it-IT" sz="900" b="1" i="1" kern="0" dirty="0">
                <a:effectLst/>
                <a:latin typeface="Times New Roman" panose="02020603050405020304" pitchFamily="18" charset="0"/>
                <a:ea typeface="Times New Roman" panose="02020603050405020304" pitchFamily="18" charset="0"/>
                <a:cs typeface="Times New Roman" panose="02020603050405020304" pitchFamily="18" charset="0"/>
              </a:rPr>
              <a:t> Ente di gestione delle Aree Protette del Po piemontese.</a:t>
            </a:r>
            <a:endParaRPr lang="it-IT" sz="9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Immagine 12" descr="Immagine che contiene testo, diagramma, schermata, Piano&#10;&#10;Descrizione generata automaticamente">
            <a:extLst>
              <a:ext uri="{FF2B5EF4-FFF2-40B4-BE49-F238E27FC236}">
                <a16:creationId xmlns:a16="http://schemas.microsoft.com/office/drawing/2014/main" id="{F84AF7B6-2465-2DE6-D35D-0BC551E4C008}"/>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62040" r="9127"/>
          <a:stretch/>
        </p:blipFill>
        <p:spPr>
          <a:xfrm>
            <a:off x="1976035" y="4002487"/>
            <a:ext cx="1173306" cy="1159905"/>
          </a:xfrm>
          <a:prstGeom prst="rect">
            <a:avLst/>
          </a:prstGeom>
        </p:spPr>
      </p:pic>
      <p:pic>
        <p:nvPicPr>
          <p:cNvPr id="16" name="Immagine 15" descr="Immagine che contiene testo, diagramma, linea, schermata&#10;&#10;Descrizione generata automaticamente">
            <a:extLst>
              <a:ext uri="{FF2B5EF4-FFF2-40B4-BE49-F238E27FC236}">
                <a16:creationId xmlns:a16="http://schemas.microsoft.com/office/drawing/2014/main" id="{9BC60704-BD6F-63A8-8BF5-635E5DD4B3E9}"/>
              </a:ext>
            </a:extLst>
          </p:cNvPr>
          <p:cNvPicPr>
            <a:picLocks noChangeAspect="1"/>
          </p:cNvPicPr>
          <p:nvPr/>
        </p:nvPicPr>
        <p:blipFill>
          <a:blip r:embed="rId9">
            <a:extLst>
              <a:ext uri="{28A0092B-C50C-407E-A947-70E740481C1C}">
                <a14:useLocalDpi xmlns:a14="http://schemas.microsoft.com/office/drawing/2010/main" val="0"/>
              </a:ext>
            </a:extLst>
          </a:blip>
          <a:srcRect b="5190"/>
          <a:stretch/>
        </p:blipFill>
        <p:spPr>
          <a:xfrm>
            <a:off x="6465177" y="2964250"/>
            <a:ext cx="4770625" cy="3073989"/>
          </a:xfrm>
          <a:prstGeom prst="rect">
            <a:avLst/>
          </a:prstGeom>
        </p:spPr>
      </p:pic>
      <p:sp>
        <p:nvSpPr>
          <p:cNvPr id="17" name="CasellaDiTesto 16">
            <a:extLst>
              <a:ext uri="{FF2B5EF4-FFF2-40B4-BE49-F238E27FC236}">
                <a16:creationId xmlns:a16="http://schemas.microsoft.com/office/drawing/2014/main" id="{58A6E6D8-E473-BB8D-15DF-E4B6D98D7834}"/>
              </a:ext>
            </a:extLst>
          </p:cNvPr>
          <p:cNvSpPr txBox="1"/>
          <p:nvPr/>
        </p:nvSpPr>
        <p:spPr>
          <a:xfrm>
            <a:off x="656387" y="2602683"/>
            <a:ext cx="2519082" cy="276999"/>
          </a:xfrm>
          <a:prstGeom prst="rect">
            <a:avLst/>
          </a:prstGeom>
          <a:noFill/>
        </p:spPr>
        <p:txBody>
          <a:bodyPr wrap="square" rtlCol="0">
            <a:spAutoFit/>
          </a:bodyPr>
          <a:lstStyle/>
          <a:p>
            <a:r>
              <a:rPr lang="it-IT" sz="12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area and sampling design</a:t>
            </a:r>
          </a:p>
        </p:txBody>
      </p:sp>
      <p:sp>
        <p:nvSpPr>
          <p:cNvPr id="18" name="CasellaDiTesto 17">
            <a:extLst>
              <a:ext uri="{FF2B5EF4-FFF2-40B4-BE49-F238E27FC236}">
                <a16:creationId xmlns:a16="http://schemas.microsoft.com/office/drawing/2014/main" id="{37757687-F530-725E-B34E-154FF428A64B}"/>
              </a:ext>
            </a:extLst>
          </p:cNvPr>
          <p:cNvSpPr txBox="1"/>
          <p:nvPr/>
        </p:nvSpPr>
        <p:spPr>
          <a:xfrm>
            <a:off x="3287832" y="2611648"/>
            <a:ext cx="2906218" cy="276999"/>
          </a:xfrm>
          <a:prstGeom prst="rect">
            <a:avLst/>
          </a:prstGeom>
          <a:noFill/>
        </p:spPr>
        <p:txBody>
          <a:bodyPr wrap="square" rtlCol="0">
            <a:spAutoFit/>
          </a:bodyPr>
          <a:lstStyle/>
          <a:p>
            <a:r>
              <a:rPr lang="it-IT" sz="120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Woodland</a:t>
            </a:r>
            <a:r>
              <a:rPr lang="it-IT" sz="12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stand </a:t>
            </a:r>
            <a:r>
              <a:rPr lang="it-IT" sz="120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r>
              <a:rPr lang="it-IT" sz="12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20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characterization</a:t>
            </a:r>
            <a:endParaRPr lang="it-IT" sz="12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 name="Immagine 18" descr="Immagine che contiene testo, diagramma, schermata, Piano&#10;&#10;Descrizione generata automaticamente">
            <a:extLst>
              <a:ext uri="{FF2B5EF4-FFF2-40B4-BE49-F238E27FC236}">
                <a16:creationId xmlns:a16="http://schemas.microsoft.com/office/drawing/2014/main" id="{FF5C6BFC-A92D-AD22-4E4A-2159075B4602}"/>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89328" t="48858" r="-1" b="11114"/>
          <a:stretch/>
        </p:blipFill>
        <p:spPr>
          <a:xfrm>
            <a:off x="2234784" y="5232596"/>
            <a:ext cx="655807" cy="701051"/>
          </a:xfrm>
          <a:prstGeom prst="rect">
            <a:avLst/>
          </a:prstGeom>
        </p:spPr>
      </p:pic>
      <p:sp>
        <p:nvSpPr>
          <p:cNvPr id="21" name="CasellaDiTesto 20">
            <a:extLst>
              <a:ext uri="{FF2B5EF4-FFF2-40B4-BE49-F238E27FC236}">
                <a16:creationId xmlns:a16="http://schemas.microsoft.com/office/drawing/2014/main" id="{68B7A5A1-9D63-FA1A-3098-B0CD895681D2}"/>
              </a:ext>
            </a:extLst>
          </p:cNvPr>
          <p:cNvSpPr txBox="1"/>
          <p:nvPr/>
        </p:nvSpPr>
        <p:spPr>
          <a:xfrm>
            <a:off x="1460767" y="3997688"/>
            <a:ext cx="221846" cy="630942"/>
          </a:xfrm>
          <a:prstGeom prst="rect">
            <a:avLst/>
          </a:prstGeom>
          <a:noFill/>
        </p:spPr>
        <p:txBody>
          <a:bodyPr wrap="square" rtlCol="0">
            <a:spAutoFit/>
          </a:bodyPr>
          <a:lstStyle/>
          <a:p>
            <a:pPr algn="ctr"/>
            <a:r>
              <a:rPr lang="it-IT" sz="700" b="1" dirty="0"/>
              <a:t>STAND</a:t>
            </a:r>
          </a:p>
        </p:txBody>
      </p:sp>
      <p:sp>
        <p:nvSpPr>
          <p:cNvPr id="22" name="CasellaDiTesto 21">
            <a:extLst>
              <a:ext uri="{FF2B5EF4-FFF2-40B4-BE49-F238E27FC236}">
                <a16:creationId xmlns:a16="http://schemas.microsoft.com/office/drawing/2014/main" id="{68430095-40DC-BFFF-F765-BB44197792A0}"/>
              </a:ext>
            </a:extLst>
          </p:cNvPr>
          <p:cNvSpPr txBox="1"/>
          <p:nvPr/>
        </p:nvSpPr>
        <p:spPr>
          <a:xfrm>
            <a:off x="1460767" y="4595303"/>
            <a:ext cx="221846" cy="523220"/>
          </a:xfrm>
          <a:prstGeom prst="rect">
            <a:avLst/>
          </a:prstGeom>
          <a:noFill/>
        </p:spPr>
        <p:txBody>
          <a:bodyPr wrap="square" rtlCol="0">
            <a:spAutoFit/>
          </a:bodyPr>
          <a:lstStyle/>
          <a:p>
            <a:pPr algn="ctr"/>
            <a:r>
              <a:rPr lang="it-IT" sz="700" b="1" dirty="0"/>
              <a:t>P</a:t>
            </a:r>
          </a:p>
          <a:p>
            <a:pPr algn="ctr"/>
            <a:r>
              <a:rPr lang="it-IT" sz="700" b="1" dirty="0"/>
              <a:t>L</a:t>
            </a:r>
          </a:p>
          <a:p>
            <a:pPr algn="ctr"/>
            <a:r>
              <a:rPr lang="it-IT" sz="700" b="1" dirty="0"/>
              <a:t>O</a:t>
            </a:r>
          </a:p>
          <a:p>
            <a:pPr algn="ctr"/>
            <a:r>
              <a:rPr lang="it-IT" sz="700" b="1" dirty="0"/>
              <a:t>T</a:t>
            </a:r>
          </a:p>
        </p:txBody>
      </p:sp>
      <p:sp>
        <p:nvSpPr>
          <p:cNvPr id="23" name="CasellaDiTesto 22">
            <a:extLst>
              <a:ext uri="{FF2B5EF4-FFF2-40B4-BE49-F238E27FC236}">
                <a16:creationId xmlns:a16="http://schemas.microsoft.com/office/drawing/2014/main" id="{88FA1BEF-BD2F-359C-5B16-7BDD3073EBB1}"/>
              </a:ext>
            </a:extLst>
          </p:cNvPr>
          <p:cNvSpPr txBox="1"/>
          <p:nvPr/>
        </p:nvSpPr>
        <p:spPr>
          <a:xfrm>
            <a:off x="6467982" y="2611648"/>
            <a:ext cx="2906218" cy="276999"/>
          </a:xfrm>
          <a:prstGeom prst="rect">
            <a:avLst/>
          </a:prstGeom>
          <a:noFill/>
        </p:spPr>
        <p:txBody>
          <a:bodyPr wrap="square" rtlCol="0">
            <a:spAutoFit/>
          </a:bodyPr>
          <a:lstStyle/>
          <a:p>
            <a:r>
              <a:rPr lang="en-US" sz="12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Determinants of vascular flora diversity </a:t>
            </a:r>
            <a:endParaRPr lang="it-IT" sz="12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CasellaDiTesto 24">
            <a:extLst>
              <a:ext uri="{FF2B5EF4-FFF2-40B4-BE49-F238E27FC236}">
                <a16:creationId xmlns:a16="http://schemas.microsoft.com/office/drawing/2014/main" id="{D180C2BD-3AB7-7022-64BD-48F932133428}"/>
              </a:ext>
            </a:extLst>
          </p:cNvPr>
          <p:cNvSpPr txBox="1"/>
          <p:nvPr/>
        </p:nvSpPr>
        <p:spPr>
          <a:xfrm>
            <a:off x="728831" y="6042600"/>
            <a:ext cx="7905883" cy="804707"/>
          </a:xfrm>
          <a:prstGeom prst="rect">
            <a:avLst/>
          </a:prstGeom>
          <a:noFill/>
          <a:ln w="9525">
            <a:noFill/>
          </a:ln>
        </p:spPr>
        <p:txBody>
          <a:bodyPr wrap="square">
            <a:spAutoFit/>
          </a:bodyPr>
          <a:lstStyle/>
          <a:p>
            <a:pPr algn="just">
              <a:lnSpc>
                <a:spcPct val="107000"/>
              </a:lnSpc>
              <a:spcAft>
                <a:spcPts val="800"/>
              </a:spcAft>
            </a:pPr>
            <a:r>
              <a:rPr lang="en-GB" sz="11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Improving the functionality of the river environment through new plantations is a powerful NBS. Our work tested the effectiveness of a novel and replicable methodological approach that allows the assessment of the ecology and functionality of riverine poplar stands with different gradients of naturalness. Results will allow the selection of river ecosystem management strategies that meets the requirements of Nature Restoration Law (Regulation EU 2024/1991). </a:t>
            </a:r>
            <a:endParaRPr lang="it-IT" sz="11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9" name="Connettore diritto 28">
            <a:extLst>
              <a:ext uri="{FF2B5EF4-FFF2-40B4-BE49-F238E27FC236}">
                <a16:creationId xmlns:a16="http://schemas.microsoft.com/office/drawing/2014/main" id="{8FE2FCB9-1062-420D-82A8-E5B737224B81}"/>
              </a:ext>
            </a:extLst>
          </p:cNvPr>
          <p:cNvCxnSpPr>
            <a:cxnSpLocks/>
          </p:cNvCxnSpPr>
          <p:nvPr/>
        </p:nvCxnSpPr>
        <p:spPr>
          <a:xfrm>
            <a:off x="751351" y="2854430"/>
            <a:ext cx="244936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CCA9F1A6-1E8C-3CCC-A5A7-9E64FAE4E094}"/>
              </a:ext>
            </a:extLst>
          </p:cNvPr>
          <p:cNvCxnSpPr>
            <a:cxnSpLocks/>
          </p:cNvCxnSpPr>
          <p:nvPr/>
        </p:nvCxnSpPr>
        <p:spPr>
          <a:xfrm flipV="1">
            <a:off x="3390635" y="2853895"/>
            <a:ext cx="2902587" cy="53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0A193B6F-C579-7686-B062-C4FAB9D1D18A}"/>
              </a:ext>
            </a:extLst>
          </p:cNvPr>
          <p:cNvCxnSpPr>
            <a:cxnSpLocks/>
          </p:cNvCxnSpPr>
          <p:nvPr/>
        </p:nvCxnSpPr>
        <p:spPr>
          <a:xfrm>
            <a:off x="6554824" y="2854430"/>
            <a:ext cx="4552447"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D69B7BCB-D074-958C-C772-71602D020698}"/>
              </a:ext>
            </a:extLst>
          </p:cNvPr>
          <p:cNvSpPr txBox="1"/>
          <p:nvPr/>
        </p:nvSpPr>
        <p:spPr>
          <a:xfrm>
            <a:off x="4492024" y="3978762"/>
            <a:ext cx="699807"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DBH (cm)</a:t>
            </a:r>
          </a:p>
        </p:txBody>
      </p:sp>
      <p:pic>
        <p:nvPicPr>
          <p:cNvPr id="60" name="Immagine 59">
            <a:extLst>
              <a:ext uri="{FF2B5EF4-FFF2-40B4-BE49-F238E27FC236}">
                <a16:creationId xmlns:a16="http://schemas.microsoft.com/office/drawing/2014/main" id="{E407F9E8-7DD1-AA7D-498F-07F52C9C6CC5}"/>
              </a:ext>
            </a:extLst>
          </p:cNvPr>
          <p:cNvPicPr>
            <a:picLocks noChangeAspect="1"/>
          </p:cNvPicPr>
          <p:nvPr/>
        </p:nvPicPr>
        <p:blipFill>
          <a:blip r:embed="rId3">
            <a:grayscl/>
          </a:blip>
          <a:srcRect b="68569"/>
          <a:stretch/>
        </p:blipFill>
        <p:spPr>
          <a:xfrm>
            <a:off x="3249700" y="2915111"/>
            <a:ext cx="3105924" cy="972650"/>
          </a:xfrm>
          <a:prstGeom prst="rect">
            <a:avLst/>
          </a:prstGeom>
        </p:spPr>
      </p:pic>
      <p:pic>
        <p:nvPicPr>
          <p:cNvPr id="4" name="Immagine 3" descr="Immagine che contiene aria aperta, terreno, foresta, erba&#10;&#10;Descrizione generata automaticamente">
            <a:extLst>
              <a:ext uri="{FF2B5EF4-FFF2-40B4-BE49-F238E27FC236}">
                <a16:creationId xmlns:a16="http://schemas.microsoft.com/office/drawing/2014/main" id="{53CB913F-661B-C0D2-D29F-4F71CB7ED926}"/>
              </a:ext>
            </a:extLst>
          </p:cNvPr>
          <p:cNvPicPr>
            <a:picLocks noChangeAspect="1"/>
          </p:cNvPicPr>
          <p:nvPr/>
        </p:nvPicPr>
        <p:blipFill>
          <a:blip r:embed="rId10"/>
          <a:stretch>
            <a:fillRect/>
          </a:stretch>
        </p:blipFill>
        <p:spPr>
          <a:xfrm flipH="1">
            <a:off x="7872135" y="786663"/>
            <a:ext cx="1210845" cy="1614460"/>
          </a:xfrm>
          <a:prstGeom prst="rect">
            <a:avLst/>
          </a:prstGeom>
          <a:ln>
            <a:noFill/>
          </a:ln>
          <a:effectLst>
            <a:outerShdw blurRad="292100" dist="139700" dir="2700000" algn="tl" rotWithShape="0">
              <a:srgbClr val="333333">
                <a:alpha val="65000"/>
              </a:srgbClr>
            </a:outerShdw>
          </a:effectLst>
        </p:spPr>
      </p:pic>
      <p:pic>
        <p:nvPicPr>
          <p:cNvPr id="6" name="Immagine 5" descr="Immagine che contiene aria aperta, pianta, albero, erba&#10;&#10;Descrizione generata automaticamente">
            <a:extLst>
              <a:ext uri="{FF2B5EF4-FFF2-40B4-BE49-F238E27FC236}">
                <a16:creationId xmlns:a16="http://schemas.microsoft.com/office/drawing/2014/main" id="{387562A3-2834-8E06-6759-1D8E1C879D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120772" y="792785"/>
            <a:ext cx="1206254" cy="1608338"/>
          </a:xfrm>
          <a:prstGeom prst="rect">
            <a:avLst/>
          </a:prstGeom>
          <a:ln>
            <a:noFill/>
          </a:ln>
          <a:effectLst>
            <a:outerShdw blurRad="292100" dist="139700" dir="2700000" algn="tl" rotWithShape="0">
              <a:srgbClr val="333333">
                <a:alpha val="65000"/>
              </a:srgbClr>
            </a:outerShdw>
          </a:effectLst>
        </p:spPr>
      </p:pic>
      <p:pic>
        <p:nvPicPr>
          <p:cNvPr id="12" name="Immagine 11" descr="Immagine che contiene aria aperta, giungla, pianta, camminata&#10;&#10;Descrizione generata automaticamente">
            <a:extLst>
              <a:ext uri="{FF2B5EF4-FFF2-40B4-BE49-F238E27FC236}">
                <a16:creationId xmlns:a16="http://schemas.microsoft.com/office/drawing/2014/main" id="{AE10AC38-3A42-6470-FB08-CA4EE90E933D}"/>
              </a:ext>
            </a:extLst>
          </p:cNvPr>
          <p:cNvPicPr>
            <a:picLocks noChangeAspect="1"/>
          </p:cNvPicPr>
          <p:nvPr/>
        </p:nvPicPr>
        <p:blipFill>
          <a:blip r:embed="rId12"/>
          <a:stretch>
            <a:fillRect/>
          </a:stretch>
        </p:blipFill>
        <p:spPr>
          <a:xfrm flipH="1">
            <a:off x="10364818" y="792785"/>
            <a:ext cx="1206254" cy="1608338"/>
          </a:xfrm>
          <a:prstGeom prst="rect">
            <a:avLst/>
          </a:prstGeom>
          <a:ln>
            <a:noFill/>
          </a:ln>
          <a:effectLst>
            <a:outerShdw blurRad="292100" dist="139700" dir="2700000" algn="tl" rotWithShape="0">
              <a:srgbClr val="333333">
                <a:alpha val="65000"/>
              </a:srgbClr>
            </a:outerShdw>
          </a:effectLst>
        </p:spPr>
      </p:pic>
      <p:pic>
        <p:nvPicPr>
          <p:cNvPr id="33" name="Immagine 32">
            <a:extLst>
              <a:ext uri="{FF2B5EF4-FFF2-40B4-BE49-F238E27FC236}">
                <a16:creationId xmlns:a16="http://schemas.microsoft.com/office/drawing/2014/main" id="{F706B8F9-AF0B-1259-FC72-83958A759439}"/>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946949" y="3343597"/>
            <a:ext cx="456898" cy="494977"/>
          </a:xfrm>
          <a:prstGeom prst="rect">
            <a:avLst/>
          </a:prstGeom>
          <a:ln w="12700" cap="sq">
            <a:solidFill>
              <a:schemeClr val="bg1">
                <a:lumMod val="85000"/>
              </a:schemeClr>
            </a:solidFill>
            <a:prstDash val="solid"/>
            <a:miter lim="800000"/>
          </a:ln>
          <a:effectLst>
            <a:outerShdw blurRad="50800" dist="38100" dir="2700000" algn="tl" rotWithShape="0">
              <a:srgbClr val="000000">
                <a:alpha val="43000"/>
              </a:srgbClr>
            </a:outerShdw>
          </a:effectLst>
        </p:spPr>
      </p:pic>
      <p:sp>
        <p:nvSpPr>
          <p:cNvPr id="34" name="Freccia a destra 33">
            <a:extLst>
              <a:ext uri="{FF2B5EF4-FFF2-40B4-BE49-F238E27FC236}">
                <a16:creationId xmlns:a16="http://schemas.microsoft.com/office/drawing/2014/main" id="{E0F6249F-C999-E49D-E5D0-A800CD89557C}"/>
              </a:ext>
            </a:extLst>
          </p:cNvPr>
          <p:cNvSpPr/>
          <p:nvPr/>
        </p:nvSpPr>
        <p:spPr>
          <a:xfrm>
            <a:off x="7866157" y="2333439"/>
            <a:ext cx="3723966" cy="362265"/>
          </a:xfrm>
          <a:prstGeom prst="rightArrow">
            <a:avLst/>
          </a:prstGeom>
          <a:solidFill>
            <a:schemeClr val="accent6">
              <a:lumMod val="60000"/>
              <a:lumOff val="4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Times New Roman" panose="02020603050405020304" pitchFamily="18" charset="0"/>
                <a:cs typeface="Times New Roman" panose="02020603050405020304" pitchFamily="18" charset="0"/>
              </a:rPr>
              <a:t>Management </a:t>
            </a:r>
            <a:r>
              <a:rPr lang="it-IT" sz="1400" dirty="0" err="1">
                <a:solidFill>
                  <a:schemeClr val="tx1"/>
                </a:solidFill>
                <a:latin typeface="Times New Roman" panose="02020603050405020304" pitchFamily="18" charset="0"/>
                <a:cs typeface="Times New Roman" panose="02020603050405020304" pitchFamily="18" charset="0"/>
              </a:rPr>
              <a:t>gradient</a:t>
            </a:r>
            <a:endParaRPr lang="it-IT" sz="1400" dirty="0">
              <a:solidFill>
                <a:schemeClr val="tx1"/>
              </a:solidFill>
              <a:latin typeface="Times New Roman" panose="02020603050405020304" pitchFamily="18" charset="0"/>
              <a:cs typeface="Times New Roman" panose="02020603050405020304" pitchFamily="18" charset="0"/>
            </a:endParaRPr>
          </a:p>
        </p:txBody>
      </p:sp>
      <p:pic>
        <p:nvPicPr>
          <p:cNvPr id="35" name="Immagine 34">
            <a:extLst>
              <a:ext uri="{FF2B5EF4-FFF2-40B4-BE49-F238E27FC236}">
                <a16:creationId xmlns:a16="http://schemas.microsoft.com/office/drawing/2014/main" id="{9B2DAB21-968B-A3A9-1DF1-A265824A9942}"/>
              </a:ext>
            </a:extLst>
          </p:cNvPr>
          <p:cNvPicPr>
            <a:picLocks noChangeAspect="1"/>
          </p:cNvPicPr>
          <p:nvPr/>
        </p:nvPicPr>
        <p:blipFill>
          <a:blip r:embed="rId15"/>
          <a:srcRect l="5477" t="11289" r="2446" b="5904"/>
          <a:stretch/>
        </p:blipFill>
        <p:spPr>
          <a:xfrm rot="5400000">
            <a:off x="395525" y="4398421"/>
            <a:ext cx="1910106" cy="1179404"/>
          </a:xfrm>
          <a:prstGeom prst="rect">
            <a:avLst/>
          </a:prstGeom>
        </p:spPr>
      </p:pic>
      <p:sp>
        <p:nvSpPr>
          <p:cNvPr id="37" name="Rettangolo 36">
            <a:extLst>
              <a:ext uri="{FF2B5EF4-FFF2-40B4-BE49-F238E27FC236}">
                <a16:creationId xmlns:a16="http://schemas.microsoft.com/office/drawing/2014/main" id="{C3A41C4D-1E33-EFCF-45DD-62A7FA597C33}"/>
              </a:ext>
            </a:extLst>
          </p:cNvPr>
          <p:cNvSpPr/>
          <p:nvPr/>
        </p:nvSpPr>
        <p:spPr>
          <a:xfrm rot="16200000">
            <a:off x="2760832" y="4563841"/>
            <a:ext cx="549653" cy="278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sz="1600" dirty="0">
              <a:solidFill>
                <a:schemeClr val="tx1"/>
              </a:solidFill>
              <a:latin typeface="Times New Roman" panose="02020603050405020304" pitchFamily="18" charset="0"/>
              <a:cs typeface="Times New Roman" panose="02020603050405020304" pitchFamily="18" charset="0"/>
            </a:endParaRPr>
          </a:p>
        </p:txBody>
      </p:sp>
      <p:sp>
        <p:nvSpPr>
          <p:cNvPr id="38" name="CasellaDiTesto 37">
            <a:extLst>
              <a:ext uri="{FF2B5EF4-FFF2-40B4-BE49-F238E27FC236}">
                <a16:creationId xmlns:a16="http://schemas.microsoft.com/office/drawing/2014/main" id="{01EDEB15-B31B-E2E1-E1BE-C87D6BE34379}"/>
              </a:ext>
            </a:extLst>
          </p:cNvPr>
          <p:cNvSpPr txBox="1"/>
          <p:nvPr/>
        </p:nvSpPr>
        <p:spPr>
          <a:xfrm>
            <a:off x="7819491" y="2142875"/>
            <a:ext cx="1301281" cy="307777"/>
          </a:xfrm>
          <a:prstGeom prst="rect">
            <a:avLst/>
          </a:prstGeom>
          <a:noFill/>
        </p:spPr>
        <p:txBody>
          <a:bodyPr wrap="square" rtlCol="0">
            <a:spAutoFit/>
          </a:bodyPr>
          <a:lstStyle/>
          <a:p>
            <a:r>
              <a:rPr lang="it-IT" sz="1400" dirty="0" err="1">
                <a:solidFill>
                  <a:schemeClr val="bg1"/>
                </a:solidFill>
                <a:latin typeface="Times New Roman" panose="02020603050405020304" pitchFamily="18" charset="0"/>
                <a:cs typeface="Times New Roman" panose="02020603050405020304" pitchFamily="18" charset="0"/>
              </a:rPr>
              <a:t>managed</a:t>
            </a:r>
            <a:endParaRPr lang="it-IT" sz="1400" dirty="0">
              <a:solidFill>
                <a:schemeClr val="bg1"/>
              </a:solidFill>
              <a:latin typeface="Times New Roman" panose="02020603050405020304" pitchFamily="18" charset="0"/>
              <a:cs typeface="Times New Roman" panose="02020603050405020304" pitchFamily="18" charset="0"/>
            </a:endParaRPr>
          </a:p>
        </p:txBody>
      </p:sp>
      <p:sp>
        <p:nvSpPr>
          <p:cNvPr id="39" name="CasellaDiTesto 38">
            <a:extLst>
              <a:ext uri="{FF2B5EF4-FFF2-40B4-BE49-F238E27FC236}">
                <a16:creationId xmlns:a16="http://schemas.microsoft.com/office/drawing/2014/main" id="{7F5CFC54-385E-8F6E-C81B-220BAAD4B3F3}"/>
              </a:ext>
            </a:extLst>
          </p:cNvPr>
          <p:cNvSpPr txBox="1"/>
          <p:nvPr/>
        </p:nvSpPr>
        <p:spPr>
          <a:xfrm>
            <a:off x="9051471" y="2145942"/>
            <a:ext cx="1301281" cy="307777"/>
          </a:xfrm>
          <a:prstGeom prst="rect">
            <a:avLst/>
          </a:prstGeom>
          <a:noFill/>
        </p:spPr>
        <p:txBody>
          <a:bodyPr wrap="square" rtlCol="0">
            <a:spAutoFit/>
          </a:bodyPr>
          <a:lstStyle/>
          <a:p>
            <a:r>
              <a:rPr lang="it-IT" sz="1400" dirty="0" err="1">
                <a:solidFill>
                  <a:schemeClr val="bg1"/>
                </a:solidFill>
                <a:latin typeface="Times New Roman" panose="02020603050405020304" pitchFamily="18" charset="0"/>
                <a:cs typeface="Times New Roman" panose="02020603050405020304" pitchFamily="18" charset="0"/>
              </a:rPr>
              <a:t>seminatural</a:t>
            </a:r>
            <a:endParaRPr lang="it-IT" sz="1400" dirty="0">
              <a:solidFill>
                <a:schemeClr val="bg1"/>
              </a:solidFill>
              <a:latin typeface="Times New Roman" panose="02020603050405020304" pitchFamily="18" charset="0"/>
              <a:cs typeface="Times New Roman" panose="02020603050405020304" pitchFamily="18" charset="0"/>
            </a:endParaRPr>
          </a:p>
        </p:txBody>
      </p:sp>
      <p:sp>
        <p:nvSpPr>
          <p:cNvPr id="40" name="CasellaDiTesto 39">
            <a:extLst>
              <a:ext uri="{FF2B5EF4-FFF2-40B4-BE49-F238E27FC236}">
                <a16:creationId xmlns:a16="http://schemas.microsoft.com/office/drawing/2014/main" id="{61CE7F43-7CE9-FFF9-CDB5-2F2F7734B0B9}"/>
              </a:ext>
            </a:extLst>
          </p:cNvPr>
          <p:cNvSpPr txBox="1"/>
          <p:nvPr/>
        </p:nvSpPr>
        <p:spPr>
          <a:xfrm>
            <a:off x="10301705" y="2149641"/>
            <a:ext cx="1301281" cy="307777"/>
          </a:xfrm>
          <a:prstGeom prst="rect">
            <a:avLst/>
          </a:prstGeom>
          <a:noFill/>
        </p:spPr>
        <p:txBody>
          <a:bodyPr wrap="square" rtlCol="0">
            <a:spAutoFit/>
          </a:bodyPr>
          <a:lstStyle/>
          <a:p>
            <a:r>
              <a:rPr lang="it-IT" sz="1400" dirty="0" err="1">
                <a:solidFill>
                  <a:schemeClr val="bg1"/>
                </a:solidFill>
                <a:latin typeface="Times New Roman" panose="02020603050405020304" pitchFamily="18" charset="0"/>
                <a:cs typeface="Times New Roman" panose="02020603050405020304" pitchFamily="18" charset="0"/>
              </a:rPr>
              <a:t>natural</a:t>
            </a:r>
            <a:endParaRPr lang="it-IT" sz="1400" dirty="0">
              <a:solidFill>
                <a:schemeClr val="bg1"/>
              </a:solidFill>
              <a:latin typeface="Times New Roman" panose="02020603050405020304" pitchFamily="18" charset="0"/>
              <a:cs typeface="Times New Roman" panose="02020603050405020304" pitchFamily="18" charset="0"/>
            </a:endParaRPr>
          </a:p>
        </p:txBody>
      </p:sp>
      <p:sp>
        <p:nvSpPr>
          <p:cNvPr id="41" name="CasellaDiTesto 40">
            <a:extLst>
              <a:ext uri="{FF2B5EF4-FFF2-40B4-BE49-F238E27FC236}">
                <a16:creationId xmlns:a16="http://schemas.microsoft.com/office/drawing/2014/main" id="{9E87AB95-A93C-9704-5C77-4EE654891058}"/>
              </a:ext>
            </a:extLst>
          </p:cNvPr>
          <p:cNvSpPr txBox="1"/>
          <p:nvPr/>
        </p:nvSpPr>
        <p:spPr>
          <a:xfrm>
            <a:off x="841055" y="5583121"/>
            <a:ext cx="719335" cy="261610"/>
          </a:xfrm>
          <a:prstGeom prst="rect">
            <a:avLst/>
          </a:prstGeom>
          <a:noFill/>
        </p:spPr>
        <p:txBody>
          <a:bodyPr wrap="square" rtlCol="0">
            <a:spAutoFit/>
          </a:bodyPr>
          <a:lstStyle/>
          <a:p>
            <a:r>
              <a:rPr lang="it-IT" sz="1100" dirty="0" err="1">
                <a:solidFill>
                  <a:schemeClr val="bg1"/>
                </a:solidFill>
                <a:latin typeface="Times New Roman" panose="02020603050405020304" pitchFamily="18" charset="0"/>
                <a:cs typeface="Times New Roman" panose="02020603050405020304" pitchFamily="18" charset="0"/>
              </a:rPr>
              <a:t>managed</a:t>
            </a:r>
            <a:endParaRPr lang="it-IT" sz="1100" dirty="0">
              <a:solidFill>
                <a:schemeClr val="bg1"/>
              </a:solidFill>
              <a:latin typeface="Times New Roman" panose="02020603050405020304" pitchFamily="18" charset="0"/>
              <a:cs typeface="Times New Roman" panose="02020603050405020304" pitchFamily="18" charset="0"/>
            </a:endParaRPr>
          </a:p>
        </p:txBody>
      </p:sp>
      <p:sp>
        <p:nvSpPr>
          <p:cNvPr id="42" name="CasellaDiTesto 41">
            <a:extLst>
              <a:ext uri="{FF2B5EF4-FFF2-40B4-BE49-F238E27FC236}">
                <a16:creationId xmlns:a16="http://schemas.microsoft.com/office/drawing/2014/main" id="{EC731553-BC60-9B47-8166-E8A55F2CFC06}"/>
              </a:ext>
            </a:extLst>
          </p:cNvPr>
          <p:cNvSpPr txBox="1"/>
          <p:nvPr/>
        </p:nvSpPr>
        <p:spPr>
          <a:xfrm>
            <a:off x="1080395" y="4879382"/>
            <a:ext cx="931337" cy="261610"/>
          </a:xfrm>
          <a:prstGeom prst="rect">
            <a:avLst/>
          </a:prstGeom>
          <a:noFill/>
        </p:spPr>
        <p:txBody>
          <a:bodyPr wrap="square" rtlCol="0">
            <a:spAutoFit/>
          </a:bodyPr>
          <a:lstStyle/>
          <a:p>
            <a:r>
              <a:rPr lang="it-IT" sz="1100" dirty="0" err="1">
                <a:solidFill>
                  <a:schemeClr val="bg1"/>
                </a:solidFill>
                <a:latin typeface="Times New Roman" panose="02020603050405020304" pitchFamily="18" charset="0"/>
                <a:cs typeface="Times New Roman" panose="02020603050405020304" pitchFamily="18" charset="0"/>
              </a:rPr>
              <a:t>seminatural</a:t>
            </a:r>
            <a:endParaRPr lang="it-IT" sz="1100" dirty="0">
              <a:solidFill>
                <a:schemeClr val="bg1"/>
              </a:solidFill>
              <a:latin typeface="Times New Roman" panose="02020603050405020304" pitchFamily="18" charset="0"/>
              <a:cs typeface="Times New Roman" panose="02020603050405020304" pitchFamily="18" charset="0"/>
            </a:endParaRPr>
          </a:p>
        </p:txBody>
      </p:sp>
      <p:sp>
        <p:nvSpPr>
          <p:cNvPr id="43" name="CasellaDiTesto 42">
            <a:extLst>
              <a:ext uri="{FF2B5EF4-FFF2-40B4-BE49-F238E27FC236}">
                <a16:creationId xmlns:a16="http://schemas.microsoft.com/office/drawing/2014/main" id="{EC5F725F-A312-059B-16B4-C517D22CA0AA}"/>
              </a:ext>
            </a:extLst>
          </p:cNvPr>
          <p:cNvSpPr txBox="1"/>
          <p:nvPr/>
        </p:nvSpPr>
        <p:spPr>
          <a:xfrm>
            <a:off x="1159345" y="4297049"/>
            <a:ext cx="656337" cy="261610"/>
          </a:xfrm>
          <a:prstGeom prst="rect">
            <a:avLst/>
          </a:prstGeom>
          <a:noFill/>
        </p:spPr>
        <p:txBody>
          <a:bodyPr wrap="square" rtlCol="0">
            <a:spAutoFit/>
          </a:bodyPr>
          <a:lstStyle/>
          <a:p>
            <a:r>
              <a:rPr lang="it-IT" sz="1100" dirty="0" err="1">
                <a:solidFill>
                  <a:schemeClr val="bg1"/>
                </a:solidFill>
                <a:latin typeface="Times New Roman" panose="02020603050405020304" pitchFamily="18" charset="0"/>
                <a:cs typeface="Times New Roman" panose="02020603050405020304" pitchFamily="18" charset="0"/>
              </a:rPr>
              <a:t>natural</a:t>
            </a:r>
            <a:endParaRPr lang="it-IT" sz="1100" dirty="0">
              <a:solidFill>
                <a:schemeClr val="bg1"/>
              </a:solidFill>
              <a:latin typeface="Times New Roman" panose="02020603050405020304" pitchFamily="18" charset="0"/>
              <a:cs typeface="Times New Roman" panose="02020603050405020304" pitchFamily="18" charset="0"/>
            </a:endParaRPr>
          </a:p>
        </p:txBody>
      </p:sp>
      <p:pic>
        <p:nvPicPr>
          <p:cNvPr id="14" name="Immagine 13">
            <a:extLst>
              <a:ext uri="{FF2B5EF4-FFF2-40B4-BE49-F238E27FC236}">
                <a16:creationId xmlns:a16="http://schemas.microsoft.com/office/drawing/2014/main" id="{35726B63-CCF6-8277-A09E-59CEBE3AB15A}"/>
              </a:ext>
            </a:extLst>
          </p:cNvPr>
          <p:cNvPicPr>
            <a:picLocks noChangeAspect="1"/>
          </p:cNvPicPr>
          <p:nvPr/>
        </p:nvPicPr>
        <p:blipFill>
          <a:blip r:embed="rId16"/>
          <a:srcRect l="5138" t="-1184" r="75520"/>
          <a:stretch/>
        </p:blipFill>
        <p:spPr>
          <a:xfrm>
            <a:off x="10301705" y="6161464"/>
            <a:ext cx="1539291" cy="641892"/>
          </a:xfrm>
          <a:prstGeom prst="rect">
            <a:avLst/>
          </a:prstGeom>
        </p:spPr>
      </p:pic>
      <p:pic>
        <p:nvPicPr>
          <p:cNvPr id="24" name="Immagine 23">
            <a:extLst>
              <a:ext uri="{FF2B5EF4-FFF2-40B4-BE49-F238E27FC236}">
                <a16:creationId xmlns:a16="http://schemas.microsoft.com/office/drawing/2014/main" id="{09248829-013F-7B0E-A619-DC9AFEB7A8C6}"/>
              </a:ext>
            </a:extLst>
          </p:cNvPr>
          <p:cNvPicPr>
            <a:picLocks noChangeAspect="1"/>
          </p:cNvPicPr>
          <p:nvPr/>
        </p:nvPicPr>
        <p:blipFill>
          <a:blip r:embed="rId16"/>
          <a:srcRect l="65341" t="1704" r="18308"/>
          <a:stretch/>
        </p:blipFill>
        <p:spPr>
          <a:xfrm>
            <a:off x="8719430" y="6148058"/>
            <a:ext cx="1415624" cy="678361"/>
          </a:xfrm>
          <a:prstGeom prst="rect">
            <a:avLst/>
          </a:prstGeom>
        </p:spPr>
      </p:pic>
      <p:pic>
        <p:nvPicPr>
          <p:cNvPr id="1026" name="Picture 2">
            <a:extLst>
              <a:ext uri="{FF2B5EF4-FFF2-40B4-BE49-F238E27FC236}">
                <a16:creationId xmlns:a16="http://schemas.microsoft.com/office/drawing/2014/main" id="{10FA14CB-671D-1F77-8CB9-DF90969F9E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4709" y="4163470"/>
            <a:ext cx="2891936" cy="1910106"/>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C7F82154-B339-4A88-1446-3A5F2611805A}"/>
              </a:ext>
            </a:extLst>
          </p:cNvPr>
          <p:cNvSpPr txBox="1"/>
          <p:nvPr/>
        </p:nvSpPr>
        <p:spPr>
          <a:xfrm rot="16200000">
            <a:off x="2599610" y="3366058"/>
            <a:ext cx="1357312" cy="200055"/>
          </a:xfrm>
          <a:prstGeom prst="rect">
            <a:avLst/>
          </a:prstGeom>
          <a:noFill/>
        </p:spPr>
        <p:txBody>
          <a:bodyPr wrap="square" rtlCol="0">
            <a:spAutoFit/>
          </a:bodyPr>
          <a:lstStyle/>
          <a:p>
            <a:pPr algn="ctr"/>
            <a:r>
              <a:rPr lang="it-IT" sz="700" b="1" dirty="0" err="1">
                <a:latin typeface="Times New Roman" panose="02020603050405020304" pitchFamily="18" charset="0"/>
                <a:cs typeface="Times New Roman" panose="02020603050405020304" pitchFamily="18" charset="0"/>
              </a:rPr>
              <a:t>Number</a:t>
            </a:r>
            <a:r>
              <a:rPr lang="it-IT" sz="700" b="1" dirty="0">
                <a:latin typeface="Times New Roman" panose="02020603050405020304" pitchFamily="18" charset="0"/>
                <a:cs typeface="Times New Roman" panose="02020603050405020304" pitchFamily="18" charset="0"/>
              </a:rPr>
              <a:t> of </a:t>
            </a:r>
            <a:r>
              <a:rPr lang="it-IT" sz="700" b="1" dirty="0" err="1">
                <a:latin typeface="Times New Roman" panose="02020603050405020304" pitchFamily="18" charset="0"/>
                <a:cs typeface="Times New Roman" panose="02020603050405020304" pitchFamily="18" charset="0"/>
              </a:rPr>
              <a:t>trees</a:t>
            </a:r>
            <a:r>
              <a:rPr lang="it-IT" sz="700" b="1" dirty="0">
                <a:latin typeface="Times New Roman" panose="02020603050405020304" pitchFamily="18" charset="0"/>
                <a:cs typeface="Times New Roman" panose="02020603050405020304" pitchFamily="18" charset="0"/>
              </a:rPr>
              <a:t>/ha</a:t>
            </a:r>
          </a:p>
        </p:txBody>
      </p:sp>
      <p:sp>
        <p:nvSpPr>
          <p:cNvPr id="15" name="CasellaDiTesto 14">
            <a:extLst>
              <a:ext uri="{FF2B5EF4-FFF2-40B4-BE49-F238E27FC236}">
                <a16:creationId xmlns:a16="http://schemas.microsoft.com/office/drawing/2014/main" id="{7EE1331B-D964-44D7-750C-0EAFE496B4D7}"/>
              </a:ext>
            </a:extLst>
          </p:cNvPr>
          <p:cNvSpPr txBox="1"/>
          <p:nvPr/>
        </p:nvSpPr>
        <p:spPr>
          <a:xfrm>
            <a:off x="6814375" y="4184052"/>
            <a:ext cx="1192789"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Stand age (years)</a:t>
            </a:r>
          </a:p>
        </p:txBody>
      </p:sp>
      <p:sp>
        <p:nvSpPr>
          <p:cNvPr id="20" name="CasellaDiTesto 19">
            <a:extLst>
              <a:ext uri="{FF2B5EF4-FFF2-40B4-BE49-F238E27FC236}">
                <a16:creationId xmlns:a16="http://schemas.microsoft.com/office/drawing/2014/main" id="{74C29FCC-3A88-F095-3AD0-5DE3BB49C623}"/>
              </a:ext>
            </a:extLst>
          </p:cNvPr>
          <p:cNvSpPr txBox="1"/>
          <p:nvPr/>
        </p:nvSpPr>
        <p:spPr>
          <a:xfrm>
            <a:off x="8146654" y="4184052"/>
            <a:ext cx="1718394" cy="200055"/>
          </a:xfrm>
          <a:prstGeom prst="rect">
            <a:avLst/>
          </a:prstGeom>
          <a:solidFill>
            <a:schemeClr val="bg1"/>
          </a:solidFill>
        </p:spPr>
        <p:txBody>
          <a:bodyPr wrap="square" rtlCol="0">
            <a:spAutoFit/>
          </a:bodyPr>
          <a:lstStyle/>
          <a:p>
            <a:pPr algn="ctr"/>
            <a:r>
              <a:rPr lang="it-IT" sz="700" b="1" dirty="0" err="1">
                <a:latin typeface="Times New Roman" panose="02020603050405020304" pitchFamily="18" charset="0"/>
                <a:cs typeface="Times New Roman" panose="02020603050405020304" pitchFamily="18" charset="0"/>
              </a:rPr>
              <a:t>Mic</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phosph</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limitation</a:t>
            </a:r>
            <a:r>
              <a:rPr lang="it-IT" sz="700" b="1" dirty="0">
                <a:latin typeface="Times New Roman" panose="02020603050405020304" pitchFamily="18" charset="0"/>
                <a:cs typeface="Times New Roman" panose="02020603050405020304" pitchFamily="18" charset="0"/>
              </a:rPr>
              <a:t> </a:t>
            </a:r>
            <a:endParaRPr lang="it-IT" sz="700" b="1" dirty="0">
              <a:highlight>
                <a:srgbClr val="FFFF00"/>
              </a:highlight>
              <a:latin typeface="Times New Roman" panose="02020603050405020304" pitchFamily="18" charset="0"/>
              <a:cs typeface="Times New Roman" panose="02020603050405020304" pitchFamily="18" charset="0"/>
            </a:endParaRPr>
          </a:p>
        </p:txBody>
      </p:sp>
      <p:sp>
        <p:nvSpPr>
          <p:cNvPr id="30" name="CasellaDiTesto 29">
            <a:extLst>
              <a:ext uri="{FF2B5EF4-FFF2-40B4-BE49-F238E27FC236}">
                <a16:creationId xmlns:a16="http://schemas.microsoft.com/office/drawing/2014/main" id="{61C0A6CB-A5DC-861F-D985-9EAA22FDB833}"/>
              </a:ext>
            </a:extLst>
          </p:cNvPr>
          <p:cNvSpPr txBox="1"/>
          <p:nvPr/>
        </p:nvSpPr>
        <p:spPr>
          <a:xfrm rot="16200000">
            <a:off x="5980394" y="3421172"/>
            <a:ext cx="1192789"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Species richness</a:t>
            </a:r>
          </a:p>
        </p:txBody>
      </p:sp>
      <p:sp>
        <p:nvSpPr>
          <p:cNvPr id="44" name="CasellaDiTesto 43">
            <a:extLst>
              <a:ext uri="{FF2B5EF4-FFF2-40B4-BE49-F238E27FC236}">
                <a16:creationId xmlns:a16="http://schemas.microsoft.com/office/drawing/2014/main" id="{C3188E22-FDBA-CAB1-D44F-333DE8513E91}"/>
              </a:ext>
            </a:extLst>
          </p:cNvPr>
          <p:cNvSpPr txBox="1"/>
          <p:nvPr/>
        </p:nvSpPr>
        <p:spPr>
          <a:xfrm rot="16200000">
            <a:off x="6016474" y="4863539"/>
            <a:ext cx="1120630"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Species richness</a:t>
            </a:r>
          </a:p>
        </p:txBody>
      </p:sp>
      <p:sp>
        <p:nvSpPr>
          <p:cNvPr id="45" name="CasellaDiTesto 44">
            <a:extLst>
              <a:ext uri="{FF2B5EF4-FFF2-40B4-BE49-F238E27FC236}">
                <a16:creationId xmlns:a16="http://schemas.microsoft.com/office/drawing/2014/main" id="{4786C64F-16E9-71B4-C7C2-75E856110B57}"/>
              </a:ext>
            </a:extLst>
          </p:cNvPr>
          <p:cNvSpPr txBox="1"/>
          <p:nvPr/>
        </p:nvSpPr>
        <p:spPr>
          <a:xfrm>
            <a:off x="9794973" y="4184052"/>
            <a:ext cx="1580319" cy="200055"/>
          </a:xfrm>
          <a:prstGeom prst="rect">
            <a:avLst/>
          </a:prstGeom>
          <a:solidFill>
            <a:schemeClr val="bg1"/>
          </a:solidFill>
        </p:spPr>
        <p:txBody>
          <a:bodyPr wrap="square" rtlCol="0">
            <a:spAutoFit/>
          </a:bodyPr>
          <a:lstStyle/>
          <a:p>
            <a:pPr algn="ctr"/>
            <a:r>
              <a:rPr lang="it-IT" sz="700" b="1" dirty="0" err="1">
                <a:latin typeface="Times New Roman" panose="02020603050405020304" pitchFamily="18" charset="0"/>
                <a:cs typeface="Times New Roman" panose="02020603050405020304" pitchFamily="18" charset="0"/>
              </a:rPr>
              <a:t>Mic</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Nitrog</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limitation</a:t>
            </a:r>
            <a:r>
              <a:rPr lang="it-IT" sz="700" b="1" dirty="0">
                <a:latin typeface="Times New Roman" panose="02020603050405020304" pitchFamily="18" charset="0"/>
                <a:cs typeface="Times New Roman" panose="02020603050405020304" pitchFamily="18" charset="0"/>
              </a:rPr>
              <a:t> </a:t>
            </a:r>
            <a:endParaRPr lang="it-IT" sz="700" b="1" dirty="0">
              <a:highlight>
                <a:srgbClr val="FFFF00"/>
              </a:highlight>
              <a:latin typeface="Times New Roman" panose="02020603050405020304" pitchFamily="18" charset="0"/>
              <a:cs typeface="Times New Roman" panose="02020603050405020304" pitchFamily="18" charset="0"/>
            </a:endParaRPr>
          </a:p>
        </p:txBody>
      </p:sp>
      <p:sp>
        <p:nvSpPr>
          <p:cNvPr id="46" name="CasellaDiTesto 45">
            <a:extLst>
              <a:ext uri="{FF2B5EF4-FFF2-40B4-BE49-F238E27FC236}">
                <a16:creationId xmlns:a16="http://schemas.microsoft.com/office/drawing/2014/main" id="{0506F10D-46DB-3121-91F2-68F997C31A07}"/>
              </a:ext>
            </a:extLst>
          </p:cNvPr>
          <p:cNvSpPr txBox="1"/>
          <p:nvPr/>
        </p:nvSpPr>
        <p:spPr>
          <a:xfrm>
            <a:off x="6901243" y="5564041"/>
            <a:ext cx="1705269" cy="200055"/>
          </a:xfrm>
          <a:prstGeom prst="rect">
            <a:avLst/>
          </a:prstGeom>
          <a:solidFill>
            <a:schemeClr val="bg1"/>
          </a:solidFill>
        </p:spPr>
        <p:txBody>
          <a:bodyPr wrap="square" rtlCol="0">
            <a:spAutoFit/>
          </a:bodyPr>
          <a:lstStyle/>
          <a:p>
            <a:pPr algn="ctr"/>
            <a:r>
              <a:rPr lang="it-IT" sz="700" b="1" dirty="0" err="1">
                <a:latin typeface="Times New Roman" panose="02020603050405020304" pitchFamily="18" charset="0"/>
                <a:cs typeface="Times New Roman" panose="02020603050405020304" pitchFamily="18" charset="0"/>
              </a:rPr>
              <a:t>Quadratic</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mean</a:t>
            </a:r>
            <a:r>
              <a:rPr lang="it-IT" sz="700" b="1" dirty="0">
                <a:latin typeface="Times New Roman" panose="02020603050405020304" pitchFamily="18" charset="0"/>
                <a:cs typeface="Times New Roman" panose="02020603050405020304" pitchFamily="18" charset="0"/>
              </a:rPr>
              <a:t> </a:t>
            </a:r>
            <a:r>
              <a:rPr lang="it-IT" sz="700" b="1" dirty="0" err="1">
                <a:latin typeface="Times New Roman" panose="02020603050405020304" pitchFamily="18" charset="0"/>
                <a:cs typeface="Times New Roman" panose="02020603050405020304" pitchFamily="18" charset="0"/>
              </a:rPr>
              <a:t>diameter</a:t>
            </a:r>
            <a:r>
              <a:rPr lang="it-IT" sz="700" b="1" dirty="0">
                <a:latin typeface="Times New Roman" panose="02020603050405020304" pitchFamily="18" charset="0"/>
                <a:cs typeface="Times New Roman" panose="02020603050405020304" pitchFamily="18" charset="0"/>
              </a:rPr>
              <a:t> (cm)</a:t>
            </a:r>
          </a:p>
        </p:txBody>
      </p:sp>
      <p:sp>
        <p:nvSpPr>
          <p:cNvPr id="47" name="CasellaDiTesto 46">
            <a:extLst>
              <a:ext uri="{FF2B5EF4-FFF2-40B4-BE49-F238E27FC236}">
                <a16:creationId xmlns:a16="http://schemas.microsoft.com/office/drawing/2014/main" id="{5215B006-4889-44FD-950C-8C682FEC9A7F}"/>
              </a:ext>
            </a:extLst>
          </p:cNvPr>
          <p:cNvSpPr txBox="1"/>
          <p:nvPr/>
        </p:nvSpPr>
        <p:spPr>
          <a:xfrm>
            <a:off x="9282419" y="5564041"/>
            <a:ext cx="1705269"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Total Ca (mg kg</a:t>
            </a:r>
            <a:r>
              <a:rPr lang="it-IT" sz="700" b="1" baseline="30000" dirty="0">
                <a:latin typeface="Times New Roman" panose="02020603050405020304" pitchFamily="18" charset="0"/>
                <a:cs typeface="Times New Roman" panose="02020603050405020304" pitchFamily="18" charset="0"/>
              </a:rPr>
              <a:t>-1</a:t>
            </a:r>
            <a:r>
              <a:rPr lang="it-IT" sz="700" b="1" dirty="0">
                <a:latin typeface="Times New Roman" panose="02020603050405020304" pitchFamily="18" charset="0"/>
                <a:cs typeface="Times New Roman" panose="02020603050405020304" pitchFamily="18" charset="0"/>
              </a:rPr>
              <a:t>)</a:t>
            </a:r>
          </a:p>
        </p:txBody>
      </p:sp>
      <p:sp>
        <p:nvSpPr>
          <p:cNvPr id="48" name="CasellaDiTesto 47">
            <a:extLst>
              <a:ext uri="{FF2B5EF4-FFF2-40B4-BE49-F238E27FC236}">
                <a16:creationId xmlns:a16="http://schemas.microsoft.com/office/drawing/2014/main" id="{219C6282-E011-60CC-104B-E492ECA3D42F}"/>
              </a:ext>
            </a:extLst>
          </p:cNvPr>
          <p:cNvSpPr txBox="1"/>
          <p:nvPr/>
        </p:nvSpPr>
        <p:spPr>
          <a:xfrm rot="16200000">
            <a:off x="7550260" y="3421172"/>
            <a:ext cx="1192789"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Species richness</a:t>
            </a:r>
          </a:p>
        </p:txBody>
      </p:sp>
      <p:sp>
        <p:nvSpPr>
          <p:cNvPr id="49" name="CasellaDiTesto 48">
            <a:extLst>
              <a:ext uri="{FF2B5EF4-FFF2-40B4-BE49-F238E27FC236}">
                <a16:creationId xmlns:a16="http://schemas.microsoft.com/office/drawing/2014/main" id="{984B3A81-6900-00DE-FE58-7C5A46198444}"/>
              </a:ext>
            </a:extLst>
          </p:cNvPr>
          <p:cNvSpPr txBox="1"/>
          <p:nvPr/>
        </p:nvSpPr>
        <p:spPr>
          <a:xfrm rot="16200000">
            <a:off x="9105403" y="3421172"/>
            <a:ext cx="1192789"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Species richness</a:t>
            </a:r>
          </a:p>
        </p:txBody>
      </p:sp>
      <p:sp>
        <p:nvSpPr>
          <p:cNvPr id="50" name="CasellaDiTesto 49">
            <a:extLst>
              <a:ext uri="{FF2B5EF4-FFF2-40B4-BE49-F238E27FC236}">
                <a16:creationId xmlns:a16="http://schemas.microsoft.com/office/drawing/2014/main" id="{62602F0C-5CCB-006A-EF31-CB407F5DD897}"/>
              </a:ext>
            </a:extLst>
          </p:cNvPr>
          <p:cNvSpPr txBox="1"/>
          <p:nvPr/>
        </p:nvSpPr>
        <p:spPr>
          <a:xfrm rot="16200000">
            <a:off x="8373130" y="4863540"/>
            <a:ext cx="1120628" cy="200055"/>
          </a:xfrm>
          <a:prstGeom prst="rect">
            <a:avLst/>
          </a:prstGeom>
          <a:solidFill>
            <a:schemeClr val="bg1"/>
          </a:solidFill>
        </p:spPr>
        <p:txBody>
          <a:bodyPr wrap="square" rtlCol="0">
            <a:spAutoFit/>
          </a:bodyPr>
          <a:lstStyle/>
          <a:p>
            <a:pPr algn="ctr"/>
            <a:r>
              <a:rPr lang="it-IT" sz="700" b="1" dirty="0">
                <a:latin typeface="Times New Roman" panose="02020603050405020304" pitchFamily="18" charset="0"/>
                <a:cs typeface="Times New Roman" panose="02020603050405020304" pitchFamily="18" charset="0"/>
              </a:rPr>
              <a:t>Species richness</a:t>
            </a:r>
          </a:p>
        </p:txBody>
      </p:sp>
    </p:spTree>
    <p:extLst>
      <p:ext uri="{BB962C8B-B14F-4D97-AF65-F5344CB8AC3E}">
        <p14:creationId xmlns:p14="http://schemas.microsoft.com/office/powerpoint/2010/main" val="7707417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2D10252-B557-4F73-9C05-AB28B06A12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258</Words>
  <Application>Microsoft Office PowerPoint</Application>
  <PresentationFormat>Widescreen</PresentationFormat>
  <Paragraphs>33</Paragraphs>
  <Slides>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Calibri</vt:lpstr>
      <vt:lpstr>Calibri Light</vt:lpstr>
      <vt:lpstr>Times New Roman</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GIOVANNI TRENTANOVI</cp:lastModifiedBy>
  <cp:revision>49</cp:revision>
  <dcterms:created xsi:type="dcterms:W3CDTF">2024-12-12T08:43:13Z</dcterms:created>
  <dcterms:modified xsi:type="dcterms:W3CDTF">2025-02-10T09:56:51Z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