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34551-6314-462A-BA48-CDAE576CD023}" v="2" dt="2025-01-17T09:41:2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9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562974" y="64267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F.Anna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Digilio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162F5C-710A-92B5-C8F4-80F9436EADD2}"/>
              </a:ext>
            </a:extLst>
          </p:cNvPr>
          <p:cNvSpPr txBox="1"/>
          <p:nvPr/>
        </p:nvSpPr>
        <p:spPr>
          <a:xfrm>
            <a:off x="1978508" y="476575"/>
            <a:ext cx="914938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 of the Byproduct </a:t>
            </a:r>
            <a:r>
              <a:rPr lang="it-IT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tomato processing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Aging in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Drosophila melanogaster</a:t>
            </a:r>
          </a:p>
          <a:p>
            <a:pPr algn="ctr">
              <a:spcAft>
                <a:spcPts val="600"/>
              </a:spcAft>
            </a:pPr>
            <a:r>
              <a:rPr lang="it-IT" sz="1000" dirty="0">
                <a:effectLst/>
                <a:latin typeface="Arial" panose="020B0604020202020204" pitchFamily="34" charset="0"/>
              </a:rPr>
              <a:t>Maria Rosaria Carillo</a:t>
            </a:r>
            <a:r>
              <a:rPr lang="it-IT" sz="1000" baseline="30000" dirty="0">
                <a:effectLst/>
                <a:latin typeface="Arial" panose="020B0604020202020204" pitchFamily="34" charset="0"/>
              </a:rPr>
              <a:t>1,2</a:t>
            </a:r>
            <a:r>
              <a:rPr lang="it-IT" sz="1000" dirty="0">
                <a:effectLst/>
                <a:latin typeface="Arial" panose="020B0604020202020204" pitchFamily="34" charset="0"/>
              </a:rPr>
              <a:t>, Filomena Anna Digilio</a:t>
            </a:r>
            <a:r>
              <a:rPr lang="it-IT" sz="1000" baseline="30000" dirty="0">
                <a:effectLst/>
                <a:latin typeface="Arial" panose="020B0604020202020204" pitchFamily="34" charset="0"/>
              </a:rPr>
              <a:t>1,3</a:t>
            </a:r>
          </a:p>
          <a:p>
            <a:pPr algn="ctr">
              <a:spcAft>
                <a:spcPts val="600"/>
              </a:spcAft>
            </a:pPr>
            <a:r>
              <a:rPr lang="it-IT" sz="1000" i="1" baseline="30000" dirty="0">
                <a:effectLst/>
                <a:latin typeface="Times New Roman" panose="02020603050405020304" pitchFamily="18" charset="0"/>
              </a:rPr>
              <a:t>1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1000" i="1" dirty="0" err="1">
                <a:effectLst/>
                <a:latin typeface="Times New Roman" panose="02020603050405020304" pitchFamily="18" charset="0"/>
              </a:rPr>
              <a:t>Research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 Institute on </a:t>
            </a:r>
            <a:r>
              <a:rPr lang="it-IT" sz="1000" i="1" dirty="0" err="1">
                <a:effectLst/>
                <a:latin typeface="Times New Roman" panose="02020603050405020304" pitchFamily="18" charset="0"/>
              </a:rPr>
              <a:t>Terrestrial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1000" i="1" dirty="0" err="1">
                <a:effectLst/>
                <a:latin typeface="Times New Roman" panose="02020603050405020304" pitchFamily="18" charset="0"/>
              </a:rPr>
              <a:t>Ecosystems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 (IRET)-CNR, Via Pietro Castellino 111, 80131 </a:t>
            </a:r>
            <a:r>
              <a:rPr lang="it-IT" sz="1000" i="1" dirty="0" err="1">
                <a:effectLst/>
                <a:latin typeface="Times New Roman" panose="02020603050405020304" pitchFamily="18" charset="0"/>
              </a:rPr>
              <a:t>Naples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, </a:t>
            </a:r>
            <a:r>
              <a:rPr lang="it-IT" sz="1000" i="1" dirty="0" err="1">
                <a:effectLst/>
                <a:latin typeface="Times New Roman" panose="02020603050405020304" pitchFamily="18" charset="0"/>
              </a:rPr>
              <a:t>Italy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; </a:t>
            </a:r>
            <a:r>
              <a:rPr lang="it-IT" sz="1000" i="1" baseline="30000" dirty="0">
                <a:latin typeface="Times New Roman" panose="02020603050405020304" pitchFamily="18" charset="0"/>
              </a:rPr>
              <a:t>2 </a:t>
            </a:r>
            <a:r>
              <a:rPr lang="it-IT" sz="1000" i="1" dirty="0">
                <a:latin typeface="Times New Roman" panose="02020603050405020304" pitchFamily="18" charset="0"/>
              </a:rPr>
              <a:t>ISPA CNR, largo Paolo Braccini 2</a:t>
            </a:r>
          </a:p>
          <a:p>
            <a:pPr algn="ctr">
              <a:spcAft>
                <a:spcPts val="600"/>
              </a:spcAft>
            </a:pPr>
            <a:r>
              <a:rPr lang="it-IT" sz="1000" i="1" dirty="0">
                <a:latin typeface="Times New Roman" panose="02020603050405020304" pitchFamily="18" charset="0"/>
              </a:rPr>
              <a:t>10095 Grugliasco (TO)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1000" i="1" baseline="30000" dirty="0">
                <a:effectLst/>
                <a:latin typeface="Times New Roman" panose="02020603050405020304" pitchFamily="18" charset="0"/>
              </a:rPr>
              <a:t>3 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National </a:t>
            </a:r>
            <a:r>
              <a:rPr lang="it-IT" sz="1000" i="1" dirty="0" err="1">
                <a:effectLst/>
                <a:latin typeface="Times New Roman" panose="02020603050405020304" pitchFamily="18" charset="0"/>
              </a:rPr>
              <a:t>Biodiversity</a:t>
            </a:r>
            <a:r>
              <a:rPr lang="it-IT" sz="1000" i="1" dirty="0">
                <a:effectLst/>
                <a:latin typeface="Times New Roman" panose="02020603050405020304" pitchFamily="18" charset="0"/>
              </a:rPr>
              <a:t> Future Center (NBFC), 90133 Palermo</a:t>
            </a:r>
            <a:endParaRPr lang="it-IT" sz="1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79E3E2-1AF2-5DC2-B2DF-3E8BBCD5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826" y="6405119"/>
            <a:ext cx="85026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011C99D-B180-AEB5-1C45-328351B3A45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525" y="6350679"/>
            <a:ext cx="952655" cy="51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741979C6-2660-21F4-B940-BFCB5533CD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144"/>
          <a:stretch/>
        </p:blipFill>
        <p:spPr>
          <a:xfrm>
            <a:off x="5808170" y="1863800"/>
            <a:ext cx="3243167" cy="2149216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A499465B-C712-E44A-39F6-9F13E030734C}"/>
              </a:ext>
            </a:extLst>
          </p:cNvPr>
          <p:cNvSpPr/>
          <p:nvPr/>
        </p:nvSpPr>
        <p:spPr>
          <a:xfrm>
            <a:off x="1504049" y="1743742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Growing interest in sustainable and natural solutions</a:t>
            </a:r>
            <a:endParaRPr lang="it-IT" sz="1200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33DAF6F-7472-F770-3DC3-F0C251B2E701}"/>
              </a:ext>
            </a:extLst>
          </p:cNvPr>
          <p:cNvSpPr/>
          <p:nvPr/>
        </p:nvSpPr>
        <p:spPr>
          <a:xfrm>
            <a:off x="1223217" y="1075168"/>
            <a:ext cx="10053882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aim </a:t>
            </a:r>
            <a:r>
              <a:rPr lang="en-US" dirty="0"/>
              <a:t>of this work  is the study of aging utilizing products derived from tomato-industrial waste in the model organism </a:t>
            </a:r>
            <a:r>
              <a:rPr lang="en-US" i="1" dirty="0"/>
              <a:t>Drosophila melanogaster</a:t>
            </a:r>
            <a:endParaRPr lang="it-IT" i="1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39235A52-E488-A6C3-DA98-2251247E50AE}"/>
              </a:ext>
            </a:extLst>
          </p:cNvPr>
          <p:cNvSpPr txBox="1"/>
          <p:nvPr/>
        </p:nvSpPr>
        <p:spPr>
          <a:xfrm>
            <a:off x="5904303" y="1646300"/>
            <a:ext cx="212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Experimental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design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CE8D0DF7-8B19-8AE6-4DBD-812192BC19D7}"/>
              </a:ext>
            </a:extLst>
          </p:cNvPr>
          <p:cNvGrpSpPr/>
          <p:nvPr/>
        </p:nvGrpSpPr>
        <p:grpSpPr>
          <a:xfrm>
            <a:off x="348927" y="1971153"/>
            <a:ext cx="5314853" cy="1860249"/>
            <a:chOff x="948732" y="2055326"/>
            <a:chExt cx="5314853" cy="18602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02AAA2-9A75-0799-CF32-9AF913FD3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7522" y="2055326"/>
              <a:ext cx="642942" cy="58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724257D5-8693-911E-1136-FCADAFB0C893}"/>
                </a:ext>
              </a:extLst>
            </p:cNvPr>
            <p:cNvCxnSpPr/>
            <p:nvPr/>
          </p:nvCxnSpPr>
          <p:spPr>
            <a:xfrm rot="5400000">
              <a:off x="3676284" y="234230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35ED8C7-3AF8-1F70-4C52-E6C248E88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47741" y="2390129"/>
              <a:ext cx="13049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B281048A-75E8-2BAF-9651-BFB5B783ECB1}"/>
                </a:ext>
              </a:extLst>
            </p:cNvPr>
            <p:cNvCxnSpPr/>
            <p:nvPr/>
          </p:nvCxnSpPr>
          <p:spPr>
            <a:xfrm rot="10800000" flipV="1">
              <a:off x="4342968" y="2930699"/>
              <a:ext cx="1349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80ADF2E0-6E4D-FD27-7D7E-3BD1FADDE6E0}"/>
                </a:ext>
              </a:extLst>
            </p:cNvPr>
            <p:cNvSpPr/>
            <p:nvPr/>
          </p:nvSpPr>
          <p:spPr>
            <a:xfrm>
              <a:off x="1445094" y="3453910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200" dirty="0"/>
                <a:t>Study Models</a:t>
              </a:r>
            </a:p>
            <a:p>
              <a:pPr algn="ctr"/>
              <a:r>
                <a:rPr lang="en-US" sz="1200" dirty="0"/>
                <a:t>Efficacy tested on cellular and animal models</a:t>
              </a:r>
              <a:endParaRPr lang="it-IT" sz="1200" dirty="0"/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16C1DBFB-5FF7-3307-B2F4-944649733ACB}"/>
                </a:ext>
              </a:extLst>
            </p:cNvPr>
            <p:cNvCxnSpPr/>
            <p:nvPr/>
          </p:nvCxnSpPr>
          <p:spPr>
            <a:xfrm rot="10800000" flipV="1">
              <a:off x="2181390" y="2948050"/>
              <a:ext cx="1349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4869E0D1-7B25-BC90-F7DF-30563CA70A1C}"/>
                </a:ext>
              </a:extLst>
            </p:cNvPr>
            <p:cNvSpPr/>
            <p:nvPr/>
          </p:nvSpPr>
          <p:spPr>
            <a:xfrm>
              <a:off x="2298614" y="2679111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Combatting</a:t>
              </a:r>
            </a:p>
            <a:p>
              <a:r>
                <a:rPr lang="en-US" sz="1200" dirty="0"/>
                <a:t> free radicals</a:t>
              </a:r>
              <a:endParaRPr lang="it-IT" sz="1200" dirty="0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AA1B8EA9-67F0-2088-8D73-E9199F9BEE75}"/>
                </a:ext>
              </a:extLst>
            </p:cNvPr>
            <p:cNvSpPr/>
            <p:nvPr/>
          </p:nvSpPr>
          <p:spPr>
            <a:xfrm>
              <a:off x="948732" y="2458801"/>
              <a:ext cx="2428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Reducing oxidative </a:t>
              </a:r>
            </a:p>
            <a:p>
              <a:r>
                <a:rPr lang="en-US" sz="1200" dirty="0"/>
                <a:t>stress.</a:t>
              </a:r>
            </a:p>
            <a:p>
              <a:r>
                <a:rPr lang="en-US" sz="1200" dirty="0"/>
                <a:t>Potential effects</a:t>
              </a:r>
            </a:p>
            <a:p>
              <a:r>
                <a:rPr lang="en-US" sz="1200" dirty="0"/>
                <a:t> on preventing</a:t>
              </a:r>
            </a:p>
            <a:p>
              <a:r>
                <a:rPr lang="en-US" sz="1200" dirty="0"/>
                <a:t> age-related</a:t>
              </a:r>
            </a:p>
            <a:p>
              <a:r>
                <a:rPr lang="en-US" sz="1200" dirty="0"/>
                <a:t> diseases</a:t>
              </a:r>
              <a:endParaRPr lang="it-IT" sz="1200" dirty="0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A9F8A5CB-2CF6-C14F-17DF-689014476C07}"/>
                </a:ext>
              </a:extLst>
            </p:cNvPr>
            <p:cNvSpPr/>
            <p:nvPr/>
          </p:nvSpPr>
          <p:spPr>
            <a:xfrm>
              <a:off x="4404283" y="2687046"/>
              <a:ext cx="9175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err="1"/>
                <a:t>Bioactive</a:t>
              </a:r>
              <a:r>
                <a:rPr lang="it-IT" sz="1200" dirty="0"/>
                <a:t> </a:t>
              </a:r>
            </a:p>
            <a:p>
              <a:r>
                <a:rPr lang="it-IT" sz="1200" dirty="0" err="1"/>
                <a:t>compounds</a:t>
              </a:r>
              <a:endParaRPr lang="it-IT" sz="1200" dirty="0"/>
            </a:p>
          </p:txBody>
        </p: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2CC07F03-63B1-F341-A846-1C561FA7A1A7}"/>
                </a:ext>
              </a:extLst>
            </p:cNvPr>
            <p:cNvCxnSpPr/>
            <p:nvPr/>
          </p:nvCxnSpPr>
          <p:spPr>
            <a:xfrm rot="10800000" flipV="1">
              <a:off x="5218645" y="2930698"/>
              <a:ext cx="1349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BD7A8E1E-B2F9-A024-FAFE-E87375A0C4F7}"/>
                </a:ext>
              </a:extLst>
            </p:cNvPr>
            <p:cNvSpPr/>
            <p:nvPr/>
          </p:nvSpPr>
          <p:spPr>
            <a:xfrm>
              <a:off x="5320570" y="2684703"/>
              <a:ext cx="9430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err="1"/>
                <a:t>Polyphenols</a:t>
              </a:r>
              <a:endParaRPr lang="it-IT" sz="1200" dirty="0"/>
            </a:p>
            <a:p>
              <a:r>
                <a:rPr lang="it-IT" sz="1200" dirty="0" err="1"/>
                <a:t>flavonoids</a:t>
              </a:r>
              <a:endParaRPr lang="it-IT" sz="1200" dirty="0"/>
            </a:p>
          </p:txBody>
        </p: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id="{E656C082-8B4C-6ACA-0CA0-021FD7C2F78F}"/>
                </a:ext>
              </a:extLst>
            </p:cNvPr>
            <p:cNvCxnSpPr>
              <a:cxnSpLocks/>
            </p:cNvCxnSpPr>
            <p:nvPr/>
          </p:nvCxnSpPr>
          <p:spPr>
            <a:xfrm>
              <a:off x="3818366" y="3347825"/>
              <a:ext cx="5147" cy="163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id="{09D53E26-8980-C91E-0003-99C76E4162FE}"/>
                </a:ext>
              </a:extLst>
            </p:cNvPr>
            <p:cNvCxnSpPr/>
            <p:nvPr/>
          </p:nvCxnSpPr>
          <p:spPr>
            <a:xfrm rot="10800000" flipV="1">
              <a:off x="3156877" y="2931339"/>
              <a:ext cx="1349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mmagine 57">
            <a:extLst>
              <a:ext uri="{FF2B5EF4-FFF2-40B4-BE49-F238E27FC236}">
                <a16:creationId xmlns:a16="http://schemas.microsoft.com/office/drawing/2014/main" id="{5C1CF21A-1AB3-2B8F-D7F0-48F66FE068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878" y="4508113"/>
            <a:ext cx="3725811" cy="1873312"/>
          </a:xfrm>
          <a:prstGeom prst="rect">
            <a:avLst/>
          </a:prstGeom>
        </p:spPr>
      </p:pic>
      <p:sp>
        <p:nvSpPr>
          <p:cNvPr id="61" name="Rettangolo 60">
            <a:extLst>
              <a:ext uri="{FF2B5EF4-FFF2-40B4-BE49-F238E27FC236}">
                <a16:creationId xmlns:a16="http://schemas.microsoft.com/office/drawing/2014/main" id="{8EFF6981-4BC6-0211-3809-7E0AC3AEFE5D}"/>
              </a:ext>
            </a:extLst>
          </p:cNvPr>
          <p:cNvSpPr/>
          <p:nvPr/>
        </p:nvSpPr>
        <p:spPr>
          <a:xfrm>
            <a:off x="348927" y="1782079"/>
            <a:ext cx="5314853" cy="208540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937C44F-DE4D-5E29-22BC-AFA18827E025}"/>
              </a:ext>
            </a:extLst>
          </p:cNvPr>
          <p:cNvSpPr txBox="1"/>
          <p:nvPr/>
        </p:nvSpPr>
        <p:spPr>
          <a:xfrm>
            <a:off x="4091174" y="3904606"/>
            <a:ext cx="19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Molecular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analysis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C115250D-0507-9B37-DD84-3CEDD0F7594C}"/>
              </a:ext>
            </a:extLst>
          </p:cNvPr>
          <p:cNvSpPr txBox="1"/>
          <p:nvPr/>
        </p:nvSpPr>
        <p:spPr>
          <a:xfrm>
            <a:off x="1238768" y="4175029"/>
            <a:ext cx="23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Aging </a:t>
            </a:r>
            <a:r>
              <a:rPr lang="it-IT" dirty="0" err="1"/>
              <a:t>related</a:t>
            </a:r>
            <a:r>
              <a:rPr lang="it-IT" dirty="0"/>
              <a:t> pathways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A25DE2FF-3911-AB60-D790-6BBAEA9C61BC}"/>
              </a:ext>
            </a:extLst>
          </p:cNvPr>
          <p:cNvSpPr/>
          <p:nvPr/>
        </p:nvSpPr>
        <p:spPr>
          <a:xfrm>
            <a:off x="1174836" y="4226906"/>
            <a:ext cx="3022026" cy="2655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A0181DF-2BDD-F5ED-B631-ABFC604A181C}"/>
              </a:ext>
            </a:extLst>
          </p:cNvPr>
          <p:cNvSpPr txBox="1"/>
          <p:nvPr/>
        </p:nvSpPr>
        <p:spPr>
          <a:xfrm>
            <a:off x="4370393" y="4195507"/>
            <a:ext cx="3188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Insuline pathway </a:t>
            </a:r>
            <a:r>
              <a:rPr lang="it-IT" dirty="0" err="1"/>
              <a:t>regulation</a:t>
            </a:r>
            <a:r>
              <a:rPr lang="it-IT" dirty="0"/>
              <a:t> (IIS)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A562FF2F-81BC-A275-39B7-C6B2A95BBBA2}"/>
              </a:ext>
            </a:extLst>
          </p:cNvPr>
          <p:cNvSpPr/>
          <p:nvPr/>
        </p:nvSpPr>
        <p:spPr>
          <a:xfrm>
            <a:off x="4425442" y="4230612"/>
            <a:ext cx="3022026" cy="2655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4E1CF2EF-A915-5153-F9F2-77AD0BEE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18265" y="4551284"/>
            <a:ext cx="1591200" cy="21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3EBE608E-3DBA-B86F-8C4B-D7E57A4F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2588" y="4533951"/>
            <a:ext cx="158976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75DFE43A-EEF2-9BF1-6E65-33F9ECC96C8B}"/>
              </a:ext>
            </a:extLst>
          </p:cNvPr>
          <p:cNvCxnSpPr>
            <a:cxnSpLocks/>
          </p:cNvCxnSpPr>
          <p:nvPr/>
        </p:nvCxnSpPr>
        <p:spPr>
          <a:xfrm>
            <a:off x="5202483" y="5361152"/>
            <a:ext cx="0" cy="19283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>
            <a:extLst>
              <a:ext uri="{FF2B5EF4-FFF2-40B4-BE49-F238E27FC236}">
                <a16:creationId xmlns:a16="http://schemas.microsoft.com/office/drawing/2014/main" id="{A4671E2F-2B14-5680-CA7A-4BA78D7908D8}"/>
              </a:ext>
            </a:extLst>
          </p:cNvPr>
          <p:cNvCxnSpPr>
            <a:cxnSpLocks/>
          </p:cNvCxnSpPr>
          <p:nvPr/>
        </p:nvCxnSpPr>
        <p:spPr>
          <a:xfrm>
            <a:off x="5816939" y="5756835"/>
            <a:ext cx="0" cy="19283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72E9EAAA-1B6B-A5FE-AF4D-E478556C6CA1}"/>
              </a:ext>
            </a:extLst>
          </p:cNvPr>
          <p:cNvCxnSpPr>
            <a:cxnSpLocks/>
          </p:cNvCxnSpPr>
          <p:nvPr/>
        </p:nvCxnSpPr>
        <p:spPr>
          <a:xfrm>
            <a:off x="6211158" y="5707171"/>
            <a:ext cx="0" cy="19283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35F2C404-00EC-E1FB-4798-6B5170A43688}"/>
              </a:ext>
            </a:extLst>
          </p:cNvPr>
          <p:cNvCxnSpPr>
            <a:cxnSpLocks/>
          </p:cNvCxnSpPr>
          <p:nvPr/>
        </p:nvCxnSpPr>
        <p:spPr>
          <a:xfrm flipV="1">
            <a:off x="5205341" y="6029979"/>
            <a:ext cx="0" cy="167621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31CE4350-0F30-3A37-428A-05E56ED16C5F}"/>
              </a:ext>
            </a:extLst>
          </p:cNvPr>
          <p:cNvCxnSpPr>
            <a:cxnSpLocks/>
          </p:cNvCxnSpPr>
          <p:nvPr/>
        </p:nvCxnSpPr>
        <p:spPr>
          <a:xfrm flipV="1">
            <a:off x="6863895" y="5457568"/>
            <a:ext cx="0" cy="167621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25E28080-4E49-04D2-336C-971B50B56F61}"/>
              </a:ext>
            </a:extLst>
          </p:cNvPr>
          <p:cNvSpPr txBox="1"/>
          <p:nvPr/>
        </p:nvSpPr>
        <p:spPr>
          <a:xfrm>
            <a:off x="5202483" y="4544361"/>
            <a:ext cx="605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WT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F1DFEF84-0614-F932-F5DA-9C03728783C4}"/>
              </a:ext>
            </a:extLst>
          </p:cNvPr>
          <p:cNvSpPr txBox="1"/>
          <p:nvPr/>
        </p:nvSpPr>
        <p:spPr>
          <a:xfrm>
            <a:off x="6700766" y="4534736"/>
            <a:ext cx="512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HD</a:t>
            </a:r>
          </a:p>
        </p:txBody>
      </p:sp>
      <p:pic>
        <p:nvPicPr>
          <p:cNvPr id="84" name="Immagine 83">
            <a:extLst>
              <a:ext uri="{FF2B5EF4-FFF2-40B4-BE49-F238E27FC236}">
                <a16:creationId xmlns:a16="http://schemas.microsoft.com/office/drawing/2014/main" id="{F7B8D716-60DB-5EA3-5785-575B62A58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7367" y="4202495"/>
            <a:ext cx="3172569" cy="2323389"/>
          </a:xfrm>
          <a:prstGeom prst="rect">
            <a:avLst/>
          </a:prstGeom>
        </p:spPr>
      </p:pic>
      <p:sp>
        <p:nvSpPr>
          <p:cNvPr id="85" name="Rettangolo 84">
            <a:extLst>
              <a:ext uri="{FF2B5EF4-FFF2-40B4-BE49-F238E27FC236}">
                <a16:creationId xmlns:a16="http://schemas.microsoft.com/office/drawing/2014/main" id="{87AF5C07-8E1A-2540-AE86-61B8143E1F1D}"/>
              </a:ext>
            </a:extLst>
          </p:cNvPr>
          <p:cNvSpPr/>
          <p:nvPr/>
        </p:nvSpPr>
        <p:spPr>
          <a:xfrm>
            <a:off x="8196959" y="3898343"/>
            <a:ext cx="2743200" cy="24163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40299B0C-B9FC-E7F8-5177-55EDED18248C}"/>
              </a:ext>
            </a:extLst>
          </p:cNvPr>
          <p:cNvSpPr txBox="1"/>
          <p:nvPr/>
        </p:nvSpPr>
        <p:spPr>
          <a:xfrm>
            <a:off x="8447111" y="3826175"/>
            <a:ext cx="2428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regulation</a:t>
            </a:r>
            <a:endParaRPr lang="it-IT" dirty="0"/>
          </a:p>
        </p:txBody>
      </p:sp>
      <p:pic>
        <p:nvPicPr>
          <p:cNvPr id="87" name="Immagine 86">
            <a:extLst>
              <a:ext uri="{FF2B5EF4-FFF2-40B4-BE49-F238E27FC236}">
                <a16:creationId xmlns:a16="http://schemas.microsoft.com/office/drawing/2014/main" id="{27BA1DFC-B444-1B24-FF8A-30693C0CF1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77517" y="2083304"/>
            <a:ext cx="2299582" cy="1696257"/>
          </a:xfrm>
          <a:prstGeom prst="rect">
            <a:avLst/>
          </a:prstGeom>
        </p:spPr>
      </p:pic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B8E4991C-1425-721E-C3F2-130E289052B0}"/>
              </a:ext>
            </a:extLst>
          </p:cNvPr>
          <p:cNvSpPr txBox="1"/>
          <p:nvPr/>
        </p:nvSpPr>
        <p:spPr>
          <a:xfrm>
            <a:off x="9544255" y="1694119"/>
            <a:ext cx="2428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Lifespan</a:t>
            </a:r>
            <a:endParaRPr lang="it-IT" dirty="0"/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AF8D8348-1D43-EBE6-A06E-9CFE654A947E}"/>
              </a:ext>
            </a:extLst>
          </p:cNvPr>
          <p:cNvSpPr/>
          <p:nvPr/>
        </p:nvSpPr>
        <p:spPr>
          <a:xfrm>
            <a:off x="9058188" y="1770392"/>
            <a:ext cx="1943013" cy="24163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pic>
        <p:nvPicPr>
          <p:cNvPr id="90" name="Picture 8">
            <a:extLst>
              <a:ext uri="{FF2B5EF4-FFF2-40B4-BE49-F238E27FC236}">
                <a16:creationId xmlns:a16="http://schemas.microsoft.com/office/drawing/2014/main" id="{83C4D285-EDEB-74DC-B6EB-03A4545D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07355" y="6393349"/>
            <a:ext cx="891011" cy="3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Immagine 91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553BBC4D-9C0D-E7D4-4FC1-1B2D0AACA4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11" y="6519808"/>
            <a:ext cx="738838" cy="2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152</Words>
  <Application>Microsoft Macintosh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FILOMENA ANNA DIGILIO</cp:lastModifiedBy>
  <cp:revision>19</cp:revision>
  <cp:lastPrinted>2025-02-11T13:46:32Z</cp:lastPrinted>
  <dcterms:created xsi:type="dcterms:W3CDTF">2024-12-12T08:43:13Z</dcterms:created>
  <dcterms:modified xsi:type="dcterms:W3CDTF">2025-02-11T13:55:18Z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