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5DE4C4-E7D0-1C48-AD7F-5D0C99774378}" v="9" dt="2025-01-08T18:57:36.0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58"/>
  </p:normalViewPr>
  <p:slideViewPr>
    <p:cSldViewPr snapToGrid="0">
      <p:cViewPr varScale="1">
        <p:scale>
          <a:sx n="106" d="100"/>
          <a:sy n="106" d="100"/>
        </p:scale>
        <p:origin x="136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COLPANI" userId="963f8fa7-e0aa-45fa-b29f-0ac042e8df5b" providerId="ADAL" clId="{A35DE4C4-E7D0-1C48-AD7F-5D0C99774378}"/>
    <pc:docChg chg="modSld">
      <pc:chgData name="GIUSEPPE COLPANI" userId="963f8fa7-e0aa-45fa-b29f-0ac042e8df5b" providerId="ADAL" clId="{A35DE4C4-E7D0-1C48-AD7F-5D0C99774378}" dt="2025-01-09T07:17:38.713" v="13" actId="20577"/>
      <pc:docMkLst>
        <pc:docMk/>
      </pc:docMkLst>
      <pc:sldChg chg="modSp mod">
        <pc:chgData name="GIUSEPPE COLPANI" userId="963f8fa7-e0aa-45fa-b29f-0ac042e8df5b" providerId="ADAL" clId="{A35DE4C4-E7D0-1C48-AD7F-5D0C99774378}" dt="2025-01-09T07:17:38.713" v="13" actId="20577"/>
        <pc:sldMkLst>
          <pc:docMk/>
          <pc:sldMk cId="1983606197" sldId="258"/>
        </pc:sldMkLst>
        <pc:spChg chg="mod">
          <ac:chgData name="GIUSEPPE COLPANI" userId="963f8fa7-e0aa-45fa-b29f-0ac042e8df5b" providerId="ADAL" clId="{A35DE4C4-E7D0-1C48-AD7F-5D0C99774378}" dt="2025-01-09T07:17:38.713" v="13" actId="20577"/>
          <ac:spMkLst>
            <pc:docMk/>
            <pc:sldMk cId="1983606197" sldId="258"/>
            <ac:spMk id="3" creationId="{27F3576A-7071-0BDE-A0D2-2CE7412D72F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57BB89-9C24-4EE9-8833-A4755980D8B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064C19F-123A-4947-87AC-CB33F516E7E6}">
      <dgm:prSet phldrT="[Testo]"/>
      <dgm:spPr/>
      <dgm:t>
        <a:bodyPr/>
        <a:lstStyle/>
        <a:p>
          <a:pPr rtl="0"/>
          <a:r>
            <a:rPr lang="it-IT" dirty="0">
              <a:latin typeface="Aptos Display" panose="02110004020202020204"/>
            </a:rPr>
            <a:t>Capacità</a:t>
          </a:r>
          <a:r>
            <a:rPr lang="it-IT" dirty="0"/>
            <a:t> </a:t>
          </a:r>
          <a:r>
            <a:rPr lang="it-IT" dirty="0">
              <a:latin typeface="Aptos Display" panose="02110004020202020204"/>
            </a:rPr>
            <a:t> </a:t>
          </a:r>
          <a:r>
            <a:rPr lang="it-IT" dirty="0"/>
            <a:t>scientifica</a:t>
          </a:r>
        </a:p>
      </dgm:t>
    </dgm:pt>
    <dgm:pt modelId="{9CEBD712-3D06-44B1-8D25-FB61881F4F52}" type="parTrans" cxnId="{C23E2A31-3DAF-4162-AB6C-BF2E778F9E94}">
      <dgm:prSet/>
      <dgm:spPr/>
      <dgm:t>
        <a:bodyPr/>
        <a:lstStyle/>
        <a:p>
          <a:endParaRPr lang="it-IT"/>
        </a:p>
      </dgm:t>
    </dgm:pt>
    <dgm:pt modelId="{2BD5E24A-7D5D-4FE5-864B-656888BC770B}" type="sibTrans" cxnId="{C23E2A31-3DAF-4162-AB6C-BF2E778F9E94}">
      <dgm:prSet/>
      <dgm:spPr/>
      <dgm:t>
        <a:bodyPr/>
        <a:lstStyle/>
        <a:p>
          <a:endParaRPr lang="it-IT"/>
        </a:p>
      </dgm:t>
    </dgm:pt>
    <dgm:pt modelId="{EC03AE86-E7AC-4A78-A83C-A870CC603288}">
      <dgm:prSet phldrT="[Testo]"/>
      <dgm:spPr/>
      <dgm:t>
        <a:bodyPr/>
        <a:lstStyle/>
        <a:p>
          <a:r>
            <a:rPr lang="it-IT" dirty="0"/>
            <a:t>Collaborazioni nazionali/internazionali potenzialmente sviluppabili (riportare eventuale elenco delle istituzioni)</a:t>
          </a:r>
        </a:p>
      </dgm:t>
    </dgm:pt>
    <dgm:pt modelId="{5C7334DD-0782-4235-846B-3D7440895E43}" type="parTrans" cxnId="{47D99EDA-8AAD-4706-B0BF-0666F40004BD}">
      <dgm:prSet/>
      <dgm:spPr/>
      <dgm:t>
        <a:bodyPr/>
        <a:lstStyle/>
        <a:p>
          <a:endParaRPr lang="it-IT"/>
        </a:p>
      </dgm:t>
    </dgm:pt>
    <dgm:pt modelId="{798D2753-A995-47BE-AEC7-A979877BB0C2}" type="sibTrans" cxnId="{47D99EDA-8AAD-4706-B0BF-0666F40004BD}">
      <dgm:prSet/>
      <dgm:spPr/>
      <dgm:t>
        <a:bodyPr/>
        <a:lstStyle/>
        <a:p>
          <a:endParaRPr lang="it-IT"/>
        </a:p>
      </dgm:t>
    </dgm:pt>
    <dgm:pt modelId="{CE0EC68E-B102-411A-92BE-A1997ED85386}">
      <dgm:prSet phldrT="[Testo]"/>
      <dgm:spPr/>
      <dgm:t>
        <a:bodyPr/>
        <a:lstStyle/>
        <a:p>
          <a:r>
            <a:rPr lang="it-IT" dirty="0">
              <a:latin typeface="Aptos Display" panose="02110004020202020204"/>
            </a:rPr>
            <a:t>Impatto</a:t>
          </a:r>
          <a:r>
            <a:rPr lang="it-IT" dirty="0"/>
            <a:t> economico e sociale</a:t>
          </a:r>
        </a:p>
      </dgm:t>
    </dgm:pt>
    <dgm:pt modelId="{8323FB20-B577-4800-8A56-53EE02B8FB5D}" type="parTrans" cxnId="{47335FF5-CF95-468E-9FE2-8FCA9D1DCFF1}">
      <dgm:prSet/>
      <dgm:spPr/>
      <dgm:t>
        <a:bodyPr/>
        <a:lstStyle/>
        <a:p>
          <a:endParaRPr lang="it-IT"/>
        </a:p>
      </dgm:t>
    </dgm:pt>
    <dgm:pt modelId="{75541567-1A3B-4F46-8014-CB14107441CC}" type="sibTrans" cxnId="{47335FF5-CF95-468E-9FE2-8FCA9D1DCFF1}">
      <dgm:prSet/>
      <dgm:spPr/>
      <dgm:t>
        <a:bodyPr/>
        <a:lstStyle/>
        <a:p>
          <a:endParaRPr lang="it-IT"/>
        </a:p>
      </dgm:t>
    </dgm:pt>
    <dgm:pt modelId="{F65A7AAF-A045-4221-8567-DE621B6A5E7C}">
      <dgm:prSet phldrT="[Testo]"/>
      <dgm:spPr/>
      <dgm:t>
        <a:bodyPr/>
        <a:lstStyle/>
        <a:p>
          <a:r>
            <a:rPr lang="it-IT" dirty="0"/>
            <a:t>Capacità di attrarre risorse dall’esterno anche attraverso il venture capital (indicare l’investitore)</a:t>
          </a:r>
        </a:p>
      </dgm:t>
    </dgm:pt>
    <dgm:pt modelId="{BCA3D3BD-603D-47AE-ACC2-D53C1E842547}" type="parTrans" cxnId="{AA8B6122-6385-4609-ACFC-304C96F4C5CD}">
      <dgm:prSet/>
      <dgm:spPr/>
      <dgm:t>
        <a:bodyPr/>
        <a:lstStyle/>
        <a:p>
          <a:endParaRPr lang="it-IT"/>
        </a:p>
      </dgm:t>
    </dgm:pt>
    <dgm:pt modelId="{B0DD1983-C510-4B7D-8ECC-E62DD6228564}" type="sibTrans" cxnId="{AA8B6122-6385-4609-ACFC-304C96F4C5CD}">
      <dgm:prSet/>
      <dgm:spPr/>
      <dgm:t>
        <a:bodyPr/>
        <a:lstStyle/>
        <a:p>
          <a:endParaRPr lang="it-IT"/>
        </a:p>
      </dgm:t>
    </dgm:pt>
    <dgm:pt modelId="{92CFF9DE-05CA-4693-A49C-AAB7C218A42E}">
      <dgm:prSet phldrT="[Testo]"/>
      <dgm:spPr/>
      <dgm:t>
        <a:bodyPr/>
        <a:lstStyle/>
        <a:p>
          <a:endParaRPr lang="it-IT" dirty="0"/>
        </a:p>
      </dgm:t>
    </dgm:pt>
    <dgm:pt modelId="{E2F50DD1-034F-46DD-8B0F-135E3EC93E0E}" type="parTrans" cxnId="{57B5BB57-1DD0-4CB7-8E70-9022B2546D09}">
      <dgm:prSet/>
      <dgm:spPr/>
      <dgm:t>
        <a:bodyPr/>
        <a:lstStyle/>
        <a:p>
          <a:endParaRPr lang="it-IT"/>
        </a:p>
      </dgm:t>
    </dgm:pt>
    <dgm:pt modelId="{70C6266A-833D-4E35-B31E-0F84562A48DC}" type="sibTrans" cxnId="{57B5BB57-1DD0-4CB7-8E70-9022B2546D09}">
      <dgm:prSet/>
      <dgm:spPr/>
      <dgm:t>
        <a:bodyPr/>
        <a:lstStyle/>
        <a:p>
          <a:endParaRPr lang="it-IT"/>
        </a:p>
      </dgm:t>
    </dgm:pt>
    <dgm:pt modelId="{60E31542-9BD7-4DAD-A1A0-D040CEBDB99F}">
      <dgm:prSet phldrT="[Testo]"/>
      <dgm:spPr/>
      <dgm:t>
        <a:bodyPr/>
        <a:lstStyle/>
        <a:p>
          <a:r>
            <a:rPr lang="it-IT" dirty="0"/>
            <a:t>Capacità di incidere sulle ricerche e politiche di settore</a:t>
          </a:r>
        </a:p>
      </dgm:t>
    </dgm:pt>
    <dgm:pt modelId="{9752C91A-ECF6-43D2-BCD1-FCE22DACC706}" type="parTrans" cxnId="{F3C9E45C-0E73-4355-9122-AC4E3E76D819}">
      <dgm:prSet/>
      <dgm:spPr/>
      <dgm:t>
        <a:bodyPr/>
        <a:lstStyle/>
        <a:p>
          <a:endParaRPr lang="it-IT"/>
        </a:p>
      </dgm:t>
    </dgm:pt>
    <dgm:pt modelId="{207F431F-39A4-47E2-B647-3A4185F14C69}" type="sibTrans" cxnId="{F3C9E45C-0E73-4355-9122-AC4E3E76D819}">
      <dgm:prSet/>
      <dgm:spPr/>
      <dgm:t>
        <a:bodyPr/>
        <a:lstStyle/>
        <a:p>
          <a:endParaRPr lang="it-IT"/>
        </a:p>
      </dgm:t>
    </dgm:pt>
    <dgm:pt modelId="{350843DC-2802-4363-AB62-53803FC731B9}">
      <dgm:prSet phldrT="[Testo]"/>
      <dgm:spPr/>
      <dgm:t>
        <a:bodyPr/>
        <a:lstStyle/>
        <a:p>
          <a:r>
            <a:rPr lang="it-IT" dirty="0"/>
            <a:t>Contratti di licenza e capacità di realizzare brevetti/spin off (aggiuntivi rispetto agli attuali)</a:t>
          </a:r>
        </a:p>
      </dgm:t>
    </dgm:pt>
    <dgm:pt modelId="{3CB77416-9600-4E25-9420-0D622C6BF8E9}" type="parTrans" cxnId="{AC8DF732-9F79-4E47-8421-826DF05B3351}">
      <dgm:prSet/>
      <dgm:spPr/>
      <dgm:t>
        <a:bodyPr/>
        <a:lstStyle/>
        <a:p>
          <a:endParaRPr lang="it-IT"/>
        </a:p>
      </dgm:t>
    </dgm:pt>
    <dgm:pt modelId="{51BA281B-A1C6-4880-B41B-6BA912D42ABE}" type="sibTrans" cxnId="{AC8DF732-9F79-4E47-8421-826DF05B3351}">
      <dgm:prSet/>
      <dgm:spPr/>
      <dgm:t>
        <a:bodyPr/>
        <a:lstStyle/>
        <a:p>
          <a:endParaRPr lang="it-IT"/>
        </a:p>
      </dgm:t>
    </dgm:pt>
    <dgm:pt modelId="{3E979E6A-01D1-4070-9B6F-836796BFF120}">
      <dgm:prSet phldrT="[Testo]"/>
      <dgm:spPr/>
      <dgm:t>
        <a:bodyPr/>
        <a:lstStyle/>
        <a:p>
          <a:r>
            <a:rPr lang="it-IT" dirty="0"/>
            <a:t>Strumenti software open source (aggiuntivi rispetto agli attuali)</a:t>
          </a:r>
        </a:p>
      </dgm:t>
    </dgm:pt>
    <dgm:pt modelId="{C538E990-020A-4F57-AC5F-B8EFAF3D1DA9}" type="parTrans" cxnId="{1A02E158-1506-47C9-BECA-1550ED33C978}">
      <dgm:prSet/>
      <dgm:spPr/>
      <dgm:t>
        <a:bodyPr/>
        <a:lstStyle/>
        <a:p>
          <a:endParaRPr lang="it-IT"/>
        </a:p>
      </dgm:t>
    </dgm:pt>
    <dgm:pt modelId="{9949709B-654D-4D7E-91DE-6B85FBCF987D}" type="sibTrans" cxnId="{1A02E158-1506-47C9-BECA-1550ED33C978}">
      <dgm:prSet/>
      <dgm:spPr/>
      <dgm:t>
        <a:bodyPr/>
        <a:lstStyle/>
        <a:p>
          <a:endParaRPr lang="it-IT"/>
        </a:p>
      </dgm:t>
    </dgm:pt>
    <dgm:pt modelId="{9FE86B63-E1D6-4822-B6ED-5A66C37A5960}">
      <dgm:prSet phldrT="[Testo]"/>
      <dgm:spPr/>
      <dgm:t>
        <a:bodyPr/>
        <a:lstStyle/>
        <a:p>
          <a:r>
            <a:rPr lang="it-IT" dirty="0"/>
            <a:t>Coinvolgimento di imprese e/o Organismi di ricerca potenzialmente fruitori delle attività/servizi di ricerca  (indicare tipologia, settore )</a:t>
          </a:r>
        </a:p>
      </dgm:t>
    </dgm:pt>
    <dgm:pt modelId="{CF38E69E-0F0D-4275-A1BD-27656A890FC0}" type="parTrans" cxnId="{1D28C570-B98E-473B-AC50-6C6081C8E5F7}">
      <dgm:prSet/>
      <dgm:spPr/>
      <dgm:t>
        <a:bodyPr/>
        <a:lstStyle/>
        <a:p>
          <a:endParaRPr lang="it-IT"/>
        </a:p>
      </dgm:t>
    </dgm:pt>
    <dgm:pt modelId="{C85E04B2-462F-473A-A5EF-B9A35988552E}" type="sibTrans" cxnId="{1D28C570-B98E-473B-AC50-6C6081C8E5F7}">
      <dgm:prSet/>
      <dgm:spPr/>
      <dgm:t>
        <a:bodyPr/>
        <a:lstStyle/>
        <a:p>
          <a:endParaRPr lang="it-IT"/>
        </a:p>
      </dgm:t>
    </dgm:pt>
    <dgm:pt modelId="{74CFADE4-5CA2-42FE-BCDC-4839907D83EA}">
      <dgm:prSet phldrT="[Testo]"/>
      <dgm:spPr/>
      <dgm:t>
        <a:bodyPr/>
        <a:lstStyle/>
        <a:p>
          <a:r>
            <a:rPr lang="it-IT" dirty="0"/>
            <a:t>Coinvolgimento di attori pubblici/policy maker (indicare stakeholder da coinvolgere)</a:t>
          </a:r>
        </a:p>
      </dgm:t>
    </dgm:pt>
    <dgm:pt modelId="{64DF9BF8-16D7-4490-8B24-FBCC04192634}" type="parTrans" cxnId="{7EBB586B-2CA6-4183-A7B5-BEC4C32B3FBC}">
      <dgm:prSet/>
      <dgm:spPr/>
      <dgm:t>
        <a:bodyPr/>
        <a:lstStyle/>
        <a:p>
          <a:endParaRPr lang="it-IT"/>
        </a:p>
      </dgm:t>
    </dgm:pt>
    <dgm:pt modelId="{0CD7BD54-CCE9-40E1-9597-A7295BEFD8C1}" type="sibTrans" cxnId="{7EBB586B-2CA6-4183-A7B5-BEC4C32B3FBC}">
      <dgm:prSet/>
      <dgm:spPr/>
      <dgm:t>
        <a:bodyPr/>
        <a:lstStyle/>
        <a:p>
          <a:endParaRPr lang="it-IT"/>
        </a:p>
      </dgm:t>
    </dgm:pt>
    <dgm:pt modelId="{CD6E5C61-9D40-4D38-BCCF-EB3C09553C43}">
      <dgm:prSet phldrT="[Testo]"/>
      <dgm:spPr/>
      <dgm:t>
        <a:bodyPr/>
        <a:lstStyle/>
        <a:p>
          <a:r>
            <a:rPr lang="it-IT" dirty="0"/>
            <a:t>Fabbisogno di personale Ricercatori/Gestionali nel breve e medio periodo (3/5 anni) e in una previsione a lungo termine (10 anni)</a:t>
          </a:r>
        </a:p>
      </dgm:t>
    </dgm:pt>
    <dgm:pt modelId="{6E410E08-7676-44B3-8F0B-B24D435876E4}" type="parTrans" cxnId="{17845D10-18C0-4BD8-8A40-7D0CE6DD1142}">
      <dgm:prSet/>
      <dgm:spPr/>
      <dgm:t>
        <a:bodyPr/>
        <a:lstStyle/>
        <a:p>
          <a:endParaRPr lang="it-IT"/>
        </a:p>
      </dgm:t>
    </dgm:pt>
    <dgm:pt modelId="{61B9CC1B-5C26-4523-9FEA-C7E3399BBB3F}" type="sibTrans" cxnId="{17845D10-18C0-4BD8-8A40-7D0CE6DD1142}">
      <dgm:prSet/>
      <dgm:spPr/>
      <dgm:t>
        <a:bodyPr/>
        <a:lstStyle/>
        <a:p>
          <a:endParaRPr lang="it-IT"/>
        </a:p>
      </dgm:t>
    </dgm:pt>
    <dgm:pt modelId="{F0782FC2-A1F9-4E52-958A-FD5698A3CEA2}">
      <dgm:prSet phldrT="[Testo]"/>
      <dgm:spPr/>
      <dgm:t>
        <a:bodyPr/>
        <a:lstStyle/>
        <a:p>
          <a:r>
            <a:rPr lang="it-IT" dirty="0"/>
            <a:t>Il contributo atteso dall’IR coinvolta sull’attività di ricerca (l’IR è uno strumento inglobato nell’iniziativa o è una struttura di appoggio?)</a:t>
          </a:r>
        </a:p>
      </dgm:t>
    </dgm:pt>
    <dgm:pt modelId="{0D337B50-3F0C-4323-87E2-0B002E60264C}" type="parTrans" cxnId="{B6286DEC-A100-4AF8-B04D-BC8E587ABD1A}">
      <dgm:prSet/>
      <dgm:spPr/>
      <dgm:t>
        <a:bodyPr/>
        <a:lstStyle/>
        <a:p>
          <a:endParaRPr lang="it-IT"/>
        </a:p>
      </dgm:t>
    </dgm:pt>
    <dgm:pt modelId="{E98B6533-49AF-4390-94EF-00BB8AEC46FF}" type="sibTrans" cxnId="{B6286DEC-A100-4AF8-B04D-BC8E587ABD1A}">
      <dgm:prSet/>
      <dgm:spPr/>
      <dgm:t>
        <a:bodyPr/>
        <a:lstStyle/>
        <a:p>
          <a:endParaRPr lang="it-IT"/>
        </a:p>
      </dgm:t>
    </dgm:pt>
    <dgm:pt modelId="{F8BBA0E2-05B7-4837-BCF2-72F6549A1B7D}" type="pres">
      <dgm:prSet presAssocID="{6257BB89-9C24-4EE9-8833-A4755980D8B8}" presName="linear" presStyleCnt="0">
        <dgm:presLayoutVars>
          <dgm:animLvl val="lvl"/>
          <dgm:resizeHandles val="exact"/>
        </dgm:presLayoutVars>
      </dgm:prSet>
      <dgm:spPr/>
    </dgm:pt>
    <dgm:pt modelId="{4327B5E9-FFF6-41F7-B07F-AC38114CD9BB}" type="pres">
      <dgm:prSet presAssocID="{D064C19F-123A-4947-87AC-CB33F516E7E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350793C-3CA8-4FAF-B6E6-3A310F4742ED}" type="pres">
      <dgm:prSet presAssocID="{D064C19F-123A-4947-87AC-CB33F516E7E6}" presName="childText" presStyleLbl="revTx" presStyleIdx="0" presStyleCnt="2">
        <dgm:presLayoutVars>
          <dgm:bulletEnabled val="1"/>
        </dgm:presLayoutVars>
      </dgm:prSet>
      <dgm:spPr/>
    </dgm:pt>
    <dgm:pt modelId="{714DA850-917D-4F9F-8DE4-9D10AD7E5743}" type="pres">
      <dgm:prSet presAssocID="{CE0EC68E-B102-411A-92BE-A1997ED8538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8EABA33-0FDE-475E-BC8B-EF8B60366955}" type="pres">
      <dgm:prSet presAssocID="{CE0EC68E-B102-411A-92BE-A1997ED8538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A15AE60E-C5A4-4F0B-9A20-84027715A9D9}" type="presOf" srcId="{60E31542-9BD7-4DAD-A1A0-D040CEBDB99F}" destId="{E350793C-3CA8-4FAF-B6E6-3A310F4742ED}" srcOrd="0" destOrd="1" presId="urn:microsoft.com/office/officeart/2005/8/layout/vList2"/>
    <dgm:cxn modelId="{17845D10-18C0-4BD8-8A40-7D0CE6DD1142}" srcId="{CE0EC68E-B102-411A-92BE-A1997ED85386}" destId="{CD6E5C61-9D40-4D38-BCCF-EB3C09553C43}" srcOrd="3" destOrd="0" parTransId="{6E410E08-7676-44B3-8F0B-B24D435876E4}" sibTransId="{61B9CC1B-5C26-4523-9FEA-C7E3399BBB3F}"/>
    <dgm:cxn modelId="{F3B8031C-ACFA-4BE6-9AD7-7792F34A2539}" type="presOf" srcId="{92CFF9DE-05CA-4693-A49C-AAB7C218A42E}" destId="{E350793C-3CA8-4FAF-B6E6-3A310F4742ED}" srcOrd="0" destOrd="5" presId="urn:microsoft.com/office/officeart/2005/8/layout/vList2"/>
    <dgm:cxn modelId="{9BC20A20-F3BA-4100-83BF-C57572447CAB}" type="presOf" srcId="{D064C19F-123A-4947-87AC-CB33F516E7E6}" destId="{4327B5E9-FFF6-41F7-B07F-AC38114CD9BB}" srcOrd="0" destOrd="0" presId="urn:microsoft.com/office/officeart/2005/8/layout/vList2"/>
    <dgm:cxn modelId="{AA8B6122-6385-4609-ACFC-304C96F4C5CD}" srcId="{CE0EC68E-B102-411A-92BE-A1997ED85386}" destId="{F65A7AAF-A045-4221-8567-DE621B6A5E7C}" srcOrd="0" destOrd="0" parTransId="{BCA3D3BD-603D-47AE-ACC2-D53C1E842547}" sibTransId="{B0DD1983-C510-4B7D-8ECC-E62DD6228564}"/>
    <dgm:cxn modelId="{14E79026-5289-48DD-8CD3-A8D9E9C0A3C8}" type="presOf" srcId="{74CFADE4-5CA2-42FE-BCDC-4839907D83EA}" destId="{48EABA33-0FDE-475E-BC8B-EF8B60366955}" srcOrd="0" destOrd="2" presId="urn:microsoft.com/office/officeart/2005/8/layout/vList2"/>
    <dgm:cxn modelId="{C23E2A31-3DAF-4162-AB6C-BF2E778F9E94}" srcId="{6257BB89-9C24-4EE9-8833-A4755980D8B8}" destId="{D064C19F-123A-4947-87AC-CB33F516E7E6}" srcOrd="0" destOrd="0" parTransId="{9CEBD712-3D06-44B1-8D25-FB61881F4F52}" sibTransId="{2BD5E24A-7D5D-4FE5-864B-656888BC770B}"/>
    <dgm:cxn modelId="{AC8DF732-9F79-4E47-8421-826DF05B3351}" srcId="{D064C19F-123A-4947-87AC-CB33F516E7E6}" destId="{350843DC-2802-4363-AB62-53803FC731B9}" srcOrd="2" destOrd="0" parTransId="{3CB77416-9600-4E25-9420-0D622C6BF8E9}" sibTransId="{51BA281B-A1C6-4880-B41B-6BA912D42ABE}"/>
    <dgm:cxn modelId="{A14B3B39-EF30-4F26-97BD-115355061227}" type="presOf" srcId="{6257BB89-9C24-4EE9-8833-A4755980D8B8}" destId="{F8BBA0E2-05B7-4837-BCF2-72F6549A1B7D}" srcOrd="0" destOrd="0" presId="urn:microsoft.com/office/officeart/2005/8/layout/vList2"/>
    <dgm:cxn modelId="{57B5BB57-1DD0-4CB7-8E70-9022B2546D09}" srcId="{D064C19F-123A-4947-87AC-CB33F516E7E6}" destId="{92CFF9DE-05CA-4693-A49C-AAB7C218A42E}" srcOrd="5" destOrd="0" parTransId="{E2F50DD1-034F-46DD-8B0F-135E3EC93E0E}" sibTransId="{70C6266A-833D-4E35-B31E-0F84562A48DC}"/>
    <dgm:cxn modelId="{1A02E158-1506-47C9-BECA-1550ED33C978}" srcId="{D064C19F-123A-4947-87AC-CB33F516E7E6}" destId="{3E979E6A-01D1-4070-9B6F-836796BFF120}" srcOrd="3" destOrd="0" parTransId="{C538E990-020A-4F57-AC5F-B8EFAF3D1DA9}" sibTransId="{9949709B-654D-4D7E-91DE-6B85FBCF987D}"/>
    <dgm:cxn modelId="{F3C9E45C-0E73-4355-9122-AC4E3E76D819}" srcId="{D064C19F-123A-4947-87AC-CB33F516E7E6}" destId="{60E31542-9BD7-4DAD-A1A0-D040CEBDB99F}" srcOrd="1" destOrd="0" parTransId="{9752C91A-ECF6-43D2-BCD1-FCE22DACC706}" sibTransId="{207F431F-39A4-47E2-B647-3A4185F14C69}"/>
    <dgm:cxn modelId="{A09D2064-1F44-42C1-A908-BDFB556B6CFC}" type="presOf" srcId="{F0782FC2-A1F9-4E52-958A-FD5698A3CEA2}" destId="{E350793C-3CA8-4FAF-B6E6-3A310F4742ED}" srcOrd="0" destOrd="4" presId="urn:microsoft.com/office/officeart/2005/8/layout/vList2"/>
    <dgm:cxn modelId="{41C89C66-9F52-4F42-A823-DA40A1DAE012}" type="presOf" srcId="{3E979E6A-01D1-4070-9B6F-836796BFF120}" destId="{E350793C-3CA8-4FAF-B6E6-3A310F4742ED}" srcOrd="0" destOrd="3" presId="urn:microsoft.com/office/officeart/2005/8/layout/vList2"/>
    <dgm:cxn modelId="{F0EF336A-8AF5-48A5-845C-1FB791DA1512}" type="presOf" srcId="{EC03AE86-E7AC-4A78-A83C-A870CC603288}" destId="{E350793C-3CA8-4FAF-B6E6-3A310F4742ED}" srcOrd="0" destOrd="0" presId="urn:microsoft.com/office/officeart/2005/8/layout/vList2"/>
    <dgm:cxn modelId="{7EBB586B-2CA6-4183-A7B5-BEC4C32B3FBC}" srcId="{CE0EC68E-B102-411A-92BE-A1997ED85386}" destId="{74CFADE4-5CA2-42FE-BCDC-4839907D83EA}" srcOrd="2" destOrd="0" parTransId="{64DF9BF8-16D7-4490-8B24-FBCC04192634}" sibTransId="{0CD7BD54-CCE9-40E1-9597-A7295BEFD8C1}"/>
    <dgm:cxn modelId="{1D28C570-B98E-473B-AC50-6C6081C8E5F7}" srcId="{CE0EC68E-B102-411A-92BE-A1997ED85386}" destId="{9FE86B63-E1D6-4822-B6ED-5A66C37A5960}" srcOrd="1" destOrd="0" parTransId="{CF38E69E-0F0D-4275-A1BD-27656A890FC0}" sibTransId="{C85E04B2-462F-473A-A5EF-B9A35988552E}"/>
    <dgm:cxn modelId="{71B2D98D-09D3-4DCB-9582-8F1923E3E39D}" type="presOf" srcId="{F65A7AAF-A045-4221-8567-DE621B6A5E7C}" destId="{48EABA33-0FDE-475E-BC8B-EF8B60366955}" srcOrd="0" destOrd="0" presId="urn:microsoft.com/office/officeart/2005/8/layout/vList2"/>
    <dgm:cxn modelId="{56B80BA5-6FB6-4AE2-93AC-CAAE0EB7B7DA}" type="presOf" srcId="{350843DC-2802-4363-AB62-53803FC731B9}" destId="{E350793C-3CA8-4FAF-B6E6-3A310F4742ED}" srcOrd="0" destOrd="2" presId="urn:microsoft.com/office/officeart/2005/8/layout/vList2"/>
    <dgm:cxn modelId="{5A4582D7-686E-4103-B172-E922E346A293}" type="presOf" srcId="{CE0EC68E-B102-411A-92BE-A1997ED85386}" destId="{714DA850-917D-4F9F-8DE4-9D10AD7E5743}" srcOrd="0" destOrd="0" presId="urn:microsoft.com/office/officeart/2005/8/layout/vList2"/>
    <dgm:cxn modelId="{47D99EDA-8AAD-4706-B0BF-0666F40004BD}" srcId="{D064C19F-123A-4947-87AC-CB33F516E7E6}" destId="{EC03AE86-E7AC-4A78-A83C-A870CC603288}" srcOrd="0" destOrd="0" parTransId="{5C7334DD-0782-4235-846B-3D7440895E43}" sibTransId="{798D2753-A995-47BE-AEC7-A979877BB0C2}"/>
    <dgm:cxn modelId="{B6286DEC-A100-4AF8-B04D-BC8E587ABD1A}" srcId="{D064C19F-123A-4947-87AC-CB33F516E7E6}" destId="{F0782FC2-A1F9-4E52-958A-FD5698A3CEA2}" srcOrd="4" destOrd="0" parTransId="{0D337B50-3F0C-4323-87E2-0B002E60264C}" sibTransId="{E98B6533-49AF-4390-94EF-00BB8AEC46FF}"/>
    <dgm:cxn modelId="{7B5E29EE-E847-40BF-B863-34D5445A7795}" type="presOf" srcId="{CD6E5C61-9D40-4D38-BCCF-EB3C09553C43}" destId="{48EABA33-0FDE-475E-BC8B-EF8B60366955}" srcOrd="0" destOrd="3" presId="urn:microsoft.com/office/officeart/2005/8/layout/vList2"/>
    <dgm:cxn modelId="{DAFB10F2-2AAC-4B1A-94D3-A59479C21BDA}" type="presOf" srcId="{9FE86B63-E1D6-4822-B6ED-5A66C37A5960}" destId="{48EABA33-0FDE-475E-BC8B-EF8B60366955}" srcOrd="0" destOrd="1" presId="urn:microsoft.com/office/officeart/2005/8/layout/vList2"/>
    <dgm:cxn modelId="{47335FF5-CF95-468E-9FE2-8FCA9D1DCFF1}" srcId="{6257BB89-9C24-4EE9-8833-A4755980D8B8}" destId="{CE0EC68E-B102-411A-92BE-A1997ED85386}" srcOrd="1" destOrd="0" parTransId="{8323FB20-B577-4800-8A56-53EE02B8FB5D}" sibTransId="{75541567-1A3B-4F46-8014-CB14107441CC}"/>
    <dgm:cxn modelId="{4A1E6093-85A6-4F45-B1E5-3AAF7F3AA9AC}" type="presParOf" srcId="{F8BBA0E2-05B7-4837-BCF2-72F6549A1B7D}" destId="{4327B5E9-FFF6-41F7-B07F-AC38114CD9BB}" srcOrd="0" destOrd="0" presId="urn:microsoft.com/office/officeart/2005/8/layout/vList2"/>
    <dgm:cxn modelId="{E106462C-E8E7-4253-ADB8-87AF1FAA9068}" type="presParOf" srcId="{F8BBA0E2-05B7-4837-BCF2-72F6549A1B7D}" destId="{E350793C-3CA8-4FAF-B6E6-3A310F4742ED}" srcOrd="1" destOrd="0" presId="urn:microsoft.com/office/officeart/2005/8/layout/vList2"/>
    <dgm:cxn modelId="{395C2D7F-C92E-4B3E-A24C-43ADF087F47D}" type="presParOf" srcId="{F8BBA0E2-05B7-4837-BCF2-72F6549A1B7D}" destId="{714DA850-917D-4F9F-8DE4-9D10AD7E5743}" srcOrd="2" destOrd="0" presId="urn:microsoft.com/office/officeart/2005/8/layout/vList2"/>
    <dgm:cxn modelId="{40CF5278-35DF-4C71-A0F2-B98A5AECA6D8}" type="presParOf" srcId="{F8BBA0E2-05B7-4837-BCF2-72F6549A1B7D}" destId="{48EABA33-0FDE-475E-BC8B-EF8B6036695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27B5E9-FFF6-41F7-B07F-AC38114CD9BB}">
      <dsp:nvSpPr>
        <dsp:cNvPr id="0" name=""/>
        <dsp:cNvSpPr/>
      </dsp:nvSpPr>
      <dsp:spPr>
        <a:xfrm>
          <a:off x="0" y="96309"/>
          <a:ext cx="10515600" cy="4668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>
              <a:latin typeface="Aptos Display" panose="02110004020202020204"/>
            </a:rPr>
            <a:t>Capacità</a:t>
          </a:r>
          <a:r>
            <a:rPr lang="it-IT" sz="1900" kern="1200" dirty="0"/>
            <a:t> </a:t>
          </a:r>
          <a:r>
            <a:rPr lang="it-IT" sz="1900" kern="1200" dirty="0">
              <a:latin typeface="Aptos Display" panose="02110004020202020204"/>
            </a:rPr>
            <a:t> </a:t>
          </a:r>
          <a:r>
            <a:rPr lang="it-IT" sz="1900" kern="1200" dirty="0"/>
            <a:t>scientifica</a:t>
          </a:r>
        </a:p>
      </dsp:txBody>
      <dsp:txXfrm>
        <a:off x="22789" y="119098"/>
        <a:ext cx="10470022" cy="421252"/>
      </dsp:txXfrm>
    </dsp:sp>
    <dsp:sp modelId="{E350793C-3CA8-4FAF-B6E6-3A310F4742ED}">
      <dsp:nvSpPr>
        <dsp:cNvPr id="0" name=""/>
        <dsp:cNvSpPr/>
      </dsp:nvSpPr>
      <dsp:spPr>
        <a:xfrm>
          <a:off x="0" y="563139"/>
          <a:ext cx="10515600" cy="1769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500" kern="1200" dirty="0"/>
            <a:t>Collaborazioni nazionali/internazionali potenzialmente sviluppabili (riportare eventuale elenco delle istituzioni)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500" kern="1200" dirty="0"/>
            <a:t>Capacità di incidere sulle ricerche e politiche di settore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500" kern="1200" dirty="0"/>
            <a:t>Contratti di licenza e capacità di realizzare brevetti/spin off (aggiuntivi rispetto agli attuali)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500" kern="1200" dirty="0"/>
            <a:t>Strumenti software open source (aggiuntivi rispetto agli attuali)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500" kern="1200" dirty="0"/>
            <a:t>Il contributo atteso dall’IR coinvolta sull’attività di ricerca (l’IR è uno strumento inglobato nell’iniziativa o è una struttura di appoggio?)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it-IT" sz="1500" kern="1200" dirty="0"/>
        </a:p>
      </dsp:txBody>
      <dsp:txXfrm>
        <a:off x="0" y="563139"/>
        <a:ext cx="10515600" cy="1769849"/>
      </dsp:txXfrm>
    </dsp:sp>
    <dsp:sp modelId="{714DA850-917D-4F9F-8DE4-9D10AD7E5743}">
      <dsp:nvSpPr>
        <dsp:cNvPr id="0" name=""/>
        <dsp:cNvSpPr/>
      </dsp:nvSpPr>
      <dsp:spPr>
        <a:xfrm>
          <a:off x="0" y="2332989"/>
          <a:ext cx="10515600" cy="4668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>
              <a:latin typeface="Aptos Display" panose="02110004020202020204"/>
            </a:rPr>
            <a:t>Impatto</a:t>
          </a:r>
          <a:r>
            <a:rPr lang="it-IT" sz="1900" kern="1200" dirty="0"/>
            <a:t> economico e sociale</a:t>
          </a:r>
        </a:p>
      </dsp:txBody>
      <dsp:txXfrm>
        <a:off x="22789" y="2355778"/>
        <a:ext cx="10470022" cy="421252"/>
      </dsp:txXfrm>
    </dsp:sp>
    <dsp:sp modelId="{48EABA33-0FDE-475E-BC8B-EF8B60366955}">
      <dsp:nvSpPr>
        <dsp:cNvPr id="0" name=""/>
        <dsp:cNvSpPr/>
      </dsp:nvSpPr>
      <dsp:spPr>
        <a:xfrm>
          <a:off x="0" y="2799819"/>
          <a:ext cx="10515600" cy="1455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500" kern="1200" dirty="0"/>
            <a:t>Capacità di attrarre risorse dall’esterno anche attraverso il venture capital (indicare l’investitore)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500" kern="1200" dirty="0"/>
            <a:t>Coinvolgimento di imprese e/o Organismi di ricerca potenzialmente fruitori delle attività/servizi di ricerca  (indicare tipologia, settore 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500" kern="1200" dirty="0"/>
            <a:t>Coinvolgimento di attori pubblici/policy maker (indicare stakeholder da coinvolgere)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500" kern="1200" dirty="0"/>
            <a:t>Fabbisogno di personale Ricercatori/Gestionali nel breve e medio periodo (3/5 anni) e in una previsione a lungo termine (10 anni)</a:t>
          </a:r>
        </a:p>
      </dsp:txBody>
      <dsp:txXfrm>
        <a:off x="0" y="2799819"/>
        <a:ext cx="10515600" cy="1455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8981A7-0EC3-CDA6-D7BF-9400799BB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5FAF45B-4237-E3BF-D162-882FC3D20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C2B7BB-FBBA-8ABB-9973-BFA40436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09/01/25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B71CAF-4141-9F8E-C1B6-D3B0ECF59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076649-7A3C-DE7D-A97A-D8AB027F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20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FC1F9D-DFAF-A590-C10C-862C3C992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7B9A45C-1FBD-5EF8-0B01-F6874F262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97F2F7-A940-6984-5FB7-949992F0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09/01/25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FFC4AC-8B27-6CE5-E101-EDE51713F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A00479-C489-DA86-FC16-965820315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43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D47E374-B7D4-BB0F-1531-68A38B1DF3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6747F66-93B1-8CE2-9044-228914AB6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CA747C-FA5A-959E-CC88-0FE40CD95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09/01/25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CB33EB-2854-1D3D-F431-E91AC862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FF57B8-BCA8-081D-6FF8-BD94509E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87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D8E04E-E54E-1DEE-4299-355488D17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79491B-0AE9-E825-7400-C78251500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48350C-04B6-1ADA-31F0-61BEF2B7B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09/01/25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182D9C-574B-FA2A-228B-1EE4CD22A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97EA49-3030-8573-EEE4-0B1267BF6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026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33A9C6-2CC2-C7C0-55EC-584ABCD57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4DDA9C-9AAC-A825-EEAC-82AEB0961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C876C8-EC31-6803-2459-5C6AFBAB6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09/01/25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7BE7DE-F2B1-B467-597D-B11A2DA9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50568A-D7E2-E796-4474-5AED92B95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04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E87C44-AA52-50FB-CAA5-4803FE901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2A086-B7E7-2E6B-4F08-884ECFB33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6EAD39F-C931-7865-E95E-FEFB6849B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CF320A-0567-B042-A24F-654C65667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09/01/25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B266CE6-C481-467E-AE7E-5B34833FC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FD4B8B7-AF7C-0161-CAB3-8BFAF160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49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9F49DF-740E-9DA7-FCEB-E0BF37D7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5B502D-1EBA-B2FA-DE56-E34210FD5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CF3ED7-B354-7802-0088-A13B6CD2C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5BD2848-D581-BF39-1166-78DEB3958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90895E-1249-AD34-274E-6D54FE9CDE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471F731-352A-E25F-D067-0D3830A57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09/01/25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5C4C2AF-A04D-B092-3D2B-CF74BF062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808D07E-A9BB-C25A-F626-E6E2FF5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453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92BAF0-A434-4CAA-1C8C-2B6B990B5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B6EF19E-E101-9CBB-66F8-80D3656AB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09/01/25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B90346C-340E-72F7-2AE4-A5C90AE9A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D15EC9D-AB7B-5BB4-E867-4354629B3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4443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0F4CFAF-1AB0-3386-CF7D-F411F996C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09/01/25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6DEF715-6081-B61C-0E74-AE49BC109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9FA1BE2-F64F-DC58-6CB5-9A74CC59F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929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854BE7-5DE3-9921-57C6-7D0EE2F7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EB84BD-9A54-7B5F-F8EE-E21C27C17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70F13F9-00C7-6957-A58A-EF2600E1F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BC31324-AB86-82B1-56A5-96B08D151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09/01/25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DA063D8-46F8-DAA6-EBF1-6E9C7F6EC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174032-CA17-0BEC-4182-EF5AF298E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520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DDA6AD-88AA-A231-FD7A-770325E17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D3931D8-FE69-8141-105E-E4F133AEA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5496C47-181B-0B3A-DBBB-6C30D1C04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484FAE-66F3-50A3-AFC5-C58230A5B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09/01/25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C0E07B-8681-3023-CDFC-607BC232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18E912F-0FCC-85B1-B8D5-E984362DF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992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8ACE82D-3DBF-C63B-2E1E-29110CE3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B37B2E3-709D-6548-FBC5-4E6D774A9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B320CB-EF21-40B6-1A01-4C93A124D5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DFF67D-2881-46C7-A871-754457E58B76}" type="datetimeFigureOut">
              <a:rPr lang="it-IT" smtClean="0"/>
              <a:t>09/01/25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0E1396-32B9-EEE8-AD0E-19FA45E02F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E8111A-CDCB-3E03-71F0-92ADAACAD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444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F71DA7-AE5E-B9E0-B0A5-89C4E21DBF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Aggregazione (ipotesi di aggregazione  scientifica di progettualità PNRR in essere)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8B780F4-3340-F68A-C0A3-8F33A0835A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it-IT" dirty="0"/>
              <a:t> derivata dalle seguenti progettualità/iniziative CNR PNRR (M4C2/M6/M2/PNC):</a:t>
            </a:r>
          </a:p>
          <a:p>
            <a:r>
              <a:rPr lang="it-IT" dirty="0"/>
              <a:t>-----------------</a:t>
            </a:r>
          </a:p>
          <a:p>
            <a:r>
              <a:rPr lang="it-IT" dirty="0"/>
              <a:t>----------------</a:t>
            </a:r>
          </a:p>
          <a:p>
            <a:r>
              <a:rPr lang="it-IT" dirty="0"/>
              <a:t>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1657860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61EB58-FFD1-5AE6-9E0D-2935125F9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358"/>
          </a:xfrm>
        </p:spPr>
        <p:txBody>
          <a:bodyPr>
            <a:noAutofit/>
          </a:bodyPr>
          <a:lstStyle/>
          <a:p>
            <a:r>
              <a:rPr lang="it-IT" sz="3200" dirty="0"/>
              <a:t>Descrizione attuale dell’ ipotetica aggregazione data dalle seguenti progettualità/iniziative: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17F8AD-9911-0225-B427-5FA203DFA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it-IT" dirty="0"/>
              <a:t>(ruolo e peso  - esempio CN xxx) XXXXX  Il CNR è presente con un finanziamento di </a:t>
            </a:r>
            <a:r>
              <a:rPr lang="it-IT" dirty="0" err="1"/>
              <a:t>xxxxx</a:t>
            </a:r>
            <a:r>
              <a:rPr lang="it-IT" dirty="0"/>
              <a:t>  ML nel duplice ruolo di </a:t>
            </a:r>
            <a:r>
              <a:rPr lang="it-IT" dirty="0" err="1"/>
              <a:t>xxxxxx</a:t>
            </a:r>
            <a:r>
              <a:rPr lang="it-IT" dirty="0"/>
              <a:t> e/o </a:t>
            </a:r>
            <a:r>
              <a:rPr lang="it-IT" dirty="0" err="1"/>
              <a:t>xxxxxxx</a:t>
            </a:r>
            <a:r>
              <a:rPr lang="it-IT" dirty="0"/>
              <a:t> e con il coinvolgimento di ….. istituti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(ruolo e peso  - esempio PE  xxx) XXXXX  Il CNR è presente con un finanziamento di </a:t>
            </a:r>
            <a:r>
              <a:rPr lang="it-IT" dirty="0" err="1"/>
              <a:t>xxxxx</a:t>
            </a:r>
            <a:r>
              <a:rPr lang="it-IT" dirty="0"/>
              <a:t>  ML nel duplice ruolo di </a:t>
            </a:r>
            <a:r>
              <a:rPr lang="it-IT" dirty="0" err="1"/>
              <a:t>xxxxxx</a:t>
            </a:r>
            <a:r>
              <a:rPr lang="it-IT" dirty="0"/>
              <a:t> e/o </a:t>
            </a:r>
            <a:r>
              <a:rPr lang="it-IT" dirty="0" err="1"/>
              <a:t>xxxxxxx</a:t>
            </a:r>
            <a:r>
              <a:rPr lang="it-IT" dirty="0"/>
              <a:t> e con il coinvolgimento di ….. istituti</a:t>
            </a:r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(ruolo e peso  - esempio IR  xxx) XXXXX  Il CNR è presente con un finanziamento di </a:t>
            </a:r>
            <a:r>
              <a:rPr lang="it-IT" dirty="0" err="1"/>
              <a:t>xxxxx</a:t>
            </a:r>
            <a:r>
              <a:rPr lang="it-IT" dirty="0"/>
              <a:t>  ML  e con il coinvolgimento di ….. istituti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8EC40276-A585-EA72-5F6A-E943550D0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692264"/>
              </p:ext>
            </p:extLst>
          </p:nvPr>
        </p:nvGraphicFramePr>
        <p:xfrm>
          <a:off x="1271563" y="1885071"/>
          <a:ext cx="5232400" cy="1266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1801466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29501789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785494806"/>
                    </a:ext>
                  </a:extLst>
                </a:gridCol>
                <a:gridCol w="1587500">
                  <a:extLst>
                    <a:ext uri="{9D8B030D-6E8A-4147-A177-3AD203B41FA5}">
                      <a16:colId xmlns:a16="http://schemas.microsoft.com/office/drawing/2014/main" val="237537688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CNR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Spoke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istituto capofila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istituti partecipanti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896419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>
                          <a:effectLst/>
                        </a:rPr>
                        <a:t>Spoke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7489587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>
                          <a:effectLst/>
                        </a:rPr>
                        <a:t>Affiliato spoke  xx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954287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Affiliato spoke xx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37059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>
                          <a:effectLst/>
                        </a:rPr>
                        <a:t>Affiliato spoke xx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4618092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Affiliato spoke xx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 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 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319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673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2ED011-D9A3-8B03-E7A6-5CA71C893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Ambiti tematici e produzione scientifica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F3576A-7071-0BDE-A0D2-2CE7412D7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825625"/>
            <a:ext cx="10622280" cy="43513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it-IT" dirty="0"/>
              <a:t>Obiettivi scientifici </a:t>
            </a:r>
            <a:r>
              <a:rPr lang="it-IT"/>
              <a:t>e tecnologici condivisi </a:t>
            </a:r>
            <a:r>
              <a:rPr lang="it-IT" dirty="0"/>
              <a:t>con la comunità scientifica  (riportare la tematica aggregante le progettualità individuate) e la loro interazione, funzionali ad un piano di sostenibilità</a:t>
            </a:r>
          </a:p>
          <a:p>
            <a:endParaRPr lang="it-IT" dirty="0"/>
          </a:p>
          <a:p>
            <a:r>
              <a:rPr lang="it-IT" dirty="0"/>
              <a:t>Ambito disciplinare delle pubblicazioni scientifiche realizzate (</a:t>
            </a:r>
            <a:r>
              <a:rPr lang="it-IT" dirty="0" err="1"/>
              <a:t>rif.</a:t>
            </a:r>
            <a:r>
              <a:rPr lang="it-IT" dirty="0"/>
              <a:t> Ambiti disciplinari di cui alla Delibera CNR n.126/2024) </a:t>
            </a:r>
          </a:p>
          <a:p>
            <a:pPr marL="0" indent="0">
              <a:buNone/>
            </a:pPr>
            <a:r>
              <a:rPr lang="it-IT" dirty="0"/>
              <a:t>- (CN XXXX: numero pubblicazioni per ambito disciplinare e numero ricercatori/tecnologi TD e AdR coinvolti)</a:t>
            </a:r>
          </a:p>
          <a:p>
            <a:pPr marL="0" indent="0">
              <a:buNone/>
            </a:pPr>
            <a:r>
              <a:rPr lang="it-IT" dirty="0"/>
              <a:t>- (PE XXXXX numero pubblicazioni per ambito disciplinare e numero ricercatori/tecnologi TD e AdR coinvolti)</a:t>
            </a:r>
          </a:p>
          <a:p>
            <a:pPr marL="0" indent="0">
              <a:buNone/>
            </a:pPr>
            <a:r>
              <a:rPr lang="it-IT" dirty="0"/>
              <a:t>- (IR XXXXX numero pubblicazioni per ambito disciplinare e numero ricercatori/tecnologi  TD coinvolti)</a:t>
            </a:r>
          </a:p>
          <a:p>
            <a:pPr marL="0" indent="0">
              <a:buNone/>
            </a:pPr>
            <a:r>
              <a:rPr lang="it-IT" dirty="0"/>
              <a:t>………………..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3606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16D3CD-9FC5-210B-C48C-97A69AF76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/>
              <a:t>Sulla base delle collaborazioni pubblico/private già attivate nel periodo (bandi a cascata/rapporti con affiliati/partecipazioni a laboratori e IR) riportare informazioni sulla futura sostenibilità dell’aggregazione nel breve e medio termine (3/5 anni) in merito a: 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1027035-2DFD-B875-48D9-6105273713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3208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42017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BB7F39E7BF08F4EAADA0C88AEEAE940" ma:contentTypeVersion="4" ma:contentTypeDescription="Creare un nuovo documento." ma:contentTypeScope="" ma:versionID="34e94dcbc811c8749cce4ae79e3b3e94">
  <xsd:schema xmlns:xsd="http://www.w3.org/2001/XMLSchema" xmlns:xs="http://www.w3.org/2001/XMLSchema" xmlns:p="http://schemas.microsoft.com/office/2006/metadata/properties" xmlns:ns2="ffb1c537-bcb0-4162-839b-e1a37c8e79a3" targetNamespace="http://schemas.microsoft.com/office/2006/metadata/properties" ma:root="true" ma:fieldsID="9805894722fc4e84d319edf532444908" ns2:_="">
    <xsd:import namespace="ffb1c537-bcb0-4162-839b-e1a37c8e79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1c537-bcb0-4162-839b-e1a37c8e79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953AF3-C272-49DA-9694-F99EB1FF0D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b1c537-bcb0-4162-839b-e1a37c8e79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22024D-821B-40E7-8349-B349E5E7378A}">
  <ds:schemaRefs>
    <ds:schemaRef ds:uri="http://purl.org/dc/dcmitype/"/>
    <ds:schemaRef ds:uri="ffb1c537-bcb0-4162-839b-e1a37c8e79a3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7004142-5002-4CAD-A2A9-07F2C0E7E2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488</Words>
  <Application>Microsoft Macintosh PowerPoint</Application>
  <PresentationFormat>Widescreen</PresentationFormat>
  <Paragraphs>60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Verdana</vt:lpstr>
      <vt:lpstr>Tema di Office</vt:lpstr>
      <vt:lpstr>Aggregazione (ipotesi di aggregazione  scientifica di progettualità PNRR in essere)</vt:lpstr>
      <vt:lpstr>Descrizione attuale dell’ ipotetica aggregazione data dalle seguenti progettualità/iniziative:</vt:lpstr>
      <vt:lpstr>Ambiti tematici e produzione scientifica</vt:lpstr>
      <vt:lpstr>Sulla base delle collaborazioni pubblico/private già attivate nel periodo (bandi a cascata/rapporti con affiliati/partecipazioni a laboratori e IR) riportare informazioni sulla futura sostenibilità dell’aggregazione nel breve e medio termine (3/5 anni) in merito a: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LAURA RAGAZZI</dc:creator>
  <cp:lastModifiedBy>GIUSEPPE COLPANI</cp:lastModifiedBy>
  <cp:revision>16</cp:revision>
  <dcterms:created xsi:type="dcterms:W3CDTF">2024-12-30T12:13:18Z</dcterms:created>
  <dcterms:modified xsi:type="dcterms:W3CDTF">2025-01-09T07:17:44Z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0x0101002BB7F39E7BF08F4EAADA0C88AEEAE940</vt:lpwstr>
  </property>
</Properties>
</file>