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74" r:id="rId6"/>
    <p:sldId id="260" r:id="rId7"/>
    <p:sldId id="270" r:id="rId8"/>
    <p:sldId id="257" r:id="rId9"/>
    <p:sldId id="266" r:id="rId10"/>
    <p:sldId id="269" r:id="rId11"/>
    <p:sldId id="259" r:id="rId12"/>
    <p:sldId id="273" r:id="rId13"/>
    <p:sldId id="261" r:id="rId14"/>
    <p:sldId id="265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–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89" autoAdjust="0"/>
    <p:restoredTop sz="94762"/>
  </p:normalViewPr>
  <p:slideViewPr>
    <p:cSldViewPr snapToGrid="0">
      <p:cViewPr>
        <p:scale>
          <a:sx n="62" d="100"/>
          <a:sy n="62" d="100"/>
        </p:scale>
        <p:origin x="27" y="2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008BCD-61C3-45A7-9186-703C0F39CF8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1D205BD-B659-4662-AAD0-0A9C007E9275}">
      <dgm:prSet/>
      <dgm:spPr/>
      <dgm:t>
        <a:bodyPr/>
        <a:lstStyle/>
        <a:p>
          <a:r>
            <a:rPr lang="it-IT" b="1" dirty="0"/>
            <a:t>Trasparenza e Fiducia</a:t>
          </a:r>
          <a:r>
            <a:rPr lang="it-IT" dirty="0"/>
            <a:t>: Strumenti per rendere comprensibili gli algoritmi e migliorare la fiducia degli utenti, strumenti per la certificazione degli algoritmi </a:t>
          </a:r>
        </a:p>
      </dgm:t>
    </dgm:pt>
    <dgm:pt modelId="{940C7AF3-8F51-4DBC-9EB1-196A15FE77E8}" type="parTrans" cxnId="{E045703B-CDBC-4F13-AE9C-BE7CA609B68C}">
      <dgm:prSet/>
      <dgm:spPr/>
      <dgm:t>
        <a:bodyPr/>
        <a:lstStyle/>
        <a:p>
          <a:endParaRPr lang="en-GB"/>
        </a:p>
      </dgm:t>
    </dgm:pt>
    <dgm:pt modelId="{C294BACB-07C7-4CD4-85D1-80421D1763E0}" type="sibTrans" cxnId="{E045703B-CDBC-4F13-AE9C-BE7CA609B68C}">
      <dgm:prSet/>
      <dgm:spPr/>
      <dgm:t>
        <a:bodyPr/>
        <a:lstStyle/>
        <a:p>
          <a:endParaRPr lang="en-GB"/>
        </a:p>
      </dgm:t>
    </dgm:pt>
    <dgm:pt modelId="{6FF8ABB2-38B8-476F-A254-E960CE2D079B}">
      <dgm:prSet/>
      <dgm:spPr/>
      <dgm:t>
        <a:bodyPr/>
        <a:lstStyle/>
        <a:p>
          <a:r>
            <a:rPr lang="it-IT" b="1" dirty="0"/>
            <a:t>Aspetti legali e regolatori</a:t>
          </a:r>
          <a:r>
            <a:rPr lang="it-IT" dirty="0"/>
            <a:t>: Analisi delle implicazioni normative e governance di dati e algoritmi (incluse le recenti regulatory </a:t>
          </a:r>
          <a:r>
            <a:rPr lang="it-IT" dirty="0" err="1"/>
            <a:t>sandboxes</a:t>
          </a:r>
          <a:r>
            <a:rPr lang="it-IT" dirty="0"/>
            <a:t>)</a:t>
          </a:r>
        </a:p>
      </dgm:t>
    </dgm:pt>
    <dgm:pt modelId="{C1A240EA-7EED-43A7-98D7-D9917A0DADB4}" type="parTrans" cxnId="{2D48A50C-4156-459C-8FA7-8E2BF8A5242B}">
      <dgm:prSet/>
      <dgm:spPr/>
      <dgm:t>
        <a:bodyPr/>
        <a:lstStyle/>
        <a:p>
          <a:endParaRPr lang="en-GB"/>
        </a:p>
      </dgm:t>
    </dgm:pt>
    <dgm:pt modelId="{337E045C-BE14-434E-A1CA-4C341048A46F}" type="sibTrans" cxnId="{2D48A50C-4156-459C-8FA7-8E2BF8A5242B}">
      <dgm:prSet/>
      <dgm:spPr/>
      <dgm:t>
        <a:bodyPr/>
        <a:lstStyle/>
        <a:p>
          <a:endParaRPr lang="en-GB"/>
        </a:p>
      </dgm:t>
    </dgm:pt>
    <dgm:pt modelId="{71536FF2-00DF-42E3-B64C-AF79410A493F}">
      <dgm:prSet/>
      <dgm:spPr/>
      <dgm:t>
        <a:bodyPr/>
        <a:lstStyle/>
        <a:p>
          <a:r>
            <a:rPr lang="it-IT" b="1" dirty="0"/>
            <a:t>Sovranità dei dati</a:t>
          </a:r>
          <a:r>
            <a:rPr lang="it-IT" dirty="0"/>
            <a:t>: Soluzioni per garantire privacy e modelli di gestione decentralizzata</a:t>
          </a:r>
        </a:p>
      </dgm:t>
    </dgm:pt>
    <dgm:pt modelId="{83B4AF72-8715-4B24-9FE4-DDFB34BC9C01}" type="parTrans" cxnId="{E6CF4F5E-5D16-4642-BABE-AE6BE6153FDF}">
      <dgm:prSet/>
      <dgm:spPr/>
      <dgm:t>
        <a:bodyPr/>
        <a:lstStyle/>
        <a:p>
          <a:endParaRPr lang="en-GB"/>
        </a:p>
      </dgm:t>
    </dgm:pt>
    <dgm:pt modelId="{223CE353-70BF-42ED-A360-661C99BA53D0}" type="sibTrans" cxnId="{E6CF4F5E-5D16-4642-BABE-AE6BE6153FDF}">
      <dgm:prSet/>
      <dgm:spPr/>
      <dgm:t>
        <a:bodyPr/>
        <a:lstStyle/>
        <a:p>
          <a:endParaRPr lang="en-GB"/>
        </a:p>
      </dgm:t>
    </dgm:pt>
    <dgm:pt modelId="{5CD321EA-2D1E-42AB-BE3F-94BAFAA39C66}">
      <dgm:prSet/>
      <dgm:spPr/>
      <dgm:t>
        <a:bodyPr/>
        <a:lstStyle/>
        <a:p>
          <a:r>
            <a:rPr lang="it-IT" b="1" dirty="0"/>
            <a:t>Sicurezza e infrastrutture</a:t>
          </a:r>
          <a:r>
            <a:rPr lang="it-IT" dirty="0"/>
            <a:t>: Strategie per prevenire attacchi informatici e garantire integrità dei dati</a:t>
          </a:r>
        </a:p>
      </dgm:t>
    </dgm:pt>
    <dgm:pt modelId="{6556BB1D-33BC-46BC-AFD0-2469E86B6855}" type="parTrans" cxnId="{2E885FC8-65EC-4036-80A0-D10DE6B2DACB}">
      <dgm:prSet/>
      <dgm:spPr/>
      <dgm:t>
        <a:bodyPr/>
        <a:lstStyle/>
        <a:p>
          <a:endParaRPr lang="en-GB"/>
        </a:p>
      </dgm:t>
    </dgm:pt>
    <dgm:pt modelId="{1EDEDD66-14B3-4A84-B0FD-C60746207718}" type="sibTrans" cxnId="{2E885FC8-65EC-4036-80A0-D10DE6B2DACB}">
      <dgm:prSet/>
      <dgm:spPr/>
      <dgm:t>
        <a:bodyPr/>
        <a:lstStyle/>
        <a:p>
          <a:endParaRPr lang="en-GB"/>
        </a:p>
      </dgm:t>
    </dgm:pt>
    <dgm:pt modelId="{106B3033-5A63-4DBE-A481-C1682A59973D}">
      <dgm:prSet/>
      <dgm:spPr/>
      <dgm:t>
        <a:bodyPr/>
        <a:lstStyle/>
        <a:p>
          <a:r>
            <a:rPr lang="it-IT" b="1" dirty="0" err="1"/>
            <a:t>Algorithmic</a:t>
          </a:r>
          <a:r>
            <a:rPr lang="it-IT" b="1" dirty="0"/>
            <a:t> e Data </a:t>
          </a:r>
          <a:r>
            <a:rPr lang="it-IT" b="1" dirty="0" err="1"/>
            <a:t>Fairness</a:t>
          </a:r>
          <a:r>
            <a:rPr lang="it-IT" dirty="0"/>
            <a:t>: Metodologie per ridurre </a:t>
          </a:r>
          <a:r>
            <a:rPr lang="it-IT" dirty="0" err="1"/>
            <a:t>bias</a:t>
          </a:r>
          <a:r>
            <a:rPr lang="it-IT" dirty="0"/>
            <a:t> nei sistemi predittivi e decisionali</a:t>
          </a:r>
        </a:p>
      </dgm:t>
    </dgm:pt>
    <dgm:pt modelId="{EA91910F-E648-49B1-8ACA-B79F1DCDA19B}" type="sibTrans" cxnId="{17510FF8-0C4B-4A00-80D8-1980DF85178D}">
      <dgm:prSet/>
      <dgm:spPr/>
      <dgm:t>
        <a:bodyPr/>
        <a:lstStyle/>
        <a:p>
          <a:endParaRPr lang="en-GB"/>
        </a:p>
      </dgm:t>
    </dgm:pt>
    <dgm:pt modelId="{E92C2536-C1A1-422A-87AF-A9B0D2F514D7}" type="parTrans" cxnId="{17510FF8-0C4B-4A00-80D8-1980DF85178D}">
      <dgm:prSet/>
      <dgm:spPr/>
      <dgm:t>
        <a:bodyPr/>
        <a:lstStyle/>
        <a:p>
          <a:endParaRPr lang="en-GB"/>
        </a:p>
      </dgm:t>
    </dgm:pt>
    <dgm:pt modelId="{CC5FE377-3DBA-4E81-A30F-FE07D1DBA321}">
      <dgm:prSet/>
      <dgm:spPr/>
      <dgm:t>
        <a:bodyPr/>
        <a:lstStyle/>
        <a:p>
          <a:r>
            <a:rPr lang="it-IT"/>
            <a:t>Un approccio multidisciplinare per equità, trasparenza e sicurezza</a:t>
          </a:r>
        </a:p>
      </dgm:t>
    </dgm:pt>
    <dgm:pt modelId="{8EB7274E-FC47-4DC3-AD23-258289390663}" type="sibTrans" cxnId="{7762458E-232B-4FE5-8613-1A9EE67F36A1}">
      <dgm:prSet/>
      <dgm:spPr/>
      <dgm:t>
        <a:bodyPr/>
        <a:lstStyle/>
        <a:p>
          <a:endParaRPr lang="en-GB"/>
        </a:p>
      </dgm:t>
    </dgm:pt>
    <dgm:pt modelId="{293F9049-4452-47BC-83F8-0BB77173FABD}" type="parTrans" cxnId="{7762458E-232B-4FE5-8613-1A9EE67F36A1}">
      <dgm:prSet/>
      <dgm:spPr/>
      <dgm:t>
        <a:bodyPr/>
        <a:lstStyle/>
        <a:p>
          <a:endParaRPr lang="en-GB"/>
        </a:p>
      </dgm:t>
    </dgm:pt>
    <dgm:pt modelId="{16B71276-8155-485B-A93B-9BE04534A336}" type="pres">
      <dgm:prSet presAssocID="{4B008BCD-61C3-45A7-9186-703C0F39CF86}" presName="Name0" presStyleCnt="0">
        <dgm:presLayoutVars>
          <dgm:dir/>
          <dgm:animLvl val="lvl"/>
          <dgm:resizeHandles val="exact"/>
        </dgm:presLayoutVars>
      </dgm:prSet>
      <dgm:spPr/>
    </dgm:pt>
    <dgm:pt modelId="{C33916DA-C396-407E-8E3B-907D58DD185A}" type="pres">
      <dgm:prSet presAssocID="{CC5FE377-3DBA-4E81-A30F-FE07D1DBA321}" presName="composite" presStyleCnt="0"/>
      <dgm:spPr/>
    </dgm:pt>
    <dgm:pt modelId="{5A1D9A15-CF91-4F27-87A9-FF8424FA845C}" type="pres">
      <dgm:prSet presAssocID="{CC5FE377-3DBA-4E81-A30F-FE07D1DBA32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D054C6F7-1318-4623-812E-A1DC708E205F}" type="pres">
      <dgm:prSet presAssocID="{CC5FE377-3DBA-4E81-A30F-FE07D1DBA321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88112902-ABC8-4649-8542-FEB70AF6E2DB}" type="presOf" srcId="{6FF8ABB2-38B8-476F-A254-E960CE2D079B}" destId="{D054C6F7-1318-4623-812E-A1DC708E205F}" srcOrd="0" destOrd="2" presId="urn:microsoft.com/office/officeart/2005/8/layout/hList1"/>
    <dgm:cxn modelId="{2D48A50C-4156-459C-8FA7-8E2BF8A5242B}" srcId="{CC5FE377-3DBA-4E81-A30F-FE07D1DBA321}" destId="{6FF8ABB2-38B8-476F-A254-E960CE2D079B}" srcOrd="2" destOrd="0" parTransId="{C1A240EA-7EED-43A7-98D7-D9917A0DADB4}" sibTransId="{337E045C-BE14-434E-A1CA-4C341048A46F}"/>
    <dgm:cxn modelId="{70C5B82C-A3A0-4209-B41D-117E23CF1F85}" type="presOf" srcId="{4B008BCD-61C3-45A7-9186-703C0F39CF86}" destId="{16B71276-8155-485B-A93B-9BE04534A336}" srcOrd="0" destOrd="0" presId="urn:microsoft.com/office/officeart/2005/8/layout/hList1"/>
    <dgm:cxn modelId="{E045703B-CDBC-4F13-AE9C-BE7CA609B68C}" srcId="{CC5FE377-3DBA-4E81-A30F-FE07D1DBA321}" destId="{61D205BD-B659-4662-AAD0-0A9C007E9275}" srcOrd="1" destOrd="0" parTransId="{940C7AF3-8F51-4DBC-9EB1-196A15FE77E8}" sibTransId="{C294BACB-07C7-4CD4-85D1-80421D1763E0}"/>
    <dgm:cxn modelId="{E6CF4F5E-5D16-4642-BABE-AE6BE6153FDF}" srcId="{CC5FE377-3DBA-4E81-A30F-FE07D1DBA321}" destId="{71536FF2-00DF-42E3-B64C-AF79410A493F}" srcOrd="3" destOrd="0" parTransId="{83B4AF72-8715-4B24-9FE4-DDFB34BC9C01}" sibTransId="{223CE353-70BF-42ED-A360-661C99BA53D0}"/>
    <dgm:cxn modelId="{5AEBE641-A038-4238-8D47-C01D4F01CE83}" type="presOf" srcId="{71536FF2-00DF-42E3-B64C-AF79410A493F}" destId="{D054C6F7-1318-4623-812E-A1DC708E205F}" srcOrd="0" destOrd="3" presId="urn:microsoft.com/office/officeart/2005/8/layout/hList1"/>
    <dgm:cxn modelId="{106BCB4E-8CEC-4ACE-BDF5-E8CF369AB16A}" type="presOf" srcId="{5CD321EA-2D1E-42AB-BE3F-94BAFAA39C66}" destId="{D054C6F7-1318-4623-812E-A1DC708E205F}" srcOrd="0" destOrd="4" presId="urn:microsoft.com/office/officeart/2005/8/layout/hList1"/>
    <dgm:cxn modelId="{BEC74350-97C0-4CD2-98D7-63A47195DD08}" type="presOf" srcId="{61D205BD-B659-4662-AAD0-0A9C007E9275}" destId="{D054C6F7-1318-4623-812E-A1DC708E205F}" srcOrd="0" destOrd="1" presId="urn:microsoft.com/office/officeart/2005/8/layout/hList1"/>
    <dgm:cxn modelId="{7762458E-232B-4FE5-8613-1A9EE67F36A1}" srcId="{4B008BCD-61C3-45A7-9186-703C0F39CF86}" destId="{CC5FE377-3DBA-4E81-A30F-FE07D1DBA321}" srcOrd="0" destOrd="0" parTransId="{293F9049-4452-47BC-83F8-0BB77173FABD}" sibTransId="{8EB7274E-FC47-4DC3-AD23-258289390663}"/>
    <dgm:cxn modelId="{10FF38A1-40C2-47ED-B171-67BA8DE0B862}" type="presOf" srcId="{106B3033-5A63-4DBE-A481-C1682A59973D}" destId="{D054C6F7-1318-4623-812E-A1DC708E205F}" srcOrd="0" destOrd="0" presId="urn:microsoft.com/office/officeart/2005/8/layout/hList1"/>
    <dgm:cxn modelId="{2E885FC8-65EC-4036-80A0-D10DE6B2DACB}" srcId="{CC5FE377-3DBA-4E81-A30F-FE07D1DBA321}" destId="{5CD321EA-2D1E-42AB-BE3F-94BAFAA39C66}" srcOrd="4" destOrd="0" parTransId="{6556BB1D-33BC-46BC-AFD0-2469E86B6855}" sibTransId="{1EDEDD66-14B3-4A84-B0FD-C60746207718}"/>
    <dgm:cxn modelId="{DA9752D0-977A-4F27-862F-AFC053F3A4AB}" type="presOf" srcId="{CC5FE377-3DBA-4E81-A30F-FE07D1DBA321}" destId="{5A1D9A15-CF91-4F27-87A9-FF8424FA845C}" srcOrd="0" destOrd="0" presId="urn:microsoft.com/office/officeart/2005/8/layout/hList1"/>
    <dgm:cxn modelId="{17510FF8-0C4B-4A00-80D8-1980DF85178D}" srcId="{CC5FE377-3DBA-4E81-A30F-FE07D1DBA321}" destId="{106B3033-5A63-4DBE-A481-C1682A59973D}" srcOrd="0" destOrd="0" parTransId="{E92C2536-C1A1-422A-87AF-A9B0D2F514D7}" sibTransId="{EA91910F-E648-49B1-8ACA-B79F1DCDA19B}"/>
    <dgm:cxn modelId="{05C8AE59-7BA0-4DE5-B845-7DD107CA0D52}" type="presParOf" srcId="{16B71276-8155-485B-A93B-9BE04534A336}" destId="{C33916DA-C396-407E-8E3B-907D58DD185A}" srcOrd="0" destOrd="0" presId="urn:microsoft.com/office/officeart/2005/8/layout/hList1"/>
    <dgm:cxn modelId="{164E639A-04AD-4D5E-87D4-84A247316271}" type="presParOf" srcId="{C33916DA-C396-407E-8E3B-907D58DD185A}" destId="{5A1D9A15-CF91-4F27-87A9-FF8424FA845C}" srcOrd="0" destOrd="0" presId="urn:microsoft.com/office/officeart/2005/8/layout/hList1"/>
    <dgm:cxn modelId="{D1B47BE1-E929-4985-B707-0EC132E6D5FE}" type="presParOf" srcId="{C33916DA-C396-407E-8E3B-907D58DD185A}" destId="{D054C6F7-1318-4623-812E-A1DC708E20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36D087-43CD-5B49-9954-1472D5F22E2B}" type="doc">
      <dgm:prSet loTypeId="urn:microsoft.com/office/officeart/2008/layout/VerticalCurvedList" loCatId="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B975A3C-BDB1-AA49-837F-48F2906C1D45}">
      <dgm:prSet phldrT="[Testo]"/>
      <dgm:spPr/>
      <dgm:t>
        <a:bodyPr/>
        <a:lstStyle/>
        <a:p>
          <a:r>
            <a:rPr lang="it-IT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Aspetti Etici, Legali </a:t>
          </a:r>
          <a:r>
            <a:rPr lang="it-IT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 Socio-economici</a:t>
          </a:r>
          <a:endParaRPr lang="it-IT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DD02952-0C70-C945-AD5C-2076C1F3E2A5}" type="parTrans" cxnId="{824C2318-F4A3-6D4A-A30F-17846A2BB700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08E3034-AFD5-014B-8BA6-C1C7FC763446}" type="sibTrans" cxnId="{824C2318-F4A3-6D4A-A30F-17846A2BB70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A830CB9-ED32-264C-A0C3-DB54B6C59221}">
      <dgm:prSet phldrT="[Testo]"/>
      <dgm:spPr/>
      <dgm:t>
        <a:bodyPr/>
        <a:lstStyle/>
        <a:p>
          <a:r>
            <a:rPr lang="it-IT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Sovranità dei Dati</a:t>
          </a:r>
        </a:p>
      </dgm:t>
    </dgm:pt>
    <dgm:pt modelId="{A8A92598-4E14-9B47-A4EA-791719D7E0B8}" type="parTrans" cxnId="{D465454D-F1BF-B443-83BE-F448670708B9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095C1C5-E204-4A41-8D9C-3713877B54DB}" type="sibTrans" cxnId="{D465454D-F1BF-B443-83BE-F448670708B9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D306645-EFBE-024E-80C3-F6D8657BF46E}">
      <dgm:prSet phldrT="[Testo]"/>
      <dgm:spPr/>
      <dgm:t>
        <a:bodyPr/>
        <a:lstStyle/>
        <a:p>
          <a:r>
            <a:rPr lang="it-IT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Sicurezza, </a:t>
          </a:r>
          <a:r>
            <a:rPr lang="it-IT" b="0" cap="none" spc="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affidabilita’</a:t>
          </a:r>
          <a:r>
            <a:rPr lang="it-IT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, robustezza</a:t>
          </a:r>
        </a:p>
      </dgm:t>
    </dgm:pt>
    <dgm:pt modelId="{8EF41346-578B-DF4E-BB76-0B4B096B7B9E}" type="parTrans" cxnId="{C4C848C3-CDD1-4B45-8210-48F736738056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30D13D9-D209-0042-B3B6-1B1E3BA8BA7D}" type="sibTrans" cxnId="{C4C848C3-CDD1-4B45-8210-48F736738056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60D9FE6-1453-C448-95FA-F0D60CDB6AAA}">
      <dgm:prSet phldrT="[Testo]"/>
      <dgm:spPr/>
      <dgm:t>
        <a:bodyPr/>
        <a:lstStyle/>
        <a:p>
          <a:r>
            <a:rPr lang="it-IT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Data </a:t>
          </a:r>
          <a:r>
            <a:rPr lang="it-IT" b="0" cap="none" spc="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Fairness</a:t>
          </a:r>
          <a:r>
            <a:rPr lang="it-IT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, Algoritmi Fair</a:t>
          </a:r>
        </a:p>
      </dgm:t>
    </dgm:pt>
    <dgm:pt modelId="{209EBA1C-D6C5-BA4B-A6B9-1EF91FFEB939}" type="parTrans" cxnId="{6E53689B-3555-2B48-B266-AA5F4F6FD029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A82B366-EDF7-C146-969D-FC0DD187E941}" type="sibTrans" cxnId="{6E53689B-3555-2B48-B266-AA5F4F6FD029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1A98CCE-3D84-4343-90A6-98C59CFB5735}">
      <dgm:prSet/>
      <dgm:spPr/>
      <dgm:t>
        <a:bodyPr/>
        <a:lstStyle/>
        <a:p>
          <a:r>
            <a:rPr lang="it-IT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Infrastrutture Computazionali </a:t>
          </a:r>
          <a:br>
            <a:rPr lang="it-IT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r>
            <a:rPr lang="it-IT" b="0" cap="none" spc="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Exascale</a:t>
          </a:r>
          <a:r>
            <a:rPr lang="it-IT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+ Pervasive + Acceleratori HW</a:t>
          </a:r>
        </a:p>
      </dgm:t>
    </dgm:pt>
    <dgm:pt modelId="{2012CA46-F832-2743-8DEC-633551931675}" type="parTrans" cxnId="{132D7CF9-6EC2-3C4B-8C11-680D447A3C17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EF1ABB6-A5A0-694F-87C7-B2455334511F}" type="sibTrans" cxnId="{132D7CF9-6EC2-3C4B-8C11-680D447A3C17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570AA42-655C-9241-9243-BF1A0D673301}">
      <dgm:prSet phldrT="[Testo]"/>
      <dgm:spPr/>
      <dgm:t>
        <a:bodyPr/>
        <a:lstStyle/>
        <a:p>
          <a:r>
            <a:rPr lang="it-IT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Trasparenza e Fiducia</a:t>
          </a:r>
          <a:endParaRPr lang="it-IT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6F1C480-E0BC-9B4D-BC99-3F3FD6CDBBE1}" type="sibTrans" cxnId="{EA208DBF-8420-7940-A910-BF34EC496D90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0B3020F-B6D4-514B-937C-BDC9CEA058E4}" type="parTrans" cxnId="{EA208DBF-8420-7940-A910-BF34EC496D90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099C665-6AA6-884A-93FE-C0821FFAEFA9}">
      <dgm:prSet phldrT="[Testo]"/>
      <dgm:spPr/>
      <dgm:t>
        <a:bodyPr/>
        <a:lstStyle/>
        <a:p>
          <a:r>
            <a:rPr lang="it-IT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Modellazione Multiscala,</a:t>
          </a:r>
          <a:br>
            <a:rPr lang="it-IT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r>
            <a:rPr lang="it-IT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Multidisciplinarietà, Digital Twins</a:t>
          </a:r>
        </a:p>
      </dgm:t>
    </dgm:pt>
    <dgm:pt modelId="{995CAD3F-4DA1-174E-81AA-9C8246EE89C5}" type="sibTrans" cxnId="{4A382696-D0E2-B945-911C-DA6AA4386053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AE2EC3A-E4F9-214F-92F6-C3D654B9F706}" type="parTrans" cxnId="{4A382696-D0E2-B945-911C-DA6AA4386053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313299F-A5C6-9444-A29C-93072E3345AA}" type="pres">
      <dgm:prSet presAssocID="{7136D087-43CD-5B49-9954-1472D5F22E2B}" presName="Name0" presStyleCnt="0">
        <dgm:presLayoutVars>
          <dgm:chMax val="7"/>
          <dgm:chPref val="7"/>
          <dgm:dir/>
        </dgm:presLayoutVars>
      </dgm:prSet>
      <dgm:spPr/>
    </dgm:pt>
    <dgm:pt modelId="{DC2BF290-95D6-F844-96EE-D4108830E5C8}" type="pres">
      <dgm:prSet presAssocID="{7136D087-43CD-5B49-9954-1472D5F22E2B}" presName="Name1" presStyleCnt="0"/>
      <dgm:spPr/>
    </dgm:pt>
    <dgm:pt modelId="{7D1F3394-E3A9-F44D-B398-193DCA12E5C3}" type="pres">
      <dgm:prSet presAssocID="{7136D087-43CD-5B49-9954-1472D5F22E2B}" presName="cycle" presStyleCnt="0"/>
      <dgm:spPr/>
    </dgm:pt>
    <dgm:pt modelId="{4E3B5EB4-6257-904C-9937-432C6EBCD020}" type="pres">
      <dgm:prSet presAssocID="{7136D087-43CD-5B49-9954-1472D5F22E2B}" presName="srcNode" presStyleLbl="node1" presStyleIdx="0" presStyleCnt="7"/>
      <dgm:spPr/>
    </dgm:pt>
    <dgm:pt modelId="{B5D36143-78E4-4444-B3AB-243AD2BD9978}" type="pres">
      <dgm:prSet presAssocID="{7136D087-43CD-5B49-9954-1472D5F22E2B}" presName="conn" presStyleLbl="parChTrans1D2" presStyleIdx="0" presStyleCnt="1"/>
      <dgm:spPr/>
    </dgm:pt>
    <dgm:pt modelId="{02BF0C5D-3BB9-4E42-9081-E3B04FA7D28A}" type="pres">
      <dgm:prSet presAssocID="{7136D087-43CD-5B49-9954-1472D5F22E2B}" presName="extraNode" presStyleLbl="node1" presStyleIdx="0" presStyleCnt="7"/>
      <dgm:spPr/>
    </dgm:pt>
    <dgm:pt modelId="{6CD4F039-0BF1-6C45-9529-C5D85BF7B487}" type="pres">
      <dgm:prSet presAssocID="{7136D087-43CD-5B49-9954-1472D5F22E2B}" presName="dstNode" presStyleLbl="node1" presStyleIdx="0" presStyleCnt="7"/>
      <dgm:spPr/>
    </dgm:pt>
    <dgm:pt modelId="{3D2303FA-D57F-1444-B902-6BB7E8E23867}" type="pres">
      <dgm:prSet presAssocID="{FB975A3C-BDB1-AA49-837F-48F2906C1D45}" presName="text_1" presStyleLbl="node1" presStyleIdx="0" presStyleCnt="7">
        <dgm:presLayoutVars>
          <dgm:bulletEnabled val="1"/>
        </dgm:presLayoutVars>
      </dgm:prSet>
      <dgm:spPr/>
    </dgm:pt>
    <dgm:pt modelId="{EA6B87D5-B50D-A04D-9660-400C73BF6372}" type="pres">
      <dgm:prSet presAssocID="{FB975A3C-BDB1-AA49-837F-48F2906C1D45}" presName="accent_1" presStyleCnt="0"/>
      <dgm:spPr/>
    </dgm:pt>
    <dgm:pt modelId="{D2A397A5-BFEE-9B4A-84D7-B55F02F35C1D}" type="pres">
      <dgm:prSet presAssocID="{FB975A3C-BDB1-AA49-837F-48F2906C1D45}" presName="accentRepeatNode" presStyleLbl="solidFgAcc1" presStyleIdx="0" presStyleCnt="7"/>
      <dgm:spPr/>
    </dgm:pt>
    <dgm:pt modelId="{3FA272B7-B1F4-4949-929C-2880B2E21968}" type="pres">
      <dgm:prSet presAssocID="{EA830CB9-ED32-264C-A0C3-DB54B6C59221}" presName="text_2" presStyleLbl="node1" presStyleIdx="1" presStyleCnt="7">
        <dgm:presLayoutVars>
          <dgm:bulletEnabled val="1"/>
        </dgm:presLayoutVars>
      </dgm:prSet>
      <dgm:spPr/>
    </dgm:pt>
    <dgm:pt modelId="{1F0D370F-45F0-0440-BD93-F7A43D35BEA1}" type="pres">
      <dgm:prSet presAssocID="{EA830CB9-ED32-264C-A0C3-DB54B6C59221}" presName="accent_2" presStyleCnt="0"/>
      <dgm:spPr/>
    </dgm:pt>
    <dgm:pt modelId="{FD49EC35-FC94-2643-B2D3-45495FC5AAE1}" type="pres">
      <dgm:prSet presAssocID="{EA830CB9-ED32-264C-A0C3-DB54B6C59221}" presName="accentRepeatNode" presStyleLbl="solidFgAcc1" presStyleIdx="1" presStyleCnt="7"/>
      <dgm:spPr/>
    </dgm:pt>
    <dgm:pt modelId="{E4B7E6CC-874B-3844-B350-FF0BD09A55BF}" type="pres">
      <dgm:prSet presAssocID="{3570AA42-655C-9241-9243-BF1A0D673301}" presName="text_3" presStyleLbl="node1" presStyleIdx="2" presStyleCnt="7">
        <dgm:presLayoutVars>
          <dgm:bulletEnabled val="1"/>
        </dgm:presLayoutVars>
      </dgm:prSet>
      <dgm:spPr/>
    </dgm:pt>
    <dgm:pt modelId="{8B6E6B6C-009A-F348-B519-3CCA638DE5CB}" type="pres">
      <dgm:prSet presAssocID="{3570AA42-655C-9241-9243-BF1A0D673301}" presName="accent_3" presStyleCnt="0"/>
      <dgm:spPr/>
    </dgm:pt>
    <dgm:pt modelId="{25D7E4E2-C287-4C4A-8190-6445084A7F58}" type="pres">
      <dgm:prSet presAssocID="{3570AA42-655C-9241-9243-BF1A0D673301}" presName="accentRepeatNode" presStyleLbl="solidFgAcc1" presStyleIdx="2" presStyleCnt="7"/>
      <dgm:spPr/>
    </dgm:pt>
    <dgm:pt modelId="{43FEC461-E679-3D4F-8D75-405DC2056607}" type="pres">
      <dgm:prSet presAssocID="{D60D9FE6-1453-C448-95FA-F0D60CDB6AAA}" presName="text_4" presStyleLbl="node1" presStyleIdx="3" presStyleCnt="7">
        <dgm:presLayoutVars>
          <dgm:bulletEnabled val="1"/>
        </dgm:presLayoutVars>
      </dgm:prSet>
      <dgm:spPr/>
    </dgm:pt>
    <dgm:pt modelId="{1599AF10-F300-D14C-A78E-DC6BB1F45BD3}" type="pres">
      <dgm:prSet presAssocID="{D60D9FE6-1453-C448-95FA-F0D60CDB6AAA}" presName="accent_4" presStyleCnt="0"/>
      <dgm:spPr/>
    </dgm:pt>
    <dgm:pt modelId="{F288524E-AC8D-E34C-A523-C6BA28D44404}" type="pres">
      <dgm:prSet presAssocID="{D60D9FE6-1453-C448-95FA-F0D60CDB6AAA}" presName="accentRepeatNode" presStyleLbl="solidFgAcc1" presStyleIdx="3" presStyleCnt="7"/>
      <dgm:spPr/>
    </dgm:pt>
    <dgm:pt modelId="{E984134F-24EF-0643-AC9D-841D665ED8FB}" type="pres">
      <dgm:prSet presAssocID="{6D306645-EFBE-024E-80C3-F6D8657BF46E}" presName="text_5" presStyleLbl="node1" presStyleIdx="4" presStyleCnt="7">
        <dgm:presLayoutVars>
          <dgm:bulletEnabled val="1"/>
        </dgm:presLayoutVars>
      </dgm:prSet>
      <dgm:spPr/>
    </dgm:pt>
    <dgm:pt modelId="{40A2DBD1-5B80-B44D-8CA5-A8303620E49D}" type="pres">
      <dgm:prSet presAssocID="{6D306645-EFBE-024E-80C3-F6D8657BF46E}" presName="accent_5" presStyleCnt="0"/>
      <dgm:spPr/>
    </dgm:pt>
    <dgm:pt modelId="{7EEF3597-1523-7845-97D8-5AA0B7C9D1D5}" type="pres">
      <dgm:prSet presAssocID="{6D306645-EFBE-024E-80C3-F6D8657BF46E}" presName="accentRepeatNode" presStyleLbl="solidFgAcc1" presStyleIdx="4" presStyleCnt="7"/>
      <dgm:spPr/>
    </dgm:pt>
    <dgm:pt modelId="{C9571A87-EDB1-B443-8A93-1D7F6B431950}" type="pres">
      <dgm:prSet presAssocID="{2099C665-6AA6-884A-93FE-C0821FFAEFA9}" presName="text_6" presStyleLbl="node1" presStyleIdx="5" presStyleCnt="7" custLinFactNeighborX="-333">
        <dgm:presLayoutVars>
          <dgm:bulletEnabled val="1"/>
        </dgm:presLayoutVars>
      </dgm:prSet>
      <dgm:spPr/>
    </dgm:pt>
    <dgm:pt modelId="{434F6E80-2454-D846-9C2F-91790971636A}" type="pres">
      <dgm:prSet presAssocID="{2099C665-6AA6-884A-93FE-C0821FFAEFA9}" presName="accent_6" presStyleCnt="0"/>
      <dgm:spPr/>
    </dgm:pt>
    <dgm:pt modelId="{5B1F7C7C-4592-D946-8049-B20DC9032C3C}" type="pres">
      <dgm:prSet presAssocID="{2099C665-6AA6-884A-93FE-C0821FFAEFA9}" presName="accentRepeatNode" presStyleLbl="solidFgAcc1" presStyleIdx="5" presStyleCnt="7"/>
      <dgm:spPr/>
    </dgm:pt>
    <dgm:pt modelId="{458D86EA-1D47-584B-AAC1-EC6BDE1A594A}" type="pres">
      <dgm:prSet presAssocID="{E1A98CCE-3D84-4343-90A6-98C59CFB5735}" presName="text_7" presStyleLbl="node1" presStyleIdx="6" presStyleCnt="7">
        <dgm:presLayoutVars>
          <dgm:bulletEnabled val="1"/>
        </dgm:presLayoutVars>
      </dgm:prSet>
      <dgm:spPr/>
    </dgm:pt>
    <dgm:pt modelId="{2102199D-C960-7D42-B3AB-2DB2A748ED43}" type="pres">
      <dgm:prSet presAssocID="{E1A98CCE-3D84-4343-90A6-98C59CFB5735}" presName="accent_7" presStyleCnt="0"/>
      <dgm:spPr/>
    </dgm:pt>
    <dgm:pt modelId="{C943515D-80EC-5D49-9502-039BBED11C30}" type="pres">
      <dgm:prSet presAssocID="{E1A98CCE-3D84-4343-90A6-98C59CFB5735}" presName="accentRepeatNode" presStyleLbl="solidFgAcc1" presStyleIdx="6" presStyleCnt="7"/>
      <dgm:spPr/>
    </dgm:pt>
  </dgm:ptLst>
  <dgm:cxnLst>
    <dgm:cxn modelId="{824C2318-F4A3-6D4A-A30F-17846A2BB700}" srcId="{7136D087-43CD-5B49-9954-1472D5F22E2B}" destId="{FB975A3C-BDB1-AA49-837F-48F2906C1D45}" srcOrd="0" destOrd="0" parTransId="{CDD02952-0C70-C945-AD5C-2076C1F3E2A5}" sibTransId="{408E3034-AFD5-014B-8BA6-C1C7FC763446}"/>
    <dgm:cxn modelId="{4FA9E927-9E91-4445-9FCF-B9BAFA7C5677}" type="presOf" srcId="{3570AA42-655C-9241-9243-BF1A0D673301}" destId="{E4B7E6CC-874B-3844-B350-FF0BD09A55BF}" srcOrd="0" destOrd="0" presId="urn:microsoft.com/office/officeart/2008/layout/VerticalCurvedList"/>
    <dgm:cxn modelId="{C44EE435-49AD-324D-BEDD-B709636524DE}" type="presOf" srcId="{EA830CB9-ED32-264C-A0C3-DB54B6C59221}" destId="{3FA272B7-B1F4-4949-929C-2880B2E21968}" srcOrd="0" destOrd="0" presId="urn:microsoft.com/office/officeart/2008/layout/VerticalCurvedList"/>
    <dgm:cxn modelId="{16322761-E568-BF43-A326-DE7443FFF4C2}" type="presOf" srcId="{D60D9FE6-1453-C448-95FA-F0D60CDB6AAA}" destId="{43FEC461-E679-3D4F-8D75-405DC2056607}" srcOrd="0" destOrd="0" presId="urn:microsoft.com/office/officeart/2008/layout/VerticalCurvedList"/>
    <dgm:cxn modelId="{C5A15048-DABA-3C41-87AA-45BC74B61C27}" type="presOf" srcId="{FB975A3C-BDB1-AA49-837F-48F2906C1D45}" destId="{3D2303FA-D57F-1444-B902-6BB7E8E23867}" srcOrd="0" destOrd="0" presId="urn:microsoft.com/office/officeart/2008/layout/VerticalCurvedList"/>
    <dgm:cxn modelId="{D465454D-F1BF-B443-83BE-F448670708B9}" srcId="{7136D087-43CD-5B49-9954-1472D5F22E2B}" destId="{EA830CB9-ED32-264C-A0C3-DB54B6C59221}" srcOrd="1" destOrd="0" parTransId="{A8A92598-4E14-9B47-A4EA-791719D7E0B8}" sibTransId="{C095C1C5-E204-4A41-8D9C-3713877B54DB}"/>
    <dgm:cxn modelId="{491A6A8A-9647-1C4B-9C70-199574799A2C}" type="presOf" srcId="{7136D087-43CD-5B49-9954-1472D5F22E2B}" destId="{F313299F-A5C6-9444-A29C-93072E3345AA}" srcOrd="0" destOrd="0" presId="urn:microsoft.com/office/officeart/2008/layout/VerticalCurvedList"/>
    <dgm:cxn modelId="{4A382696-D0E2-B945-911C-DA6AA4386053}" srcId="{7136D087-43CD-5B49-9954-1472D5F22E2B}" destId="{2099C665-6AA6-884A-93FE-C0821FFAEFA9}" srcOrd="5" destOrd="0" parTransId="{5AE2EC3A-E4F9-214F-92F6-C3D654B9F706}" sibTransId="{995CAD3F-4DA1-174E-81AA-9C8246EE89C5}"/>
    <dgm:cxn modelId="{6E53689B-3555-2B48-B266-AA5F4F6FD029}" srcId="{7136D087-43CD-5B49-9954-1472D5F22E2B}" destId="{D60D9FE6-1453-C448-95FA-F0D60CDB6AAA}" srcOrd="3" destOrd="0" parTransId="{209EBA1C-D6C5-BA4B-A6B9-1EF91FFEB939}" sibTransId="{EA82B366-EDF7-C146-969D-FC0DD187E941}"/>
    <dgm:cxn modelId="{E0C008B6-5A6A-334C-8E46-811FF35BB74C}" type="presOf" srcId="{2099C665-6AA6-884A-93FE-C0821FFAEFA9}" destId="{C9571A87-EDB1-B443-8A93-1D7F6B431950}" srcOrd="0" destOrd="0" presId="urn:microsoft.com/office/officeart/2008/layout/VerticalCurvedList"/>
    <dgm:cxn modelId="{270DCEB7-E3F7-464A-A93F-45FBA4033BE6}" type="presOf" srcId="{E1A98CCE-3D84-4343-90A6-98C59CFB5735}" destId="{458D86EA-1D47-584B-AAC1-EC6BDE1A594A}" srcOrd="0" destOrd="0" presId="urn:microsoft.com/office/officeart/2008/layout/VerticalCurvedList"/>
    <dgm:cxn modelId="{EA208DBF-8420-7940-A910-BF34EC496D90}" srcId="{7136D087-43CD-5B49-9954-1472D5F22E2B}" destId="{3570AA42-655C-9241-9243-BF1A0D673301}" srcOrd="2" destOrd="0" parTransId="{40B3020F-B6D4-514B-937C-BDC9CEA058E4}" sibTransId="{36F1C480-E0BC-9B4D-BC99-3F3FD6CDBBE1}"/>
    <dgm:cxn modelId="{C4C848C3-CDD1-4B45-8210-48F736738056}" srcId="{7136D087-43CD-5B49-9954-1472D5F22E2B}" destId="{6D306645-EFBE-024E-80C3-F6D8657BF46E}" srcOrd="4" destOrd="0" parTransId="{8EF41346-578B-DF4E-BB76-0B4B096B7B9E}" sibTransId="{030D13D9-D209-0042-B3B6-1B1E3BA8BA7D}"/>
    <dgm:cxn modelId="{83F3F2D7-601E-1A42-BD3F-E26AC73D0825}" type="presOf" srcId="{408E3034-AFD5-014B-8BA6-C1C7FC763446}" destId="{B5D36143-78E4-4444-B3AB-243AD2BD9978}" srcOrd="0" destOrd="0" presId="urn:microsoft.com/office/officeart/2008/layout/VerticalCurvedList"/>
    <dgm:cxn modelId="{3B2FFADA-3952-E645-927A-2F3198B72F46}" type="presOf" srcId="{6D306645-EFBE-024E-80C3-F6D8657BF46E}" destId="{E984134F-24EF-0643-AC9D-841D665ED8FB}" srcOrd="0" destOrd="0" presId="urn:microsoft.com/office/officeart/2008/layout/VerticalCurvedList"/>
    <dgm:cxn modelId="{132D7CF9-6EC2-3C4B-8C11-680D447A3C17}" srcId="{7136D087-43CD-5B49-9954-1472D5F22E2B}" destId="{E1A98CCE-3D84-4343-90A6-98C59CFB5735}" srcOrd="6" destOrd="0" parTransId="{2012CA46-F832-2743-8DEC-633551931675}" sibTransId="{5EF1ABB6-A5A0-694F-87C7-B2455334511F}"/>
    <dgm:cxn modelId="{7E4ADE91-E657-5B48-8001-A74FABFE7303}" type="presParOf" srcId="{F313299F-A5C6-9444-A29C-93072E3345AA}" destId="{DC2BF290-95D6-F844-96EE-D4108830E5C8}" srcOrd="0" destOrd="0" presId="urn:microsoft.com/office/officeart/2008/layout/VerticalCurvedList"/>
    <dgm:cxn modelId="{03DB27A5-7C6D-C342-A105-148AC5D14447}" type="presParOf" srcId="{DC2BF290-95D6-F844-96EE-D4108830E5C8}" destId="{7D1F3394-E3A9-F44D-B398-193DCA12E5C3}" srcOrd="0" destOrd="0" presId="urn:microsoft.com/office/officeart/2008/layout/VerticalCurvedList"/>
    <dgm:cxn modelId="{6E088972-8DF8-084D-829C-9F323ECFF5A9}" type="presParOf" srcId="{7D1F3394-E3A9-F44D-B398-193DCA12E5C3}" destId="{4E3B5EB4-6257-904C-9937-432C6EBCD020}" srcOrd="0" destOrd="0" presId="urn:microsoft.com/office/officeart/2008/layout/VerticalCurvedList"/>
    <dgm:cxn modelId="{2A4FA1BA-D432-2B42-84A8-A00D4FD6DF6A}" type="presParOf" srcId="{7D1F3394-E3A9-F44D-B398-193DCA12E5C3}" destId="{B5D36143-78E4-4444-B3AB-243AD2BD9978}" srcOrd="1" destOrd="0" presId="urn:microsoft.com/office/officeart/2008/layout/VerticalCurvedList"/>
    <dgm:cxn modelId="{9DE73641-88E1-FC4B-8AA5-37711DF56F27}" type="presParOf" srcId="{7D1F3394-E3A9-F44D-B398-193DCA12E5C3}" destId="{02BF0C5D-3BB9-4E42-9081-E3B04FA7D28A}" srcOrd="2" destOrd="0" presId="urn:microsoft.com/office/officeart/2008/layout/VerticalCurvedList"/>
    <dgm:cxn modelId="{4FD0617B-C585-8A4C-842C-C7DF6C977368}" type="presParOf" srcId="{7D1F3394-E3A9-F44D-B398-193DCA12E5C3}" destId="{6CD4F039-0BF1-6C45-9529-C5D85BF7B487}" srcOrd="3" destOrd="0" presId="urn:microsoft.com/office/officeart/2008/layout/VerticalCurvedList"/>
    <dgm:cxn modelId="{94F5A229-2C83-0444-97EA-FF7AB9561341}" type="presParOf" srcId="{DC2BF290-95D6-F844-96EE-D4108830E5C8}" destId="{3D2303FA-D57F-1444-B902-6BB7E8E23867}" srcOrd="1" destOrd="0" presId="urn:microsoft.com/office/officeart/2008/layout/VerticalCurvedList"/>
    <dgm:cxn modelId="{AB8E3801-D112-344B-BD5F-4784117C1EE6}" type="presParOf" srcId="{DC2BF290-95D6-F844-96EE-D4108830E5C8}" destId="{EA6B87D5-B50D-A04D-9660-400C73BF6372}" srcOrd="2" destOrd="0" presId="urn:microsoft.com/office/officeart/2008/layout/VerticalCurvedList"/>
    <dgm:cxn modelId="{E09B1EA6-FCB5-9C4C-B8C9-D12DA8BDB652}" type="presParOf" srcId="{EA6B87D5-B50D-A04D-9660-400C73BF6372}" destId="{D2A397A5-BFEE-9B4A-84D7-B55F02F35C1D}" srcOrd="0" destOrd="0" presId="urn:microsoft.com/office/officeart/2008/layout/VerticalCurvedList"/>
    <dgm:cxn modelId="{7AED7BF4-8A38-B34D-911C-2CB306DC1595}" type="presParOf" srcId="{DC2BF290-95D6-F844-96EE-D4108830E5C8}" destId="{3FA272B7-B1F4-4949-929C-2880B2E21968}" srcOrd="3" destOrd="0" presId="urn:microsoft.com/office/officeart/2008/layout/VerticalCurvedList"/>
    <dgm:cxn modelId="{8F5FAFCC-29B7-8844-A28A-11EF2D85E3CE}" type="presParOf" srcId="{DC2BF290-95D6-F844-96EE-D4108830E5C8}" destId="{1F0D370F-45F0-0440-BD93-F7A43D35BEA1}" srcOrd="4" destOrd="0" presId="urn:microsoft.com/office/officeart/2008/layout/VerticalCurvedList"/>
    <dgm:cxn modelId="{D81C1687-2C19-D94F-8421-CFD03D06FA6D}" type="presParOf" srcId="{1F0D370F-45F0-0440-BD93-F7A43D35BEA1}" destId="{FD49EC35-FC94-2643-B2D3-45495FC5AAE1}" srcOrd="0" destOrd="0" presId="urn:microsoft.com/office/officeart/2008/layout/VerticalCurvedList"/>
    <dgm:cxn modelId="{F78C8D51-2C68-C845-9E89-C8B8CA530EAD}" type="presParOf" srcId="{DC2BF290-95D6-F844-96EE-D4108830E5C8}" destId="{E4B7E6CC-874B-3844-B350-FF0BD09A55BF}" srcOrd="5" destOrd="0" presId="urn:microsoft.com/office/officeart/2008/layout/VerticalCurvedList"/>
    <dgm:cxn modelId="{F9492F55-30EF-FA4F-A0C9-29D82563BA7E}" type="presParOf" srcId="{DC2BF290-95D6-F844-96EE-D4108830E5C8}" destId="{8B6E6B6C-009A-F348-B519-3CCA638DE5CB}" srcOrd="6" destOrd="0" presId="urn:microsoft.com/office/officeart/2008/layout/VerticalCurvedList"/>
    <dgm:cxn modelId="{A8AA9DEF-BB55-A146-8B04-10A88324532A}" type="presParOf" srcId="{8B6E6B6C-009A-F348-B519-3CCA638DE5CB}" destId="{25D7E4E2-C287-4C4A-8190-6445084A7F58}" srcOrd="0" destOrd="0" presId="urn:microsoft.com/office/officeart/2008/layout/VerticalCurvedList"/>
    <dgm:cxn modelId="{D5563E76-259F-7C42-B2FD-7B0164FD32F6}" type="presParOf" srcId="{DC2BF290-95D6-F844-96EE-D4108830E5C8}" destId="{43FEC461-E679-3D4F-8D75-405DC2056607}" srcOrd="7" destOrd="0" presId="urn:microsoft.com/office/officeart/2008/layout/VerticalCurvedList"/>
    <dgm:cxn modelId="{821E90D2-9A90-E046-903C-5A80F1CD6AAF}" type="presParOf" srcId="{DC2BF290-95D6-F844-96EE-D4108830E5C8}" destId="{1599AF10-F300-D14C-A78E-DC6BB1F45BD3}" srcOrd="8" destOrd="0" presId="urn:microsoft.com/office/officeart/2008/layout/VerticalCurvedList"/>
    <dgm:cxn modelId="{F31CFD8A-B870-774C-9E2E-5B380EA3C075}" type="presParOf" srcId="{1599AF10-F300-D14C-A78E-DC6BB1F45BD3}" destId="{F288524E-AC8D-E34C-A523-C6BA28D44404}" srcOrd="0" destOrd="0" presId="urn:microsoft.com/office/officeart/2008/layout/VerticalCurvedList"/>
    <dgm:cxn modelId="{34ECFEF3-B901-FE45-A4B5-9ED8F631A7BE}" type="presParOf" srcId="{DC2BF290-95D6-F844-96EE-D4108830E5C8}" destId="{E984134F-24EF-0643-AC9D-841D665ED8FB}" srcOrd="9" destOrd="0" presId="urn:microsoft.com/office/officeart/2008/layout/VerticalCurvedList"/>
    <dgm:cxn modelId="{D6CC551D-E01E-6F4F-83A6-4A701E4C9617}" type="presParOf" srcId="{DC2BF290-95D6-F844-96EE-D4108830E5C8}" destId="{40A2DBD1-5B80-B44D-8CA5-A8303620E49D}" srcOrd="10" destOrd="0" presId="urn:microsoft.com/office/officeart/2008/layout/VerticalCurvedList"/>
    <dgm:cxn modelId="{178A0912-B123-8B42-BD8F-21A09B2DB3D7}" type="presParOf" srcId="{40A2DBD1-5B80-B44D-8CA5-A8303620E49D}" destId="{7EEF3597-1523-7845-97D8-5AA0B7C9D1D5}" srcOrd="0" destOrd="0" presId="urn:microsoft.com/office/officeart/2008/layout/VerticalCurvedList"/>
    <dgm:cxn modelId="{D0B4F102-8BBC-EB4C-B3C4-9B5FD7D2AADD}" type="presParOf" srcId="{DC2BF290-95D6-F844-96EE-D4108830E5C8}" destId="{C9571A87-EDB1-B443-8A93-1D7F6B431950}" srcOrd="11" destOrd="0" presId="urn:microsoft.com/office/officeart/2008/layout/VerticalCurvedList"/>
    <dgm:cxn modelId="{7BE0E33A-8CDD-4C4D-BCBB-4E3C8CB9A207}" type="presParOf" srcId="{DC2BF290-95D6-F844-96EE-D4108830E5C8}" destId="{434F6E80-2454-D846-9C2F-91790971636A}" srcOrd="12" destOrd="0" presId="urn:microsoft.com/office/officeart/2008/layout/VerticalCurvedList"/>
    <dgm:cxn modelId="{90791763-C656-6948-AA61-C8870035DA95}" type="presParOf" srcId="{434F6E80-2454-D846-9C2F-91790971636A}" destId="{5B1F7C7C-4592-D946-8049-B20DC9032C3C}" srcOrd="0" destOrd="0" presId="urn:microsoft.com/office/officeart/2008/layout/VerticalCurvedList"/>
    <dgm:cxn modelId="{64C81D3F-0F72-E04F-9B41-23ADDF5B5A1D}" type="presParOf" srcId="{DC2BF290-95D6-F844-96EE-D4108830E5C8}" destId="{458D86EA-1D47-584B-AAC1-EC6BDE1A594A}" srcOrd="13" destOrd="0" presId="urn:microsoft.com/office/officeart/2008/layout/VerticalCurvedList"/>
    <dgm:cxn modelId="{AF378DBD-37FF-C245-8E15-C1EED7327737}" type="presParOf" srcId="{DC2BF290-95D6-F844-96EE-D4108830E5C8}" destId="{2102199D-C960-7D42-B3AB-2DB2A748ED43}" srcOrd="14" destOrd="0" presId="urn:microsoft.com/office/officeart/2008/layout/VerticalCurvedList"/>
    <dgm:cxn modelId="{F9AE2487-E31A-3E49-B604-95AF7CB9884F}" type="presParOf" srcId="{2102199D-C960-7D42-B3AB-2DB2A748ED43}" destId="{C943515D-80EC-5D49-9502-039BBED11C3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DE7F1E-E00A-4A43-AC49-A88AB45F1B91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E81898C-F484-1E4F-A1DD-4DB6C2F89B8D}">
      <dgm:prSet phldrT="[Testo]"/>
      <dgm:spPr>
        <a:solidFill>
          <a:schemeClr val="bg1">
            <a:lumMod val="85000"/>
          </a:schemeClr>
        </a:solidFill>
        <a:ln w="3175"/>
      </dgm:spPr>
      <dgm:t>
        <a:bodyPr/>
        <a:lstStyle/>
        <a:p>
          <a:r>
            <a:rPr lang="it-IT" b="1">
              <a:solidFill>
                <a:schemeClr val="tx1"/>
              </a:solidFill>
            </a:rPr>
            <a:t>Innovazione Sostenibile</a:t>
          </a:r>
          <a:endParaRPr lang="it-IT" b="1" dirty="0">
            <a:solidFill>
              <a:schemeClr val="tx1"/>
            </a:solidFill>
          </a:endParaRPr>
        </a:p>
      </dgm:t>
    </dgm:pt>
    <dgm:pt modelId="{97903462-5835-0747-BC17-D2ADC7261606}" type="parTrans" cxnId="{314E8676-FE9A-0742-A6CE-70A6FA2E810D}">
      <dgm:prSet/>
      <dgm:spPr/>
      <dgm:t>
        <a:bodyPr/>
        <a:lstStyle/>
        <a:p>
          <a:endParaRPr lang="it-IT" b="0"/>
        </a:p>
      </dgm:t>
    </dgm:pt>
    <dgm:pt modelId="{993B6A5F-5ED8-7C4E-9E53-36471D7C0DC9}" type="sibTrans" cxnId="{314E8676-FE9A-0742-A6CE-70A6FA2E810D}">
      <dgm:prSet/>
      <dgm:spPr/>
      <dgm:t>
        <a:bodyPr/>
        <a:lstStyle/>
        <a:p>
          <a:endParaRPr lang="it-IT" b="0"/>
        </a:p>
      </dgm:t>
    </dgm:pt>
    <dgm:pt modelId="{CA024426-8F94-5141-9696-FC1E5DA8508B}">
      <dgm:prSet/>
      <dgm:spPr>
        <a:solidFill>
          <a:schemeClr val="accent2">
            <a:lumMod val="60000"/>
            <a:lumOff val="40000"/>
          </a:schemeClr>
        </a:solidFill>
        <a:ln w="3175"/>
      </dgm:spPr>
      <dgm:t>
        <a:bodyPr/>
        <a:lstStyle/>
        <a:p>
          <a:r>
            <a:rPr lang="it-IT" b="0" dirty="0">
              <a:solidFill>
                <a:schemeClr val="tx1"/>
              </a:solidFill>
            </a:rPr>
            <a:t>Sistema economico</a:t>
          </a:r>
        </a:p>
      </dgm:t>
    </dgm:pt>
    <dgm:pt modelId="{72C2250B-29CB-8345-A124-E72DD2C541C6}" type="parTrans" cxnId="{F28CC612-4AC8-FF41-9389-934CE0BCC201}">
      <dgm:prSet/>
      <dgm:spPr/>
      <dgm:t>
        <a:bodyPr/>
        <a:lstStyle/>
        <a:p>
          <a:endParaRPr lang="it-IT" b="0"/>
        </a:p>
      </dgm:t>
    </dgm:pt>
    <dgm:pt modelId="{2E09F8DC-10A8-2B44-8FB9-59CA6CD4CEF4}" type="sibTrans" cxnId="{F28CC612-4AC8-FF41-9389-934CE0BCC201}">
      <dgm:prSet/>
      <dgm:spPr/>
      <dgm:t>
        <a:bodyPr/>
        <a:lstStyle/>
        <a:p>
          <a:endParaRPr lang="it-IT" b="0"/>
        </a:p>
      </dgm:t>
    </dgm:pt>
    <dgm:pt modelId="{471CF8C3-9DAC-EC44-A249-13C5EC92289C}">
      <dgm:prSet/>
      <dgm:spPr>
        <a:solidFill>
          <a:schemeClr val="accent5">
            <a:lumMod val="40000"/>
            <a:lumOff val="60000"/>
          </a:schemeClr>
        </a:solidFill>
        <a:ln w="3175"/>
      </dgm:spPr>
      <dgm:t>
        <a:bodyPr/>
        <a:lstStyle/>
        <a:p>
          <a:r>
            <a:rPr lang="it-IT" b="0" dirty="0">
              <a:solidFill>
                <a:schemeClr val="tx1"/>
              </a:solidFill>
            </a:rPr>
            <a:t>Ricerca</a:t>
          </a:r>
        </a:p>
      </dgm:t>
    </dgm:pt>
    <dgm:pt modelId="{6EEC42E7-751F-E745-9DA1-F45A208BC833}" type="parTrans" cxnId="{CF26BF89-CE55-EA48-B883-3F11DEB6E9F3}">
      <dgm:prSet/>
      <dgm:spPr/>
      <dgm:t>
        <a:bodyPr/>
        <a:lstStyle/>
        <a:p>
          <a:endParaRPr lang="it-IT" b="0"/>
        </a:p>
      </dgm:t>
    </dgm:pt>
    <dgm:pt modelId="{5A36C056-5308-E44B-A4C8-883A6F40FB4F}" type="sibTrans" cxnId="{CF26BF89-CE55-EA48-B883-3F11DEB6E9F3}">
      <dgm:prSet/>
      <dgm:spPr/>
      <dgm:t>
        <a:bodyPr/>
        <a:lstStyle/>
        <a:p>
          <a:endParaRPr lang="it-IT" b="0"/>
        </a:p>
      </dgm:t>
    </dgm:pt>
    <dgm:pt modelId="{46833035-47C8-5942-8BD8-CAF564644CED}">
      <dgm:prSet/>
      <dgm:spPr>
        <a:solidFill>
          <a:srgbClr val="FFFF00"/>
        </a:solidFill>
        <a:ln w="3175"/>
      </dgm:spPr>
      <dgm:t>
        <a:bodyPr/>
        <a:lstStyle/>
        <a:p>
          <a:r>
            <a:rPr lang="it-IT" b="0" dirty="0">
              <a:solidFill>
                <a:schemeClr val="tx1"/>
              </a:solidFill>
            </a:rPr>
            <a:t>Policy makers</a:t>
          </a:r>
        </a:p>
      </dgm:t>
    </dgm:pt>
    <dgm:pt modelId="{74918CD5-9E10-544A-BA5F-A168C8CBAF86}" type="parTrans" cxnId="{CF4009D0-D07A-574F-B3ED-FD0BE8C5D614}">
      <dgm:prSet/>
      <dgm:spPr/>
      <dgm:t>
        <a:bodyPr/>
        <a:lstStyle/>
        <a:p>
          <a:endParaRPr lang="it-IT" b="0"/>
        </a:p>
      </dgm:t>
    </dgm:pt>
    <dgm:pt modelId="{B2A397CE-3753-4F4B-9EC4-4785B6AF5BE4}" type="sibTrans" cxnId="{CF4009D0-D07A-574F-B3ED-FD0BE8C5D614}">
      <dgm:prSet/>
      <dgm:spPr/>
      <dgm:t>
        <a:bodyPr/>
        <a:lstStyle/>
        <a:p>
          <a:endParaRPr lang="it-IT" b="0"/>
        </a:p>
      </dgm:t>
    </dgm:pt>
    <dgm:pt modelId="{5DAF6048-68B0-214F-996F-2AC7DAFC7A61}">
      <dgm:prSet/>
      <dgm:spPr>
        <a:noFill/>
        <a:ln w="3175">
          <a:noFill/>
        </a:ln>
      </dgm:spPr>
      <dgm:t>
        <a:bodyPr/>
        <a:lstStyle/>
        <a:p>
          <a:endParaRPr lang="it-IT" b="0" dirty="0">
            <a:solidFill>
              <a:schemeClr val="tx1"/>
            </a:solidFill>
          </a:endParaRPr>
        </a:p>
      </dgm:t>
    </dgm:pt>
    <dgm:pt modelId="{E249BA57-5F14-9046-9A33-633FFC9805AB}" type="sibTrans" cxnId="{9AEAB9BA-077C-1844-BA89-A6BCECA52E84}">
      <dgm:prSet/>
      <dgm:spPr/>
      <dgm:t>
        <a:bodyPr/>
        <a:lstStyle/>
        <a:p>
          <a:endParaRPr lang="it-IT"/>
        </a:p>
      </dgm:t>
    </dgm:pt>
    <dgm:pt modelId="{8E8306EB-7433-4C4A-A8FB-D41B11914642}" type="parTrans" cxnId="{9AEAB9BA-077C-1844-BA89-A6BCECA52E84}">
      <dgm:prSet/>
      <dgm:spPr/>
      <dgm:t>
        <a:bodyPr/>
        <a:lstStyle/>
        <a:p>
          <a:endParaRPr lang="it-IT"/>
        </a:p>
      </dgm:t>
    </dgm:pt>
    <dgm:pt modelId="{AABF4156-00AF-6A47-BE92-834DFA827FFF}">
      <dgm:prSet/>
      <dgm:spPr>
        <a:noFill/>
        <a:ln w="3175">
          <a:noFill/>
        </a:ln>
      </dgm:spPr>
      <dgm:t>
        <a:bodyPr/>
        <a:lstStyle/>
        <a:p>
          <a:endParaRPr lang="it-IT" b="0" dirty="0">
            <a:solidFill>
              <a:schemeClr val="tx1"/>
            </a:solidFill>
          </a:endParaRPr>
        </a:p>
      </dgm:t>
    </dgm:pt>
    <dgm:pt modelId="{F12EE0A0-A99B-1C4E-8DF2-B24C8CFBB0DC}" type="sibTrans" cxnId="{AA3D9FD9-0FAE-474E-9347-13B9A6ADCF9A}">
      <dgm:prSet/>
      <dgm:spPr/>
      <dgm:t>
        <a:bodyPr/>
        <a:lstStyle/>
        <a:p>
          <a:endParaRPr lang="it-IT"/>
        </a:p>
      </dgm:t>
    </dgm:pt>
    <dgm:pt modelId="{91228F26-BEA6-334C-82CC-19FC980FD1D1}" type="parTrans" cxnId="{AA3D9FD9-0FAE-474E-9347-13B9A6ADCF9A}">
      <dgm:prSet/>
      <dgm:spPr/>
      <dgm:t>
        <a:bodyPr/>
        <a:lstStyle/>
        <a:p>
          <a:endParaRPr lang="it-IT"/>
        </a:p>
      </dgm:t>
    </dgm:pt>
    <dgm:pt modelId="{7867ED77-054A-A34C-811B-35DB3BD67475}">
      <dgm:prSet/>
      <dgm:spPr>
        <a:solidFill>
          <a:srgbClr val="FF0000"/>
        </a:solidFill>
        <a:ln w="3175"/>
      </dgm:spPr>
      <dgm:t>
        <a:bodyPr/>
        <a:lstStyle/>
        <a:p>
          <a:r>
            <a:rPr lang="it-IT" b="0" dirty="0">
              <a:solidFill>
                <a:schemeClr val="tx1"/>
              </a:solidFill>
            </a:rPr>
            <a:t>Settore Privato</a:t>
          </a:r>
        </a:p>
      </dgm:t>
    </dgm:pt>
    <dgm:pt modelId="{428D13F2-882B-134F-8815-408EF71CBC53}" type="parTrans" cxnId="{A69FE6F7-AE55-C542-9C6C-F042D054078E}">
      <dgm:prSet/>
      <dgm:spPr/>
      <dgm:t>
        <a:bodyPr/>
        <a:lstStyle/>
        <a:p>
          <a:endParaRPr lang="it-IT"/>
        </a:p>
      </dgm:t>
    </dgm:pt>
    <dgm:pt modelId="{AE487E0C-F384-5748-AB95-5A8E3D7367A0}" type="sibTrans" cxnId="{A69FE6F7-AE55-C542-9C6C-F042D054078E}">
      <dgm:prSet/>
      <dgm:spPr/>
      <dgm:t>
        <a:bodyPr/>
        <a:lstStyle/>
        <a:p>
          <a:endParaRPr lang="it-IT"/>
        </a:p>
      </dgm:t>
    </dgm:pt>
    <dgm:pt modelId="{68CDB61B-D82D-164D-A33C-2830CF252622}">
      <dgm:prSet/>
      <dgm:spPr>
        <a:solidFill>
          <a:schemeClr val="accent6">
            <a:lumMod val="60000"/>
            <a:lumOff val="40000"/>
          </a:schemeClr>
        </a:solidFill>
        <a:ln w="3175"/>
      </dgm:spPr>
      <dgm:t>
        <a:bodyPr/>
        <a:lstStyle/>
        <a:p>
          <a:r>
            <a:rPr lang="it-IT" b="0" dirty="0">
              <a:solidFill>
                <a:schemeClr val="tx1"/>
              </a:solidFill>
            </a:rPr>
            <a:t>Società</a:t>
          </a:r>
        </a:p>
      </dgm:t>
    </dgm:pt>
    <dgm:pt modelId="{CFB98AA4-DF45-134F-A06D-7D016AF6F700}" type="sibTrans" cxnId="{B7D17925-891C-3E4F-8EEA-0E196A529275}">
      <dgm:prSet/>
      <dgm:spPr/>
      <dgm:t>
        <a:bodyPr/>
        <a:lstStyle/>
        <a:p>
          <a:endParaRPr lang="it-IT" b="0"/>
        </a:p>
      </dgm:t>
    </dgm:pt>
    <dgm:pt modelId="{C5F8120C-7EEA-3B45-85CA-E0FFDD17740E}" type="parTrans" cxnId="{B7D17925-891C-3E4F-8EEA-0E196A529275}">
      <dgm:prSet/>
      <dgm:spPr/>
      <dgm:t>
        <a:bodyPr/>
        <a:lstStyle/>
        <a:p>
          <a:endParaRPr lang="it-IT" b="0"/>
        </a:p>
      </dgm:t>
    </dgm:pt>
    <dgm:pt modelId="{0F102B6E-FDF2-0E44-BE24-7185AA1927AF}">
      <dgm:prSet/>
      <dgm:spPr>
        <a:noFill/>
        <a:ln w="3175">
          <a:noFill/>
        </a:ln>
      </dgm:spPr>
      <dgm:t>
        <a:bodyPr/>
        <a:lstStyle/>
        <a:p>
          <a:endParaRPr lang="it-IT" b="0" dirty="0">
            <a:solidFill>
              <a:schemeClr val="tx1"/>
            </a:solidFill>
          </a:endParaRPr>
        </a:p>
      </dgm:t>
    </dgm:pt>
    <dgm:pt modelId="{FE231EA3-6DC2-4F47-9829-9076DCD41978}" type="sibTrans" cxnId="{91A8980B-7EBD-E549-A745-BB842F295398}">
      <dgm:prSet/>
      <dgm:spPr/>
      <dgm:t>
        <a:bodyPr/>
        <a:lstStyle/>
        <a:p>
          <a:endParaRPr lang="it-IT"/>
        </a:p>
      </dgm:t>
    </dgm:pt>
    <dgm:pt modelId="{208FF145-149E-6A45-B634-12DE6B906ABA}" type="parTrans" cxnId="{91A8980B-7EBD-E549-A745-BB842F295398}">
      <dgm:prSet/>
      <dgm:spPr/>
      <dgm:t>
        <a:bodyPr/>
        <a:lstStyle/>
        <a:p>
          <a:endParaRPr lang="it-IT"/>
        </a:p>
      </dgm:t>
    </dgm:pt>
    <dgm:pt modelId="{4A216CEB-ADFD-A94F-BBBD-1C6FA0172718}">
      <dgm:prSet phldrT="[Testo]" custScaleX="58426" custScaleY="58483" custLinFactNeighborX="30590" custLinFactNeighborY="222"/>
      <dgm:spPr>
        <a:solidFill>
          <a:schemeClr val="bg1">
            <a:lumMod val="85000"/>
          </a:schemeClr>
        </a:solidFill>
        <a:ln w="3175"/>
      </dgm:spPr>
      <dgm:t>
        <a:bodyPr/>
        <a:lstStyle/>
        <a:p>
          <a:endParaRPr lang="it-IT"/>
        </a:p>
      </dgm:t>
    </dgm:pt>
    <dgm:pt modelId="{E90B9837-EF9E-A842-B9A9-5BDF5EB7E9A4}" type="parTrans" cxnId="{233840BE-D4E0-AF41-A770-2956B6287A3E}">
      <dgm:prSet/>
      <dgm:spPr/>
      <dgm:t>
        <a:bodyPr/>
        <a:lstStyle/>
        <a:p>
          <a:endParaRPr lang="it-IT"/>
        </a:p>
      </dgm:t>
    </dgm:pt>
    <dgm:pt modelId="{E46176D6-6DC8-1447-9DBA-3A0E37AF1A36}" type="sibTrans" cxnId="{233840BE-D4E0-AF41-A770-2956B6287A3E}">
      <dgm:prSet/>
      <dgm:spPr/>
      <dgm:t>
        <a:bodyPr/>
        <a:lstStyle/>
        <a:p>
          <a:endParaRPr lang="it-IT"/>
        </a:p>
      </dgm:t>
    </dgm:pt>
    <dgm:pt modelId="{5CF21AE9-93DF-4141-A3E7-45BB01896C03}" type="pres">
      <dgm:prSet presAssocID="{CBDE7F1E-E00A-4A43-AC49-A88AB45F1B91}" presName="composite" presStyleCnt="0">
        <dgm:presLayoutVars>
          <dgm:chMax val="1"/>
          <dgm:dir/>
          <dgm:resizeHandles val="exact"/>
        </dgm:presLayoutVars>
      </dgm:prSet>
      <dgm:spPr/>
    </dgm:pt>
    <dgm:pt modelId="{78825AB2-B624-6F40-A21A-2D92671CEC81}" type="pres">
      <dgm:prSet presAssocID="{CBDE7F1E-E00A-4A43-AC49-A88AB45F1B91}" presName="radial" presStyleCnt="0">
        <dgm:presLayoutVars>
          <dgm:animLvl val="ctr"/>
        </dgm:presLayoutVars>
      </dgm:prSet>
      <dgm:spPr/>
    </dgm:pt>
    <dgm:pt modelId="{5F8DBB81-7F8F-D443-AE5F-B4C4EC57D87A}" type="pres">
      <dgm:prSet presAssocID="{3E81898C-F484-1E4F-A1DD-4DB6C2F89B8D}" presName="centerShape" presStyleLbl="vennNode1" presStyleIdx="0" presStyleCnt="9" custScaleX="58426" custScaleY="58483" custLinFactNeighborX="30590" custLinFactNeighborY="222"/>
      <dgm:spPr/>
    </dgm:pt>
    <dgm:pt modelId="{3CA5C83D-F18A-6448-8720-8A2517B2DAF2}" type="pres">
      <dgm:prSet presAssocID="{68CDB61B-D82D-164D-A33C-2830CF252622}" presName="node" presStyleLbl="vennNode1" presStyleIdx="1" presStyleCnt="9" custRadScaleRad="113877" custRadScaleInc="-999">
        <dgm:presLayoutVars>
          <dgm:bulletEnabled val="1"/>
        </dgm:presLayoutVars>
      </dgm:prSet>
      <dgm:spPr/>
    </dgm:pt>
    <dgm:pt modelId="{12925EEB-A9DE-7144-BDCF-122497445EBB}" type="pres">
      <dgm:prSet presAssocID="{5DAF6048-68B0-214F-996F-2AC7DAFC7A61}" presName="node" presStyleLbl="vennNode1" presStyleIdx="2" presStyleCnt="9">
        <dgm:presLayoutVars>
          <dgm:bulletEnabled val="1"/>
        </dgm:presLayoutVars>
      </dgm:prSet>
      <dgm:spPr/>
    </dgm:pt>
    <dgm:pt modelId="{DA3A0CDB-8730-644D-AFE9-71FB39C9094E}" type="pres">
      <dgm:prSet presAssocID="{0F102B6E-FDF2-0E44-BE24-7185AA1927AF}" presName="node" presStyleLbl="vennNode1" presStyleIdx="3" presStyleCnt="9">
        <dgm:presLayoutVars>
          <dgm:bulletEnabled val="1"/>
        </dgm:presLayoutVars>
      </dgm:prSet>
      <dgm:spPr/>
    </dgm:pt>
    <dgm:pt modelId="{3AD226F5-4324-0141-A612-0754B26BDC98}" type="pres">
      <dgm:prSet presAssocID="{AABF4156-00AF-6A47-BE92-834DFA827FFF}" presName="node" presStyleLbl="vennNode1" presStyleIdx="4" presStyleCnt="9">
        <dgm:presLayoutVars>
          <dgm:bulletEnabled val="1"/>
        </dgm:presLayoutVars>
      </dgm:prSet>
      <dgm:spPr/>
    </dgm:pt>
    <dgm:pt modelId="{A96ABE0E-0074-2C4C-B966-E7FE773D4BCF}" type="pres">
      <dgm:prSet presAssocID="{CA024426-8F94-5141-9696-FC1E5DA8508B}" presName="node" presStyleLbl="vennNode1" presStyleIdx="5" presStyleCnt="9">
        <dgm:presLayoutVars>
          <dgm:bulletEnabled val="1"/>
        </dgm:presLayoutVars>
      </dgm:prSet>
      <dgm:spPr/>
    </dgm:pt>
    <dgm:pt modelId="{91A77E06-6396-FE40-8E27-17244D4130E0}" type="pres">
      <dgm:prSet presAssocID="{471CF8C3-9DAC-EC44-A249-13C5EC92289C}" presName="node" presStyleLbl="vennNode1" presStyleIdx="6" presStyleCnt="9">
        <dgm:presLayoutVars>
          <dgm:bulletEnabled val="1"/>
        </dgm:presLayoutVars>
      </dgm:prSet>
      <dgm:spPr/>
    </dgm:pt>
    <dgm:pt modelId="{946D6381-D6DF-7143-B8EE-9D582E2DD0AB}" type="pres">
      <dgm:prSet presAssocID="{46833035-47C8-5942-8BD8-CAF564644CED}" presName="node" presStyleLbl="vennNode1" presStyleIdx="7" presStyleCnt="9">
        <dgm:presLayoutVars>
          <dgm:bulletEnabled val="1"/>
        </dgm:presLayoutVars>
      </dgm:prSet>
      <dgm:spPr/>
    </dgm:pt>
    <dgm:pt modelId="{FDD22406-25EC-1F45-BA6B-50AF38CDC747}" type="pres">
      <dgm:prSet presAssocID="{7867ED77-054A-A34C-811B-35DB3BD67475}" presName="node" presStyleLbl="vennNode1" presStyleIdx="8" presStyleCnt="9">
        <dgm:presLayoutVars>
          <dgm:bulletEnabled val="1"/>
        </dgm:presLayoutVars>
      </dgm:prSet>
      <dgm:spPr/>
    </dgm:pt>
  </dgm:ptLst>
  <dgm:cxnLst>
    <dgm:cxn modelId="{C4548B08-DC8D-444C-81F9-121E1656D5F1}" type="presOf" srcId="{68CDB61B-D82D-164D-A33C-2830CF252622}" destId="{3CA5C83D-F18A-6448-8720-8A2517B2DAF2}" srcOrd="0" destOrd="0" presId="urn:microsoft.com/office/officeart/2005/8/layout/radial3"/>
    <dgm:cxn modelId="{91A8980B-7EBD-E549-A745-BB842F295398}" srcId="{3E81898C-F484-1E4F-A1DD-4DB6C2F89B8D}" destId="{0F102B6E-FDF2-0E44-BE24-7185AA1927AF}" srcOrd="2" destOrd="0" parTransId="{208FF145-149E-6A45-B634-12DE6B906ABA}" sibTransId="{FE231EA3-6DC2-4F47-9829-9076DCD41978}"/>
    <dgm:cxn modelId="{F28CC612-4AC8-FF41-9389-934CE0BCC201}" srcId="{3E81898C-F484-1E4F-A1DD-4DB6C2F89B8D}" destId="{CA024426-8F94-5141-9696-FC1E5DA8508B}" srcOrd="4" destOrd="0" parTransId="{72C2250B-29CB-8345-A124-E72DD2C541C6}" sibTransId="{2E09F8DC-10A8-2B44-8FB9-59CA6CD4CEF4}"/>
    <dgm:cxn modelId="{FCB22925-7B5C-874C-A2F7-20D49553CBED}" type="presOf" srcId="{3E81898C-F484-1E4F-A1DD-4DB6C2F89B8D}" destId="{5F8DBB81-7F8F-D443-AE5F-B4C4EC57D87A}" srcOrd="0" destOrd="0" presId="urn:microsoft.com/office/officeart/2005/8/layout/radial3"/>
    <dgm:cxn modelId="{B7D17925-891C-3E4F-8EEA-0E196A529275}" srcId="{3E81898C-F484-1E4F-A1DD-4DB6C2F89B8D}" destId="{68CDB61B-D82D-164D-A33C-2830CF252622}" srcOrd="0" destOrd="0" parTransId="{C5F8120C-7EEA-3B45-85CA-E0FFDD17740E}" sibTransId="{CFB98AA4-DF45-134F-A06D-7D016AF6F700}"/>
    <dgm:cxn modelId="{0A448A5C-3012-6448-B8DF-7BE34FF1D117}" type="presOf" srcId="{0F102B6E-FDF2-0E44-BE24-7185AA1927AF}" destId="{DA3A0CDB-8730-644D-AFE9-71FB39C9094E}" srcOrd="0" destOrd="0" presId="urn:microsoft.com/office/officeart/2005/8/layout/radial3"/>
    <dgm:cxn modelId="{F57E4961-1075-9E4E-8F57-A67B3A694137}" type="presOf" srcId="{CBDE7F1E-E00A-4A43-AC49-A88AB45F1B91}" destId="{5CF21AE9-93DF-4141-A3E7-45BB01896C03}" srcOrd="0" destOrd="0" presId="urn:microsoft.com/office/officeart/2005/8/layout/radial3"/>
    <dgm:cxn modelId="{314E8676-FE9A-0742-A6CE-70A6FA2E810D}" srcId="{CBDE7F1E-E00A-4A43-AC49-A88AB45F1B91}" destId="{3E81898C-F484-1E4F-A1DD-4DB6C2F89B8D}" srcOrd="0" destOrd="0" parTransId="{97903462-5835-0747-BC17-D2ADC7261606}" sibTransId="{993B6A5F-5ED8-7C4E-9E53-36471D7C0DC9}"/>
    <dgm:cxn modelId="{77A7AF80-A1A8-8B4F-9311-9BF02E407EEE}" type="presOf" srcId="{471CF8C3-9DAC-EC44-A249-13C5EC92289C}" destId="{91A77E06-6396-FE40-8E27-17244D4130E0}" srcOrd="0" destOrd="0" presId="urn:microsoft.com/office/officeart/2005/8/layout/radial3"/>
    <dgm:cxn modelId="{CF26BF89-CE55-EA48-B883-3F11DEB6E9F3}" srcId="{3E81898C-F484-1E4F-A1DD-4DB6C2F89B8D}" destId="{471CF8C3-9DAC-EC44-A249-13C5EC92289C}" srcOrd="5" destOrd="0" parTransId="{6EEC42E7-751F-E745-9DA1-F45A208BC833}" sibTransId="{5A36C056-5308-E44B-A4C8-883A6F40FB4F}"/>
    <dgm:cxn modelId="{B427688E-2BCA-8C41-AC0D-B48EC1101D79}" type="presOf" srcId="{CA024426-8F94-5141-9696-FC1E5DA8508B}" destId="{A96ABE0E-0074-2C4C-B966-E7FE773D4BCF}" srcOrd="0" destOrd="0" presId="urn:microsoft.com/office/officeart/2005/8/layout/radial3"/>
    <dgm:cxn modelId="{9AEAB9BA-077C-1844-BA89-A6BCECA52E84}" srcId="{3E81898C-F484-1E4F-A1DD-4DB6C2F89B8D}" destId="{5DAF6048-68B0-214F-996F-2AC7DAFC7A61}" srcOrd="1" destOrd="0" parTransId="{8E8306EB-7433-4C4A-A8FB-D41B11914642}" sibTransId="{E249BA57-5F14-9046-9A33-633FFC9805AB}"/>
    <dgm:cxn modelId="{233840BE-D4E0-AF41-A770-2956B6287A3E}" srcId="{CBDE7F1E-E00A-4A43-AC49-A88AB45F1B91}" destId="{4A216CEB-ADFD-A94F-BBBD-1C6FA0172718}" srcOrd="1" destOrd="0" parTransId="{E90B9837-EF9E-A842-B9A9-5BDF5EB7E9A4}" sibTransId="{E46176D6-6DC8-1447-9DBA-3A0E37AF1A36}"/>
    <dgm:cxn modelId="{CF4009D0-D07A-574F-B3ED-FD0BE8C5D614}" srcId="{3E81898C-F484-1E4F-A1DD-4DB6C2F89B8D}" destId="{46833035-47C8-5942-8BD8-CAF564644CED}" srcOrd="6" destOrd="0" parTransId="{74918CD5-9E10-544A-BA5F-A168C8CBAF86}" sibTransId="{B2A397CE-3753-4F4B-9EC4-4785B6AF5BE4}"/>
    <dgm:cxn modelId="{AA3D9FD9-0FAE-474E-9347-13B9A6ADCF9A}" srcId="{3E81898C-F484-1E4F-A1DD-4DB6C2F89B8D}" destId="{AABF4156-00AF-6A47-BE92-834DFA827FFF}" srcOrd="3" destOrd="0" parTransId="{91228F26-BEA6-334C-82CC-19FC980FD1D1}" sibTransId="{F12EE0A0-A99B-1C4E-8DF2-B24C8CFBB0DC}"/>
    <dgm:cxn modelId="{097D1EDB-C9DF-DF4A-B9B7-DEB50ED149CA}" type="presOf" srcId="{46833035-47C8-5942-8BD8-CAF564644CED}" destId="{946D6381-D6DF-7143-B8EE-9D582E2DD0AB}" srcOrd="0" destOrd="0" presId="urn:microsoft.com/office/officeart/2005/8/layout/radial3"/>
    <dgm:cxn modelId="{1E0E0CED-2D2A-4544-B7CB-D17FFAFB4234}" type="presOf" srcId="{5DAF6048-68B0-214F-996F-2AC7DAFC7A61}" destId="{12925EEB-A9DE-7144-BDCF-122497445EBB}" srcOrd="0" destOrd="0" presId="urn:microsoft.com/office/officeart/2005/8/layout/radial3"/>
    <dgm:cxn modelId="{871632F0-B306-FE4A-8271-A8C92B20CBCC}" type="presOf" srcId="{AABF4156-00AF-6A47-BE92-834DFA827FFF}" destId="{3AD226F5-4324-0141-A612-0754B26BDC98}" srcOrd="0" destOrd="0" presId="urn:microsoft.com/office/officeart/2005/8/layout/radial3"/>
    <dgm:cxn modelId="{C33ADCF1-B37A-614A-9B31-273965AEC0C4}" type="presOf" srcId="{7867ED77-054A-A34C-811B-35DB3BD67475}" destId="{FDD22406-25EC-1F45-BA6B-50AF38CDC747}" srcOrd="0" destOrd="0" presId="urn:microsoft.com/office/officeart/2005/8/layout/radial3"/>
    <dgm:cxn modelId="{A69FE6F7-AE55-C542-9C6C-F042D054078E}" srcId="{3E81898C-F484-1E4F-A1DD-4DB6C2F89B8D}" destId="{7867ED77-054A-A34C-811B-35DB3BD67475}" srcOrd="7" destOrd="0" parTransId="{428D13F2-882B-134F-8815-408EF71CBC53}" sibTransId="{AE487E0C-F384-5748-AB95-5A8E3D7367A0}"/>
    <dgm:cxn modelId="{DB278571-5A9E-F741-AD42-6B5F369F9EC3}" type="presParOf" srcId="{5CF21AE9-93DF-4141-A3E7-45BB01896C03}" destId="{78825AB2-B624-6F40-A21A-2D92671CEC81}" srcOrd="0" destOrd="0" presId="urn:microsoft.com/office/officeart/2005/8/layout/radial3"/>
    <dgm:cxn modelId="{5CA1AE4A-1E51-AF42-BD91-45C4721A3779}" type="presParOf" srcId="{78825AB2-B624-6F40-A21A-2D92671CEC81}" destId="{5F8DBB81-7F8F-D443-AE5F-B4C4EC57D87A}" srcOrd="0" destOrd="0" presId="urn:microsoft.com/office/officeart/2005/8/layout/radial3"/>
    <dgm:cxn modelId="{7AFB6934-961F-2947-ADE8-9D285A641E49}" type="presParOf" srcId="{78825AB2-B624-6F40-A21A-2D92671CEC81}" destId="{3CA5C83D-F18A-6448-8720-8A2517B2DAF2}" srcOrd="1" destOrd="0" presId="urn:microsoft.com/office/officeart/2005/8/layout/radial3"/>
    <dgm:cxn modelId="{96F46E02-9F07-C44E-84D6-0F13867FB879}" type="presParOf" srcId="{78825AB2-B624-6F40-A21A-2D92671CEC81}" destId="{12925EEB-A9DE-7144-BDCF-122497445EBB}" srcOrd="2" destOrd="0" presId="urn:microsoft.com/office/officeart/2005/8/layout/radial3"/>
    <dgm:cxn modelId="{D431E1CB-3F59-604C-895F-D443107DCFCF}" type="presParOf" srcId="{78825AB2-B624-6F40-A21A-2D92671CEC81}" destId="{DA3A0CDB-8730-644D-AFE9-71FB39C9094E}" srcOrd="3" destOrd="0" presId="urn:microsoft.com/office/officeart/2005/8/layout/radial3"/>
    <dgm:cxn modelId="{887E3821-BF16-1142-9022-344494D3E601}" type="presParOf" srcId="{78825AB2-B624-6F40-A21A-2D92671CEC81}" destId="{3AD226F5-4324-0141-A612-0754B26BDC98}" srcOrd="4" destOrd="0" presId="urn:microsoft.com/office/officeart/2005/8/layout/radial3"/>
    <dgm:cxn modelId="{BCDFAE1E-A81C-0B4D-9DDE-A837DD9F8391}" type="presParOf" srcId="{78825AB2-B624-6F40-A21A-2D92671CEC81}" destId="{A96ABE0E-0074-2C4C-B966-E7FE773D4BCF}" srcOrd="5" destOrd="0" presId="urn:microsoft.com/office/officeart/2005/8/layout/radial3"/>
    <dgm:cxn modelId="{419A08BA-80DF-CA41-94E4-7A010367DEA9}" type="presParOf" srcId="{78825AB2-B624-6F40-A21A-2D92671CEC81}" destId="{91A77E06-6396-FE40-8E27-17244D4130E0}" srcOrd="6" destOrd="0" presId="urn:microsoft.com/office/officeart/2005/8/layout/radial3"/>
    <dgm:cxn modelId="{0AED5B8A-3CE8-7845-985D-B6715DFB0668}" type="presParOf" srcId="{78825AB2-B624-6F40-A21A-2D92671CEC81}" destId="{946D6381-D6DF-7143-B8EE-9D582E2DD0AB}" srcOrd="7" destOrd="0" presId="urn:microsoft.com/office/officeart/2005/8/layout/radial3"/>
    <dgm:cxn modelId="{3F9095A1-187B-3345-ACC8-903C8A62502C}" type="presParOf" srcId="{78825AB2-B624-6F40-A21A-2D92671CEC81}" destId="{FDD22406-25EC-1F45-BA6B-50AF38CDC747}" srcOrd="8" destOrd="0" presId="urn:microsoft.com/office/officeart/2005/8/layout/radial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245CBB-8086-4743-BA7C-E2EDA13134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237B523-3EC8-4F6A-9AD3-33F3FCAF48CF}">
      <dgm:prSet custT="1"/>
      <dgm:spPr/>
      <dgm:t>
        <a:bodyPr/>
        <a:lstStyle/>
        <a:p>
          <a:r>
            <a:rPr lang="it-IT" sz="2400" dirty="0"/>
            <a:t>CN_HPC  Il CNR è presente con un finanziamento di 724K€ nel ruolo di affiliato e con il coinvolgimento di </a:t>
          </a:r>
          <a:r>
            <a:rPr lang="it-IT" sz="2400" dirty="0">
              <a:solidFill>
                <a:srgbClr val="FF0000"/>
              </a:solidFill>
            </a:rPr>
            <a:t>7 istituti</a:t>
          </a:r>
        </a:p>
        <a:p>
          <a:endParaRPr lang="it-IT" sz="2400" dirty="0"/>
        </a:p>
      </dgm:t>
    </dgm:pt>
    <dgm:pt modelId="{58A948D1-B287-4A0D-8433-0B4F587FF823}" type="parTrans" cxnId="{8FBAA419-E6CD-49C0-B506-FFEA9342AEE1}">
      <dgm:prSet/>
      <dgm:spPr/>
      <dgm:t>
        <a:bodyPr/>
        <a:lstStyle/>
        <a:p>
          <a:endParaRPr lang="en-GB"/>
        </a:p>
      </dgm:t>
    </dgm:pt>
    <dgm:pt modelId="{FDDE684D-FE7E-4F95-B150-8812B433E4A0}" type="sibTrans" cxnId="{8FBAA419-E6CD-49C0-B506-FFEA9342AEE1}">
      <dgm:prSet/>
      <dgm:spPr/>
      <dgm:t>
        <a:bodyPr/>
        <a:lstStyle/>
        <a:p>
          <a:endParaRPr lang="en-GB"/>
        </a:p>
      </dgm:t>
    </dgm:pt>
    <dgm:pt modelId="{B71EE7AA-3EB2-4C89-9BDD-1F8DF0749BCC}">
      <dgm:prSet custT="1"/>
      <dgm:spPr/>
      <dgm:t>
        <a:bodyPr/>
        <a:lstStyle/>
        <a:p>
          <a:r>
            <a:rPr lang="it-IT" sz="2400" dirty="0"/>
            <a:t>PE14_SERICS  Il CNR è presente con un finanziamento di 8,94M€ nel duplice ruolo di </a:t>
          </a:r>
          <a:r>
            <a:rPr lang="it-IT" sz="2400" dirty="0" err="1"/>
            <a:t>Spoke</a:t>
          </a:r>
          <a:r>
            <a:rPr lang="it-IT" sz="2400" dirty="0"/>
            <a:t> leader (</a:t>
          </a:r>
          <a:r>
            <a:rPr lang="it-IT" sz="2400" dirty="0" err="1"/>
            <a:t>spoke</a:t>
          </a:r>
          <a:r>
            <a:rPr lang="it-IT" sz="2400" dirty="0"/>
            <a:t> 1) e affiliato </a:t>
          </a:r>
          <a:br>
            <a:rPr lang="it-IT" sz="2400" dirty="0"/>
          </a:br>
          <a:r>
            <a:rPr lang="it-IT" sz="2400" dirty="0"/>
            <a:t>e con il coinvolgimento di 8 istituti</a:t>
          </a:r>
        </a:p>
        <a:p>
          <a:endParaRPr lang="it-IT" sz="2400" dirty="0"/>
        </a:p>
      </dgm:t>
    </dgm:pt>
    <dgm:pt modelId="{B5EF0383-CEF2-4B67-A547-C51C7937BEF2}" type="parTrans" cxnId="{B2F323D5-9B79-4971-9F74-2AFF3BBF6FE5}">
      <dgm:prSet/>
      <dgm:spPr/>
      <dgm:t>
        <a:bodyPr/>
        <a:lstStyle/>
        <a:p>
          <a:endParaRPr lang="en-GB"/>
        </a:p>
      </dgm:t>
    </dgm:pt>
    <dgm:pt modelId="{F9882334-6973-4CF8-80BF-FC6F3791EDDC}" type="sibTrans" cxnId="{B2F323D5-9B79-4971-9F74-2AFF3BBF6FE5}">
      <dgm:prSet/>
      <dgm:spPr/>
      <dgm:t>
        <a:bodyPr/>
        <a:lstStyle/>
        <a:p>
          <a:endParaRPr lang="en-GB"/>
        </a:p>
      </dgm:t>
    </dgm:pt>
    <dgm:pt modelId="{B0651471-DC83-4520-82F5-C94C342EF395}">
      <dgm:prSet custT="1"/>
      <dgm:spPr/>
      <dgm:t>
        <a:bodyPr/>
        <a:lstStyle/>
        <a:p>
          <a:r>
            <a:rPr lang="it-IT" sz="2400" dirty="0"/>
            <a:t>IR_SOBIGDATA  Il CNR è presente con un finanziamento di 9,8M€  e con il coinvolgimento di 4 istituti</a:t>
          </a:r>
        </a:p>
      </dgm:t>
    </dgm:pt>
    <dgm:pt modelId="{6384138E-B136-40F7-90AA-4F5804897AE2}" type="parTrans" cxnId="{DF0F06DA-4557-43A8-B0CD-60AC6A01BC5F}">
      <dgm:prSet/>
      <dgm:spPr/>
      <dgm:t>
        <a:bodyPr/>
        <a:lstStyle/>
        <a:p>
          <a:endParaRPr lang="en-GB"/>
        </a:p>
      </dgm:t>
    </dgm:pt>
    <dgm:pt modelId="{6B239D98-5F6A-447D-8986-4348D1CE4638}" type="sibTrans" cxnId="{DF0F06DA-4557-43A8-B0CD-60AC6A01BC5F}">
      <dgm:prSet/>
      <dgm:spPr/>
      <dgm:t>
        <a:bodyPr/>
        <a:lstStyle/>
        <a:p>
          <a:endParaRPr lang="en-GB"/>
        </a:p>
      </dgm:t>
    </dgm:pt>
    <dgm:pt modelId="{5C575056-BAEC-4B9D-A2C2-62ABAAA812F6}" type="pres">
      <dgm:prSet presAssocID="{51245CBB-8086-4743-BA7C-E2EDA13134F8}" presName="linear" presStyleCnt="0">
        <dgm:presLayoutVars>
          <dgm:animLvl val="lvl"/>
          <dgm:resizeHandles val="exact"/>
        </dgm:presLayoutVars>
      </dgm:prSet>
      <dgm:spPr/>
    </dgm:pt>
    <dgm:pt modelId="{321F0D52-E44C-477E-A1D5-24E31605EC74}" type="pres">
      <dgm:prSet presAssocID="{5237B523-3EC8-4F6A-9AD3-33F3FCAF48CF}" presName="parentText" presStyleLbl="node1" presStyleIdx="0" presStyleCnt="3" custLinFactY="-659" custLinFactNeighborY="-100000">
        <dgm:presLayoutVars>
          <dgm:chMax val="0"/>
          <dgm:bulletEnabled val="1"/>
        </dgm:presLayoutVars>
      </dgm:prSet>
      <dgm:spPr/>
    </dgm:pt>
    <dgm:pt modelId="{E5C24488-C3E9-4DC2-AFAE-AC6EBF4D63FD}" type="pres">
      <dgm:prSet presAssocID="{FDDE684D-FE7E-4F95-B150-8812B433E4A0}" presName="spacer" presStyleCnt="0"/>
      <dgm:spPr/>
    </dgm:pt>
    <dgm:pt modelId="{C806A3AF-3F04-4DD0-9819-FF5A838716ED}" type="pres">
      <dgm:prSet presAssocID="{B71EE7AA-3EB2-4C89-9BDD-1F8DF0749BC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26163DA-5C33-44C0-A77F-3F52B94D0115}" type="pres">
      <dgm:prSet presAssocID="{F9882334-6973-4CF8-80BF-FC6F3791EDDC}" presName="spacer" presStyleCnt="0"/>
      <dgm:spPr/>
    </dgm:pt>
    <dgm:pt modelId="{312D98B3-65BE-4B50-8EAA-3E172B892B90}" type="pres">
      <dgm:prSet presAssocID="{B0651471-DC83-4520-82F5-C94C342EF39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FBAA419-E6CD-49C0-B506-FFEA9342AEE1}" srcId="{51245CBB-8086-4743-BA7C-E2EDA13134F8}" destId="{5237B523-3EC8-4F6A-9AD3-33F3FCAF48CF}" srcOrd="0" destOrd="0" parTransId="{58A948D1-B287-4A0D-8433-0B4F587FF823}" sibTransId="{FDDE684D-FE7E-4F95-B150-8812B433E4A0}"/>
    <dgm:cxn modelId="{B263C553-C90D-4C0C-88C5-46E5482BA29D}" type="presOf" srcId="{B0651471-DC83-4520-82F5-C94C342EF395}" destId="{312D98B3-65BE-4B50-8EAA-3E172B892B90}" srcOrd="0" destOrd="0" presId="urn:microsoft.com/office/officeart/2005/8/layout/vList2"/>
    <dgm:cxn modelId="{E979A1A3-7A12-43E9-B175-B43239D4D7E6}" type="presOf" srcId="{B71EE7AA-3EB2-4C89-9BDD-1F8DF0749BCC}" destId="{C806A3AF-3F04-4DD0-9819-FF5A838716ED}" srcOrd="0" destOrd="0" presId="urn:microsoft.com/office/officeart/2005/8/layout/vList2"/>
    <dgm:cxn modelId="{4D005AB1-79C4-4493-B414-7942AACB1190}" type="presOf" srcId="{5237B523-3EC8-4F6A-9AD3-33F3FCAF48CF}" destId="{321F0D52-E44C-477E-A1D5-24E31605EC74}" srcOrd="0" destOrd="0" presId="urn:microsoft.com/office/officeart/2005/8/layout/vList2"/>
    <dgm:cxn modelId="{5B78F8B4-F55A-42D2-AC6C-91E1AEEF33CB}" type="presOf" srcId="{51245CBB-8086-4743-BA7C-E2EDA13134F8}" destId="{5C575056-BAEC-4B9D-A2C2-62ABAAA812F6}" srcOrd="0" destOrd="0" presId="urn:microsoft.com/office/officeart/2005/8/layout/vList2"/>
    <dgm:cxn modelId="{B2F323D5-9B79-4971-9F74-2AFF3BBF6FE5}" srcId="{51245CBB-8086-4743-BA7C-E2EDA13134F8}" destId="{B71EE7AA-3EB2-4C89-9BDD-1F8DF0749BCC}" srcOrd="1" destOrd="0" parTransId="{B5EF0383-CEF2-4B67-A547-C51C7937BEF2}" sibTransId="{F9882334-6973-4CF8-80BF-FC6F3791EDDC}"/>
    <dgm:cxn modelId="{DF0F06DA-4557-43A8-B0CD-60AC6A01BC5F}" srcId="{51245CBB-8086-4743-BA7C-E2EDA13134F8}" destId="{B0651471-DC83-4520-82F5-C94C342EF395}" srcOrd="2" destOrd="0" parTransId="{6384138E-B136-40F7-90AA-4F5804897AE2}" sibTransId="{6B239D98-5F6A-447D-8986-4348D1CE4638}"/>
    <dgm:cxn modelId="{6DB80BEF-9D4A-468B-8FD5-559EBA6DAEF0}" type="presParOf" srcId="{5C575056-BAEC-4B9D-A2C2-62ABAAA812F6}" destId="{321F0D52-E44C-477E-A1D5-24E31605EC74}" srcOrd="0" destOrd="0" presId="urn:microsoft.com/office/officeart/2005/8/layout/vList2"/>
    <dgm:cxn modelId="{7C91A140-5A7B-4E1F-8165-AD8B857AED7E}" type="presParOf" srcId="{5C575056-BAEC-4B9D-A2C2-62ABAAA812F6}" destId="{E5C24488-C3E9-4DC2-AFAE-AC6EBF4D63FD}" srcOrd="1" destOrd="0" presId="urn:microsoft.com/office/officeart/2005/8/layout/vList2"/>
    <dgm:cxn modelId="{78782EC8-6887-41DF-ABB1-CF0565C0636C}" type="presParOf" srcId="{5C575056-BAEC-4B9D-A2C2-62ABAAA812F6}" destId="{C806A3AF-3F04-4DD0-9819-FF5A838716ED}" srcOrd="2" destOrd="0" presId="urn:microsoft.com/office/officeart/2005/8/layout/vList2"/>
    <dgm:cxn modelId="{0C37999F-70B2-402E-B8C7-82BB325E9418}" type="presParOf" srcId="{5C575056-BAEC-4B9D-A2C2-62ABAAA812F6}" destId="{626163DA-5C33-44C0-A77F-3F52B94D0115}" srcOrd="3" destOrd="0" presId="urn:microsoft.com/office/officeart/2005/8/layout/vList2"/>
    <dgm:cxn modelId="{8F7567AE-DD2E-435A-8190-7BF10282795B}" type="presParOf" srcId="{5C575056-BAEC-4B9D-A2C2-62ABAAA812F6}" destId="{312D98B3-65BE-4B50-8EAA-3E172B892B9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57BB89-9C24-4EE9-8833-A4755980D8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064C19F-123A-4947-87AC-CB33F516E7E6}">
      <dgm:prSet phldrT="[Testo]" custT="1"/>
      <dgm:spPr/>
      <dgm:t>
        <a:bodyPr/>
        <a:lstStyle/>
        <a:p>
          <a:pPr rtl="0"/>
          <a:r>
            <a:rPr lang="it-IT" sz="3600" dirty="0">
              <a:latin typeface="Aptos Display" panose="02110004020202020204"/>
            </a:rPr>
            <a:t>Ambiti tematici e produzione scientifica </a:t>
          </a:r>
          <a:endParaRPr lang="it-IT" sz="3600" dirty="0"/>
        </a:p>
      </dgm:t>
    </dgm:pt>
    <dgm:pt modelId="{9CEBD712-3D06-44B1-8D25-FB61881F4F52}" type="parTrans" cxnId="{C23E2A31-3DAF-4162-AB6C-BF2E778F9E94}">
      <dgm:prSet/>
      <dgm:spPr/>
      <dgm:t>
        <a:bodyPr/>
        <a:lstStyle/>
        <a:p>
          <a:endParaRPr lang="it-IT"/>
        </a:p>
      </dgm:t>
    </dgm:pt>
    <dgm:pt modelId="{2BD5E24A-7D5D-4FE5-864B-656888BC770B}" type="sibTrans" cxnId="{C23E2A31-3DAF-4162-AB6C-BF2E778F9E94}">
      <dgm:prSet/>
      <dgm:spPr/>
      <dgm:t>
        <a:bodyPr/>
        <a:lstStyle/>
        <a:p>
          <a:endParaRPr lang="it-IT"/>
        </a:p>
      </dgm:t>
    </dgm:pt>
    <dgm:pt modelId="{89EFB78A-D8C0-496B-AA05-C89B863CF959}">
      <dgm:prSet/>
      <dgm:spPr/>
      <dgm:t>
        <a:bodyPr/>
        <a:lstStyle/>
        <a:p>
          <a:endParaRPr lang="en-GB" sz="4300" b="1" dirty="0"/>
        </a:p>
      </dgm:t>
    </dgm:pt>
    <dgm:pt modelId="{B816FED9-33D5-48EF-AECD-395ABF46BAB2}" type="parTrans" cxnId="{BA256C40-6BB6-4312-B7B9-D9867104BA7F}">
      <dgm:prSet/>
      <dgm:spPr/>
      <dgm:t>
        <a:bodyPr/>
        <a:lstStyle/>
        <a:p>
          <a:endParaRPr lang="en-GB"/>
        </a:p>
      </dgm:t>
    </dgm:pt>
    <dgm:pt modelId="{0459B19C-2EA4-46D5-B330-4914F8804037}" type="sibTrans" cxnId="{BA256C40-6BB6-4312-B7B9-D9867104BA7F}">
      <dgm:prSet/>
      <dgm:spPr/>
      <dgm:t>
        <a:bodyPr/>
        <a:lstStyle/>
        <a:p>
          <a:endParaRPr lang="en-GB"/>
        </a:p>
      </dgm:t>
    </dgm:pt>
    <dgm:pt modelId="{2E76245A-A623-4E10-A370-6CB955043CEF}">
      <dgm:prSet phldrT="[Testo]" custT="1"/>
      <dgm:spPr/>
      <dgm:t>
        <a:bodyPr/>
        <a:lstStyle/>
        <a:p>
          <a:endParaRPr lang="it-IT" sz="2000" b="0" dirty="0"/>
        </a:p>
      </dgm:t>
    </dgm:pt>
    <dgm:pt modelId="{55C76FF1-B63E-46B0-B93A-8F693CB04C20}" type="parTrans" cxnId="{777BFCB2-0C93-48FA-AA66-D379BA961F80}">
      <dgm:prSet/>
      <dgm:spPr/>
      <dgm:t>
        <a:bodyPr/>
        <a:lstStyle/>
        <a:p>
          <a:endParaRPr lang="it-IT"/>
        </a:p>
      </dgm:t>
    </dgm:pt>
    <dgm:pt modelId="{B4528EDA-06C9-42E0-8CD8-A899D272FB23}" type="sibTrans" cxnId="{777BFCB2-0C93-48FA-AA66-D379BA961F80}">
      <dgm:prSet/>
      <dgm:spPr/>
      <dgm:t>
        <a:bodyPr/>
        <a:lstStyle/>
        <a:p>
          <a:endParaRPr lang="it-IT"/>
        </a:p>
      </dgm:t>
    </dgm:pt>
    <dgm:pt modelId="{E19CD183-CE43-48F9-9B0C-87225193E65A}">
      <dgm:prSet phldrT="[Testo]" custT="1"/>
      <dgm:spPr/>
      <dgm:t>
        <a:bodyPr/>
        <a:lstStyle/>
        <a:p>
          <a:endParaRPr lang="it-IT" sz="2000" b="0" dirty="0"/>
        </a:p>
      </dgm:t>
    </dgm:pt>
    <dgm:pt modelId="{D51FC8C2-64EC-4094-A636-B8C1CB046D1D}" type="parTrans" cxnId="{11AE57A1-C842-4292-A103-69D6D3BBD8E8}">
      <dgm:prSet/>
      <dgm:spPr/>
      <dgm:t>
        <a:bodyPr/>
        <a:lstStyle/>
        <a:p>
          <a:endParaRPr lang="it-IT"/>
        </a:p>
      </dgm:t>
    </dgm:pt>
    <dgm:pt modelId="{998E9296-B0E2-4300-891E-52C7AA506AD0}" type="sibTrans" cxnId="{11AE57A1-C842-4292-A103-69D6D3BBD8E8}">
      <dgm:prSet/>
      <dgm:spPr/>
      <dgm:t>
        <a:bodyPr/>
        <a:lstStyle/>
        <a:p>
          <a:endParaRPr lang="it-IT"/>
        </a:p>
      </dgm:t>
    </dgm:pt>
    <dgm:pt modelId="{61C9D276-2D66-4E2D-B983-24AF1F3B8D58}">
      <dgm:prSet phldrT="[Testo]" custT="1"/>
      <dgm:spPr/>
      <dgm:t>
        <a:bodyPr/>
        <a:lstStyle/>
        <a:p>
          <a:r>
            <a:rPr lang="it-IT" sz="2000" dirty="0"/>
            <a:t>Un approccio multidisciplinare alle problematiche legate a dati, algoritmi e infrastrutture di calcolo, </a:t>
          </a:r>
          <a:endParaRPr lang="it-IT" sz="2000" b="0" dirty="0"/>
        </a:p>
      </dgm:t>
    </dgm:pt>
    <dgm:pt modelId="{D727D413-D3AF-4C5E-9077-AF88AF468B3F}" type="parTrans" cxnId="{A191FEE5-3169-49AA-AD6F-1689F277DD54}">
      <dgm:prSet/>
      <dgm:spPr/>
      <dgm:t>
        <a:bodyPr/>
        <a:lstStyle/>
        <a:p>
          <a:endParaRPr lang="it-IT"/>
        </a:p>
      </dgm:t>
    </dgm:pt>
    <dgm:pt modelId="{FDE08A1B-4487-4426-BE83-424F64411AA0}" type="sibTrans" cxnId="{A191FEE5-3169-49AA-AD6F-1689F277DD54}">
      <dgm:prSet/>
      <dgm:spPr/>
      <dgm:t>
        <a:bodyPr/>
        <a:lstStyle/>
        <a:p>
          <a:endParaRPr lang="it-IT"/>
        </a:p>
      </dgm:t>
    </dgm:pt>
    <dgm:pt modelId="{84097172-3CED-4493-86EE-FC4DA4146C49}">
      <dgm:prSet phldrT="[Testo]" custT="1"/>
      <dgm:spPr/>
      <dgm:t>
        <a:bodyPr/>
        <a:lstStyle/>
        <a:p>
          <a:endParaRPr lang="it-IT" sz="2000" b="0" dirty="0"/>
        </a:p>
      </dgm:t>
    </dgm:pt>
    <dgm:pt modelId="{4FD4C407-1011-4EC5-A45F-522F4630F5DA}" type="parTrans" cxnId="{6EB219BF-5616-4E27-8B73-93782896D314}">
      <dgm:prSet/>
      <dgm:spPr/>
      <dgm:t>
        <a:bodyPr/>
        <a:lstStyle/>
        <a:p>
          <a:endParaRPr lang="it-IT"/>
        </a:p>
      </dgm:t>
    </dgm:pt>
    <dgm:pt modelId="{353F019D-8131-4434-99EF-DA5CFF9D1C99}" type="sibTrans" cxnId="{6EB219BF-5616-4E27-8B73-93782896D314}">
      <dgm:prSet/>
      <dgm:spPr/>
      <dgm:t>
        <a:bodyPr/>
        <a:lstStyle/>
        <a:p>
          <a:endParaRPr lang="it-IT"/>
        </a:p>
      </dgm:t>
    </dgm:pt>
    <dgm:pt modelId="{02A0E887-D75E-B847-9944-352613234471}">
      <dgm:prSet phldrT="[Testo]" custT="1"/>
      <dgm:spPr/>
      <dgm:t>
        <a:bodyPr/>
        <a:lstStyle/>
        <a:p>
          <a:r>
            <a:rPr lang="it-IT" sz="2000" dirty="0"/>
            <a:t>per garantire un’innovazione digitale responsabile e sostenibile, </a:t>
          </a:r>
          <a:endParaRPr lang="it-IT" sz="2000" b="0" dirty="0"/>
        </a:p>
      </dgm:t>
    </dgm:pt>
    <dgm:pt modelId="{98D933FB-53CE-2E44-9A01-628D5D34C7C4}" type="parTrans" cxnId="{E4565F90-773E-E84D-A99A-66B57F1691D0}">
      <dgm:prSet/>
      <dgm:spPr/>
    </dgm:pt>
    <dgm:pt modelId="{16DD8E6E-3E29-A441-BB48-830B4355C1C7}" type="sibTrans" cxnId="{E4565F90-773E-E84D-A99A-66B57F1691D0}">
      <dgm:prSet/>
      <dgm:spPr/>
    </dgm:pt>
    <dgm:pt modelId="{4ACBB2AE-48FA-E74E-9DF2-7360A178C86D}">
      <dgm:prSet phldrT="[Testo]" custT="1"/>
      <dgm:spPr/>
      <dgm:t>
        <a:bodyPr/>
        <a:lstStyle/>
        <a:p>
          <a:r>
            <a:rPr lang="it-IT" sz="2000" dirty="0"/>
            <a:t>supportando la costruzione di infrastrutture e servizi più sicuri, efficienti, trasparenti e rispettosi dei diritti di individui, organizzazioni e comunità</a:t>
          </a:r>
          <a:endParaRPr lang="it-IT" sz="2000" b="0" dirty="0"/>
        </a:p>
      </dgm:t>
    </dgm:pt>
    <dgm:pt modelId="{F54D722F-C5A6-DE44-ABC7-914DFC4DA04E}" type="parTrans" cxnId="{34DB0318-B57B-9E4F-95A7-4BCFA786E50F}">
      <dgm:prSet/>
      <dgm:spPr/>
    </dgm:pt>
    <dgm:pt modelId="{7E88F8F9-E914-A34F-B084-1626A06C81A9}" type="sibTrans" cxnId="{34DB0318-B57B-9E4F-95A7-4BCFA786E50F}">
      <dgm:prSet/>
      <dgm:spPr/>
    </dgm:pt>
    <dgm:pt modelId="{F8BBA0E2-05B7-4837-BCF2-72F6549A1B7D}" type="pres">
      <dgm:prSet presAssocID="{6257BB89-9C24-4EE9-8833-A4755980D8B8}" presName="linear" presStyleCnt="0">
        <dgm:presLayoutVars>
          <dgm:animLvl val="lvl"/>
          <dgm:resizeHandles val="exact"/>
        </dgm:presLayoutVars>
      </dgm:prSet>
      <dgm:spPr/>
    </dgm:pt>
    <dgm:pt modelId="{4327B5E9-FFF6-41F7-B07F-AC38114CD9BB}" type="pres">
      <dgm:prSet presAssocID="{D064C19F-123A-4947-87AC-CB33F516E7E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350793C-3CA8-4FAF-B6E6-3A310F4742ED}" type="pres">
      <dgm:prSet presAssocID="{D064C19F-123A-4947-87AC-CB33F516E7E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4DB0318-B57B-9E4F-95A7-4BCFA786E50F}" srcId="{61C9D276-2D66-4E2D-B983-24AF1F3B8D58}" destId="{4ACBB2AE-48FA-E74E-9DF2-7360A178C86D}" srcOrd="1" destOrd="0" parTransId="{F54D722F-C5A6-DE44-ABC7-914DFC4DA04E}" sibTransId="{7E88F8F9-E914-A34F-B084-1626A06C81A9}"/>
    <dgm:cxn modelId="{6764BB1D-E78C-4C05-A4FD-E35F2047BA96}" type="presOf" srcId="{89EFB78A-D8C0-496B-AA05-C89B863CF959}" destId="{E350793C-3CA8-4FAF-B6E6-3A310F4742ED}" srcOrd="0" destOrd="6" presId="urn:microsoft.com/office/officeart/2005/8/layout/vList2"/>
    <dgm:cxn modelId="{A3A02C1F-B642-4576-8C09-51D937C3D0B9}" type="presOf" srcId="{84097172-3CED-4493-86EE-FC4DA4146C49}" destId="{E350793C-3CA8-4FAF-B6E6-3A310F4742ED}" srcOrd="0" destOrd="5" presId="urn:microsoft.com/office/officeart/2005/8/layout/vList2"/>
    <dgm:cxn modelId="{9BC20A20-F3BA-4100-83BF-C57572447CAB}" type="presOf" srcId="{D064C19F-123A-4947-87AC-CB33F516E7E6}" destId="{4327B5E9-FFF6-41F7-B07F-AC38114CD9BB}" srcOrd="0" destOrd="0" presId="urn:microsoft.com/office/officeart/2005/8/layout/vList2"/>
    <dgm:cxn modelId="{C23E2A31-3DAF-4162-AB6C-BF2E778F9E94}" srcId="{6257BB89-9C24-4EE9-8833-A4755980D8B8}" destId="{D064C19F-123A-4947-87AC-CB33F516E7E6}" srcOrd="0" destOrd="0" parTransId="{9CEBD712-3D06-44B1-8D25-FB61881F4F52}" sibTransId="{2BD5E24A-7D5D-4FE5-864B-656888BC770B}"/>
    <dgm:cxn modelId="{A14B3B39-EF30-4F26-97BD-115355061227}" type="presOf" srcId="{6257BB89-9C24-4EE9-8833-A4755980D8B8}" destId="{F8BBA0E2-05B7-4837-BCF2-72F6549A1B7D}" srcOrd="0" destOrd="0" presId="urn:microsoft.com/office/officeart/2005/8/layout/vList2"/>
    <dgm:cxn modelId="{BA256C40-6BB6-4312-B7B9-D9867104BA7F}" srcId="{D064C19F-123A-4947-87AC-CB33F516E7E6}" destId="{89EFB78A-D8C0-496B-AA05-C89B863CF959}" srcOrd="4" destOrd="0" parTransId="{B816FED9-33D5-48EF-AECD-395ABF46BAB2}" sibTransId="{0459B19C-2EA4-46D5-B330-4914F8804037}"/>
    <dgm:cxn modelId="{0A05D180-C0C3-4AD1-98F6-19FF78D35248}" type="presOf" srcId="{E19CD183-CE43-48F9-9B0C-87225193E65A}" destId="{E350793C-3CA8-4FAF-B6E6-3A310F4742ED}" srcOrd="0" destOrd="1" presId="urn:microsoft.com/office/officeart/2005/8/layout/vList2"/>
    <dgm:cxn modelId="{E4565F90-773E-E84D-A99A-66B57F1691D0}" srcId="{61C9D276-2D66-4E2D-B983-24AF1F3B8D58}" destId="{02A0E887-D75E-B847-9944-352613234471}" srcOrd="0" destOrd="0" parTransId="{98D933FB-53CE-2E44-9A01-628D5D34C7C4}" sibTransId="{16DD8E6E-3E29-A441-BB48-830B4355C1C7}"/>
    <dgm:cxn modelId="{11AE57A1-C842-4292-A103-69D6D3BBD8E8}" srcId="{D064C19F-123A-4947-87AC-CB33F516E7E6}" destId="{E19CD183-CE43-48F9-9B0C-87225193E65A}" srcOrd="1" destOrd="0" parTransId="{D51FC8C2-64EC-4094-A636-B8C1CB046D1D}" sibTransId="{998E9296-B0E2-4300-891E-52C7AA506AD0}"/>
    <dgm:cxn modelId="{D49057A2-545A-D14C-BABC-6C57EDB22AC5}" type="presOf" srcId="{02A0E887-D75E-B847-9944-352613234471}" destId="{E350793C-3CA8-4FAF-B6E6-3A310F4742ED}" srcOrd="0" destOrd="3" presId="urn:microsoft.com/office/officeart/2005/8/layout/vList2"/>
    <dgm:cxn modelId="{777BFCB2-0C93-48FA-AA66-D379BA961F80}" srcId="{D064C19F-123A-4947-87AC-CB33F516E7E6}" destId="{2E76245A-A623-4E10-A370-6CB955043CEF}" srcOrd="0" destOrd="0" parTransId="{55C76FF1-B63E-46B0-B93A-8F693CB04C20}" sibTransId="{B4528EDA-06C9-42E0-8CD8-A899D272FB23}"/>
    <dgm:cxn modelId="{DB066FBA-4751-4D64-B12D-A4462E1FC6AF}" type="presOf" srcId="{2E76245A-A623-4E10-A370-6CB955043CEF}" destId="{E350793C-3CA8-4FAF-B6E6-3A310F4742ED}" srcOrd="0" destOrd="0" presId="urn:microsoft.com/office/officeart/2005/8/layout/vList2"/>
    <dgm:cxn modelId="{6EB219BF-5616-4E27-8B73-93782896D314}" srcId="{D064C19F-123A-4947-87AC-CB33F516E7E6}" destId="{84097172-3CED-4493-86EE-FC4DA4146C49}" srcOrd="3" destOrd="0" parTransId="{4FD4C407-1011-4EC5-A45F-522F4630F5DA}" sibTransId="{353F019D-8131-4434-99EF-DA5CFF9D1C99}"/>
    <dgm:cxn modelId="{F43A3BD5-5BF5-479A-9FD4-26A8EF52B81A}" type="presOf" srcId="{61C9D276-2D66-4E2D-B983-24AF1F3B8D58}" destId="{E350793C-3CA8-4FAF-B6E6-3A310F4742ED}" srcOrd="0" destOrd="2" presId="urn:microsoft.com/office/officeart/2005/8/layout/vList2"/>
    <dgm:cxn modelId="{B5731FE4-5443-7F4A-B334-324A04171976}" type="presOf" srcId="{4ACBB2AE-48FA-E74E-9DF2-7360A178C86D}" destId="{E350793C-3CA8-4FAF-B6E6-3A310F4742ED}" srcOrd="0" destOrd="4" presId="urn:microsoft.com/office/officeart/2005/8/layout/vList2"/>
    <dgm:cxn modelId="{A191FEE5-3169-49AA-AD6F-1689F277DD54}" srcId="{D064C19F-123A-4947-87AC-CB33F516E7E6}" destId="{61C9D276-2D66-4E2D-B983-24AF1F3B8D58}" srcOrd="2" destOrd="0" parTransId="{D727D413-D3AF-4C5E-9077-AF88AF468B3F}" sibTransId="{FDE08A1B-4487-4426-BE83-424F64411AA0}"/>
    <dgm:cxn modelId="{4A1E6093-85A6-4F45-B1E5-3AAF7F3AA9AC}" type="presParOf" srcId="{F8BBA0E2-05B7-4837-BCF2-72F6549A1B7D}" destId="{4327B5E9-FFF6-41F7-B07F-AC38114CD9BB}" srcOrd="0" destOrd="0" presId="urn:microsoft.com/office/officeart/2005/8/layout/vList2"/>
    <dgm:cxn modelId="{E106462C-E8E7-4253-ADB8-87AF1FAA9068}" type="presParOf" srcId="{F8BBA0E2-05B7-4837-BCF2-72F6549A1B7D}" destId="{E350793C-3CA8-4FAF-B6E6-3A310F4742E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57BB89-9C24-4EE9-8833-A4755980D8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064C19F-123A-4947-87AC-CB33F516E7E6}">
      <dgm:prSet phldrT="[Testo]"/>
      <dgm:spPr/>
      <dgm:t>
        <a:bodyPr/>
        <a:lstStyle/>
        <a:p>
          <a:pPr rtl="0"/>
          <a:r>
            <a:rPr lang="it-IT" dirty="0">
              <a:latin typeface="Aptos Display" panose="02110004020202020204"/>
            </a:rPr>
            <a:t>Capacità</a:t>
          </a:r>
          <a:r>
            <a:rPr lang="it-IT" dirty="0"/>
            <a:t> </a:t>
          </a:r>
          <a:r>
            <a:rPr lang="it-IT" dirty="0">
              <a:latin typeface="Aptos Display" panose="02110004020202020204"/>
            </a:rPr>
            <a:t> </a:t>
          </a:r>
          <a:r>
            <a:rPr lang="it-IT" dirty="0"/>
            <a:t>scientifica</a:t>
          </a:r>
        </a:p>
      </dgm:t>
    </dgm:pt>
    <dgm:pt modelId="{9CEBD712-3D06-44B1-8D25-FB61881F4F52}" type="parTrans" cxnId="{C23E2A31-3DAF-4162-AB6C-BF2E778F9E94}">
      <dgm:prSet/>
      <dgm:spPr/>
      <dgm:t>
        <a:bodyPr/>
        <a:lstStyle/>
        <a:p>
          <a:endParaRPr lang="it-IT"/>
        </a:p>
      </dgm:t>
    </dgm:pt>
    <dgm:pt modelId="{2BD5E24A-7D5D-4FE5-864B-656888BC770B}" type="sibTrans" cxnId="{C23E2A31-3DAF-4162-AB6C-BF2E778F9E94}">
      <dgm:prSet/>
      <dgm:spPr/>
      <dgm:t>
        <a:bodyPr/>
        <a:lstStyle/>
        <a:p>
          <a:endParaRPr lang="it-IT"/>
        </a:p>
      </dgm:t>
    </dgm:pt>
    <dgm:pt modelId="{EC03AE86-E7AC-4A78-A83C-A870CC603288}">
      <dgm:prSet phldrT="[Testo]"/>
      <dgm:spPr/>
      <dgm:t>
        <a:bodyPr/>
        <a:lstStyle/>
        <a:p>
          <a:r>
            <a:rPr lang="it-IT" b="1" dirty="0"/>
            <a:t>Collaborazioni nazionali potenzialmente sviluppabili</a:t>
          </a:r>
          <a:r>
            <a:rPr lang="it-IT" dirty="0"/>
            <a:t>: università Firenze, Cagliari, Calabria, Roma Sapienza,  ni Genova, Trento; Pisa, dell’Aquila, IMT-Lucca, Bologna, Palermo, Catania, Scuola universitaria Superiore Sant’Anna; FBK, Università di Bari, Napoli “Federico II”. Ulteriori collaborazioni a livello nazionale comprendono: Università Bocconi, Teramo, Pavia</a:t>
          </a:r>
        </a:p>
      </dgm:t>
    </dgm:pt>
    <dgm:pt modelId="{5C7334DD-0782-4235-846B-3D7440895E43}" type="parTrans" cxnId="{47D99EDA-8AAD-4706-B0BF-0666F40004BD}">
      <dgm:prSet/>
      <dgm:spPr/>
      <dgm:t>
        <a:bodyPr/>
        <a:lstStyle/>
        <a:p>
          <a:endParaRPr lang="it-IT"/>
        </a:p>
      </dgm:t>
    </dgm:pt>
    <dgm:pt modelId="{798D2753-A995-47BE-AEC7-A979877BB0C2}" type="sibTrans" cxnId="{47D99EDA-8AAD-4706-B0BF-0666F40004BD}">
      <dgm:prSet/>
      <dgm:spPr/>
      <dgm:t>
        <a:bodyPr/>
        <a:lstStyle/>
        <a:p>
          <a:endParaRPr lang="it-IT"/>
        </a:p>
      </dgm:t>
    </dgm:pt>
    <dgm:pt modelId="{350843DC-2802-4363-AB62-53803FC731B9}">
      <dgm:prSet phldrT="[Testo]"/>
      <dgm:spPr/>
      <dgm:t>
        <a:bodyPr/>
        <a:lstStyle/>
        <a:p>
          <a:r>
            <a:rPr lang="it-IT" b="1" dirty="0"/>
            <a:t>Contratti di licenza e capacità di realizzare brevetti/spin off</a:t>
          </a:r>
          <a:r>
            <a:rPr lang="it-IT" dirty="0"/>
            <a:t>: librerie software, studi specifici e collezioni di dati. Solide esperienze in attività brevettuali e spin-off</a:t>
          </a:r>
        </a:p>
      </dgm:t>
    </dgm:pt>
    <dgm:pt modelId="{3CB77416-9600-4E25-9420-0D622C6BF8E9}" type="parTrans" cxnId="{AC8DF732-9F79-4E47-8421-826DF05B3351}">
      <dgm:prSet/>
      <dgm:spPr/>
      <dgm:t>
        <a:bodyPr/>
        <a:lstStyle/>
        <a:p>
          <a:endParaRPr lang="it-IT"/>
        </a:p>
      </dgm:t>
    </dgm:pt>
    <dgm:pt modelId="{51BA281B-A1C6-4880-B41B-6BA912D42ABE}" type="sibTrans" cxnId="{AC8DF732-9F79-4E47-8421-826DF05B3351}">
      <dgm:prSet/>
      <dgm:spPr/>
      <dgm:t>
        <a:bodyPr/>
        <a:lstStyle/>
        <a:p>
          <a:endParaRPr lang="it-IT"/>
        </a:p>
      </dgm:t>
    </dgm:pt>
    <dgm:pt modelId="{3E979E6A-01D1-4070-9B6F-836796BFF120}">
      <dgm:prSet phldrT="[Testo]"/>
      <dgm:spPr/>
      <dgm:t>
        <a:bodyPr/>
        <a:lstStyle/>
        <a:p>
          <a:r>
            <a:rPr lang="it-IT" b="1" dirty="0"/>
            <a:t>Strumenti software open source</a:t>
          </a:r>
          <a:r>
            <a:rPr lang="it-IT" dirty="0"/>
            <a:t>: Forte propensione alla condivisione di software e dati (nella mission dell’IR)</a:t>
          </a:r>
        </a:p>
      </dgm:t>
    </dgm:pt>
    <dgm:pt modelId="{C538E990-020A-4F57-AC5F-B8EFAF3D1DA9}" type="parTrans" cxnId="{1A02E158-1506-47C9-BECA-1550ED33C978}">
      <dgm:prSet/>
      <dgm:spPr/>
      <dgm:t>
        <a:bodyPr/>
        <a:lstStyle/>
        <a:p>
          <a:endParaRPr lang="it-IT"/>
        </a:p>
      </dgm:t>
    </dgm:pt>
    <dgm:pt modelId="{9949709B-654D-4D7E-91DE-6B85FBCF987D}" type="sibTrans" cxnId="{1A02E158-1506-47C9-BECA-1550ED33C978}">
      <dgm:prSet/>
      <dgm:spPr/>
      <dgm:t>
        <a:bodyPr/>
        <a:lstStyle/>
        <a:p>
          <a:endParaRPr lang="it-IT"/>
        </a:p>
      </dgm:t>
    </dgm:pt>
    <dgm:pt modelId="{F0782FC2-A1F9-4E52-958A-FD5698A3CEA2}">
      <dgm:prSet phldrT="[Testo]"/>
      <dgm:spPr/>
      <dgm:t>
        <a:bodyPr/>
        <a:lstStyle/>
        <a:p>
          <a:r>
            <a:rPr lang="it-IT" b="1" dirty="0"/>
            <a:t>Il contributo atteso dall’IR coinvolta sull’attività di ricerca</a:t>
          </a:r>
          <a:r>
            <a:rPr lang="it-IT" dirty="0"/>
            <a:t>: L’IR persegue l’obiettivo di promuovere e sviluppare ricerca innovativa e multidisciplinare, combinando approcci data- e model- </a:t>
          </a:r>
          <a:r>
            <a:rPr lang="it-IT" dirty="0" err="1"/>
            <a:t>driven</a:t>
          </a:r>
          <a:r>
            <a:rPr lang="it-IT" dirty="0"/>
            <a:t>. Il contributo atteso risiede nelle competenze avanzate nella raccolta, gestione e valorizzazione dei dati provenienti da fonti eterogenee e la gestione di processi analitici complessi con strumenti di open science. Contribuirà, inoltre, allo sviluppo di approcci per una “fair e </a:t>
          </a:r>
          <a:r>
            <a:rPr lang="it-IT" dirty="0" err="1"/>
            <a:t>transparent</a:t>
          </a:r>
          <a:r>
            <a:rPr lang="it-IT" dirty="0"/>
            <a:t> AI”</a:t>
          </a:r>
        </a:p>
      </dgm:t>
    </dgm:pt>
    <dgm:pt modelId="{0D337B50-3F0C-4323-87E2-0B002E60264C}" type="parTrans" cxnId="{B6286DEC-A100-4AF8-B04D-BC8E587ABD1A}">
      <dgm:prSet/>
      <dgm:spPr/>
      <dgm:t>
        <a:bodyPr/>
        <a:lstStyle/>
        <a:p>
          <a:endParaRPr lang="it-IT"/>
        </a:p>
      </dgm:t>
    </dgm:pt>
    <dgm:pt modelId="{E98B6533-49AF-4390-94EF-00BB8AEC46FF}" type="sibTrans" cxnId="{B6286DEC-A100-4AF8-B04D-BC8E587ABD1A}">
      <dgm:prSet/>
      <dgm:spPr/>
      <dgm:t>
        <a:bodyPr/>
        <a:lstStyle/>
        <a:p>
          <a:endParaRPr lang="it-IT"/>
        </a:p>
      </dgm:t>
    </dgm:pt>
    <dgm:pt modelId="{ABCB6D36-FABD-FC41-AAF1-70B6FAFAF0E4}">
      <dgm:prSet phldrT="[Testo]"/>
      <dgm:spPr/>
      <dgm:t>
        <a:bodyPr/>
        <a:lstStyle/>
        <a:p>
          <a:r>
            <a:rPr lang="it-IT" b="1" dirty="0"/>
            <a:t>Collaborazioni internazionali potenzialmente sviluppabili</a:t>
          </a:r>
          <a:r>
            <a:rPr lang="it-IT" dirty="0"/>
            <a:t>: DFKI; </a:t>
          </a:r>
          <a:r>
            <a:rPr lang="it-IT" dirty="0" err="1"/>
            <a:t>Barcelona</a:t>
          </a:r>
          <a:r>
            <a:rPr lang="it-IT" dirty="0"/>
            <a:t> </a:t>
          </a:r>
          <a:r>
            <a:rPr lang="it-IT" dirty="0" err="1"/>
            <a:t>Supercomputing</a:t>
          </a:r>
          <a:r>
            <a:rPr lang="it-IT" dirty="0"/>
            <a:t> Centre; KTH; </a:t>
          </a:r>
          <a:r>
            <a:rPr lang="it-IT" dirty="0" err="1"/>
            <a:t>King's</a:t>
          </a:r>
          <a:r>
            <a:rPr lang="it-IT" dirty="0"/>
            <a:t> College London; IFIP,ECSO; CNRS; GUF; </a:t>
          </a:r>
          <a:r>
            <a:rPr lang="it-IT" dirty="0" err="1"/>
            <a:t>Cyberwal</a:t>
          </a:r>
          <a:r>
            <a:rPr lang="it-IT" dirty="0"/>
            <a:t>; IIT University of </a:t>
          </a:r>
          <a:r>
            <a:rPr lang="it-IT" dirty="0" err="1"/>
            <a:t>Copenhagen</a:t>
          </a:r>
          <a:r>
            <a:rPr lang="it-IT" dirty="0"/>
            <a:t>; University of Southern California</a:t>
          </a:r>
        </a:p>
      </dgm:t>
    </dgm:pt>
    <dgm:pt modelId="{40EB99C8-D33C-544A-BADD-045A70C07F9D}" type="parTrans" cxnId="{0FD3EDEC-61BD-3448-8023-B2B3C21306E3}">
      <dgm:prSet/>
      <dgm:spPr/>
      <dgm:t>
        <a:bodyPr/>
        <a:lstStyle/>
        <a:p>
          <a:endParaRPr lang="it-IT"/>
        </a:p>
      </dgm:t>
    </dgm:pt>
    <dgm:pt modelId="{BBC5F1F8-1D5E-D148-893D-8B3E50AF9B1F}" type="sibTrans" cxnId="{0FD3EDEC-61BD-3448-8023-B2B3C21306E3}">
      <dgm:prSet/>
      <dgm:spPr/>
      <dgm:t>
        <a:bodyPr/>
        <a:lstStyle/>
        <a:p>
          <a:endParaRPr lang="it-IT"/>
        </a:p>
      </dgm:t>
    </dgm:pt>
    <dgm:pt modelId="{82904E9F-4D36-E142-B355-696704F22079}">
      <dgm:prSet phldrT="[Testo]"/>
      <dgm:spPr/>
      <dgm:t>
        <a:bodyPr/>
        <a:lstStyle/>
        <a:p>
          <a:r>
            <a:rPr lang="it-IT" b="1" dirty="0"/>
            <a:t>Capacità di incidere sulle ricerche e politiche di settore</a:t>
          </a:r>
          <a:r>
            <a:rPr lang="it-IT" dirty="0"/>
            <a:t>: bilanciare innovazione tecnologica, sovranità digitale e governance equa dei dati, promuovendo un ecosistema sicuro e sostenibile. </a:t>
          </a:r>
        </a:p>
      </dgm:t>
    </dgm:pt>
    <dgm:pt modelId="{DBC2EB34-DB83-0D41-AFBB-C209AAAEB5BA}" type="parTrans" cxnId="{15F12023-0D0A-4B4D-AEF4-9EAF8F93946A}">
      <dgm:prSet/>
      <dgm:spPr/>
      <dgm:t>
        <a:bodyPr/>
        <a:lstStyle/>
        <a:p>
          <a:endParaRPr lang="en-GB"/>
        </a:p>
      </dgm:t>
    </dgm:pt>
    <dgm:pt modelId="{7C258904-A7D9-9E4E-AEAA-DE82CCA31C5E}" type="sibTrans" cxnId="{15F12023-0D0A-4B4D-AEF4-9EAF8F93946A}">
      <dgm:prSet/>
      <dgm:spPr/>
      <dgm:t>
        <a:bodyPr/>
        <a:lstStyle/>
        <a:p>
          <a:endParaRPr lang="en-GB"/>
        </a:p>
      </dgm:t>
    </dgm:pt>
    <dgm:pt modelId="{F8BBA0E2-05B7-4837-BCF2-72F6549A1B7D}" type="pres">
      <dgm:prSet presAssocID="{6257BB89-9C24-4EE9-8833-A4755980D8B8}" presName="linear" presStyleCnt="0">
        <dgm:presLayoutVars>
          <dgm:animLvl val="lvl"/>
          <dgm:resizeHandles val="exact"/>
        </dgm:presLayoutVars>
      </dgm:prSet>
      <dgm:spPr/>
    </dgm:pt>
    <dgm:pt modelId="{4327B5E9-FFF6-41F7-B07F-AC38114CD9BB}" type="pres">
      <dgm:prSet presAssocID="{D064C19F-123A-4947-87AC-CB33F516E7E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350793C-3CA8-4FAF-B6E6-3A310F4742ED}" type="pres">
      <dgm:prSet presAssocID="{D064C19F-123A-4947-87AC-CB33F516E7E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BC20A20-F3BA-4100-83BF-C57572447CAB}" type="presOf" srcId="{D064C19F-123A-4947-87AC-CB33F516E7E6}" destId="{4327B5E9-FFF6-41F7-B07F-AC38114CD9BB}" srcOrd="0" destOrd="0" presId="urn:microsoft.com/office/officeart/2005/8/layout/vList2"/>
    <dgm:cxn modelId="{15F12023-0D0A-4B4D-AEF4-9EAF8F93946A}" srcId="{D064C19F-123A-4947-87AC-CB33F516E7E6}" destId="{82904E9F-4D36-E142-B355-696704F22079}" srcOrd="2" destOrd="0" parTransId="{DBC2EB34-DB83-0D41-AFBB-C209AAAEB5BA}" sibTransId="{7C258904-A7D9-9E4E-AEAA-DE82CCA31C5E}"/>
    <dgm:cxn modelId="{C23E2A31-3DAF-4162-AB6C-BF2E778F9E94}" srcId="{6257BB89-9C24-4EE9-8833-A4755980D8B8}" destId="{D064C19F-123A-4947-87AC-CB33F516E7E6}" srcOrd="0" destOrd="0" parTransId="{9CEBD712-3D06-44B1-8D25-FB61881F4F52}" sibTransId="{2BD5E24A-7D5D-4FE5-864B-656888BC770B}"/>
    <dgm:cxn modelId="{AC8DF732-9F79-4E47-8421-826DF05B3351}" srcId="{D064C19F-123A-4947-87AC-CB33F516E7E6}" destId="{350843DC-2802-4363-AB62-53803FC731B9}" srcOrd="3" destOrd="0" parTransId="{3CB77416-9600-4E25-9420-0D622C6BF8E9}" sibTransId="{51BA281B-A1C6-4880-B41B-6BA912D42ABE}"/>
    <dgm:cxn modelId="{A14B3B39-EF30-4F26-97BD-115355061227}" type="presOf" srcId="{6257BB89-9C24-4EE9-8833-A4755980D8B8}" destId="{F8BBA0E2-05B7-4837-BCF2-72F6549A1B7D}" srcOrd="0" destOrd="0" presId="urn:microsoft.com/office/officeart/2005/8/layout/vList2"/>
    <dgm:cxn modelId="{A09D2064-1F44-42C1-A908-BDFB556B6CFC}" type="presOf" srcId="{F0782FC2-A1F9-4E52-958A-FD5698A3CEA2}" destId="{E350793C-3CA8-4FAF-B6E6-3A310F4742ED}" srcOrd="0" destOrd="5" presId="urn:microsoft.com/office/officeart/2005/8/layout/vList2"/>
    <dgm:cxn modelId="{41C89C66-9F52-4F42-A823-DA40A1DAE012}" type="presOf" srcId="{3E979E6A-01D1-4070-9B6F-836796BFF120}" destId="{E350793C-3CA8-4FAF-B6E6-3A310F4742ED}" srcOrd="0" destOrd="4" presId="urn:microsoft.com/office/officeart/2005/8/layout/vList2"/>
    <dgm:cxn modelId="{F0EF336A-8AF5-48A5-845C-1FB791DA1512}" type="presOf" srcId="{EC03AE86-E7AC-4A78-A83C-A870CC603288}" destId="{E350793C-3CA8-4FAF-B6E6-3A310F4742ED}" srcOrd="0" destOrd="0" presId="urn:microsoft.com/office/officeart/2005/8/layout/vList2"/>
    <dgm:cxn modelId="{D422B953-B053-7B40-A80E-8CED9A965A42}" type="presOf" srcId="{82904E9F-4D36-E142-B355-696704F22079}" destId="{E350793C-3CA8-4FAF-B6E6-3A310F4742ED}" srcOrd="0" destOrd="2" presId="urn:microsoft.com/office/officeart/2005/8/layout/vList2"/>
    <dgm:cxn modelId="{1A02E158-1506-47C9-BECA-1550ED33C978}" srcId="{D064C19F-123A-4947-87AC-CB33F516E7E6}" destId="{3E979E6A-01D1-4070-9B6F-836796BFF120}" srcOrd="4" destOrd="0" parTransId="{C538E990-020A-4F57-AC5F-B8EFAF3D1DA9}" sibTransId="{9949709B-654D-4D7E-91DE-6B85FBCF987D}"/>
    <dgm:cxn modelId="{56B80BA5-6FB6-4AE2-93AC-CAAE0EB7B7DA}" type="presOf" srcId="{350843DC-2802-4363-AB62-53803FC731B9}" destId="{E350793C-3CA8-4FAF-B6E6-3A310F4742ED}" srcOrd="0" destOrd="3" presId="urn:microsoft.com/office/officeart/2005/8/layout/vList2"/>
    <dgm:cxn modelId="{47D99EDA-8AAD-4706-B0BF-0666F40004BD}" srcId="{D064C19F-123A-4947-87AC-CB33F516E7E6}" destId="{EC03AE86-E7AC-4A78-A83C-A870CC603288}" srcOrd="0" destOrd="0" parTransId="{5C7334DD-0782-4235-846B-3D7440895E43}" sibTransId="{798D2753-A995-47BE-AEC7-A979877BB0C2}"/>
    <dgm:cxn modelId="{943065E2-9C28-0E41-AF70-6BB838ED2F80}" type="presOf" srcId="{ABCB6D36-FABD-FC41-AAF1-70B6FAFAF0E4}" destId="{E350793C-3CA8-4FAF-B6E6-3A310F4742ED}" srcOrd="0" destOrd="1" presId="urn:microsoft.com/office/officeart/2005/8/layout/vList2"/>
    <dgm:cxn modelId="{B6286DEC-A100-4AF8-B04D-BC8E587ABD1A}" srcId="{D064C19F-123A-4947-87AC-CB33F516E7E6}" destId="{F0782FC2-A1F9-4E52-958A-FD5698A3CEA2}" srcOrd="5" destOrd="0" parTransId="{0D337B50-3F0C-4323-87E2-0B002E60264C}" sibTransId="{E98B6533-49AF-4390-94EF-00BB8AEC46FF}"/>
    <dgm:cxn modelId="{0FD3EDEC-61BD-3448-8023-B2B3C21306E3}" srcId="{D064C19F-123A-4947-87AC-CB33F516E7E6}" destId="{ABCB6D36-FABD-FC41-AAF1-70B6FAFAF0E4}" srcOrd="1" destOrd="0" parTransId="{40EB99C8-D33C-544A-BADD-045A70C07F9D}" sibTransId="{BBC5F1F8-1D5E-D148-893D-8B3E50AF9B1F}"/>
    <dgm:cxn modelId="{4A1E6093-85A6-4F45-B1E5-3AAF7F3AA9AC}" type="presParOf" srcId="{F8BBA0E2-05B7-4837-BCF2-72F6549A1B7D}" destId="{4327B5E9-FFF6-41F7-B07F-AC38114CD9BB}" srcOrd="0" destOrd="0" presId="urn:microsoft.com/office/officeart/2005/8/layout/vList2"/>
    <dgm:cxn modelId="{E106462C-E8E7-4253-ADB8-87AF1FAA9068}" type="presParOf" srcId="{F8BBA0E2-05B7-4837-BCF2-72F6549A1B7D}" destId="{E350793C-3CA8-4FAF-B6E6-3A310F4742E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57BB89-9C24-4EE9-8833-A4755980D8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65A7AAF-A045-4221-8567-DE621B6A5E7C}">
      <dgm:prSet phldrT="[Testo]"/>
      <dgm:spPr/>
      <dgm:t>
        <a:bodyPr/>
        <a:lstStyle/>
        <a:p>
          <a:r>
            <a:rPr lang="it-IT" b="1" dirty="0"/>
            <a:t>Capacità di attrarre risorse dall’esterno anche attraverso il venture capital</a:t>
          </a:r>
          <a:r>
            <a:rPr lang="it-IT" dirty="0"/>
            <a:t>: Varie iniziative progettuali sul versante nazionale e internazionale; Creazione di una start-up innovativa in seno a SERICS</a:t>
          </a:r>
        </a:p>
      </dgm:t>
    </dgm:pt>
    <dgm:pt modelId="{BCA3D3BD-603D-47AE-ACC2-D53C1E842547}" type="parTrans" cxnId="{AA8B6122-6385-4609-ACFC-304C96F4C5CD}">
      <dgm:prSet/>
      <dgm:spPr/>
      <dgm:t>
        <a:bodyPr/>
        <a:lstStyle/>
        <a:p>
          <a:endParaRPr lang="it-IT"/>
        </a:p>
      </dgm:t>
    </dgm:pt>
    <dgm:pt modelId="{B0DD1983-C510-4B7D-8ECC-E62DD6228564}" type="sibTrans" cxnId="{AA8B6122-6385-4609-ACFC-304C96F4C5CD}">
      <dgm:prSet/>
      <dgm:spPr/>
      <dgm:t>
        <a:bodyPr/>
        <a:lstStyle/>
        <a:p>
          <a:endParaRPr lang="it-IT"/>
        </a:p>
      </dgm:t>
    </dgm:pt>
    <dgm:pt modelId="{9FE86B63-E1D6-4822-B6ED-5A66C37A5960}">
      <dgm:prSet phldrT="[Testo]"/>
      <dgm:spPr/>
      <dgm:t>
        <a:bodyPr/>
        <a:lstStyle/>
        <a:p>
          <a:r>
            <a:rPr lang="it-IT" b="1" dirty="0"/>
            <a:t>Coinvolgimento di imprese e/o Organismi di ricerca potenzialmente fruitori delle attività/servizi di ricerca</a:t>
          </a:r>
          <a:r>
            <a:rPr lang="it-IT" dirty="0"/>
            <a:t>: Centro di competenza Start 4.0 sulle infrastrutture critiche di Genova; Centro di Competenza Cybersecurity Toscano; ENI, </a:t>
          </a:r>
          <a:r>
            <a:rPr lang="it-IT" dirty="0" err="1"/>
            <a:t>Lutech</a:t>
          </a:r>
          <a:r>
            <a:rPr lang="it-IT" dirty="0"/>
            <a:t>; Deloitte; CENTAI-Intesa San Paolo; Engineering SPA; Poste Italiane, NEC Europe; Generali; Unicredit; </a:t>
          </a:r>
          <a:r>
            <a:rPr lang="it-IT" dirty="0" err="1"/>
            <a:t>Sky</a:t>
          </a:r>
          <a:r>
            <a:rPr lang="it-IT" dirty="0"/>
            <a:t>; Orange; IBM; Amazon; Coop. Coinvolgimento in agenzie (es: ACER), associazioni di enti regolatori (CEER, ERRA, NARUC), associazioni di esperti settoriali (CIGRE). </a:t>
          </a:r>
        </a:p>
      </dgm:t>
    </dgm:pt>
    <dgm:pt modelId="{CF38E69E-0F0D-4275-A1BD-27656A890FC0}" type="parTrans" cxnId="{1D28C570-B98E-473B-AC50-6C6081C8E5F7}">
      <dgm:prSet/>
      <dgm:spPr/>
      <dgm:t>
        <a:bodyPr/>
        <a:lstStyle/>
        <a:p>
          <a:endParaRPr lang="it-IT"/>
        </a:p>
      </dgm:t>
    </dgm:pt>
    <dgm:pt modelId="{C85E04B2-462F-473A-A5EF-B9A35988552E}" type="sibTrans" cxnId="{1D28C570-B98E-473B-AC50-6C6081C8E5F7}">
      <dgm:prSet/>
      <dgm:spPr/>
      <dgm:t>
        <a:bodyPr/>
        <a:lstStyle/>
        <a:p>
          <a:endParaRPr lang="it-IT"/>
        </a:p>
      </dgm:t>
    </dgm:pt>
    <dgm:pt modelId="{CD6E5C61-9D40-4D38-BCCF-EB3C09553C43}">
      <dgm:prSet phldrT="[Testo]"/>
      <dgm:spPr/>
      <dgm:t>
        <a:bodyPr/>
        <a:lstStyle/>
        <a:p>
          <a:r>
            <a:rPr lang="it-IT" b="1" dirty="0"/>
            <a:t>Fabbisogno di personale Ricercatori/Gestionali nel breve e medio periodo (3/5 anni) e in una previsione a lungo termine (10 anni): </a:t>
          </a:r>
          <a:r>
            <a:rPr lang="it-IT" b="1" u="none" dirty="0"/>
            <a:t>Ricercatori 7-9, gestionali 1-3 (breve periodo); Ricercatori 10-14, gestionali 4-6 (lungo periodo)</a:t>
          </a:r>
          <a:endParaRPr lang="it-IT" b="1" dirty="0"/>
        </a:p>
      </dgm:t>
    </dgm:pt>
    <dgm:pt modelId="{6E410E08-7676-44B3-8F0B-B24D435876E4}" type="parTrans" cxnId="{17845D10-18C0-4BD8-8A40-7D0CE6DD1142}">
      <dgm:prSet/>
      <dgm:spPr/>
      <dgm:t>
        <a:bodyPr/>
        <a:lstStyle/>
        <a:p>
          <a:endParaRPr lang="it-IT"/>
        </a:p>
      </dgm:t>
    </dgm:pt>
    <dgm:pt modelId="{61B9CC1B-5C26-4523-9FEA-C7E3399BBB3F}" type="sibTrans" cxnId="{17845D10-18C0-4BD8-8A40-7D0CE6DD1142}">
      <dgm:prSet/>
      <dgm:spPr/>
      <dgm:t>
        <a:bodyPr/>
        <a:lstStyle/>
        <a:p>
          <a:endParaRPr lang="it-IT"/>
        </a:p>
      </dgm:t>
    </dgm:pt>
    <dgm:pt modelId="{CE0EC68E-B102-411A-92BE-A1997ED85386}">
      <dgm:prSet phldrT="[Testo]"/>
      <dgm:spPr/>
      <dgm:t>
        <a:bodyPr/>
        <a:lstStyle/>
        <a:p>
          <a:r>
            <a:rPr lang="it-IT" dirty="0">
              <a:latin typeface="Aptos Display" panose="02110004020202020204"/>
            </a:rPr>
            <a:t>Impatto</a:t>
          </a:r>
          <a:r>
            <a:rPr lang="it-IT" dirty="0"/>
            <a:t> economico e sociale</a:t>
          </a:r>
        </a:p>
      </dgm:t>
    </dgm:pt>
    <dgm:pt modelId="{75541567-1A3B-4F46-8014-CB14107441CC}" type="sibTrans" cxnId="{47335FF5-CF95-468E-9FE2-8FCA9D1DCFF1}">
      <dgm:prSet/>
      <dgm:spPr/>
      <dgm:t>
        <a:bodyPr/>
        <a:lstStyle/>
        <a:p>
          <a:endParaRPr lang="it-IT"/>
        </a:p>
      </dgm:t>
    </dgm:pt>
    <dgm:pt modelId="{8323FB20-B577-4800-8A56-53EE02B8FB5D}" type="parTrans" cxnId="{47335FF5-CF95-468E-9FE2-8FCA9D1DCFF1}">
      <dgm:prSet/>
      <dgm:spPr/>
      <dgm:t>
        <a:bodyPr/>
        <a:lstStyle/>
        <a:p>
          <a:endParaRPr lang="it-IT"/>
        </a:p>
      </dgm:t>
    </dgm:pt>
    <dgm:pt modelId="{7B4DFEAD-E29B-F747-AB3E-503B57546F0F}">
      <dgm:prSet phldrT="[Testo]"/>
      <dgm:spPr/>
      <dgm:t>
        <a:bodyPr/>
        <a:lstStyle/>
        <a:p>
          <a:r>
            <a:rPr lang="it-IT" b="1" dirty="0"/>
            <a:t>Coinvolgimento di attori pubblici/policy maker</a:t>
          </a:r>
          <a:r>
            <a:rPr lang="it-IT" dirty="0"/>
            <a:t>: Presidenza del Consiglio dei Ministri, Polizia Postale; IRPET (Istituto Regionale Programmazione Economica Toscana); Comune di Roma; Regione Toscana. </a:t>
          </a:r>
        </a:p>
      </dgm:t>
    </dgm:pt>
    <dgm:pt modelId="{295E424F-D9E9-C946-83AB-366EB4D5875F}" type="parTrans" cxnId="{D9E96217-2187-864E-A53E-B86024F3EC46}">
      <dgm:prSet/>
      <dgm:spPr/>
      <dgm:t>
        <a:bodyPr/>
        <a:lstStyle/>
        <a:p>
          <a:endParaRPr lang="it-IT"/>
        </a:p>
      </dgm:t>
    </dgm:pt>
    <dgm:pt modelId="{638F48B2-51AB-484E-B348-C3C4A2B290A8}" type="sibTrans" cxnId="{D9E96217-2187-864E-A53E-B86024F3EC46}">
      <dgm:prSet/>
      <dgm:spPr/>
      <dgm:t>
        <a:bodyPr/>
        <a:lstStyle/>
        <a:p>
          <a:endParaRPr lang="it-IT"/>
        </a:p>
      </dgm:t>
    </dgm:pt>
    <dgm:pt modelId="{F8BBA0E2-05B7-4837-BCF2-72F6549A1B7D}" type="pres">
      <dgm:prSet presAssocID="{6257BB89-9C24-4EE9-8833-A4755980D8B8}" presName="linear" presStyleCnt="0">
        <dgm:presLayoutVars>
          <dgm:animLvl val="lvl"/>
          <dgm:resizeHandles val="exact"/>
        </dgm:presLayoutVars>
      </dgm:prSet>
      <dgm:spPr/>
    </dgm:pt>
    <dgm:pt modelId="{714DA850-917D-4F9F-8DE4-9D10AD7E5743}" type="pres">
      <dgm:prSet presAssocID="{CE0EC68E-B102-411A-92BE-A1997ED8538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8EABA33-0FDE-475E-BC8B-EF8B60366955}" type="pres">
      <dgm:prSet presAssocID="{CE0EC68E-B102-411A-92BE-A1997ED8538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7845D10-18C0-4BD8-8A40-7D0CE6DD1142}" srcId="{CE0EC68E-B102-411A-92BE-A1997ED85386}" destId="{CD6E5C61-9D40-4D38-BCCF-EB3C09553C43}" srcOrd="3" destOrd="0" parTransId="{6E410E08-7676-44B3-8F0B-B24D435876E4}" sibTransId="{61B9CC1B-5C26-4523-9FEA-C7E3399BBB3F}"/>
    <dgm:cxn modelId="{D9E96217-2187-864E-A53E-B86024F3EC46}" srcId="{CE0EC68E-B102-411A-92BE-A1997ED85386}" destId="{7B4DFEAD-E29B-F747-AB3E-503B57546F0F}" srcOrd="2" destOrd="0" parTransId="{295E424F-D9E9-C946-83AB-366EB4D5875F}" sibTransId="{638F48B2-51AB-484E-B348-C3C4A2B290A8}"/>
    <dgm:cxn modelId="{AA8B6122-6385-4609-ACFC-304C96F4C5CD}" srcId="{CE0EC68E-B102-411A-92BE-A1997ED85386}" destId="{F65A7AAF-A045-4221-8567-DE621B6A5E7C}" srcOrd="0" destOrd="0" parTransId="{BCA3D3BD-603D-47AE-ACC2-D53C1E842547}" sibTransId="{B0DD1983-C510-4B7D-8ECC-E62DD6228564}"/>
    <dgm:cxn modelId="{A14B3B39-EF30-4F26-97BD-115355061227}" type="presOf" srcId="{6257BB89-9C24-4EE9-8833-A4755980D8B8}" destId="{F8BBA0E2-05B7-4837-BCF2-72F6549A1B7D}" srcOrd="0" destOrd="0" presId="urn:microsoft.com/office/officeart/2005/8/layout/vList2"/>
    <dgm:cxn modelId="{8D6CC25B-E8E5-0E4B-8387-10326CC276B2}" type="presOf" srcId="{7B4DFEAD-E29B-F747-AB3E-503B57546F0F}" destId="{48EABA33-0FDE-475E-BC8B-EF8B60366955}" srcOrd="0" destOrd="2" presId="urn:microsoft.com/office/officeart/2005/8/layout/vList2"/>
    <dgm:cxn modelId="{1D28C570-B98E-473B-AC50-6C6081C8E5F7}" srcId="{CE0EC68E-B102-411A-92BE-A1997ED85386}" destId="{9FE86B63-E1D6-4822-B6ED-5A66C37A5960}" srcOrd="1" destOrd="0" parTransId="{CF38E69E-0F0D-4275-A1BD-27656A890FC0}" sibTransId="{C85E04B2-462F-473A-A5EF-B9A35988552E}"/>
    <dgm:cxn modelId="{71B2D98D-09D3-4DCB-9582-8F1923E3E39D}" type="presOf" srcId="{F65A7AAF-A045-4221-8567-DE621B6A5E7C}" destId="{48EABA33-0FDE-475E-BC8B-EF8B60366955}" srcOrd="0" destOrd="0" presId="urn:microsoft.com/office/officeart/2005/8/layout/vList2"/>
    <dgm:cxn modelId="{5A4582D7-686E-4103-B172-E922E346A293}" type="presOf" srcId="{CE0EC68E-B102-411A-92BE-A1997ED85386}" destId="{714DA850-917D-4F9F-8DE4-9D10AD7E5743}" srcOrd="0" destOrd="0" presId="urn:microsoft.com/office/officeart/2005/8/layout/vList2"/>
    <dgm:cxn modelId="{7B5E29EE-E847-40BF-B863-34D5445A7795}" type="presOf" srcId="{CD6E5C61-9D40-4D38-BCCF-EB3C09553C43}" destId="{48EABA33-0FDE-475E-BC8B-EF8B60366955}" srcOrd="0" destOrd="3" presId="urn:microsoft.com/office/officeart/2005/8/layout/vList2"/>
    <dgm:cxn modelId="{DAFB10F2-2AAC-4B1A-94D3-A59479C21BDA}" type="presOf" srcId="{9FE86B63-E1D6-4822-B6ED-5A66C37A5960}" destId="{48EABA33-0FDE-475E-BC8B-EF8B60366955}" srcOrd="0" destOrd="1" presId="urn:microsoft.com/office/officeart/2005/8/layout/vList2"/>
    <dgm:cxn modelId="{47335FF5-CF95-468E-9FE2-8FCA9D1DCFF1}" srcId="{6257BB89-9C24-4EE9-8833-A4755980D8B8}" destId="{CE0EC68E-B102-411A-92BE-A1997ED85386}" srcOrd="0" destOrd="0" parTransId="{8323FB20-B577-4800-8A56-53EE02B8FB5D}" sibTransId="{75541567-1A3B-4F46-8014-CB14107441CC}"/>
    <dgm:cxn modelId="{395C2D7F-C92E-4B3E-A24C-43ADF087F47D}" type="presParOf" srcId="{F8BBA0E2-05B7-4837-BCF2-72F6549A1B7D}" destId="{714DA850-917D-4F9F-8DE4-9D10AD7E5743}" srcOrd="0" destOrd="0" presId="urn:microsoft.com/office/officeart/2005/8/layout/vList2"/>
    <dgm:cxn modelId="{40CF5278-35DF-4C71-A0F2-B98A5AECA6D8}" type="presParOf" srcId="{F8BBA0E2-05B7-4837-BCF2-72F6549A1B7D}" destId="{48EABA33-0FDE-475E-BC8B-EF8B6036695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397147-D64E-474F-B9AA-45F530193DE8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936F88E-3FF0-9C4C-9295-FF8C3AB60E9F}">
      <dgm:prSet/>
      <dgm:spPr/>
      <dgm:t>
        <a:bodyPr/>
        <a:lstStyle/>
        <a:p>
          <a:r>
            <a:rPr lang="it-IT" b="1" dirty="0" err="1"/>
            <a:t>Algorithmic</a:t>
          </a:r>
          <a:r>
            <a:rPr lang="it-IT" b="1" dirty="0"/>
            <a:t> e Data </a:t>
          </a:r>
          <a:r>
            <a:rPr lang="it-IT" b="1" dirty="0" err="1"/>
            <a:t>Fairness</a:t>
          </a:r>
          <a:endParaRPr lang="it-IT" dirty="0"/>
        </a:p>
      </dgm:t>
    </dgm:pt>
    <dgm:pt modelId="{ECC2E125-0494-F441-A8DC-2BA93E853B2D}" type="parTrans" cxnId="{C2071F6D-7CAD-3E4C-9723-31E5951CEEDA}">
      <dgm:prSet/>
      <dgm:spPr/>
      <dgm:t>
        <a:bodyPr/>
        <a:lstStyle/>
        <a:p>
          <a:endParaRPr lang="it-IT"/>
        </a:p>
      </dgm:t>
    </dgm:pt>
    <dgm:pt modelId="{6649D843-4DCE-0540-9864-04E04524E26D}" type="sibTrans" cxnId="{C2071F6D-7CAD-3E4C-9723-31E5951CEEDA}">
      <dgm:prSet/>
      <dgm:spPr/>
      <dgm:t>
        <a:bodyPr/>
        <a:lstStyle/>
        <a:p>
          <a:endParaRPr lang="it-IT"/>
        </a:p>
      </dgm:t>
    </dgm:pt>
    <dgm:pt modelId="{D683D515-489C-D542-9E2A-9C5CFB678103}">
      <dgm:prSet/>
      <dgm:spPr/>
      <dgm:t>
        <a:bodyPr/>
        <a:lstStyle/>
        <a:p>
          <a:r>
            <a:rPr lang="it-IT" b="1" dirty="0"/>
            <a:t>Trasparenza e Fiducia</a:t>
          </a:r>
          <a:endParaRPr lang="it-IT" dirty="0"/>
        </a:p>
      </dgm:t>
    </dgm:pt>
    <dgm:pt modelId="{5DC57856-F2C1-0346-8DFA-56F3A0FE0963}" type="parTrans" cxnId="{877B51C7-9F98-054A-B539-DF692367F214}">
      <dgm:prSet/>
      <dgm:spPr/>
      <dgm:t>
        <a:bodyPr/>
        <a:lstStyle/>
        <a:p>
          <a:endParaRPr lang="it-IT"/>
        </a:p>
      </dgm:t>
    </dgm:pt>
    <dgm:pt modelId="{FD85F773-BC83-6F4D-BCC8-A81F61DBF384}" type="sibTrans" cxnId="{877B51C7-9F98-054A-B539-DF692367F214}">
      <dgm:prSet/>
      <dgm:spPr/>
      <dgm:t>
        <a:bodyPr/>
        <a:lstStyle/>
        <a:p>
          <a:endParaRPr lang="it-IT"/>
        </a:p>
      </dgm:t>
    </dgm:pt>
    <dgm:pt modelId="{A2FFFF79-0804-184B-9138-CC7239A114DA}">
      <dgm:prSet/>
      <dgm:spPr/>
      <dgm:t>
        <a:bodyPr/>
        <a:lstStyle/>
        <a:p>
          <a:r>
            <a:rPr lang="it-IT" b="1" dirty="0"/>
            <a:t>Aspetti legali e regolator</a:t>
          </a:r>
          <a:endParaRPr lang="it-IT" dirty="0"/>
        </a:p>
      </dgm:t>
    </dgm:pt>
    <dgm:pt modelId="{94D9D15B-6851-4A47-B738-F927848174E7}" type="parTrans" cxnId="{C6725D5B-B530-804F-9927-489D60F8FB95}">
      <dgm:prSet/>
      <dgm:spPr/>
      <dgm:t>
        <a:bodyPr/>
        <a:lstStyle/>
        <a:p>
          <a:endParaRPr lang="it-IT"/>
        </a:p>
      </dgm:t>
    </dgm:pt>
    <dgm:pt modelId="{14BF7F2A-FCCF-614D-AEC4-2E47F3C50AA5}" type="sibTrans" cxnId="{C6725D5B-B530-804F-9927-489D60F8FB95}">
      <dgm:prSet/>
      <dgm:spPr/>
      <dgm:t>
        <a:bodyPr/>
        <a:lstStyle/>
        <a:p>
          <a:endParaRPr lang="it-IT"/>
        </a:p>
      </dgm:t>
    </dgm:pt>
    <dgm:pt modelId="{B9F21FD6-1311-1647-9C68-48F0A6C977F5}">
      <dgm:prSet/>
      <dgm:spPr/>
      <dgm:t>
        <a:bodyPr/>
        <a:lstStyle/>
        <a:p>
          <a:r>
            <a:rPr lang="it-IT" b="1" dirty="0"/>
            <a:t>Sovranità dei dati</a:t>
          </a:r>
          <a:endParaRPr lang="it-IT" dirty="0"/>
        </a:p>
      </dgm:t>
    </dgm:pt>
    <dgm:pt modelId="{8CCF78C1-1DCA-9E40-8BD3-A217B37E28F8}" type="parTrans" cxnId="{570FBC98-212C-6446-9597-F0B4C8516147}">
      <dgm:prSet/>
      <dgm:spPr/>
      <dgm:t>
        <a:bodyPr/>
        <a:lstStyle/>
        <a:p>
          <a:endParaRPr lang="it-IT"/>
        </a:p>
      </dgm:t>
    </dgm:pt>
    <dgm:pt modelId="{76EDAA8B-4C93-264C-9A0F-0BD60B0AC2DF}" type="sibTrans" cxnId="{570FBC98-212C-6446-9597-F0B4C8516147}">
      <dgm:prSet/>
      <dgm:spPr/>
      <dgm:t>
        <a:bodyPr/>
        <a:lstStyle/>
        <a:p>
          <a:endParaRPr lang="it-IT"/>
        </a:p>
      </dgm:t>
    </dgm:pt>
    <dgm:pt modelId="{A412D874-F58D-4C4A-B8ED-5847256308B5}">
      <dgm:prSet/>
      <dgm:spPr/>
      <dgm:t>
        <a:bodyPr/>
        <a:lstStyle/>
        <a:p>
          <a:r>
            <a:rPr lang="it-IT" b="1" dirty="0"/>
            <a:t>Sicurezza e infrastrutture</a:t>
          </a:r>
          <a:endParaRPr lang="it-IT" dirty="0"/>
        </a:p>
      </dgm:t>
    </dgm:pt>
    <dgm:pt modelId="{AF2B0045-2508-4F40-8D1D-3D7E7E17C4F5}" type="parTrans" cxnId="{ECB80E2B-446B-384A-B560-92A03AA5047C}">
      <dgm:prSet/>
      <dgm:spPr/>
      <dgm:t>
        <a:bodyPr/>
        <a:lstStyle/>
        <a:p>
          <a:endParaRPr lang="it-IT"/>
        </a:p>
      </dgm:t>
    </dgm:pt>
    <dgm:pt modelId="{25DBAE1C-54AE-8140-A63A-078575EBDB2A}" type="sibTrans" cxnId="{ECB80E2B-446B-384A-B560-92A03AA5047C}">
      <dgm:prSet/>
      <dgm:spPr/>
      <dgm:t>
        <a:bodyPr/>
        <a:lstStyle/>
        <a:p>
          <a:endParaRPr lang="it-IT"/>
        </a:p>
      </dgm:t>
    </dgm:pt>
    <dgm:pt modelId="{E1ED648E-882B-7340-A57D-066DED265862}" type="pres">
      <dgm:prSet presAssocID="{B1397147-D64E-474F-B9AA-45F530193DE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85E6311-ECC3-3440-81E9-70A2758DC8DD}" type="pres">
      <dgm:prSet presAssocID="{A2FFFF79-0804-184B-9138-CC7239A114DA}" presName="Accent1" presStyleCnt="0"/>
      <dgm:spPr/>
    </dgm:pt>
    <dgm:pt modelId="{B682C0FD-3868-AA4B-AF64-27EC95D5419C}" type="pres">
      <dgm:prSet presAssocID="{A2FFFF79-0804-184B-9138-CC7239A114DA}" presName="Accent" presStyleLbl="node1" presStyleIdx="0" presStyleCnt="5"/>
      <dgm:spPr/>
    </dgm:pt>
    <dgm:pt modelId="{0E0E911E-218B-B442-8C20-89DDE2BE88C3}" type="pres">
      <dgm:prSet presAssocID="{A2FFFF79-0804-184B-9138-CC7239A114DA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B60A7830-7125-3B4A-BB1C-9AB031AB698D}" type="pres">
      <dgm:prSet presAssocID="{B9F21FD6-1311-1647-9C68-48F0A6C977F5}" presName="Accent2" presStyleCnt="0"/>
      <dgm:spPr/>
    </dgm:pt>
    <dgm:pt modelId="{63DB4630-8204-B442-B4F3-C468DC6FF357}" type="pres">
      <dgm:prSet presAssocID="{B9F21FD6-1311-1647-9C68-48F0A6C977F5}" presName="Accent" presStyleLbl="node1" presStyleIdx="1" presStyleCnt="5"/>
      <dgm:spPr/>
    </dgm:pt>
    <dgm:pt modelId="{4B77BABC-795D-8E4B-8416-F54676FDE1DF}" type="pres">
      <dgm:prSet presAssocID="{B9F21FD6-1311-1647-9C68-48F0A6C977F5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4E8E793B-97CD-CC48-BF7E-0BBAE7591B2C}" type="pres">
      <dgm:prSet presAssocID="{D683D515-489C-D542-9E2A-9C5CFB678103}" presName="Accent3" presStyleCnt="0"/>
      <dgm:spPr/>
    </dgm:pt>
    <dgm:pt modelId="{9DA1F5B0-D90F-D541-990B-7E6455850CB0}" type="pres">
      <dgm:prSet presAssocID="{D683D515-489C-D542-9E2A-9C5CFB678103}" presName="Accent" presStyleLbl="node1" presStyleIdx="2" presStyleCnt="5"/>
      <dgm:spPr/>
    </dgm:pt>
    <dgm:pt modelId="{879D1A9D-3499-6641-B405-C5C2F180A4D1}" type="pres">
      <dgm:prSet presAssocID="{D683D515-489C-D542-9E2A-9C5CFB678103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0492EB31-3C75-2C4F-A337-204CE29B7BA2}" type="pres">
      <dgm:prSet presAssocID="{1936F88E-3FF0-9C4C-9295-FF8C3AB60E9F}" presName="Accent4" presStyleCnt="0"/>
      <dgm:spPr/>
    </dgm:pt>
    <dgm:pt modelId="{C25FEA88-ABD9-CB4D-AA77-41CB56CDC1E2}" type="pres">
      <dgm:prSet presAssocID="{1936F88E-3FF0-9C4C-9295-FF8C3AB60E9F}" presName="Accent" presStyleLbl="node1" presStyleIdx="3" presStyleCnt="5"/>
      <dgm:spPr/>
    </dgm:pt>
    <dgm:pt modelId="{FB8954EC-567A-2244-A448-160E657F039B}" type="pres">
      <dgm:prSet presAssocID="{1936F88E-3FF0-9C4C-9295-FF8C3AB60E9F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3630708E-B612-4F4B-98A8-76D0D3BF2F08}" type="pres">
      <dgm:prSet presAssocID="{A412D874-F58D-4C4A-B8ED-5847256308B5}" presName="Accent5" presStyleCnt="0"/>
      <dgm:spPr/>
    </dgm:pt>
    <dgm:pt modelId="{021A4E1E-89D5-2344-8466-885309E4B67E}" type="pres">
      <dgm:prSet presAssocID="{A412D874-F58D-4C4A-B8ED-5847256308B5}" presName="Accent" presStyleLbl="node1" presStyleIdx="4" presStyleCnt="5" custScaleX="31617" custScaleY="33079" custLinFactNeighborX="-26668" custLinFactNeighborY="46526"/>
      <dgm:spPr>
        <a:prstGeom prst="ellipse">
          <a:avLst/>
        </a:prstGeom>
      </dgm:spPr>
    </dgm:pt>
    <dgm:pt modelId="{4777D3C9-806F-B844-B519-733F9F0A8429}" type="pres">
      <dgm:prSet presAssocID="{A412D874-F58D-4C4A-B8ED-5847256308B5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ECB80E2B-446B-384A-B560-92A03AA5047C}" srcId="{B1397147-D64E-474F-B9AA-45F530193DE8}" destId="{A412D874-F58D-4C4A-B8ED-5847256308B5}" srcOrd="4" destOrd="0" parTransId="{AF2B0045-2508-4F40-8D1D-3D7E7E17C4F5}" sibTransId="{25DBAE1C-54AE-8140-A63A-078575EBDB2A}"/>
    <dgm:cxn modelId="{DAC69039-DA79-6E4C-8DB9-B7C75985015C}" type="presOf" srcId="{B1397147-D64E-474F-B9AA-45F530193DE8}" destId="{E1ED648E-882B-7340-A57D-066DED265862}" srcOrd="0" destOrd="0" presId="urn:microsoft.com/office/officeart/2009/layout/CircleArrowProcess"/>
    <dgm:cxn modelId="{6C16BE3F-56F8-3840-AF1B-2B699BA9BF98}" type="presOf" srcId="{A412D874-F58D-4C4A-B8ED-5847256308B5}" destId="{4777D3C9-806F-B844-B519-733F9F0A8429}" srcOrd="0" destOrd="0" presId="urn:microsoft.com/office/officeart/2009/layout/CircleArrowProcess"/>
    <dgm:cxn modelId="{C6725D5B-B530-804F-9927-489D60F8FB95}" srcId="{B1397147-D64E-474F-B9AA-45F530193DE8}" destId="{A2FFFF79-0804-184B-9138-CC7239A114DA}" srcOrd="0" destOrd="0" parTransId="{94D9D15B-6851-4A47-B738-F927848174E7}" sibTransId="{14BF7F2A-FCCF-614D-AEC4-2E47F3C50AA5}"/>
    <dgm:cxn modelId="{9EFADC5F-864D-6F49-A437-0D63CD7CD92D}" type="presOf" srcId="{A2FFFF79-0804-184B-9138-CC7239A114DA}" destId="{0E0E911E-218B-B442-8C20-89DDE2BE88C3}" srcOrd="0" destOrd="0" presId="urn:microsoft.com/office/officeart/2009/layout/CircleArrowProcess"/>
    <dgm:cxn modelId="{C2071F6D-7CAD-3E4C-9723-31E5951CEEDA}" srcId="{B1397147-D64E-474F-B9AA-45F530193DE8}" destId="{1936F88E-3FF0-9C4C-9295-FF8C3AB60E9F}" srcOrd="3" destOrd="0" parTransId="{ECC2E125-0494-F441-A8DC-2BA93E853B2D}" sibTransId="{6649D843-4DCE-0540-9864-04E04524E26D}"/>
    <dgm:cxn modelId="{E30E9697-BD6D-7A42-9ECE-BC04D3CE94B3}" type="presOf" srcId="{1936F88E-3FF0-9C4C-9295-FF8C3AB60E9F}" destId="{FB8954EC-567A-2244-A448-160E657F039B}" srcOrd="0" destOrd="0" presId="urn:microsoft.com/office/officeart/2009/layout/CircleArrowProcess"/>
    <dgm:cxn modelId="{570FBC98-212C-6446-9597-F0B4C8516147}" srcId="{B1397147-D64E-474F-B9AA-45F530193DE8}" destId="{B9F21FD6-1311-1647-9C68-48F0A6C977F5}" srcOrd="1" destOrd="0" parTransId="{8CCF78C1-1DCA-9E40-8BD3-A217B37E28F8}" sibTransId="{76EDAA8B-4C93-264C-9A0F-0BD60B0AC2DF}"/>
    <dgm:cxn modelId="{877B51C7-9F98-054A-B539-DF692367F214}" srcId="{B1397147-D64E-474F-B9AA-45F530193DE8}" destId="{D683D515-489C-D542-9E2A-9C5CFB678103}" srcOrd="2" destOrd="0" parTransId="{5DC57856-F2C1-0346-8DFA-56F3A0FE0963}" sibTransId="{FD85F773-BC83-6F4D-BCC8-A81F61DBF384}"/>
    <dgm:cxn modelId="{A01B4CF0-EC9C-424C-ACEE-B1E7635D23F9}" type="presOf" srcId="{B9F21FD6-1311-1647-9C68-48F0A6C977F5}" destId="{4B77BABC-795D-8E4B-8416-F54676FDE1DF}" srcOrd="0" destOrd="0" presId="urn:microsoft.com/office/officeart/2009/layout/CircleArrowProcess"/>
    <dgm:cxn modelId="{41375EFE-6BD3-8946-9C1D-7F9DD8CD8525}" type="presOf" srcId="{D683D515-489C-D542-9E2A-9C5CFB678103}" destId="{879D1A9D-3499-6641-B405-C5C2F180A4D1}" srcOrd="0" destOrd="0" presId="urn:microsoft.com/office/officeart/2009/layout/CircleArrowProcess"/>
    <dgm:cxn modelId="{F8C23BCA-010E-8C45-84B2-07A7216A2187}" type="presParOf" srcId="{E1ED648E-882B-7340-A57D-066DED265862}" destId="{F85E6311-ECC3-3440-81E9-70A2758DC8DD}" srcOrd="0" destOrd="0" presId="urn:microsoft.com/office/officeart/2009/layout/CircleArrowProcess"/>
    <dgm:cxn modelId="{739F345C-0374-6447-98C4-2F53DCBB4A77}" type="presParOf" srcId="{F85E6311-ECC3-3440-81E9-70A2758DC8DD}" destId="{B682C0FD-3868-AA4B-AF64-27EC95D5419C}" srcOrd="0" destOrd="0" presId="urn:microsoft.com/office/officeart/2009/layout/CircleArrowProcess"/>
    <dgm:cxn modelId="{826960CA-3FE8-1547-8675-879CD8B60791}" type="presParOf" srcId="{E1ED648E-882B-7340-A57D-066DED265862}" destId="{0E0E911E-218B-B442-8C20-89DDE2BE88C3}" srcOrd="1" destOrd="0" presId="urn:microsoft.com/office/officeart/2009/layout/CircleArrowProcess"/>
    <dgm:cxn modelId="{CF4EC576-E03A-3D4A-8D42-11CABF2C5060}" type="presParOf" srcId="{E1ED648E-882B-7340-A57D-066DED265862}" destId="{B60A7830-7125-3B4A-BB1C-9AB031AB698D}" srcOrd="2" destOrd="0" presId="urn:microsoft.com/office/officeart/2009/layout/CircleArrowProcess"/>
    <dgm:cxn modelId="{C8348014-4D39-644F-9781-384A2C74DF77}" type="presParOf" srcId="{B60A7830-7125-3B4A-BB1C-9AB031AB698D}" destId="{63DB4630-8204-B442-B4F3-C468DC6FF357}" srcOrd="0" destOrd="0" presId="urn:microsoft.com/office/officeart/2009/layout/CircleArrowProcess"/>
    <dgm:cxn modelId="{3C58E41E-0CFE-7644-983B-AD593D933D38}" type="presParOf" srcId="{E1ED648E-882B-7340-A57D-066DED265862}" destId="{4B77BABC-795D-8E4B-8416-F54676FDE1DF}" srcOrd="3" destOrd="0" presId="urn:microsoft.com/office/officeart/2009/layout/CircleArrowProcess"/>
    <dgm:cxn modelId="{D7DE6D69-EC62-6A4C-A9AE-CC1E42874D63}" type="presParOf" srcId="{E1ED648E-882B-7340-A57D-066DED265862}" destId="{4E8E793B-97CD-CC48-BF7E-0BBAE7591B2C}" srcOrd="4" destOrd="0" presId="urn:microsoft.com/office/officeart/2009/layout/CircleArrowProcess"/>
    <dgm:cxn modelId="{AD7F5CFA-4D30-8C45-BE66-3AEF32D497C3}" type="presParOf" srcId="{4E8E793B-97CD-CC48-BF7E-0BBAE7591B2C}" destId="{9DA1F5B0-D90F-D541-990B-7E6455850CB0}" srcOrd="0" destOrd="0" presId="urn:microsoft.com/office/officeart/2009/layout/CircleArrowProcess"/>
    <dgm:cxn modelId="{62581DB9-1EA3-C547-80EC-51B3C5123E8E}" type="presParOf" srcId="{E1ED648E-882B-7340-A57D-066DED265862}" destId="{879D1A9D-3499-6641-B405-C5C2F180A4D1}" srcOrd="5" destOrd="0" presId="urn:microsoft.com/office/officeart/2009/layout/CircleArrowProcess"/>
    <dgm:cxn modelId="{1EFA37F2-DB14-314F-BB9D-9FC120AB8642}" type="presParOf" srcId="{E1ED648E-882B-7340-A57D-066DED265862}" destId="{0492EB31-3C75-2C4F-A337-204CE29B7BA2}" srcOrd="6" destOrd="0" presId="urn:microsoft.com/office/officeart/2009/layout/CircleArrowProcess"/>
    <dgm:cxn modelId="{97031B9D-B698-3D49-AA66-7C923078D1F8}" type="presParOf" srcId="{0492EB31-3C75-2C4F-A337-204CE29B7BA2}" destId="{C25FEA88-ABD9-CB4D-AA77-41CB56CDC1E2}" srcOrd="0" destOrd="0" presId="urn:microsoft.com/office/officeart/2009/layout/CircleArrowProcess"/>
    <dgm:cxn modelId="{6CF4B3B8-5B14-E94E-A773-84303A81475F}" type="presParOf" srcId="{E1ED648E-882B-7340-A57D-066DED265862}" destId="{FB8954EC-567A-2244-A448-160E657F039B}" srcOrd="7" destOrd="0" presId="urn:microsoft.com/office/officeart/2009/layout/CircleArrowProcess"/>
    <dgm:cxn modelId="{A835A186-A1CA-7447-9B60-53F8C9F9C6A7}" type="presParOf" srcId="{E1ED648E-882B-7340-A57D-066DED265862}" destId="{3630708E-B612-4F4B-98A8-76D0D3BF2F08}" srcOrd="8" destOrd="0" presId="urn:microsoft.com/office/officeart/2009/layout/CircleArrowProcess"/>
    <dgm:cxn modelId="{7E35CE91-FFA5-C944-A289-63FFCAF4AB93}" type="presParOf" srcId="{3630708E-B612-4F4B-98A8-76D0D3BF2F08}" destId="{021A4E1E-89D5-2344-8466-885309E4B67E}" srcOrd="0" destOrd="0" presId="urn:microsoft.com/office/officeart/2009/layout/CircleArrowProcess"/>
    <dgm:cxn modelId="{0563A29B-BA3E-6C4D-9883-9316E284E096}" type="presParOf" srcId="{E1ED648E-882B-7340-A57D-066DED265862}" destId="{4777D3C9-806F-B844-B519-733F9F0A8429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DE7F1E-E00A-4A43-AC49-A88AB45F1B91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E81898C-F484-1E4F-A1DD-4DB6C2F89B8D}">
      <dgm:prSet phldrT="[Tes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t-IT" dirty="0"/>
            <a:t>Innovazione sostenibile</a:t>
          </a:r>
        </a:p>
      </dgm:t>
    </dgm:pt>
    <dgm:pt modelId="{97903462-5835-0747-BC17-D2ADC7261606}" type="parTrans" cxnId="{314E8676-FE9A-0742-A6CE-70A6FA2E810D}">
      <dgm:prSet/>
      <dgm:spPr/>
      <dgm:t>
        <a:bodyPr/>
        <a:lstStyle/>
        <a:p>
          <a:endParaRPr lang="it-IT"/>
        </a:p>
      </dgm:t>
    </dgm:pt>
    <dgm:pt modelId="{993B6A5F-5ED8-7C4E-9E53-36471D7C0DC9}" type="sibTrans" cxnId="{314E8676-FE9A-0742-A6CE-70A6FA2E810D}">
      <dgm:prSet/>
      <dgm:spPr/>
      <dgm:t>
        <a:bodyPr/>
        <a:lstStyle/>
        <a:p>
          <a:endParaRPr lang="it-IT"/>
        </a:p>
      </dgm:t>
    </dgm:pt>
    <dgm:pt modelId="{CA024426-8F94-5141-9696-FC1E5DA8508B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t-IT" dirty="0"/>
            <a:t>Sistema economico</a:t>
          </a:r>
        </a:p>
      </dgm:t>
    </dgm:pt>
    <dgm:pt modelId="{72C2250B-29CB-8345-A124-E72DD2C541C6}" type="parTrans" cxnId="{F28CC612-4AC8-FF41-9389-934CE0BCC201}">
      <dgm:prSet/>
      <dgm:spPr/>
      <dgm:t>
        <a:bodyPr/>
        <a:lstStyle/>
        <a:p>
          <a:endParaRPr lang="it-IT"/>
        </a:p>
      </dgm:t>
    </dgm:pt>
    <dgm:pt modelId="{2E09F8DC-10A8-2B44-8FB9-59CA6CD4CEF4}" type="sibTrans" cxnId="{F28CC612-4AC8-FF41-9389-934CE0BCC201}">
      <dgm:prSet/>
      <dgm:spPr/>
      <dgm:t>
        <a:bodyPr/>
        <a:lstStyle/>
        <a:p>
          <a:endParaRPr lang="it-IT"/>
        </a:p>
      </dgm:t>
    </dgm:pt>
    <dgm:pt modelId="{471CF8C3-9DAC-EC44-A249-13C5EC92289C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t-IT" dirty="0"/>
            <a:t>Ricerca</a:t>
          </a:r>
        </a:p>
      </dgm:t>
    </dgm:pt>
    <dgm:pt modelId="{6EEC42E7-751F-E745-9DA1-F45A208BC833}" type="parTrans" cxnId="{CF26BF89-CE55-EA48-B883-3F11DEB6E9F3}">
      <dgm:prSet/>
      <dgm:spPr/>
      <dgm:t>
        <a:bodyPr/>
        <a:lstStyle/>
        <a:p>
          <a:endParaRPr lang="it-IT"/>
        </a:p>
      </dgm:t>
    </dgm:pt>
    <dgm:pt modelId="{5A36C056-5308-E44B-A4C8-883A6F40FB4F}" type="sibTrans" cxnId="{CF26BF89-CE55-EA48-B883-3F11DEB6E9F3}">
      <dgm:prSet/>
      <dgm:spPr/>
      <dgm:t>
        <a:bodyPr/>
        <a:lstStyle/>
        <a:p>
          <a:endParaRPr lang="it-IT"/>
        </a:p>
      </dgm:t>
    </dgm:pt>
    <dgm:pt modelId="{46833035-47C8-5942-8BD8-CAF564644CED}">
      <dgm:prSet/>
      <dgm:spPr>
        <a:solidFill>
          <a:srgbClr val="FF0000"/>
        </a:solidFill>
      </dgm:spPr>
      <dgm:t>
        <a:bodyPr/>
        <a:lstStyle/>
        <a:p>
          <a:r>
            <a:rPr lang="it-IT" dirty="0"/>
            <a:t>Policy makers</a:t>
          </a:r>
        </a:p>
      </dgm:t>
    </dgm:pt>
    <dgm:pt modelId="{74918CD5-9E10-544A-BA5F-A168C8CBAF86}" type="parTrans" cxnId="{CF4009D0-D07A-574F-B3ED-FD0BE8C5D614}">
      <dgm:prSet/>
      <dgm:spPr/>
      <dgm:t>
        <a:bodyPr/>
        <a:lstStyle/>
        <a:p>
          <a:endParaRPr lang="it-IT"/>
        </a:p>
      </dgm:t>
    </dgm:pt>
    <dgm:pt modelId="{B2A397CE-3753-4F4B-9EC4-4785B6AF5BE4}" type="sibTrans" cxnId="{CF4009D0-D07A-574F-B3ED-FD0BE8C5D614}">
      <dgm:prSet/>
      <dgm:spPr/>
      <dgm:t>
        <a:bodyPr/>
        <a:lstStyle/>
        <a:p>
          <a:endParaRPr lang="it-IT"/>
        </a:p>
      </dgm:t>
    </dgm:pt>
    <dgm:pt modelId="{68CDB61B-D82D-164D-A33C-2830CF252622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it-IT" dirty="0"/>
            <a:t>Società</a:t>
          </a:r>
        </a:p>
      </dgm:t>
    </dgm:pt>
    <dgm:pt modelId="{C5F8120C-7EEA-3B45-85CA-E0FFDD17740E}" type="parTrans" cxnId="{B7D17925-891C-3E4F-8EEA-0E196A529275}">
      <dgm:prSet/>
      <dgm:spPr/>
      <dgm:t>
        <a:bodyPr/>
        <a:lstStyle/>
        <a:p>
          <a:endParaRPr lang="it-IT"/>
        </a:p>
      </dgm:t>
    </dgm:pt>
    <dgm:pt modelId="{CFB98AA4-DF45-134F-A06D-7D016AF6F700}" type="sibTrans" cxnId="{B7D17925-891C-3E4F-8EEA-0E196A529275}">
      <dgm:prSet/>
      <dgm:spPr/>
      <dgm:t>
        <a:bodyPr/>
        <a:lstStyle/>
        <a:p>
          <a:endParaRPr lang="it-IT"/>
        </a:p>
      </dgm:t>
    </dgm:pt>
    <dgm:pt modelId="{761AF8AB-AEBA-B240-BC90-2791F4231A6F}" type="pres">
      <dgm:prSet presAssocID="{CBDE7F1E-E00A-4A43-AC49-A88AB45F1B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7CCD073-4052-0044-9356-FE460FEA388D}" type="pres">
      <dgm:prSet presAssocID="{3E81898C-F484-1E4F-A1DD-4DB6C2F89B8D}" presName="hierRoot1" presStyleCnt="0">
        <dgm:presLayoutVars>
          <dgm:hierBranch val="init"/>
        </dgm:presLayoutVars>
      </dgm:prSet>
      <dgm:spPr/>
    </dgm:pt>
    <dgm:pt modelId="{8DB485D2-FAA9-D14C-9770-039BC0DEEA46}" type="pres">
      <dgm:prSet presAssocID="{3E81898C-F484-1E4F-A1DD-4DB6C2F89B8D}" presName="rootComposite1" presStyleCnt="0"/>
      <dgm:spPr/>
    </dgm:pt>
    <dgm:pt modelId="{0FC15E19-699D-3D4D-A808-C13DE3194705}" type="pres">
      <dgm:prSet presAssocID="{3E81898C-F484-1E4F-A1DD-4DB6C2F89B8D}" presName="rootText1" presStyleLbl="node0" presStyleIdx="0" presStyleCnt="1">
        <dgm:presLayoutVars>
          <dgm:chPref val="3"/>
        </dgm:presLayoutVars>
      </dgm:prSet>
      <dgm:spPr/>
    </dgm:pt>
    <dgm:pt modelId="{CBD330FC-EB46-E248-BD77-B922E1E45F2A}" type="pres">
      <dgm:prSet presAssocID="{3E81898C-F484-1E4F-A1DD-4DB6C2F89B8D}" presName="rootConnector1" presStyleLbl="node1" presStyleIdx="0" presStyleCnt="0"/>
      <dgm:spPr/>
    </dgm:pt>
    <dgm:pt modelId="{47CFF67C-F5F7-E746-BAA0-D20741D2E426}" type="pres">
      <dgm:prSet presAssocID="{3E81898C-F484-1E4F-A1DD-4DB6C2F89B8D}" presName="hierChild2" presStyleCnt="0"/>
      <dgm:spPr/>
    </dgm:pt>
    <dgm:pt modelId="{F858CCA1-5330-D641-ACB6-F9C433811EBF}" type="pres">
      <dgm:prSet presAssocID="{C5F8120C-7EEA-3B45-85CA-E0FFDD17740E}" presName="Name37" presStyleLbl="parChTrans1D2" presStyleIdx="0" presStyleCnt="4"/>
      <dgm:spPr/>
    </dgm:pt>
    <dgm:pt modelId="{D685C5CA-8572-6249-B9C0-E8833D6A39D0}" type="pres">
      <dgm:prSet presAssocID="{68CDB61B-D82D-164D-A33C-2830CF252622}" presName="hierRoot2" presStyleCnt="0">
        <dgm:presLayoutVars>
          <dgm:hierBranch val="init"/>
        </dgm:presLayoutVars>
      </dgm:prSet>
      <dgm:spPr/>
    </dgm:pt>
    <dgm:pt modelId="{AB6E129F-3B0D-1D4E-AB27-2A138D9C9B81}" type="pres">
      <dgm:prSet presAssocID="{68CDB61B-D82D-164D-A33C-2830CF252622}" presName="rootComposite" presStyleCnt="0"/>
      <dgm:spPr/>
    </dgm:pt>
    <dgm:pt modelId="{692CCEC6-5615-C04D-BB6A-84C94C71922A}" type="pres">
      <dgm:prSet presAssocID="{68CDB61B-D82D-164D-A33C-2830CF252622}" presName="rootText" presStyleLbl="node2" presStyleIdx="0" presStyleCnt="4">
        <dgm:presLayoutVars>
          <dgm:chPref val="3"/>
        </dgm:presLayoutVars>
      </dgm:prSet>
      <dgm:spPr/>
    </dgm:pt>
    <dgm:pt modelId="{459D356D-78E0-254D-8FA5-B2B2DE5BA2AE}" type="pres">
      <dgm:prSet presAssocID="{68CDB61B-D82D-164D-A33C-2830CF252622}" presName="rootConnector" presStyleLbl="node2" presStyleIdx="0" presStyleCnt="4"/>
      <dgm:spPr/>
    </dgm:pt>
    <dgm:pt modelId="{E33D8249-E7F6-ED42-8CAE-AEE7FCDFB76B}" type="pres">
      <dgm:prSet presAssocID="{68CDB61B-D82D-164D-A33C-2830CF252622}" presName="hierChild4" presStyleCnt="0"/>
      <dgm:spPr/>
    </dgm:pt>
    <dgm:pt modelId="{9C17387D-3190-764B-8692-B5C1B1940395}" type="pres">
      <dgm:prSet presAssocID="{68CDB61B-D82D-164D-A33C-2830CF252622}" presName="hierChild5" presStyleCnt="0"/>
      <dgm:spPr/>
    </dgm:pt>
    <dgm:pt modelId="{306A486B-52BB-8746-9C02-CE2893D60A69}" type="pres">
      <dgm:prSet presAssocID="{72C2250B-29CB-8345-A124-E72DD2C541C6}" presName="Name37" presStyleLbl="parChTrans1D2" presStyleIdx="1" presStyleCnt="4"/>
      <dgm:spPr/>
    </dgm:pt>
    <dgm:pt modelId="{E40F19C3-F7C8-4F4B-9039-91293E733D84}" type="pres">
      <dgm:prSet presAssocID="{CA024426-8F94-5141-9696-FC1E5DA8508B}" presName="hierRoot2" presStyleCnt="0">
        <dgm:presLayoutVars>
          <dgm:hierBranch val="init"/>
        </dgm:presLayoutVars>
      </dgm:prSet>
      <dgm:spPr/>
    </dgm:pt>
    <dgm:pt modelId="{7E90F8E2-F0E1-194E-8721-51F5035CD355}" type="pres">
      <dgm:prSet presAssocID="{CA024426-8F94-5141-9696-FC1E5DA8508B}" presName="rootComposite" presStyleCnt="0"/>
      <dgm:spPr/>
    </dgm:pt>
    <dgm:pt modelId="{537D12E9-F6AE-4E40-8D5E-27F79AF0568F}" type="pres">
      <dgm:prSet presAssocID="{CA024426-8F94-5141-9696-FC1E5DA8508B}" presName="rootText" presStyleLbl="node2" presStyleIdx="1" presStyleCnt="4">
        <dgm:presLayoutVars>
          <dgm:chPref val="3"/>
        </dgm:presLayoutVars>
      </dgm:prSet>
      <dgm:spPr/>
    </dgm:pt>
    <dgm:pt modelId="{2E0FA95B-12F7-AC4E-A07F-544B60D83607}" type="pres">
      <dgm:prSet presAssocID="{CA024426-8F94-5141-9696-FC1E5DA8508B}" presName="rootConnector" presStyleLbl="node2" presStyleIdx="1" presStyleCnt="4"/>
      <dgm:spPr/>
    </dgm:pt>
    <dgm:pt modelId="{416DCCCF-7B8F-1F45-9BD9-0E8C13DA3B85}" type="pres">
      <dgm:prSet presAssocID="{CA024426-8F94-5141-9696-FC1E5DA8508B}" presName="hierChild4" presStyleCnt="0"/>
      <dgm:spPr/>
    </dgm:pt>
    <dgm:pt modelId="{9DD2038A-DB9B-4740-BC63-26A79755B5E2}" type="pres">
      <dgm:prSet presAssocID="{CA024426-8F94-5141-9696-FC1E5DA8508B}" presName="hierChild5" presStyleCnt="0"/>
      <dgm:spPr/>
    </dgm:pt>
    <dgm:pt modelId="{7EF67F7D-DDA2-D24B-8AC3-C2EF2E04812E}" type="pres">
      <dgm:prSet presAssocID="{6EEC42E7-751F-E745-9DA1-F45A208BC833}" presName="Name37" presStyleLbl="parChTrans1D2" presStyleIdx="2" presStyleCnt="4"/>
      <dgm:spPr/>
    </dgm:pt>
    <dgm:pt modelId="{12144077-E6EB-7049-B420-6E50CCD390CC}" type="pres">
      <dgm:prSet presAssocID="{471CF8C3-9DAC-EC44-A249-13C5EC92289C}" presName="hierRoot2" presStyleCnt="0">
        <dgm:presLayoutVars>
          <dgm:hierBranch val="init"/>
        </dgm:presLayoutVars>
      </dgm:prSet>
      <dgm:spPr/>
    </dgm:pt>
    <dgm:pt modelId="{DDB58D76-5269-204A-B61E-287970CD7845}" type="pres">
      <dgm:prSet presAssocID="{471CF8C3-9DAC-EC44-A249-13C5EC92289C}" presName="rootComposite" presStyleCnt="0"/>
      <dgm:spPr/>
    </dgm:pt>
    <dgm:pt modelId="{53E91BE9-47CE-8349-9DE4-7055602F08FF}" type="pres">
      <dgm:prSet presAssocID="{471CF8C3-9DAC-EC44-A249-13C5EC92289C}" presName="rootText" presStyleLbl="node2" presStyleIdx="2" presStyleCnt="4">
        <dgm:presLayoutVars>
          <dgm:chPref val="3"/>
        </dgm:presLayoutVars>
      </dgm:prSet>
      <dgm:spPr/>
    </dgm:pt>
    <dgm:pt modelId="{56B79123-203B-E94F-AC48-B214D7EB4324}" type="pres">
      <dgm:prSet presAssocID="{471CF8C3-9DAC-EC44-A249-13C5EC92289C}" presName="rootConnector" presStyleLbl="node2" presStyleIdx="2" presStyleCnt="4"/>
      <dgm:spPr/>
    </dgm:pt>
    <dgm:pt modelId="{CDC86670-D60C-6340-A11E-664E23425598}" type="pres">
      <dgm:prSet presAssocID="{471CF8C3-9DAC-EC44-A249-13C5EC92289C}" presName="hierChild4" presStyleCnt="0"/>
      <dgm:spPr/>
    </dgm:pt>
    <dgm:pt modelId="{7927759D-1953-E44C-81C6-944BE0622DF6}" type="pres">
      <dgm:prSet presAssocID="{471CF8C3-9DAC-EC44-A249-13C5EC92289C}" presName="hierChild5" presStyleCnt="0"/>
      <dgm:spPr/>
    </dgm:pt>
    <dgm:pt modelId="{BFDA7C0F-9FC0-1E45-BFC5-13FB1BADBD79}" type="pres">
      <dgm:prSet presAssocID="{74918CD5-9E10-544A-BA5F-A168C8CBAF86}" presName="Name37" presStyleLbl="parChTrans1D2" presStyleIdx="3" presStyleCnt="4"/>
      <dgm:spPr/>
    </dgm:pt>
    <dgm:pt modelId="{C3F052FF-824F-1D49-8AEB-54253D8A0723}" type="pres">
      <dgm:prSet presAssocID="{46833035-47C8-5942-8BD8-CAF564644CED}" presName="hierRoot2" presStyleCnt="0">
        <dgm:presLayoutVars>
          <dgm:hierBranch val="init"/>
        </dgm:presLayoutVars>
      </dgm:prSet>
      <dgm:spPr/>
    </dgm:pt>
    <dgm:pt modelId="{31F68A36-31C4-BD44-ADF3-93828C332141}" type="pres">
      <dgm:prSet presAssocID="{46833035-47C8-5942-8BD8-CAF564644CED}" presName="rootComposite" presStyleCnt="0"/>
      <dgm:spPr/>
    </dgm:pt>
    <dgm:pt modelId="{9CE0C0F2-98D7-C44A-8F9E-AD4EE3F1DFB3}" type="pres">
      <dgm:prSet presAssocID="{46833035-47C8-5942-8BD8-CAF564644CED}" presName="rootText" presStyleLbl="node2" presStyleIdx="3" presStyleCnt="4">
        <dgm:presLayoutVars>
          <dgm:chPref val="3"/>
        </dgm:presLayoutVars>
      </dgm:prSet>
      <dgm:spPr/>
    </dgm:pt>
    <dgm:pt modelId="{F5A79BE4-BC4C-BF44-8868-BCCEE4C22E25}" type="pres">
      <dgm:prSet presAssocID="{46833035-47C8-5942-8BD8-CAF564644CED}" presName="rootConnector" presStyleLbl="node2" presStyleIdx="3" presStyleCnt="4"/>
      <dgm:spPr/>
    </dgm:pt>
    <dgm:pt modelId="{E90194B0-12C6-314D-884F-13AFDBB34383}" type="pres">
      <dgm:prSet presAssocID="{46833035-47C8-5942-8BD8-CAF564644CED}" presName="hierChild4" presStyleCnt="0"/>
      <dgm:spPr/>
    </dgm:pt>
    <dgm:pt modelId="{F15E8EF0-83C9-5747-A304-446045A14745}" type="pres">
      <dgm:prSet presAssocID="{46833035-47C8-5942-8BD8-CAF564644CED}" presName="hierChild5" presStyleCnt="0"/>
      <dgm:spPr/>
    </dgm:pt>
    <dgm:pt modelId="{4C34BD5E-7235-C940-81E2-909BA2B27DEA}" type="pres">
      <dgm:prSet presAssocID="{3E81898C-F484-1E4F-A1DD-4DB6C2F89B8D}" presName="hierChild3" presStyleCnt="0"/>
      <dgm:spPr/>
    </dgm:pt>
  </dgm:ptLst>
  <dgm:cxnLst>
    <dgm:cxn modelId="{F28CC612-4AC8-FF41-9389-934CE0BCC201}" srcId="{3E81898C-F484-1E4F-A1DD-4DB6C2F89B8D}" destId="{CA024426-8F94-5141-9696-FC1E5DA8508B}" srcOrd="1" destOrd="0" parTransId="{72C2250B-29CB-8345-A124-E72DD2C541C6}" sibTransId="{2E09F8DC-10A8-2B44-8FB9-59CA6CD4CEF4}"/>
    <dgm:cxn modelId="{9DD59C15-DB72-934B-BF01-1B7F0B53DDC3}" type="presOf" srcId="{3E81898C-F484-1E4F-A1DD-4DB6C2F89B8D}" destId="{CBD330FC-EB46-E248-BD77-B922E1E45F2A}" srcOrd="1" destOrd="0" presId="urn:microsoft.com/office/officeart/2005/8/layout/orgChart1"/>
    <dgm:cxn modelId="{B7D17925-891C-3E4F-8EEA-0E196A529275}" srcId="{3E81898C-F484-1E4F-A1DD-4DB6C2F89B8D}" destId="{68CDB61B-D82D-164D-A33C-2830CF252622}" srcOrd="0" destOrd="0" parTransId="{C5F8120C-7EEA-3B45-85CA-E0FFDD17740E}" sibTransId="{CFB98AA4-DF45-134F-A06D-7D016AF6F700}"/>
    <dgm:cxn modelId="{DB7F1331-B73D-784F-BD91-33F090AC26F5}" type="presOf" srcId="{46833035-47C8-5942-8BD8-CAF564644CED}" destId="{9CE0C0F2-98D7-C44A-8F9E-AD4EE3F1DFB3}" srcOrd="0" destOrd="0" presId="urn:microsoft.com/office/officeart/2005/8/layout/orgChart1"/>
    <dgm:cxn modelId="{F9A3D85E-C935-764D-987C-50BDBABFE68F}" type="presOf" srcId="{CBDE7F1E-E00A-4A43-AC49-A88AB45F1B91}" destId="{761AF8AB-AEBA-B240-BC90-2791F4231A6F}" srcOrd="0" destOrd="0" presId="urn:microsoft.com/office/officeart/2005/8/layout/orgChart1"/>
    <dgm:cxn modelId="{6D221745-3EA1-4846-8FCA-0529B0F2A2B7}" type="presOf" srcId="{74918CD5-9E10-544A-BA5F-A168C8CBAF86}" destId="{BFDA7C0F-9FC0-1E45-BFC5-13FB1BADBD79}" srcOrd="0" destOrd="0" presId="urn:microsoft.com/office/officeart/2005/8/layout/orgChart1"/>
    <dgm:cxn modelId="{947B1675-EF40-3F41-B2B6-587BEA7F17E5}" type="presOf" srcId="{46833035-47C8-5942-8BD8-CAF564644CED}" destId="{F5A79BE4-BC4C-BF44-8868-BCCEE4C22E25}" srcOrd="1" destOrd="0" presId="urn:microsoft.com/office/officeart/2005/8/layout/orgChart1"/>
    <dgm:cxn modelId="{314E8676-FE9A-0742-A6CE-70A6FA2E810D}" srcId="{CBDE7F1E-E00A-4A43-AC49-A88AB45F1B91}" destId="{3E81898C-F484-1E4F-A1DD-4DB6C2F89B8D}" srcOrd="0" destOrd="0" parTransId="{97903462-5835-0747-BC17-D2ADC7261606}" sibTransId="{993B6A5F-5ED8-7C4E-9E53-36471D7C0DC9}"/>
    <dgm:cxn modelId="{0729B878-691C-254D-95BC-68A7703F075B}" type="presOf" srcId="{6EEC42E7-751F-E745-9DA1-F45A208BC833}" destId="{7EF67F7D-DDA2-D24B-8AC3-C2EF2E04812E}" srcOrd="0" destOrd="0" presId="urn:microsoft.com/office/officeart/2005/8/layout/orgChart1"/>
    <dgm:cxn modelId="{CF26BF89-CE55-EA48-B883-3F11DEB6E9F3}" srcId="{3E81898C-F484-1E4F-A1DD-4DB6C2F89B8D}" destId="{471CF8C3-9DAC-EC44-A249-13C5EC92289C}" srcOrd="2" destOrd="0" parTransId="{6EEC42E7-751F-E745-9DA1-F45A208BC833}" sibTransId="{5A36C056-5308-E44B-A4C8-883A6F40FB4F}"/>
    <dgm:cxn modelId="{0E7BB88A-802D-7B49-B532-BE984649F8FC}" type="presOf" srcId="{471CF8C3-9DAC-EC44-A249-13C5EC92289C}" destId="{53E91BE9-47CE-8349-9DE4-7055602F08FF}" srcOrd="0" destOrd="0" presId="urn:microsoft.com/office/officeart/2005/8/layout/orgChart1"/>
    <dgm:cxn modelId="{94270495-18E1-4A47-8EF4-994BB2B66703}" type="presOf" srcId="{CA024426-8F94-5141-9696-FC1E5DA8508B}" destId="{2E0FA95B-12F7-AC4E-A07F-544B60D83607}" srcOrd="1" destOrd="0" presId="urn:microsoft.com/office/officeart/2005/8/layout/orgChart1"/>
    <dgm:cxn modelId="{FF0EAFA0-919D-2D43-914B-1F17E4CBF545}" type="presOf" srcId="{68CDB61B-D82D-164D-A33C-2830CF252622}" destId="{692CCEC6-5615-C04D-BB6A-84C94C71922A}" srcOrd="0" destOrd="0" presId="urn:microsoft.com/office/officeart/2005/8/layout/orgChart1"/>
    <dgm:cxn modelId="{7D9144CD-7968-0F41-9A9B-1390CCDEB158}" type="presOf" srcId="{72C2250B-29CB-8345-A124-E72DD2C541C6}" destId="{306A486B-52BB-8746-9C02-CE2893D60A69}" srcOrd="0" destOrd="0" presId="urn:microsoft.com/office/officeart/2005/8/layout/orgChart1"/>
    <dgm:cxn modelId="{CF4009D0-D07A-574F-B3ED-FD0BE8C5D614}" srcId="{3E81898C-F484-1E4F-A1DD-4DB6C2F89B8D}" destId="{46833035-47C8-5942-8BD8-CAF564644CED}" srcOrd="3" destOrd="0" parTransId="{74918CD5-9E10-544A-BA5F-A168C8CBAF86}" sibTransId="{B2A397CE-3753-4F4B-9EC4-4785B6AF5BE4}"/>
    <dgm:cxn modelId="{E4629CDB-2872-C841-9E49-5A2BB97A53C8}" type="presOf" srcId="{3E81898C-F484-1E4F-A1DD-4DB6C2F89B8D}" destId="{0FC15E19-699D-3D4D-A808-C13DE3194705}" srcOrd="0" destOrd="0" presId="urn:microsoft.com/office/officeart/2005/8/layout/orgChart1"/>
    <dgm:cxn modelId="{ECC2B1E7-67BD-3F4D-8FE7-E1DE3E99125E}" type="presOf" srcId="{C5F8120C-7EEA-3B45-85CA-E0FFDD17740E}" destId="{F858CCA1-5330-D641-ACB6-F9C433811EBF}" srcOrd="0" destOrd="0" presId="urn:microsoft.com/office/officeart/2005/8/layout/orgChart1"/>
    <dgm:cxn modelId="{211D17F4-8E31-5645-8AB8-481FB25754B0}" type="presOf" srcId="{471CF8C3-9DAC-EC44-A249-13C5EC92289C}" destId="{56B79123-203B-E94F-AC48-B214D7EB4324}" srcOrd="1" destOrd="0" presId="urn:microsoft.com/office/officeart/2005/8/layout/orgChart1"/>
    <dgm:cxn modelId="{45750FF5-451F-7A40-9B27-32110D9A41C9}" type="presOf" srcId="{68CDB61B-D82D-164D-A33C-2830CF252622}" destId="{459D356D-78E0-254D-8FA5-B2B2DE5BA2AE}" srcOrd="1" destOrd="0" presId="urn:microsoft.com/office/officeart/2005/8/layout/orgChart1"/>
    <dgm:cxn modelId="{6F5113FF-E166-8449-9917-486EF76FBC99}" type="presOf" srcId="{CA024426-8F94-5141-9696-FC1E5DA8508B}" destId="{537D12E9-F6AE-4E40-8D5E-27F79AF0568F}" srcOrd="0" destOrd="0" presId="urn:microsoft.com/office/officeart/2005/8/layout/orgChart1"/>
    <dgm:cxn modelId="{FFDE6208-400A-0E47-9FA7-433D3558E818}" type="presParOf" srcId="{761AF8AB-AEBA-B240-BC90-2791F4231A6F}" destId="{67CCD073-4052-0044-9356-FE460FEA388D}" srcOrd="0" destOrd="0" presId="urn:microsoft.com/office/officeart/2005/8/layout/orgChart1"/>
    <dgm:cxn modelId="{B055D7E9-01C4-B14A-BEE6-46746CB7FDD5}" type="presParOf" srcId="{67CCD073-4052-0044-9356-FE460FEA388D}" destId="{8DB485D2-FAA9-D14C-9770-039BC0DEEA46}" srcOrd="0" destOrd="0" presId="urn:microsoft.com/office/officeart/2005/8/layout/orgChart1"/>
    <dgm:cxn modelId="{30040C8C-3A5B-A44C-9D21-14B9A07DDF5E}" type="presParOf" srcId="{8DB485D2-FAA9-D14C-9770-039BC0DEEA46}" destId="{0FC15E19-699D-3D4D-A808-C13DE3194705}" srcOrd="0" destOrd="0" presId="urn:microsoft.com/office/officeart/2005/8/layout/orgChart1"/>
    <dgm:cxn modelId="{7D0B8660-4724-9E48-BBCE-768AC1D2BF45}" type="presParOf" srcId="{8DB485D2-FAA9-D14C-9770-039BC0DEEA46}" destId="{CBD330FC-EB46-E248-BD77-B922E1E45F2A}" srcOrd="1" destOrd="0" presId="urn:microsoft.com/office/officeart/2005/8/layout/orgChart1"/>
    <dgm:cxn modelId="{2DDCB1A1-C28C-F54A-B80B-41BC798BA482}" type="presParOf" srcId="{67CCD073-4052-0044-9356-FE460FEA388D}" destId="{47CFF67C-F5F7-E746-BAA0-D20741D2E426}" srcOrd="1" destOrd="0" presId="urn:microsoft.com/office/officeart/2005/8/layout/orgChart1"/>
    <dgm:cxn modelId="{F0879824-BC5E-D446-9D14-4BEB80C98C17}" type="presParOf" srcId="{47CFF67C-F5F7-E746-BAA0-D20741D2E426}" destId="{F858CCA1-5330-D641-ACB6-F9C433811EBF}" srcOrd="0" destOrd="0" presId="urn:microsoft.com/office/officeart/2005/8/layout/orgChart1"/>
    <dgm:cxn modelId="{1AD4E529-ABE0-4547-AAA2-825C9F14A3A8}" type="presParOf" srcId="{47CFF67C-F5F7-E746-BAA0-D20741D2E426}" destId="{D685C5CA-8572-6249-B9C0-E8833D6A39D0}" srcOrd="1" destOrd="0" presId="urn:microsoft.com/office/officeart/2005/8/layout/orgChart1"/>
    <dgm:cxn modelId="{8A597481-D0F8-7547-9975-BA8733805A9C}" type="presParOf" srcId="{D685C5CA-8572-6249-B9C0-E8833D6A39D0}" destId="{AB6E129F-3B0D-1D4E-AB27-2A138D9C9B81}" srcOrd="0" destOrd="0" presId="urn:microsoft.com/office/officeart/2005/8/layout/orgChart1"/>
    <dgm:cxn modelId="{B3AEA288-681D-C540-9BBA-A2E414F207CA}" type="presParOf" srcId="{AB6E129F-3B0D-1D4E-AB27-2A138D9C9B81}" destId="{692CCEC6-5615-C04D-BB6A-84C94C71922A}" srcOrd="0" destOrd="0" presId="urn:microsoft.com/office/officeart/2005/8/layout/orgChart1"/>
    <dgm:cxn modelId="{9544D7CC-CE20-8F40-83A4-2CE2624940E6}" type="presParOf" srcId="{AB6E129F-3B0D-1D4E-AB27-2A138D9C9B81}" destId="{459D356D-78E0-254D-8FA5-B2B2DE5BA2AE}" srcOrd="1" destOrd="0" presId="urn:microsoft.com/office/officeart/2005/8/layout/orgChart1"/>
    <dgm:cxn modelId="{B85B824A-DE3E-DB4B-BE5F-61668B44962C}" type="presParOf" srcId="{D685C5CA-8572-6249-B9C0-E8833D6A39D0}" destId="{E33D8249-E7F6-ED42-8CAE-AEE7FCDFB76B}" srcOrd="1" destOrd="0" presId="urn:microsoft.com/office/officeart/2005/8/layout/orgChart1"/>
    <dgm:cxn modelId="{7C78E8CC-23E6-1F4B-BE59-0FD003AC022A}" type="presParOf" srcId="{D685C5CA-8572-6249-B9C0-E8833D6A39D0}" destId="{9C17387D-3190-764B-8692-B5C1B1940395}" srcOrd="2" destOrd="0" presId="urn:microsoft.com/office/officeart/2005/8/layout/orgChart1"/>
    <dgm:cxn modelId="{21ECE7A5-0768-AC4B-BAD1-491494EAC064}" type="presParOf" srcId="{47CFF67C-F5F7-E746-BAA0-D20741D2E426}" destId="{306A486B-52BB-8746-9C02-CE2893D60A69}" srcOrd="2" destOrd="0" presId="urn:microsoft.com/office/officeart/2005/8/layout/orgChart1"/>
    <dgm:cxn modelId="{37ECBC67-2E8B-8648-AFE4-687E5C507CEA}" type="presParOf" srcId="{47CFF67C-F5F7-E746-BAA0-D20741D2E426}" destId="{E40F19C3-F7C8-4F4B-9039-91293E733D84}" srcOrd="3" destOrd="0" presId="urn:microsoft.com/office/officeart/2005/8/layout/orgChart1"/>
    <dgm:cxn modelId="{5029965E-4E2F-3340-B43B-19D5B6D94A3A}" type="presParOf" srcId="{E40F19C3-F7C8-4F4B-9039-91293E733D84}" destId="{7E90F8E2-F0E1-194E-8721-51F5035CD355}" srcOrd="0" destOrd="0" presId="urn:microsoft.com/office/officeart/2005/8/layout/orgChart1"/>
    <dgm:cxn modelId="{96E9D680-748A-5C4B-9E5E-1599B01B6693}" type="presParOf" srcId="{7E90F8E2-F0E1-194E-8721-51F5035CD355}" destId="{537D12E9-F6AE-4E40-8D5E-27F79AF0568F}" srcOrd="0" destOrd="0" presId="urn:microsoft.com/office/officeart/2005/8/layout/orgChart1"/>
    <dgm:cxn modelId="{3F025E0E-6B1C-994F-B8EA-471B3B2FD25F}" type="presParOf" srcId="{7E90F8E2-F0E1-194E-8721-51F5035CD355}" destId="{2E0FA95B-12F7-AC4E-A07F-544B60D83607}" srcOrd="1" destOrd="0" presId="urn:microsoft.com/office/officeart/2005/8/layout/orgChart1"/>
    <dgm:cxn modelId="{1472FD21-ED2C-0749-A4E5-F59C3EB3EF8B}" type="presParOf" srcId="{E40F19C3-F7C8-4F4B-9039-91293E733D84}" destId="{416DCCCF-7B8F-1F45-9BD9-0E8C13DA3B85}" srcOrd="1" destOrd="0" presId="urn:microsoft.com/office/officeart/2005/8/layout/orgChart1"/>
    <dgm:cxn modelId="{DA6AAEAA-5108-D04B-99F7-7C92EC68D396}" type="presParOf" srcId="{E40F19C3-F7C8-4F4B-9039-91293E733D84}" destId="{9DD2038A-DB9B-4740-BC63-26A79755B5E2}" srcOrd="2" destOrd="0" presId="urn:microsoft.com/office/officeart/2005/8/layout/orgChart1"/>
    <dgm:cxn modelId="{2DCD78AB-275E-F74A-95C0-B34BBDEDBBE4}" type="presParOf" srcId="{47CFF67C-F5F7-E746-BAA0-D20741D2E426}" destId="{7EF67F7D-DDA2-D24B-8AC3-C2EF2E04812E}" srcOrd="4" destOrd="0" presId="urn:microsoft.com/office/officeart/2005/8/layout/orgChart1"/>
    <dgm:cxn modelId="{325C3870-B991-4949-BAA7-097022E67892}" type="presParOf" srcId="{47CFF67C-F5F7-E746-BAA0-D20741D2E426}" destId="{12144077-E6EB-7049-B420-6E50CCD390CC}" srcOrd="5" destOrd="0" presId="urn:microsoft.com/office/officeart/2005/8/layout/orgChart1"/>
    <dgm:cxn modelId="{99064004-69F2-8B4C-B9F2-80C8FF8A2506}" type="presParOf" srcId="{12144077-E6EB-7049-B420-6E50CCD390CC}" destId="{DDB58D76-5269-204A-B61E-287970CD7845}" srcOrd="0" destOrd="0" presId="urn:microsoft.com/office/officeart/2005/8/layout/orgChart1"/>
    <dgm:cxn modelId="{94A4E83F-766C-4445-AC77-1485C91545E6}" type="presParOf" srcId="{DDB58D76-5269-204A-B61E-287970CD7845}" destId="{53E91BE9-47CE-8349-9DE4-7055602F08FF}" srcOrd="0" destOrd="0" presId="urn:microsoft.com/office/officeart/2005/8/layout/orgChart1"/>
    <dgm:cxn modelId="{8987DA83-D99D-E14F-8271-E2E5051B5639}" type="presParOf" srcId="{DDB58D76-5269-204A-B61E-287970CD7845}" destId="{56B79123-203B-E94F-AC48-B214D7EB4324}" srcOrd="1" destOrd="0" presId="urn:microsoft.com/office/officeart/2005/8/layout/orgChart1"/>
    <dgm:cxn modelId="{C78C900C-E6C1-404C-905A-E22A8BE1CCBC}" type="presParOf" srcId="{12144077-E6EB-7049-B420-6E50CCD390CC}" destId="{CDC86670-D60C-6340-A11E-664E23425598}" srcOrd="1" destOrd="0" presId="urn:microsoft.com/office/officeart/2005/8/layout/orgChart1"/>
    <dgm:cxn modelId="{F32CC176-CD80-574D-92D0-87B3370A0EDF}" type="presParOf" srcId="{12144077-E6EB-7049-B420-6E50CCD390CC}" destId="{7927759D-1953-E44C-81C6-944BE0622DF6}" srcOrd="2" destOrd="0" presId="urn:microsoft.com/office/officeart/2005/8/layout/orgChart1"/>
    <dgm:cxn modelId="{8E0629F3-38DC-9E4F-80B4-278DFBEB9924}" type="presParOf" srcId="{47CFF67C-F5F7-E746-BAA0-D20741D2E426}" destId="{BFDA7C0F-9FC0-1E45-BFC5-13FB1BADBD79}" srcOrd="6" destOrd="0" presId="urn:microsoft.com/office/officeart/2005/8/layout/orgChart1"/>
    <dgm:cxn modelId="{762B42F2-C646-594C-BED5-23E36110EC2F}" type="presParOf" srcId="{47CFF67C-F5F7-E746-BAA0-D20741D2E426}" destId="{C3F052FF-824F-1D49-8AEB-54253D8A0723}" srcOrd="7" destOrd="0" presId="urn:microsoft.com/office/officeart/2005/8/layout/orgChart1"/>
    <dgm:cxn modelId="{ACE42C6E-9517-C04A-8F2F-8D59B03F4072}" type="presParOf" srcId="{C3F052FF-824F-1D49-8AEB-54253D8A0723}" destId="{31F68A36-31C4-BD44-ADF3-93828C332141}" srcOrd="0" destOrd="0" presId="urn:microsoft.com/office/officeart/2005/8/layout/orgChart1"/>
    <dgm:cxn modelId="{BB41F4CB-EFD5-064F-993F-BB374BB7A20D}" type="presParOf" srcId="{31F68A36-31C4-BD44-ADF3-93828C332141}" destId="{9CE0C0F2-98D7-C44A-8F9E-AD4EE3F1DFB3}" srcOrd="0" destOrd="0" presId="urn:microsoft.com/office/officeart/2005/8/layout/orgChart1"/>
    <dgm:cxn modelId="{8DC7DD33-7401-0144-9B8E-D5378DE6EFC3}" type="presParOf" srcId="{31F68A36-31C4-BD44-ADF3-93828C332141}" destId="{F5A79BE4-BC4C-BF44-8868-BCCEE4C22E25}" srcOrd="1" destOrd="0" presId="urn:microsoft.com/office/officeart/2005/8/layout/orgChart1"/>
    <dgm:cxn modelId="{66D3ECF1-70BD-D148-9B63-F6E5657407A4}" type="presParOf" srcId="{C3F052FF-824F-1D49-8AEB-54253D8A0723}" destId="{E90194B0-12C6-314D-884F-13AFDBB34383}" srcOrd="1" destOrd="0" presId="urn:microsoft.com/office/officeart/2005/8/layout/orgChart1"/>
    <dgm:cxn modelId="{BBCACDD9-9621-3745-B2C8-3D378CB808DE}" type="presParOf" srcId="{C3F052FF-824F-1D49-8AEB-54253D8A0723}" destId="{F15E8EF0-83C9-5747-A304-446045A14745}" srcOrd="2" destOrd="0" presId="urn:microsoft.com/office/officeart/2005/8/layout/orgChart1"/>
    <dgm:cxn modelId="{36C3AEF8-E6AB-4E4E-A8DE-54C36E7CD83E}" type="presParOf" srcId="{67CCD073-4052-0044-9356-FE460FEA388D}" destId="{4C34BD5E-7235-C940-81E2-909BA2B27D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D9A15-CF91-4F27-87A9-FF8424FA845C}">
      <dsp:nvSpPr>
        <dsp:cNvPr id="0" name=""/>
        <dsp:cNvSpPr/>
      </dsp:nvSpPr>
      <dsp:spPr>
        <a:xfrm>
          <a:off x="0" y="32405"/>
          <a:ext cx="10671736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Un approccio multidisciplinare per equità, trasparenza e sicurezza</a:t>
          </a:r>
        </a:p>
      </dsp:txBody>
      <dsp:txXfrm>
        <a:off x="0" y="32405"/>
        <a:ext cx="10671736" cy="576000"/>
      </dsp:txXfrm>
    </dsp:sp>
    <dsp:sp modelId="{D054C6F7-1318-4623-812E-A1DC708E205F}">
      <dsp:nvSpPr>
        <dsp:cNvPr id="0" name=""/>
        <dsp:cNvSpPr/>
      </dsp:nvSpPr>
      <dsp:spPr>
        <a:xfrm>
          <a:off x="0" y="608405"/>
          <a:ext cx="10671736" cy="2415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b="1" kern="1200" dirty="0" err="1"/>
            <a:t>Algorithmic</a:t>
          </a:r>
          <a:r>
            <a:rPr lang="it-IT" sz="2000" b="1" kern="1200" dirty="0"/>
            <a:t> e Data </a:t>
          </a:r>
          <a:r>
            <a:rPr lang="it-IT" sz="2000" b="1" kern="1200" dirty="0" err="1"/>
            <a:t>Fairness</a:t>
          </a:r>
          <a:r>
            <a:rPr lang="it-IT" sz="2000" kern="1200" dirty="0"/>
            <a:t>: Metodologie per ridurre </a:t>
          </a:r>
          <a:r>
            <a:rPr lang="it-IT" sz="2000" kern="1200" dirty="0" err="1"/>
            <a:t>bias</a:t>
          </a:r>
          <a:r>
            <a:rPr lang="it-IT" sz="2000" kern="1200" dirty="0"/>
            <a:t> nei sistemi predittivi e decisionali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b="1" kern="1200" dirty="0"/>
            <a:t>Trasparenza e Fiducia</a:t>
          </a:r>
          <a:r>
            <a:rPr lang="it-IT" sz="2000" kern="1200" dirty="0"/>
            <a:t>: Strumenti per rendere comprensibili gli algoritmi e migliorare la fiducia degli utenti, strumenti per la certificazione degli algoritmi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b="1" kern="1200" dirty="0"/>
            <a:t>Aspetti legali e regolatori</a:t>
          </a:r>
          <a:r>
            <a:rPr lang="it-IT" sz="2000" kern="1200" dirty="0"/>
            <a:t>: Analisi delle implicazioni normative e governance di dati e algoritmi (incluse le recenti regulatory </a:t>
          </a:r>
          <a:r>
            <a:rPr lang="it-IT" sz="2000" kern="1200" dirty="0" err="1"/>
            <a:t>sandboxes</a:t>
          </a:r>
          <a:r>
            <a:rPr lang="it-IT" sz="2000" kern="1200" dirty="0"/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b="1" kern="1200" dirty="0"/>
            <a:t>Sovranità dei dati</a:t>
          </a:r>
          <a:r>
            <a:rPr lang="it-IT" sz="2000" kern="1200" dirty="0"/>
            <a:t>: Soluzioni per garantire privacy e modelli di gestione decentralizzata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b="1" kern="1200" dirty="0"/>
            <a:t>Sicurezza e infrastrutture</a:t>
          </a:r>
          <a:r>
            <a:rPr lang="it-IT" sz="2000" kern="1200" dirty="0"/>
            <a:t>: Strategie per prevenire attacchi informatici e garantire integrità dei dati</a:t>
          </a:r>
        </a:p>
      </dsp:txBody>
      <dsp:txXfrm>
        <a:off x="0" y="608405"/>
        <a:ext cx="10671736" cy="2415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36143-78E4-4444-B3AB-243AD2BD9978}">
      <dsp:nvSpPr>
        <dsp:cNvPr id="0" name=""/>
        <dsp:cNvSpPr/>
      </dsp:nvSpPr>
      <dsp:spPr>
        <a:xfrm>
          <a:off x="-6801989" y="-172538"/>
          <a:ext cx="8102136" cy="8102136"/>
        </a:xfrm>
        <a:prstGeom prst="blockArc">
          <a:avLst>
            <a:gd name="adj1" fmla="val 18900000"/>
            <a:gd name="adj2" fmla="val 2700000"/>
            <a:gd name="adj3" fmla="val 267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303FA-D57F-1444-B902-6BB7E8E23867}">
      <dsp:nvSpPr>
        <dsp:cNvPr id="0" name=""/>
        <dsp:cNvSpPr/>
      </dsp:nvSpPr>
      <dsp:spPr>
        <a:xfrm>
          <a:off x="422326" y="1142044"/>
          <a:ext cx="4313573" cy="547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28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Aspetti Etici, Legali </a:t>
          </a:r>
          <a:r>
            <a:rPr lang="it-IT" sz="16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 Socio-economici</a:t>
          </a:r>
          <a:endParaRPr lang="it-IT" sz="16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22326" y="1142044"/>
        <a:ext cx="4313573" cy="547128"/>
      </dsp:txXfrm>
    </dsp:sp>
    <dsp:sp modelId="{D2A397A5-BFEE-9B4A-84D7-B55F02F35C1D}">
      <dsp:nvSpPr>
        <dsp:cNvPr id="0" name=""/>
        <dsp:cNvSpPr/>
      </dsp:nvSpPr>
      <dsp:spPr>
        <a:xfrm>
          <a:off x="80371" y="1073653"/>
          <a:ext cx="683910" cy="683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272B7-B1F4-4949-929C-2880B2E21968}">
      <dsp:nvSpPr>
        <dsp:cNvPr id="0" name=""/>
        <dsp:cNvSpPr/>
      </dsp:nvSpPr>
      <dsp:spPr>
        <a:xfrm>
          <a:off x="917800" y="1963218"/>
          <a:ext cx="3818099" cy="547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28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Sovranità dei Dati</a:t>
          </a:r>
        </a:p>
      </dsp:txBody>
      <dsp:txXfrm>
        <a:off x="917800" y="1963218"/>
        <a:ext cx="3818099" cy="547128"/>
      </dsp:txXfrm>
    </dsp:sp>
    <dsp:sp modelId="{FD49EC35-FC94-2643-B2D3-45495FC5AAE1}">
      <dsp:nvSpPr>
        <dsp:cNvPr id="0" name=""/>
        <dsp:cNvSpPr/>
      </dsp:nvSpPr>
      <dsp:spPr>
        <a:xfrm>
          <a:off x="575845" y="1894827"/>
          <a:ext cx="683910" cy="683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7E6CC-874B-3844-B350-FF0BD09A55BF}">
      <dsp:nvSpPr>
        <dsp:cNvPr id="0" name=""/>
        <dsp:cNvSpPr/>
      </dsp:nvSpPr>
      <dsp:spPr>
        <a:xfrm>
          <a:off x="1189318" y="2783790"/>
          <a:ext cx="3546582" cy="547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28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Trasparenza e Fiducia</a:t>
          </a:r>
          <a:endParaRPr lang="it-IT" sz="16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189318" y="2783790"/>
        <a:ext cx="3546582" cy="547128"/>
      </dsp:txXfrm>
    </dsp:sp>
    <dsp:sp modelId="{25D7E4E2-C287-4C4A-8190-6445084A7F58}">
      <dsp:nvSpPr>
        <dsp:cNvPr id="0" name=""/>
        <dsp:cNvSpPr/>
      </dsp:nvSpPr>
      <dsp:spPr>
        <a:xfrm>
          <a:off x="847362" y="2715399"/>
          <a:ext cx="683910" cy="683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EC461-E679-3D4F-8D75-405DC2056607}">
      <dsp:nvSpPr>
        <dsp:cNvPr id="0" name=""/>
        <dsp:cNvSpPr/>
      </dsp:nvSpPr>
      <dsp:spPr>
        <a:xfrm>
          <a:off x="1276011" y="3604965"/>
          <a:ext cx="3459889" cy="547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28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Data </a:t>
          </a:r>
          <a:r>
            <a:rPr lang="it-IT" sz="1600" b="0" kern="1200" cap="none" spc="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Fairness</a:t>
          </a:r>
          <a:r>
            <a:rPr lang="it-IT" sz="16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, Algoritmi Fair</a:t>
          </a:r>
        </a:p>
      </dsp:txBody>
      <dsp:txXfrm>
        <a:off x="1276011" y="3604965"/>
        <a:ext cx="3459889" cy="547128"/>
      </dsp:txXfrm>
    </dsp:sp>
    <dsp:sp modelId="{F288524E-AC8D-E34C-A523-C6BA28D44404}">
      <dsp:nvSpPr>
        <dsp:cNvPr id="0" name=""/>
        <dsp:cNvSpPr/>
      </dsp:nvSpPr>
      <dsp:spPr>
        <a:xfrm>
          <a:off x="934055" y="3536574"/>
          <a:ext cx="683910" cy="683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4134F-24EF-0643-AC9D-841D665ED8FB}">
      <dsp:nvSpPr>
        <dsp:cNvPr id="0" name=""/>
        <dsp:cNvSpPr/>
      </dsp:nvSpPr>
      <dsp:spPr>
        <a:xfrm>
          <a:off x="1189318" y="4426139"/>
          <a:ext cx="3546582" cy="547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28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Sicurezza, </a:t>
          </a:r>
          <a:r>
            <a:rPr lang="it-IT" sz="1600" b="0" kern="1200" cap="none" spc="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affidabilita’</a:t>
          </a:r>
          <a:r>
            <a:rPr lang="it-IT" sz="16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, robustezza</a:t>
          </a:r>
        </a:p>
      </dsp:txBody>
      <dsp:txXfrm>
        <a:off x="1189318" y="4426139"/>
        <a:ext cx="3546582" cy="547128"/>
      </dsp:txXfrm>
    </dsp:sp>
    <dsp:sp modelId="{7EEF3597-1523-7845-97D8-5AA0B7C9D1D5}">
      <dsp:nvSpPr>
        <dsp:cNvPr id="0" name=""/>
        <dsp:cNvSpPr/>
      </dsp:nvSpPr>
      <dsp:spPr>
        <a:xfrm>
          <a:off x="847362" y="4357748"/>
          <a:ext cx="683910" cy="683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71A87-EDB1-B443-8A93-1D7F6B431950}">
      <dsp:nvSpPr>
        <dsp:cNvPr id="0" name=""/>
        <dsp:cNvSpPr/>
      </dsp:nvSpPr>
      <dsp:spPr>
        <a:xfrm>
          <a:off x="905086" y="5246711"/>
          <a:ext cx="3818099" cy="547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28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Modellazione Multiscala,</a:t>
          </a:r>
          <a:br>
            <a:rPr lang="it-IT" sz="16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r>
            <a:rPr lang="it-IT" sz="16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Multidisciplinarietà, Digital Twins</a:t>
          </a:r>
        </a:p>
      </dsp:txBody>
      <dsp:txXfrm>
        <a:off x="905086" y="5246711"/>
        <a:ext cx="3818099" cy="547128"/>
      </dsp:txXfrm>
    </dsp:sp>
    <dsp:sp modelId="{5B1F7C7C-4592-D946-8049-B20DC9032C3C}">
      <dsp:nvSpPr>
        <dsp:cNvPr id="0" name=""/>
        <dsp:cNvSpPr/>
      </dsp:nvSpPr>
      <dsp:spPr>
        <a:xfrm>
          <a:off x="575845" y="5178320"/>
          <a:ext cx="683910" cy="683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D86EA-1D47-584B-AAC1-EC6BDE1A594A}">
      <dsp:nvSpPr>
        <dsp:cNvPr id="0" name=""/>
        <dsp:cNvSpPr/>
      </dsp:nvSpPr>
      <dsp:spPr>
        <a:xfrm>
          <a:off x="422326" y="6067886"/>
          <a:ext cx="4313573" cy="547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28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Infrastrutture Computazionali </a:t>
          </a:r>
          <a:br>
            <a:rPr lang="it-IT" sz="16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r>
            <a:rPr lang="it-IT" sz="1600" b="0" kern="1200" cap="none" spc="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Exascale</a:t>
          </a:r>
          <a:r>
            <a:rPr lang="it-IT" sz="16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+ Pervasive + Acceleratori HW</a:t>
          </a:r>
        </a:p>
      </dsp:txBody>
      <dsp:txXfrm>
        <a:off x="422326" y="6067886"/>
        <a:ext cx="4313573" cy="547128"/>
      </dsp:txXfrm>
    </dsp:sp>
    <dsp:sp modelId="{C943515D-80EC-5D49-9502-039BBED11C30}">
      <dsp:nvSpPr>
        <dsp:cNvPr id="0" name=""/>
        <dsp:cNvSpPr/>
      </dsp:nvSpPr>
      <dsp:spPr>
        <a:xfrm>
          <a:off x="80371" y="5999495"/>
          <a:ext cx="683910" cy="683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DBB81-7F8F-D443-AE5F-B4C4EC57D87A}">
      <dsp:nvSpPr>
        <dsp:cNvPr id="0" name=""/>
        <dsp:cNvSpPr/>
      </dsp:nvSpPr>
      <dsp:spPr>
        <a:xfrm>
          <a:off x="3220571" y="1746723"/>
          <a:ext cx="1667863" cy="1669491"/>
        </a:xfrm>
        <a:prstGeom prst="ellipse">
          <a:avLst/>
        </a:prstGeom>
        <a:solidFill>
          <a:schemeClr val="bg1">
            <a:lumMod val="85000"/>
          </a:schemeClr>
        </a:solidFill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>
              <a:solidFill>
                <a:schemeClr val="tx1"/>
              </a:solidFill>
            </a:rPr>
            <a:t>Innovazione Sostenibile</a:t>
          </a:r>
          <a:endParaRPr lang="it-IT" sz="1700" b="1" kern="1200" dirty="0">
            <a:solidFill>
              <a:schemeClr val="tx1"/>
            </a:solidFill>
          </a:endParaRPr>
        </a:p>
      </dsp:txBody>
      <dsp:txXfrm>
        <a:off x="3464824" y="1991214"/>
        <a:ext cx="1179357" cy="1180509"/>
      </dsp:txXfrm>
    </dsp:sp>
    <dsp:sp modelId="{3CA5C83D-F18A-6448-8720-8A2517B2DAF2}">
      <dsp:nvSpPr>
        <dsp:cNvPr id="0" name=""/>
        <dsp:cNvSpPr/>
      </dsp:nvSpPr>
      <dsp:spPr>
        <a:xfrm>
          <a:off x="2186867" y="0"/>
          <a:ext cx="1427330" cy="142733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0" kern="1200" dirty="0">
              <a:solidFill>
                <a:schemeClr val="tx1"/>
              </a:solidFill>
            </a:rPr>
            <a:t>Società</a:t>
          </a:r>
        </a:p>
      </dsp:txBody>
      <dsp:txXfrm>
        <a:off x="2395895" y="209028"/>
        <a:ext cx="1009274" cy="1009274"/>
      </dsp:txXfrm>
    </dsp:sp>
    <dsp:sp modelId="{12925EEB-A9DE-7144-BDCF-122497445EBB}">
      <dsp:nvSpPr>
        <dsp:cNvPr id="0" name=""/>
        <dsp:cNvSpPr/>
      </dsp:nvSpPr>
      <dsp:spPr>
        <a:xfrm>
          <a:off x="3518017" y="545009"/>
          <a:ext cx="1427330" cy="1427330"/>
        </a:xfrm>
        <a:prstGeom prst="ellipse">
          <a:avLst/>
        </a:prstGeom>
        <a:noFill/>
        <a:ln w="31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b="0" kern="1200" dirty="0">
            <a:solidFill>
              <a:schemeClr val="tx1"/>
            </a:solidFill>
          </a:endParaRPr>
        </a:p>
      </dsp:txBody>
      <dsp:txXfrm>
        <a:off x="3727045" y="754037"/>
        <a:ext cx="1009274" cy="1009274"/>
      </dsp:txXfrm>
    </dsp:sp>
    <dsp:sp modelId="{DA3A0CDB-8730-644D-AFE9-71FB39C9094E}">
      <dsp:nvSpPr>
        <dsp:cNvPr id="0" name=""/>
        <dsp:cNvSpPr/>
      </dsp:nvSpPr>
      <dsp:spPr>
        <a:xfrm>
          <a:off x="4062517" y="1859549"/>
          <a:ext cx="1427330" cy="1427330"/>
        </a:xfrm>
        <a:prstGeom prst="ellipse">
          <a:avLst/>
        </a:prstGeom>
        <a:noFill/>
        <a:ln w="31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b="0" kern="1200" dirty="0">
            <a:solidFill>
              <a:schemeClr val="tx1"/>
            </a:solidFill>
          </a:endParaRPr>
        </a:p>
      </dsp:txBody>
      <dsp:txXfrm>
        <a:off x="4271545" y="2068577"/>
        <a:ext cx="1009274" cy="1009274"/>
      </dsp:txXfrm>
    </dsp:sp>
    <dsp:sp modelId="{3AD226F5-4324-0141-A612-0754B26BDC98}">
      <dsp:nvSpPr>
        <dsp:cNvPr id="0" name=""/>
        <dsp:cNvSpPr/>
      </dsp:nvSpPr>
      <dsp:spPr>
        <a:xfrm>
          <a:off x="3518017" y="3174089"/>
          <a:ext cx="1427330" cy="1427330"/>
        </a:xfrm>
        <a:prstGeom prst="ellipse">
          <a:avLst/>
        </a:prstGeom>
        <a:noFill/>
        <a:ln w="31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b="0" kern="1200" dirty="0">
            <a:solidFill>
              <a:schemeClr val="tx1"/>
            </a:solidFill>
          </a:endParaRPr>
        </a:p>
      </dsp:txBody>
      <dsp:txXfrm>
        <a:off x="3727045" y="3383117"/>
        <a:ext cx="1009274" cy="1009274"/>
      </dsp:txXfrm>
    </dsp:sp>
    <dsp:sp modelId="{A96ABE0E-0074-2C4C-B966-E7FE773D4BCF}">
      <dsp:nvSpPr>
        <dsp:cNvPr id="0" name=""/>
        <dsp:cNvSpPr/>
      </dsp:nvSpPr>
      <dsp:spPr>
        <a:xfrm>
          <a:off x="2203477" y="3718590"/>
          <a:ext cx="1427330" cy="142733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0" kern="1200" dirty="0">
              <a:solidFill>
                <a:schemeClr val="tx1"/>
              </a:solidFill>
            </a:rPr>
            <a:t>Sistema economico</a:t>
          </a:r>
        </a:p>
      </dsp:txBody>
      <dsp:txXfrm>
        <a:off x="2412505" y="3927618"/>
        <a:ext cx="1009274" cy="1009274"/>
      </dsp:txXfrm>
    </dsp:sp>
    <dsp:sp modelId="{91A77E06-6396-FE40-8E27-17244D4130E0}">
      <dsp:nvSpPr>
        <dsp:cNvPr id="0" name=""/>
        <dsp:cNvSpPr/>
      </dsp:nvSpPr>
      <dsp:spPr>
        <a:xfrm>
          <a:off x="888937" y="3174089"/>
          <a:ext cx="1427330" cy="1427330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0" kern="1200" dirty="0">
              <a:solidFill>
                <a:schemeClr val="tx1"/>
              </a:solidFill>
            </a:rPr>
            <a:t>Ricerca</a:t>
          </a:r>
        </a:p>
      </dsp:txBody>
      <dsp:txXfrm>
        <a:off x="1097965" y="3383117"/>
        <a:ext cx="1009274" cy="1009274"/>
      </dsp:txXfrm>
    </dsp:sp>
    <dsp:sp modelId="{946D6381-D6DF-7143-B8EE-9D582E2DD0AB}">
      <dsp:nvSpPr>
        <dsp:cNvPr id="0" name=""/>
        <dsp:cNvSpPr/>
      </dsp:nvSpPr>
      <dsp:spPr>
        <a:xfrm>
          <a:off x="344437" y="1859549"/>
          <a:ext cx="1427330" cy="1427330"/>
        </a:xfrm>
        <a:prstGeom prst="ellipse">
          <a:avLst/>
        </a:prstGeom>
        <a:solidFill>
          <a:srgbClr val="FFFF00"/>
        </a:solidFill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0" kern="1200" dirty="0">
              <a:solidFill>
                <a:schemeClr val="tx1"/>
              </a:solidFill>
            </a:rPr>
            <a:t>Policy makers</a:t>
          </a:r>
        </a:p>
      </dsp:txBody>
      <dsp:txXfrm>
        <a:off x="553465" y="2068577"/>
        <a:ext cx="1009274" cy="1009274"/>
      </dsp:txXfrm>
    </dsp:sp>
    <dsp:sp modelId="{FDD22406-25EC-1F45-BA6B-50AF38CDC747}">
      <dsp:nvSpPr>
        <dsp:cNvPr id="0" name=""/>
        <dsp:cNvSpPr/>
      </dsp:nvSpPr>
      <dsp:spPr>
        <a:xfrm>
          <a:off x="888937" y="545009"/>
          <a:ext cx="1427330" cy="1427330"/>
        </a:xfrm>
        <a:prstGeom prst="ellipse">
          <a:avLst/>
        </a:prstGeom>
        <a:solidFill>
          <a:srgbClr val="FF0000"/>
        </a:solidFill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0" kern="1200" dirty="0">
              <a:solidFill>
                <a:schemeClr val="tx1"/>
              </a:solidFill>
            </a:rPr>
            <a:t>Settore Privato</a:t>
          </a:r>
        </a:p>
      </dsp:txBody>
      <dsp:txXfrm>
        <a:off x="1097965" y="754037"/>
        <a:ext cx="1009274" cy="10092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F0D52-E44C-477E-A1D5-24E31605EC74}">
      <dsp:nvSpPr>
        <dsp:cNvPr id="0" name=""/>
        <dsp:cNvSpPr/>
      </dsp:nvSpPr>
      <dsp:spPr>
        <a:xfrm>
          <a:off x="0" y="0"/>
          <a:ext cx="10828506" cy="180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CN_HPC  Il CNR è presente con un finanziamento di 724K€ nel ruolo di affiliato e con il coinvolgimento di </a:t>
          </a:r>
          <a:r>
            <a:rPr lang="it-IT" sz="2400" kern="1200" dirty="0">
              <a:solidFill>
                <a:srgbClr val="FF0000"/>
              </a:solidFill>
            </a:rPr>
            <a:t>7 istituti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</dsp:txBody>
      <dsp:txXfrm>
        <a:off x="87935" y="87935"/>
        <a:ext cx="10652636" cy="1625490"/>
      </dsp:txXfrm>
    </dsp:sp>
    <dsp:sp modelId="{C806A3AF-3F04-4DD0-9819-FF5A838716ED}">
      <dsp:nvSpPr>
        <dsp:cNvPr id="0" name=""/>
        <dsp:cNvSpPr/>
      </dsp:nvSpPr>
      <dsp:spPr>
        <a:xfrm>
          <a:off x="0" y="1815726"/>
          <a:ext cx="10828506" cy="180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PE14_SERICS  Il CNR è presente con un finanziamento di 8,94M€ nel duplice ruolo di </a:t>
          </a:r>
          <a:r>
            <a:rPr lang="it-IT" sz="2400" kern="1200" dirty="0" err="1"/>
            <a:t>Spoke</a:t>
          </a:r>
          <a:r>
            <a:rPr lang="it-IT" sz="2400" kern="1200" dirty="0"/>
            <a:t> leader (</a:t>
          </a:r>
          <a:r>
            <a:rPr lang="it-IT" sz="2400" kern="1200" dirty="0" err="1"/>
            <a:t>spoke</a:t>
          </a:r>
          <a:r>
            <a:rPr lang="it-IT" sz="2400" kern="1200" dirty="0"/>
            <a:t> 1) e affiliato </a:t>
          </a:r>
          <a:br>
            <a:rPr lang="it-IT" sz="2400" kern="1200" dirty="0"/>
          </a:br>
          <a:r>
            <a:rPr lang="it-IT" sz="2400" kern="1200" dirty="0"/>
            <a:t>e con il coinvolgimento di 8 istituti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</dsp:txBody>
      <dsp:txXfrm>
        <a:off x="87935" y="1903661"/>
        <a:ext cx="10652636" cy="1625490"/>
      </dsp:txXfrm>
    </dsp:sp>
    <dsp:sp modelId="{312D98B3-65BE-4B50-8EAA-3E172B892B90}">
      <dsp:nvSpPr>
        <dsp:cNvPr id="0" name=""/>
        <dsp:cNvSpPr/>
      </dsp:nvSpPr>
      <dsp:spPr>
        <a:xfrm>
          <a:off x="0" y="3631163"/>
          <a:ext cx="10828506" cy="180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IR_SOBIGDATA  Il CNR è presente con un finanziamento di 9,8M€  e con il coinvolgimento di 4 istituti</a:t>
          </a:r>
        </a:p>
      </dsp:txBody>
      <dsp:txXfrm>
        <a:off x="87935" y="3719098"/>
        <a:ext cx="10652636" cy="16254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7B5E9-FFF6-41F7-B07F-AC38114CD9BB}">
      <dsp:nvSpPr>
        <dsp:cNvPr id="0" name=""/>
        <dsp:cNvSpPr/>
      </dsp:nvSpPr>
      <dsp:spPr>
        <a:xfrm>
          <a:off x="0" y="4717"/>
          <a:ext cx="4981923" cy="11725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latin typeface="Aptos Display" panose="02110004020202020204"/>
            </a:rPr>
            <a:t>Ambiti tematici e produzione scientifica </a:t>
          </a:r>
          <a:endParaRPr lang="it-IT" sz="3600" kern="1200" dirty="0"/>
        </a:p>
      </dsp:txBody>
      <dsp:txXfrm>
        <a:off x="57239" y="61956"/>
        <a:ext cx="4867445" cy="1058077"/>
      </dsp:txXfrm>
    </dsp:sp>
    <dsp:sp modelId="{E350793C-3CA8-4FAF-B6E6-3A310F4742ED}">
      <dsp:nvSpPr>
        <dsp:cNvPr id="0" name=""/>
        <dsp:cNvSpPr/>
      </dsp:nvSpPr>
      <dsp:spPr>
        <a:xfrm>
          <a:off x="0" y="1177272"/>
          <a:ext cx="4981923" cy="3876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7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it-IT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it-IT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 dirty="0"/>
            <a:t>Un approccio multidisciplinare alle problematiche legate a dati, algoritmi e infrastrutture di calcolo, </a:t>
          </a:r>
          <a:endParaRPr lang="it-IT" sz="2000" b="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 dirty="0"/>
            <a:t>per garantire un’innovazione digitale responsabile e sostenibile, </a:t>
          </a:r>
          <a:endParaRPr lang="it-IT" sz="2000" b="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 dirty="0"/>
            <a:t>supportando la costruzione di infrastrutture e servizi più sicuri, efficienti, trasparenti e rispettosi dei diritti di individui, organizzazioni e comunità</a:t>
          </a:r>
          <a:endParaRPr lang="it-IT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it-IT" sz="2000" b="0" kern="1200" dirty="0"/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4300" b="1" kern="1200" dirty="0"/>
        </a:p>
      </dsp:txBody>
      <dsp:txXfrm>
        <a:off x="0" y="1177272"/>
        <a:ext cx="4981923" cy="38769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7B5E9-FFF6-41F7-B07F-AC38114CD9BB}">
      <dsp:nvSpPr>
        <dsp:cNvPr id="0" name=""/>
        <dsp:cNvSpPr/>
      </dsp:nvSpPr>
      <dsp:spPr>
        <a:xfrm>
          <a:off x="0" y="58120"/>
          <a:ext cx="10696161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latin typeface="Aptos Display" panose="02110004020202020204"/>
            </a:rPr>
            <a:t>Capacità</a:t>
          </a:r>
          <a:r>
            <a:rPr lang="it-IT" sz="2200" kern="1200" dirty="0"/>
            <a:t> </a:t>
          </a:r>
          <a:r>
            <a:rPr lang="it-IT" sz="2200" kern="1200" dirty="0">
              <a:latin typeface="Aptos Display" panose="02110004020202020204"/>
            </a:rPr>
            <a:t> </a:t>
          </a:r>
          <a:r>
            <a:rPr lang="it-IT" sz="2200" kern="1200" dirty="0"/>
            <a:t>scientifica</a:t>
          </a:r>
        </a:p>
      </dsp:txBody>
      <dsp:txXfrm>
        <a:off x="25759" y="83879"/>
        <a:ext cx="10644643" cy="476152"/>
      </dsp:txXfrm>
    </dsp:sp>
    <dsp:sp modelId="{E350793C-3CA8-4FAF-B6E6-3A310F4742ED}">
      <dsp:nvSpPr>
        <dsp:cNvPr id="0" name=""/>
        <dsp:cNvSpPr/>
      </dsp:nvSpPr>
      <dsp:spPr>
        <a:xfrm>
          <a:off x="0" y="585790"/>
          <a:ext cx="10696161" cy="418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60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700" b="1" kern="1200" dirty="0"/>
            <a:t>Collaborazioni nazionali potenzialmente sviluppabili</a:t>
          </a:r>
          <a:r>
            <a:rPr lang="it-IT" sz="1700" kern="1200" dirty="0"/>
            <a:t>: università Firenze, Cagliari, Calabria, Roma Sapienza,  ni Genova, Trento; Pisa, dell’Aquila, IMT-Lucca, Bologna, Palermo, Catania, Scuola universitaria Superiore Sant’Anna; FBK, Università di Bari, Napoli “Federico II”. Ulteriori collaborazioni a livello nazionale comprendono: Università Bocconi, Teramo, Pavia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700" b="1" kern="1200" dirty="0"/>
            <a:t>Collaborazioni internazionali potenzialmente sviluppabili</a:t>
          </a:r>
          <a:r>
            <a:rPr lang="it-IT" sz="1700" kern="1200" dirty="0"/>
            <a:t>: DFKI; </a:t>
          </a:r>
          <a:r>
            <a:rPr lang="it-IT" sz="1700" kern="1200" dirty="0" err="1"/>
            <a:t>Barcelona</a:t>
          </a:r>
          <a:r>
            <a:rPr lang="it-IT" sz="1700" kern="1200" dirty="0"/>
            <a:t> </a:t>
          </a:r>
          <a:r>
            <a:rPr lang="it-IT" sz="1700" kern="1200" dirty="0" err="1"/>
            <a:t>Supercomputing</a:t>
          </a:r>
          <a:r>
            <a:rPr lang="it-IT" sz="1700" kern="1200" dirty="0"/>
            <a:t> Centre; KTH; </a:t>
          </a:r>
          <a:r>
            <a:rPr lang="it-IT" sz="1700" kern="1200" dirty="0" err="1"/>
            <a:t>King's</a:t>
          </a:r>
          <a:r>
            <a:rPr lang="it-IT" sz="1700" kern="1200" dirty="0"/>
            <a:t> College London; IFIP,ECSO; CNRS; GUF; </a:t>
          </a:r>
          <a:r>
            <a:rPr lang="it-IT" sz="1700" kern="1200" dirty="0" err="1"/>
            <a:t>Cyberwal</a:t>
          </a:r>
          <a:r>
            <a:rPr lang="it-IT" sz="1700" kern="1200" dirty="0"/>
            <a:t>; IIT University of </a:t>
          </a:r>
          <a:r>
            <a:rPr lang="it-IT" sz="1700" kern="1200" dirty="0" err="1"/>
            <a:t>Copenhagen</a:t>
          </a:r>
          <a:r>
            <a:rPr lang="it-IT" sz="1700" kern="1200" dirty="0"/>
            <a:t>; University of Southern California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700" b="1" kern="1200" dirty="0"/>
            <a:t>Capacità di incidere sulle ricerche e politiche di settore</a:t>
          </a:r>
          <a:r>
            <a:rPr lang="it-IT" sz="1700" kern="1200" dirty="0"/>
            <a:t>: bilanciare innovazione tecnologica, sovranità digitale e governance equa dei dati, promuovendo un ecosistema sicuro e sostenibile.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700" b="1" kern="1200" dirty="0"/>
            <a:t>Contratti di licenza e capacità di realizzare brevetti/spin off</a:t>
          </a:r>
          <a:r>
            <a:rPr lang="it-IT" sz="1700" kern="1200" dirty="0"/>
            <a:t>: librerie software, studi specifici e collezioni di dati. Solide esperienze in attività brevettuali e spin-off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700" b="1" kern="1200" dirty="0"/>
            <a:t>Strumenti software open source</a:t>
          </a:r>
          <a:r>
            <a:rPr lang="it-IT" sz="1700" kern="1200" dirty="0"/>
            <a:t>: Forte propensione alla condivisione di software e dati (nella mission dell’IR)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700" b="1" kern="1200" dirty="0"/>
            <a:t>Il contributo atteso dall’IR coinvolta sull’attività di ricerca</a:t>
          </a:r>
          <a:r>
            <a:rPr lang="it-IT" sz="1700" kern="1200" dirty="0"/>
            <a:t>: L’IR persegue l’obiettivo di promuovere e sviluppare ricerca innovativa e multidisciplinare, combinando approcci data- e model- </a:t>
          </a:r>
          <a:r>
            <a:rPr lang="it-IT" sz="1700" kern="1200" dirty="0" err="1"/>
            <a:t>driven</a:t>
          </a:r>
          <a:r>
            <a:rPr lang="it-IT" sz="1700" kern="1200" dirty="0"/>
            <a:t>. Il contributo atteso risiede nelle competenze avanzate nella raccolta, gestione e valorizzazione dei dati provenienti da fonti eterogenee e la gestione di processi analitici complessi con strumenti di open science. Contribuirà, inoltre, allo sviluppo di approcci per una “fair e </a:t>
          </a:r>
          <a:r>
            <a:rPr lang="it-IT" sz="1700" kern="1200" dirty="0" err="1"/>
            <a:t>transparent</a:t>
          </a:r>
          <a:r>
            <a:rPr lang="it-IT" sz="1700" kern="1200" dirty="0"/>
            <a:t> AI”</a:t>
          </a:r>
        </a:p>
      </dsp:txBody>
      <dsp:txXfrm>
        <a:off x="0" y="585790"/>
        <a:ext cx="10696161" cy="41896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DA850-917D-4F9F-8DE4-9D10AD7E5743}">
      <dsp:nvSpPr>
        <dsp:cNvPr id="0" name=""/>
        <dsp:cNvSpPr/>
      </dsp:nvSpPr>
      <dsp:spPr>
        <a:xfrm>
          <a:off x="0" y="233491"/>
          <a:ext cx="10515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latin typeface="Aptos Display" panose="02110004020202020204"/>
            </a:rPr>
            <a:t>Impatto</a:t>
          </a:r>
          <a:r>
            <a:rPr lang="it-IT" sz="2300" kern="1200" dirty="0"/>
            <a:t> economico e sociale</a:t>
          </a:r>
        </a:p>
      </dsp:txBody>
      <dsp:txXfrm>
        <a:off x="26930" y="260421"/>
        <a:ext cx="10461740" cy="497795"/>
      </dsp:txXfrm>
    </dsp:sp>
    <dsp:sp modelId="{48EABA33-0FDE-475E-BC8B-EF8B60366955}">
      <dsp:nvSpPr>
        <dsp:cNvPr id="0" name=""/>
        <dsp:cNvSpPr/>
      </dsp:nvSpPr>
      <dsp:spPr>
        <a:xfrm>
          <a:off x="0" y="785146"/>
          <a:ext cx="10515600" cy="333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b="1" kern="1200" dirty="0"/>
            <a:t>Capacità di attrarre risorse dall’esterno anche attraverso il venture capital</a:t>
          </a:r>
          <a:r>
            <a:rPr lang="it-IT" sz="1800" kern="1200" dirty="0"/>
            <a:t>: Varie iniziative progettuali sul versante nazionale e internazionale; Creazione di una start-up innovativa in seno a SERICS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b="1" kern="1200" dirty="0"/>
            <a:t>Coinvolgimento di imprese e/o Organismi di ricerca potenzialmente fruitori delle attività/servizi di ricerca</a:t>
          </a:r>
          <a:r>
            <a:rPr lang="it-IT" sz="1800" kern="1200" dirty="0"/>
            <a:t>: Centro di competenza Start 4.0 sulle infrastrutture critiche di Genova; Centro di Competenza Cybersecurity Toscano; ENI, </a:t>
          </a:r>
          <a:r>
            <a:rPr lang="it-IT" sz="1800" kern="1200" dirty="0" err="1"/>
            <a:t>Lutech</a:t>
          </a:r>
          <a:r>
            <a:rPr lang="it-IT" sz="1800" kern="1200" dirty="0"/>
            <a:t>; Deloitte; CENTAI-Intesa San Paolo; Engineering SPA; Poste Italiane, NEC Europe; Generali; Unicredit; </a:t>
          </a:r>
          <a:r>
            <a:rPr lang="it-IT" sz="1800" kern="1200" dirty="0" err="1"/>
            <a:t>Sky</a:t>
          </a:r>
          <a:r>
            <a:rPr lang="it-IT" sz="1800" kern="1200" dirty="0"/>
            <a:t>; Orange; IBM; Amazon; Coop. Coinvolgimento in agenzie (es: ACER), associazioni di enti regolatori (CEER, ERRA, NARUC), associazioni di esperti settoriali (CIGRE).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b="1" kern="1200" dirty="0"/>
            <a:t>Coinvolgimento di attori pubblici/policy maker</a:t>
          </a:r>
          <a:r>
            <a:rPr lang="it-IT" sz="1800" kern="1200" dirty="0"/>
            <a:t>: Presidenza del Consiglio dei Ministri, Polizia Postale; IRPET (Istituto Regionale Programmazione Economica Toscana); Comune di Roma; Regione Toscana.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b="1" kern="1200" dirty="0"/>
            <a:t>Fabbisogno di personale Ricercatori/Gestionali nel breve e medio periodo (3/5 anni) e in una previsione a lungo termine (10 anni): </a:t>
          </a:r>
          <a:r>
            <a:rPr lang="it-IT" sz="1800" b="1" u="none" kern="1200" dirty="0"/>
            <a:t>Ricercatori 7-9, gestionali 1-3 (breve periodo); Ricercatori 10-14, gestionali 4-6 (lungo periodo)</a:t>
          </a:r>
          <a:endParaRPr lang="it-IT" sz="1800" b="1" kern="1200" dirty="0"/>
        </a:p>
      </dsp:txBody>
      <dsp:txXfrm>
        <a:off x="0" y="785146"/>
        <a:ext cx="10515600" cy="33327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2C0FD-3868-AA4B-AF64-27EC95D5419C}">
      <dsp:nvSpPr>
        <dsp:cNvPr id="0" name=""/>
        <dsp:cNvSpPr/>
      </dsp:nvSpPr>
      <dsp:spPr>
        <a:xfrm>
          <a:off x="3457858" y="238150"/>
          <a:ext cx="1678618" cy="167870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E911E-218B-B442-8C20-89DDE2BE88C3}">
      <dsp:nvSpPr>
        <dsp:cNvPr id="0" name=""/>
        <dsp:cNvSpPr/>
      </dsp:nvSpPr>
      <dsp:spPr>
        <a:xfrm>
          <a:off x="3828470" y="846124"/>
          <a:ext cx="936764" cy="468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Aspetti legali e regolator</a:t>
          </a:r>
          <a:endParaRPr lang="it-IT" sz="1200" kern="1200" dirty="0"/>
        </a:p>
      </dsp:txBody>
      <dsp:txXfrm>
        <a:off x="3828470" y="846124"/>
        <a:ext cx="936764" cy="468172"/>
      </dsp:txXfrm>
    </dsp:sp>
    <dsp:sp modelId="{63DB4630-8204-B442-B4F3-C468DC6FF357}">
      <dsp:nvSpPr>
        <dsp:cNvPr id="0" name=""/>
        <dsp:cNvSpPr/>
      </dsp:nvSpPr>
      <dsp:spPr>
        <a:xfrm>
          <a:off x="2991523" y="1202673"/>
          <a:ext cx="1678618" cy="167870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7BABC-795D-8E4B-8416-F54676FDE1DF}">
      <dsp:nvSpPr>
        <dsp:cNvPr id="0" name=""/>
        <dsp:cNvSpPr/>
      </dsp:nvSpPr>
      <dsp:spPr>
        <a:xfrm>
          <a:off x="3360246" y="1812815"/>
          <a:ext cx="936764" cy="468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Sovranità dei dati</a:t>
          </a:r>
          <a:endParaRPr lang="it-IT" sz="1200" kern="1200" dirty="0"/>
        </a:p>
      </dsp:txBody>
      <dsp:txXfrm>
        <a:off x="3360246" y="1812815"/>
        <a:ext cx="936764" cy="468172"/>
      </dsp:txXfrm>
    </dsp:sp>
    <dsp:sp modelId="{9DA1F5B0-D90F-D541-990B-7E6455850CB0}">
      <dsp:nvSpPr>
        <dsp:cNvPr id="0" name=""/>
        <dsp:cNvSpPr/>
      </dsp:nvSpPr>
      <dsp:spPr>
        <a:xfrm>
          <a:off x="3457858" y="2171530"/>
          <a:ext cx="1678618" cy="167870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D1A9D-3499-6641-B405-C5C2F180A4D1}">
      <dsp:nvSpPr>
        <dsp:cNvPr id="0" name=""/>
        <dsp:cNvSpPr/>
      </dsp:nvSpPr>
      <dsp:spPr>
        <a:xfrm>
          <a:off x="3828470" y="2778963"/>
          <a:ext cx="936764" cy="468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Trasparenza e Fiducia</a:t>
          </a:r>
          <a:endParaRPr lang="it-IT" sz="1200" kern="1200" dirty="0"/>
        </a:p>
      </dsp:txBody>
      <dsp:txXfrm>
        <a:off x="3828470" y="2778963"/>
        <a:ext cx="936764" cy="468172"/>
      </dsp:txXfrm>
    </dsp:sp>
    <dsp:sp modelId="{C25FEA88-ABD9-CB4D-AA77-41CB56CDC1E2}">
      <dsp:nvSpPr>
        <dsp:cNvPr id="0" name=""/>
        <dsp:cNvSpPr/>
      </dsp:nvSpPr>
      <dsp:spPr>
        <a:xfrm>
          <a:off x="2991523" y="3137679"/>
          <a:ext cx="1678618" cy="167870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954EC-567A-2244-A448-160E657F039B}">
      <dsp:nvSpPr>
        <dsp:cNvPr id="0" name=""/>
        <dsp:cNvSpPr/>
      </dsp:nvSpPr>
      <dsp:spPr>
        <a:xfrm>
          <a:off x="3360246" y="3745653"/>
          <a:ext cx="936764" cy="468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 err="1"/>
            <a:t>Algorithmic</a:t>
          </a:r>
          <a:r>
            <a:rPr lang="it-IT" sz="1200" b="1" kern="1200" dirty="0"/>
            <a:t> e Data </a:t>
          </a:r>
          <a:r>
            <a:rPr lang="it-IT" sz="1200" b="1" kern="1200" dirty="0" err="1"/>
            <a:t>Fairness</a:t>
          </a:r>
          <a:endParaRPr lang="it-IT" sz="1200" kern="1200" dirty="0"/>
        </a:p>
      </dsp:txBody>
      <dsp:txXfrm>
        <a:off x="3360246" y="3745653"/>
        <a:ext cx="936764" cy="468172"/>
      </dsp:txXfrm>
    </dsp:sp>
    <dsp:sp modelId="{021A4E1E-89D5-2344-8466-885309E4B67E}">
      <dsp:nvSpPr>
        <dsp:cNvPr id="0" name=""/>
        <dsp:cNvSpPr/>
      </dsp:nvSpPr>
      <dsp:spPr>
        <a:xfrm>
          <a:off x="3685697" y="5180003"/>
          <a:ext cx="455962" cy="477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7D3C9-806F-B844-B519-733F9F0A8429}">
      <dsp:nvSpPr>
        <dsp:cNvPr id="0" name=""/>
        <dsp:cNvSpPr/>
      </dsp:nvSpPr>
      <dsp:spPr>
        <a:xfrm>
          <a:off x="3828470" y="4712343"/>
          <a:ext cx="936764" cy="468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Sicurezza e infrastrutture</a:t>
          </a:r>
          <a:endParaRPr lang="it-IT" sz="1200" kern="1200" dirty="0"/>
        </a:p>
      </dsp:txBody>
      <dsp:txXfrm>
        <a:off x="3828470" y="4712343"/>
        <a:ext cx="936764" cy="4681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A7C0F-9FC0-1E45-BFC5-13FB1BADBD79}">
      <dsp:nvSpPr>
        <dsp:cNvPr id="0" name=""/>
        <dsp:cNvSpPr/>
      </dsp:nvSpPr>
      <dsp:spPr>
        <a:xfrm>
          <a:off x="2408136" y="1770058"/>
          <a:ext cx="1886066" cy="218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11"/>
              </a:lnTo>
              <a:lnTo>
                <a:pt x="1886066" y="109111"/>
              </a:lnTo>
              <a:lnTo>
                <a:pt x="1886066" y="21822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67F7D-DDA2-D24B-8AC3-C2EF2E04812E}">
      <dsp:nvSpPr>
        <dsp:cNvPr id="0" name=""/>
        <dsp:cNvSpPr/>
      </dsp:nvSpPr>
      <dsp:spPr>
        <a:xfrm>
          <a:off x="2408136" y="1770058"/>
          <a:ext cx="628688" cy="218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11"/>
              </a:lnTo>
              <a:lnTo>
                <a:pt x="628688" y="109111"/>
              </a:lnTo>
              <a:lnTo>
                <a:pt x="628688" y="21822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A486B-52BB-8746-9C02-CE2893D60A69}">
      <dsp:nvSpPr>
        <dsp:cNvPr id="0" name=""/>
        <dsp:cNvSpPr/>
      </dsp:nvSpPr>
      <dsp:spPr>
        <a:xfrm>
          <a:off x="1779447" y="1770058"/>
          <a:ext cx="628688" cy="218222"/>
        </a:xfrm>
        <a:custGeom>
          <a:avLst/>
          <a:gdLst/>
          <a:ahLst/>
          <a:cxnLst/>
          <a:rect l="0" t="0" r="0" b="0"/>
          <a:pathLst>
            <a:path>
              <a:moveTo>
                <a:pt x="628688" y="0"/>
              </a:moveTo>
              <a:lnTo>
                <a:pt x="628688" y="109111"/>
              </a:lnTo>
              <a:lnTo>
                <a:pt x="0" y="109111"/>
              </a:lnTo>
              <a:lnTo>
                <a:pt x="0" y="21822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8CCA1-5330-D641-ACB6-F9C433811EBF}">
      <dsp:nvSpPr>
        <dsp:cNvPr id="0" name=""/>
        <dsp:cNvSpPr/>
      </dsp:nvSpPr>
      <dsp:spPr>
        <a:xfrm>
          <a:off x="522069" y="1770058"/>
          <a:ext cx="1886066" cy="218222"/>
        </a:xfrm>
        <a:custGeom>
          <a:avLst/>
          <a:gdLst/>
          <a:ahLst/>
          <a:cxnLst/>
          <a:rect l="0" t="0" r="0" b="0"/>
          <a:pathLst>
            <a:path>
              <a:moveTo>
                <a:pt x="1886066" y="0"/>
              </a:moveTo>
              <a:lnTo>
                <a:pt x="1886066" y="109111"/>
              </a:lnTo>
              <a:lnTo>
                <a:pt x="0" y="109111"/>
              </a:lnTo>
              <a:lnTo>
                <a:pt x="0" y="21822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15E19-699D-3D4D-A808-C13DE3194705}">
      <dsp:nvSpPr>
        <dsp:cNvPr id="0" name=""/>
        <dsp:cNvSpPr/>
      </dsp:nvSpPr>
      <dsp:spPr>
        <a:xfrm>
          <a:off x="1888558" y="1250481"/>
          <a:ext cx="1039155" cy="519577"/>
        </a:xfrm>
        <a:prstGeom prst="rect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Innovazione sostenibile</a:t>
          </a:r>
        </a:p>
      </dsp:txBody>
      <dsp:txXfrm>
        <a:off x="1888558" y="1250481"/>
        <a:ext cx="1039155" cy="519577"/>
      </dsp:txXfrm>
    </dsp:sp>
    <dsp:sp modelId="{692CCEC6-5615-C04D-BB6A-84C94C71922A}">
      <dsp:nvSpPr>
        <dsp:cNvPr id="0" name=""/>
        <dsp:cNvSpPr/>
      </dsp:nvSpPr>
      <dsp:spPr>
        <a:xfrm>
          <a:off x="2491" y="1988281"/>
          <a:ext cx="1039155" cy="51957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Società</a:t>
          </a:r>
        </a:p>
      </dsp:txBody>
      <dsp:txXfrm>
        <a:off x="2491" y="1988281"/>
        <a:ext cx="1039155" cy="519577"/>
      </dsp:txXfrm>
    </dsp:sp>
    <dsp:sp modelId="{537D12E9-F6AE-4E40-8D5E-27F79AF0568F}">
      <dsp:nvSpPr>
        <dsp:cNvPr id="0" name=""/>
        <dsp:cNvSpPr/>
      </dsp:nvSpPr>
      <dsp:spPr>
        <a:xfrm>
          <a:off x="1259869" y="1988281"/>
          <a:ext cx="1039155" cy="51957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Sistema economico</a:t>
          </a:r>
        </a:p>
      </dsp:txBody>
      <dsp:txXfrm>
        <a:off x="1259869" y="1988281"/>
        <a:ext cx="1039155" cy="519577"/>
      </dsp:txXfrm>
    </dsp:sp>
    <dsp:sp modelId="{53E91BE9-47CE-8349-9DE4-7055602F08FF}">
      <dsp:nvSpPr>
        <dsp:cNvPr id="0" name=""/>
        <dsp:cNvSpPr/>
      </dsp:nvSpPr>
      <dsp:spPr>
        <a:xfrm>
          <a:off x="2517247" y="1988281"/>
          <a:ext cx="1039155" cy="519577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Ricerca</a:t>
          </a:r>
        </a:p>
      </dsp:txBody>
      <dsp:txXfrm>
        <a:off x="2517247" y="1988281"/>
        <a:ext cx="1039155" cy="519577"/>
      </dsp:txXfrm>
    </dsp:sp>
    <dsp:sp modelId="{9CE0C0F2-98D7-C44A-8F9E-AD4EE3F1DFB3}">
      <dsp:nvSpPr>
        <dsp:cNvPr id="0" name=""/>
        <dsp:cNvSpPr/>
      </dsp:nvSpPr>
      <dsp:spPr>
        <a:xfrm>
          <a:off x="3774625" y="1988281"/>
          <a:ext cx="1039155" cy="519577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Policy makers</a:t>
          </a:r>
        </a:p>
      </dsp:txBody>
      <dsp:txXfrm>
        <a:off x="3774625" y="1988281"/>
        <a:ext cx="1039155" cy="519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4083D-55BF-4A48-B128-47637B86DECF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D64CA-D0A4-304B-8D12-B13401CA0A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611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Idealmente FAST vuole </a:t>
            </a:r>
            <a:r>
              <a:rPr lang="it-IT" dirty="0" err="1"/>
              <a:t>contriuire</a:t>
            </a:r>
            <a:r>
              <a:rPr lang="it-IT" dirty="0"/>
              <a:t> a ridurre l’impatto dei problemi di disinformazione, polarizzazione, cyber </a:t>
            </a:r>
            <a:r>
              <a:rPr lang="it-IT" dirty="0" err="1"/>
              <a:t>insecurity</a:t>
            </a:r>
            <a:r>
              <a:rPr lang="it-IT" dirty="0"/>
              <a:t>, AI </a:t>
            </a:r>
            <a:r>
              <a:rPr lang="it-IT" dirty="0" err="1"/>
              <a:t>misues</a:t>
            </a:r>
            <a:r>
              <a:rPr lang="it-IT" dirty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D64CA-D0A4-304B-8D12-B13401CA0AC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136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D64CA-D0A4-304B-8D12-B13401CA0AC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83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chiaro</a:t>
            </a:r>
            <a:r>
              <a:rPr lang="en-US" dirty="0"/>
              <a:t> </a:t>
            </a:r>
            <a:r>
              <a:rPr lang="en-US" dirty="0" err="1"/>
              <a:t>l’uso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colori</a:t>
            </a:r>
            <a:r>
              <a:rPr lang="en-US" dirty="0"/>
              <a:t>,  il rosso indica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istituti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partecipano</a:t>
            </a:r>
            <a:r>
              <a:rPr lang="en-US" dirty="0"/>
              <a:t> </a:t>
            </a:r>
            <a:r>
              <a:rPr lang="en-US" dirty="0" err="1"/>
              <a:t>all’aggregazione</a:t>
            </a:r>
            <a:r>
              <a:rPr lang="en-US" dirty="0"/>
              <a:t> o </a:t>
            </a:r>
            <a:r>
              <a:rPr lang="en-US" dirty="0" err="1"/>
              <a:t>cosa</a:t>
            </a:r>
            <a:r>
              <a:rPr lang="en-US" dirty="0"/>
              <a:t> </a:t>
            </a:r>
            <a:r>
              <a:rPr lang="en-US" dirty="0" err="1"/>
              <a:t>altrimenti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D64CA-D0A4-304B-8D12-B13401CA0AC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338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tabella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illeggibile</a:t>
            </a:r>
            <a:r>
              <a:rPr lang="en-US" dirty="0"/>
              <a:t>...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può</a:t>
            </a:r>
            <a:r>
              <a:rPr lang="en-US" dirty="0"/>
              <a:t> fare </a:t>
            </a:r>
            <a:r>
              <a:rPr lang="en-US" dirty="0" err="1"/>
              <a:t>meglio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D64CA-D0A4-304B-8D12-B13401CA0AC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3852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 </a:t>
            </a:r>
            <a:r>
              <a:rPr lang="en-US" dirty="0" err="1"/>
              <a:t>capisco</a:t>
            </a:r>
            <a:r>
              <a:rPr lang="en-US" dirty="0"/>
              <a:t>, o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slide da </a:t>
            </a:r>
            <a:r>
              <a:rPr lang="en-US" dirty="0" err="1"/>
              <a:t>completre</a:t>
            </a:r>
            <a:r>
              <a:rPr lang="en-US" dirty="0"/>
              <a:t>, o </a:t>
            </a:r>
            <a:r>
              <a:rPr lang="en-US" dirty="0" err="1"/>
              <a:t>c’è</a:t>
            </a:r>
            <a:r>
              <a:rPr lang="en-US" dirty="0"/>
              <a:t> </a:t>
            </a:r>
            <a:r>
              <a:rPr lang="en-US" dirty="0" err="1"/>
              <a:t>dacorreggere</a:t>
            </a:r>
            <a:r>
              <a:rPr lang="en-US" dirty="0"/>
              <a:t> la prima </a:t>
            </a:r>
            <a:r>
              <a:rPr lang="en-US" dirty="0" err="1"/>
              <a:t>frase</a:t>
            </a:r>
            <a:r>
              <a:rPr lang="en-US" dirty="0"/>
              <a:t>:   </a:t>
            </a:r>
            <a:r>
              <a:rPr lang="en-US" dirty="0" err="1"/>
              <a:t>riportare</a:t>
            </a:r>
            <a:r>
              <a:rPr lang="en-US" dirty="0"/>
              <a:t> </a:t>
            </a:r>
            <a:r>
              <a:rPr lang="en-US" dirty="0" err="1"/>
              <a:t>informazioni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 </a:t>
            </a:r>
            <a:r>
              <a:rPr lang="en-US" dirty="0" err="1">
                <a:sym typeface="Wingdings" pitchFamily="2" charset="2"/>
              </a:rPr>
              <a:t>questi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sono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dati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principali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sulla</a:t>
            </a:r>
            <a:r>
              <a:rPr lang="en-US" dirty="0">
                <a:sym typeface="Wingdings" pitchFamily="2" charset="2"/>
              </a:rPr>
              <a:t>....</a:t>
            </a:r>
            <a:br>
              <a:rPr lang="en-US" dirty="0">
                <a:sym typeface="Wingdings" pitchFamily="2" charset="2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D64CA-D0A4-304B-8D12-B13401CA0AC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870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8981A7-0EC3-CDA6-D7BF-9400799BB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5FAF45B-4237-E3BF-D162-882FC3D20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C2B7BB-FBBA-8ABB-9973-BFA40436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B71CAF-4141-9F8E-C1B6-D3B0ECF5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076649-7A3C-DE7D-A97A-D8AB027F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20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FC1F9D-DFAF-A590-C10C-862C3C99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7B9A45C-1FBD-5EF8-0B01-F6874F262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97F2F7-A940-6984-5FB7-949992F0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FFC4AC-8B27-6CE5-E101-EDE51713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A00479-C489-DA86-FC16-96582031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43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D47E374-B7D4-BB0F-1531-68A38B1DF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6747F66-93B1-8CE2-9044-228914AB6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CA747C-FA5A-959E-CC88-0FE40CD9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CB33EB-2854-1D3D-F431-E91AC862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FF57B8-BCA8-081D-6FF8-BD94509E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87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D8E04E-E54E-1DEE-4299-355488D1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79491B-0AE9-E825-7400-C78251500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48350C-04B6-1ADA-31F0-61BEF2B7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182D9C-574B-FA2A-228B-1EE4CD22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97EA49-3030-8573-EEE4-0B1267BF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26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33A9C6-2CC2-C7C0-55EC-584ABCD5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4DDA9C-9AAC-A825-EEAC-82AEB0961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C876C8-EC31-6803-2459-5C6AFBAB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7BE7DE-F2B1-B467-597D-B11A2DA9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50568A-D7E2-E796-4474-5AED92B9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04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E87C44-AA52-50FB-CAA5-4803FE901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62A086-B7E7-2E6B-4F08-884ECFB33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EAD39F-C931-7865-E95E-FEFB6849B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CF320A-0567-B042-A24F-654C65667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266CE6-C481-467E-AE7E-5B34833FC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D4B8B7-AF7C-0161-CAB3-8BFAF160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49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9F49DF-740E-9DA7-FCEB-E0BF37D7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5B502D-1EBA-B2FA-DE56-E34210FD5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CF3ED7-B354-7802-0088-A13B6CD2C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5BD2848-D581-BF39-1166-78DEB3958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90895E-1249-AD34-274E-6D54FE9CD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471F731-352A-E25F-D067-0D3830A57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5C4C2AF-A04D-B092-3D2B-CF74BF06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808D07E-A9BB-C25A-F626-E6E2FF55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53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92BAF0-A434-4CAA-1C8C-2B6B990B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B6EF19E-E101-9CBB-66F8-80D3656A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90346C-340E-72F7-2AE4-A5C90AE9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D15EC9D-AB7B-5BB4-E867-4354629B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44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F4CFAF-1AB0-3386-CF7D-F411F996C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6DEF715-6081-B61C-0E74-AE49BC10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FA1BE2-F64F-DC58-6CB5-9A74CC59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29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854BE7-5DE3-9921-57C6-7D0EE2F7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EB84BD-9A54-7B5F-F8EE-E21C27C17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0F13F9-00C7-6957-A58A-EF2600E1F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C31324-AB86-82B1-56A5-96B08D15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A063D8-46F8-DAA6-EBF1-6E9C7F6E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174032-CA17-0BEC-4182-EF5AF298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20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DDA6AD-88AA-A231-FD7A-770325E1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D3931D8-FE69-8141-105E-E4F133AEA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496C47-181B-0B3A-DBBB-6C30D1C04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484FAE-66F3-50A3-AFC5-C58230A5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0C0E07B-8681-3023-CDFC-607BC23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8E912F-0FCC-85B1-B8D5-E984362D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92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ACE82D-3DBF-C63B-2E1E-29110CE3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37B2E3-709D-6548-FBC5-4E6D774A9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B320CB-EF21-40B6-1A01-4C93A124D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DFF67D-2881-46C7-A871-754457E58B76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0E1396-32B9-EEE8-AD0E-19FA45E02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E8111A-CDCB-3E03-71F0-92ADAACAD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44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13" Type="http://schemas.openxmlformats.org/officeDocument/2006/relationships/diagramColors" Target="../diagrams/colors9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8.xml"/><Relationship Id="rId12" Type="http://schemas.openxmlformats.org/officeDocument/2006/relationships/diagramQuickStyle" Target="../diagrams/quickStyl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8.xml"/><Relationship Id="rId11" Type="http://schemas.openxmlformats.org/officeDocument/2006/relationships/diagramLayout" Target="../diagrams/layout9.xml"/><Relationship Id="rId5" Type="http://schemas.openxmlformats.org/officeDocument/2006/relationships/diagramData" Target="../diagrams/data8.xml"/><Relationship Id="rId10" Type="http://schemas.openxmlformats.org/officeDocument/2006/relationships/diagramData" Target="../diagrams/data9.xml"/><Relationship Id="rId4" Type="http://schemas.openxmlformats.org/officeDocument/2006/relationships/image" Target="../media/image12.png"/><Relationship Id="rId9" Type="http://schemas.microsoft.com/office/2007/relationships/diagramDrawing" Target="../diagrams/drawing8.xml"/><Relationship Id="rId14" Type="http://schemas.microsoft.com/office/2007/relationships/diagramDrawing" Target="../diagrams/drawin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diagramQuickStyle" Target="../diagrams/quickStyle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2.xml"/><Relationship Id="rId15" Type="http://schemas.microsoft.com/office/2007/relationships/diagramDrawing" Target="../diagrams/drawing3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Relationship Id="rId14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F71DA7-AE5E-B9E0-B0A5-89C4E21DB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1636" y="368213"/>
            <a:ext cx="9144000" cy="2387600"/>
          </a:xfrm>
        </p:spPr>
        <p:txBody>
          <a:bodyPr>
            <a:noAutofit/>
          </a:bodyPr>
          <a:lstStyle/>
          <a:p>
            <a:r>
              <a:rPr lang="it-IT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Verdana" panose="020B0604030504040204" pitchFamily="34" charset="0"/>
              </a:rPr>
              <a:t>FAST: Fairness, Sicurezza e Trasparenza in Dati e Algoritmi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8B780F4-3340-F68A-C0A3-8F33A0835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9511" y="3429000"/>
            <a:ext cx="9144000" cy="165576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it-IT" dirty="0"/>
              <a:t> derivata dalle seguenti progettualità/iniziative CNR PNRR (M4C2/M6/M2/PNC):</a:t>
            </a:r>
          </a:p>
          <a:p>
            <a:r>
              <a:rPr lang="it-IT" b="1" dirty="0"/>
              <a:t>IR_SOBIGDATA</a:t>
            </a:r>
          </a:p>
          <a:p>
            <a:r>
              <a:rPr lang="it-IT" b="1" dirty="0"/>
              <a:t>PE07_SERICS</a:t>
            </a:r>
            <a:r>
              <a:rPr lang="it-IT" dirty="0"/>
              <a:t> (</a:t>
            </a:r>
            <a:r>
              <a:rPr lang="it-IT" dirty="0" err="1"/>
              <a:t>Spoke</a:t>
            </a:r>
            <a:r>
              <a:rPr lang="it-IT" dirty="0"/>
              <a:t> 1, Affiliato </a:t>
            </a:r>
            <a:r>
              <a:rPr lang="it-IT" dirty="0" err="1"/>
              <a:t>Spoke</a:t>
            </a:r>
            <a:r>
              <a:rPr lang="it-IT" dirty="0"/>
              <a:t> 2, Affiliato </a:t>
            </a:r>
            <a:r>
              <a:rPr lang="it-IT" dirty="0" err="1"/>
              <a:t>Spoke</a:t>
            </a:r>
            <a:r>
              <a:rPr lang="it-IT" dirty="0"/>
              <a:t> 3) </a:t>
            </a:r>
          </a:p>
          <a:p>
            <a:r>
              <a:rPr lang="it-IT" b="1" dirty="0"/>
              <a:t>CN-HPC</a:t>
            </a:r>
            <a:r>
              <a:rPr lang="it-IT" dirty="0"/>
              <a:t> (affiliato </a:t>
            </a:r>
            <a:r>
              <a:rPr lang="it-IT" dirty="0" err="1"/>
              <a:t>Spoke</a:t>
            </a:r>
            <a:r>
              <a:rPr lang="it-IT" dirty="0"/>
              <a:t> 6)</a:t>
            </a:r>
          </a:p>
        </p:txBody>
      </p:sp>
      <p:sp>
        <p:nvSpPr>
          <p:cNvPr id="4" name="Google Shape;100;p1">
            <a:extLst>
              <a:ext uri="{FF2B5EF4-FFF2-40B4-BE49-F238E27FC236}">
                <a16:creationId xmlns:a16="http://schemas.microsoft.com/office/drawing/2014/main" id="{C9BA8E8F-DD84-2B9F-3DD2-8FFB06AA8855}"/>
              </a:ext>
            </a:extLst>
          </p:cNvPr>
          <p:cNvSpPr txBox="1"/>
          <p:nvPr/>
        </p:nvSpPr>
        <p:spPr>
          <a:xfrm>
            <a:off x="908982" y="-2167"/>
            <a:ext cx="10216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Workshop su ”Sostenibilità PNRR@CNR”, 10 febbraio 2025  - CNR - Area della Ricerca di Pisa</a:t>
            </a:r>
            <a:endParaRPr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99;p1">
            <a:extLst>
              <a:ext uri="{FF2B5EF4-FFF2-40B4-BE49-F238E27FC236}">
                <a16:creationId xmlns:a16="http://schemas.microsoft.com/office/drawing/2014/main" id="{BCEAB7CD-361B-D1D8-C368-BC8EF3BFD21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40550" y="71390"/>
            <a:ext cx="1251450" cy="8031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6;p1">
            <a:extLst>
              <a:ext uri="{FF2B5EF4-FFF2-40B4-BE49-F238E27FC236}">
                <a16:creationId xmlns:a16="http://schemas.microsoft.com/office/drawing/2014/main" id="{E5E47055-BD02-B8D1-CA12-A42EEF7003E8}"/>
              </a:ext>
            </a:extLst>
          </p:cNvPr>
          <p:cNvSpPr txBox="1"/>
          <p:nvPr/>
        </p:nvSpPr>
        <p:spPr>
          <a:xfrm>
            <a:off x="38456" y="5957656"/>
            <a:ext cx="66711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Dipartimento di Ingegneria, ICT e tecnologie per l'energia e i trasporti (</a:t>
            </a:r>
            <a:r>
              <a:rPr lang="it-IT" sz="12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DIITET</a:t>
            </a:r>
            <a:r>
              <a:rPr lang="it-IT" sz="12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)</a:t>
            </a:r>
            <a:endParaRPr sz="12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Dipartimento di Scienze </a:t>
            </a:r>
            <a:r>
              <a:rPr lang="it-IT" sz="12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Umane </a:t>
            </a:r>
            <a:r>
              <a:rPr lang="it-IT" sz="12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(</a:t>
            </a:r>
            <a:r>
              <a:rPr lang="it-IT" sz="12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DSU</a:t>
            </a:r>
            <a:r>
              <a:rPr lang="it-IT" sz="12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)</a:t>
            </a:r>
            <a:endParaRPr sz="12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E1D9E26-8E1C-F97A-1BA3-9760E13E3555}"/>
              </a:ext>
            </a:extLst>
          </p:cNvPr>
          <p:cNvSpPr txBox="1"/>
          <p:nvPr/>
        </p:nvSpPr>
        <p:spPr>
          <a:xfrm>
            <a:off x="581113" y="5955221"/>
            <a:ext cx="11640797" cy="92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rtl="0" eaLnBrk="1" fontAlgn="b" latinLnBrk="0" hangingPunct="1">
              <a:lnSpc>
                <a:spcPct val="115000"/>
              </a:lnSpc>
            </a:pPr>
            <a:r>
              <a:rPr lang="it-IT" sz="12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Istituto di calcolo e reti ad alte prestazioni (</a:t>
            </a:r>
            <a:r>
              <a:rPr lang="it-IT" sz="12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ICAR</a:t>
            </a:r>
            <a:r>
              <a:rPr lang="it-IT" sz="12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), Istituto di informatica e telematica (</a:t>
            </a:r>
            <a:r>
              <a:rPr lang="it-IT" sz="12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IIT</a:t>
            </a:r>
            <a:r>
              <a:rPr lang="it-IT" sz="12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r" rtl="0" eaLnBrk="1" fontAlgn="auto" latinLnBrk="0" hangingPunct="1">
              <a:lnSpc>
                <a:spcPct val="115000"/>
              </a:lnSpc>
            </a:pPr>
            <a:r>
              <a:rPr lang="it-IT" sz="12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Istituto di scienza e tecnologie dell'informazione (</a:t>
            </a:r>
            <a:r>
              <a:rPr lang="it-IT" sz="12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ISTI</a:t>
            </a:r>
            <a:r>
              <a:rPr lang="it-IT" sz="12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), Istituto di Informatica Giuridica e Sistemi Giudiziari (</a:t>
            </a:r>
            <a:r>
              <a:rPr lang="it-IT" sz="12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IGSG</a:t>
            </a:r>
            <a:r>
              <a:rPr lang="it-IT" sz="12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r" rtl="0" eaLnBrk="1" fontAlgn="auto" latinLnBrk="0" hangingPunct="1">
              <a:lnSpc>
                <a:spcPct val="115000"/>
              </a:lnSpc>
            </a:pPr>
            <a:r>
              <a:rPr lang="it-IT" sz="12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Istituto di Matematica Applicata e Tecnologie Informatiche (</a:t>
            </a:r>
            <a:r>
              <a:rPr lang="it-IT" sz="12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IMATI</a:t>
            </a:r>
            <a:r>
              <a:rPr lang="it-IT" sz="12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), Istituto di Ricerca e Innovazione e Servizi per lo Sviluppo (</a:t>
            </a:r>
            <a:r>
              <a:rPr lang="it-IT" sz="12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IRISS</a:t>
            </a:r>
            <a:r>
              <a:rPr lang="it-IT" sz="12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r" rtl="0" eaLnBrk="1" fontAlgn="auto" latinLnBrk="0" hangingPunct="1">
              <a:lnSpc>
                <a:spcPct val="115000"/>
              </a:lnSpc>
            </a:pPr>
            <a:r>
              <a:rPr lang="it-IT" sz="12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Istituto di Ricerca sulla Crescita Economica Sostenibile (</a:t>
            </a:r>
            <a:r>
              <a:rPr lang="it-IT" sz="1200" b="1" i="0" u="none" strike="noStrike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IRCrES</a:t>
            </a:r>
            <a:r>
              <a:rPr lang="it-IT" sz="12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), Istituto di Scienze e Tecnologie della Cognizione (</a:t>
            </a:r>
            <a:r>
              <a:rPr lang="it-IT" sz="12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ISTC</a:t>
            </a:r>
            <a:r>
              <a:rPr lang="it-IT" sz="12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), Istituto per le Applicazioni del Calcolo (</a:t>
            </a:r>
            <a:r>
              <a:rPr lang="it-IT" sz="12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IAC</a:t>
            </a:r>
            <a:r>
              <a:rPr lang="it-IT" sz="12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dirty="0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BA5A3985-4BC1-5EC9-6916-6D261A71E886}"/>
              </a:ext>
            </a:extLst>
          </p:cNvPr>
          <p:cNvCxnSpPr>
            <a:cxnSpLocks/>
          </p:cNvCxnSpPr>
          <p:nvPr/>
        </p:nvCxnSpPr>
        <p:spPr>
          <a:xfrm flipV="1">
            <a:off x="85458" y="6195700"/>
            <a:ext cx="5889921" cy="371742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CC175557-AB99-4D2E-941B-60D864855F10}"/>
              </a:ext>
            </a:extLst>
          </p:cNvPr>
          <p:cNvCxnSpPr>
            <a:cxnSpLocks/>
          </p:cNvCxnSpPr>
          <p:nvPr/>
        </p:nvCxnSpPr>
        <p:spPr>
          <a:xfrm flipV="1">
            <a:off x="3030418" y="5798321"/>
            <a:ext cx="7250173" cy="397379"/>
          </a:xfrm>
          <a:prstGeom prst="bentConnector3">
            <a:avLst>
              <a:gd name="adj1" fmla="val 4169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745BAAC-A9ED-AB0B-D9C0-4B2BF99F96E3}"/>
              </a:ext>
            </a:extLst>
          </p:cNvPr>
          <p:cNvSpPr txBox="1"/>
          <p:nvPr/>
        </p:nvSpPr>
        <p:spPr>
          <a:xfrm>
            <a:off x="10337562" y="5622201"/>
            <a:ext cx="188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Istituti</a:t>
            </a:r>
            <a:r>
              <a:rPr lang="en-GB" b="1" dirty="0"/>
              <a:t> </a:t>
            </a:r>
            <a:r>
              <a:rPr lang="en-GB" b="1" dirty="0" err="1"/>
              <a:t>Coinvolti</a:t>
            </a:r>
            <a:endParaRPr lang="en-GB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F6E71A-8A2B-C40E-9F1F-64B966495AC1}"/>
              </a:ext>
            </a:extLst>
          </p:cNvPr>
          <p:cNvSpPr txBox="1"/>
          <p:nvPr/>
        </p:nvSpPr>
        <p:spPr>
          <a:xfrm>
            <a:off x="26477" y="5626474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Dipartimenti</a:t>
            </a:r>
            <a:endParaRPr lang="it-IT" sz="12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7860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CEA0A-E69F-867D-4E2D-A3D1E1FFC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SoBigData</a:t>
            </a:r>
            <a:r>
              <a:rPr lang="en-GB" dirty="0"/>
              <a:t>: Virtual Laboratory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EB8FB-89A7-7ACD-BB84-C79D6E6F6112}"/>
              </a:ext>
            </a:extLst>
          </p:cNvPr>
          <p:cNvSpPr txBox="1"/>
          <p:nvPr/>
        </p:nvSpPr>
        <p:spPr>
          <a:xfrm>
            <a:off x="634073" y="19355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FD4110A-8E46-D1CD-BF3A-994E58213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950459"/>
              </p:ext>
            </p:extLst>
          </p:nvPr>
        </p:nvGraphicFramePr>
        <p:xfrm>
          <a:off x="395064" y="1405347"/>
          <a:ext cx="10039110" cy="458791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182155">
                  <a:extLst>
                    <a:ext uri="{9D8B030D-6E8A-4147-A177-3AD203B41FA5}">
                      <a16:colId xmlns:a16="http://schemas.microsoft.com/office/drawing/2014/main" val="148745993"/>
                    </a:ext>
                  </a:extLst>
                </a:gridCol>
                <a:gridCol w="2807290">
                  <a:extLst>
                    <a:ext uri="{9D8B030D-6E8A-4147-A177-3AD203B41FA5}">
                      <a16:colId xmlns:a16="http://schemas.microsoft.com/office/drawing/2014/main" val="1112514284"/>
                    </a:ext>
                  </a:extLst>
                </a:gridCol>
                <a:gridCol w="5049665">
                  <a:extLst>
                    <a:ext uri="{9D8B030D-6E8A-4147-A177-3AD203B41FA5}">
                      <a16:colId xmlns:a16="http://schemas.microsoft.com/office/drawing/2014/main" val="4136672530"/>
                    </a:ext>
                  </a:extLst>
                </a:gridCol>
              </a:tblGrid>
              <a:tr h="110160">
                <a:tc>
                  <a:txBody>
                    <a:bodyPr/>
                    <a:lstStyle/>
                    <a:p>
                      <a:r>
                        <a:rPr lang="it-IT" sz="1600" b="1"/>
                        <a:t>Virtual Laboratory</a:t>
                      </a:r>
                    </a:p>
                  </a:txBody>
                  <a:tcPr marL="27540" marR="27540" marT="13770" marB="13770" anchor="ctr"/>
                </a:tc>
                <a:tc>
                  <a:txBody>
                    <a:bodyPr/>
                    <a:lstStyle/>
                    <a:p>
                      <a:r>
                        <a:rPr lang="it-IT" sz="1600" b="1"/>
                        <a:t>Summary</a:t>
                      </a:r>
                    </a:p>
                  </a:txBody>
                  <a:tcPr marL="27540" marR="27540" marT="13770" marB="13770" anchor="ctr"/>
                </a:tc>
                <a:tc>
                  <a:txBody>
                    <a:bodyPr/>
                    <a:lstStyle/>
                    <a:p>
                      <a:r>
                        <a:rPr lang="it-IT" sz="1600" b="1" dirty="0" err="1"/>
                        <a:t>Research</a:t>
                      </a:r>
                      <a:r>
                        <a:rPr lang="it-IT" sz="1600" b="1" dirty="0"/>
                        <a:t> Activities</a:t>
                      </a:r>
                    </a:p>
                  </a:txBody>
                  <a:tcPr marL="27540" marR="27540" marT="13770" marB="13770" anchor="ctr"/>
                </a:tc>
                <a:extLst>
                  <a:ext uri="{0D108BD9-81ED-4DB2-BD59-A6C34878D82A}">
                    <a16:rowId xmlns:a16="http://schemas.microsoft.com/office/drawing/2014/main" val="3549158934"/>
                  </a:ext>
                </a:extLst>
              </a:tr>
              <a:tr h="936364">
                <a:tc>
                  <a:txBody>
                    <a:bodyPr/>
                    <a:lstStyle/>
                    <a:p>
                      <a:r>
                        <a:rPr lang="it-IT" sz="1400" b="1" dirty="0" err="1">
                          <a:solidFill>
                            <a:schemeClr val="tx1"/>
                          </a:solidFill>
                        </a:rPr>
                        <a:t>Societal</a:t>
                      </a:r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400" b="1" dirty="0" err="1">
                          <a:solidFill>
                            <a:schemeClr val="tx1"/>
                          </a:solidFill>
                        </a:rPr>
                        <a:t>Debates</a:t>
                      </a:r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it-IT" sz="1400" b="1" dirty="0" err="1">
                          <a:solidFill>
                            <a:schemeClr val="tx1"/>
                          </a:solidFill>
                        </a:rPr>
                        <a:t>Misinformation</a:t>
                      </a:r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 Analysis (VL-</a:t>
                      </a:r>
                      <a:r>
                        <a:rPr lang="it-IT" sz="1400" b="1" dirty="0" err="1">
                          <a:solidFill>
                            <a:schemeClr val="tx1"/>
                          </a:solidFill>
                        </a:rPr>
                        <a:t>Misinformation</a:t>
                      </a:r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27540" marR="27540" marT="13770" marB="1377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Studies public debates, misinformation, and social media dynamics.</a:t>
                      </a:r>
                    </a:p>
                  </a:txBody>
                  <a:tcPr marL="27540" marR="27540" marT="13770" marB="1377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Analysis of online conspiracy theories and coordinated behavior.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Study of opinion polarization dynamics.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Development of metrics to detect and mitigate radicalization.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Methods for identifying exposure to fake or harmful content.</a:t>
                      </a:r>
                    </a:p>
                  </a:txBody>
                  <a:tcPr marL="27540" marR="27540" marT="13770" marB="1377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135297"/>
                  </a:ext>
                </a:extLst>
              </a:tr>
              <a:tr h="1349466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Demography, Economy and Finance 2.0 (VL-Economy)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marL="27540" marR="27540" marT="13770" marB="1377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Focuses on socio-economic and financial systems, including traditional markets and emerging blockchain-based economies.</a:t>
                      </a:r>
                    </a:p>
                  </a:txBody>
                  <a:tcPr marL="27540" marR="27540" marT="13770" marB="1377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Study of economic shock propagation in networks.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Analysis of high-frequency financial market dynamics.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Detection of market manipulation in high-frequency trading.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Reconstruction of financial networks from partial data.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Analysis of cryptocurrency market manipulation via social media.</a:t>
                      </a:r>
                    </a:p>
                  </a:txBody>
                  <a:tcPr marL="27540" marR="27540" marT="13770" marB="1377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055475"/>
                  </a:ext>
                </a:extLst>
              </a:tr>
              <a:tr h="936364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Sustainable Cities for Citizens (VL-City)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marL="27540" marR="27540" marT="13770" marB="1377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Develops methodologies for urban sustainability, environmental performance, and mobility analysis.</a:t>
                      </a:r>
                    </a:p>
                  </a:txBody>
                  <a:tcPr marL="27540" marR="27540" marT="13770" marB="1377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Renewable energy planning for urban areas.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Development of sustainable cognitive buildings.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Mobility efficiency and environmental impact analysis.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Migration dynamics and integration analysis.</a:t>
                      </a:r>
                    </a:p>
                  </a:txBody>
                  <a:tcPr marL="27540" marR="27540" marT="13770" marB="1377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742222"/>
                  </a:ext>
                </a:extLst>
              </a:tr>
              <a:tr h="1018984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Social Impact of AI and Explainable Machine Learning (VL-XAI)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marL="27540" marR="27540" marT="13770" marB="1377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Investigates AI's role in decision-making and fairness in ML models.</a:t>
                      </a:r>
                    </a:p>
                  </a:txBody>
                  <a:tcPr marL="27540" marR="27540" marT="13770" marB="1377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Development of interpretable ML models.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Study of fairness-aware AI algorithms.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Hybrid decision-making models integrating human-AI collaboration.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 Explanation techniques for anomaly detection and few-shot learning.</a:t>
                      </a:r>
                    </a:p>
                  </a:txBody>
                  <a:tcPr marL="27540" marR="27540" marT="13770" marB="1377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463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881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9B6D8C-5BC1-5694-C169-6F5C8029C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6743"/>
            <a:ext cx="4654685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Contributi</a:t>
            </a:r>
            <a:br>
              <a:rPr lang="it-IT" dirty="0"/>
            </a:br>
            <a:r>
              <a:rPr lang="it-IT" dirty="0"/>
              <a:t>Interazioni</a:t>
            </a:r>
            <a:br>
              <a:rPr lang="it-IT" dirty="0"/>
            </a:br>
            <a:r>
              <a:rPr lang="it-IT" dirty="0"/>
              <a:t>Impatti</a:t>
            </a:r>
          </a:p>
        </p:txBody>
      </p:sp>
      <p:pic>
        <p:nvPicPr>
          <p:cNvPr id="1032" name="Picture 8" descr="Fondazione SERICS – SEcurity and RIghts in the CyberSpace">
            <a:extLst>
              <a:ext uri="{FF2B5EF4-FFF2-40B4-BE49-F238E27FC236}">
                <a16:creationId xmlns:a16="http://schemas.microsoft.com/office/drawing/2014/main" id="{8E90FAB5-5026-F9DA-E123-1BA2D3D74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81447" y="1526126"/>
            <a:ext cx="3014678" cy="84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PC — Piano Nazionale di Ripresa e Resilienza">
            <a:extLst>
              <a:ext uri="{FF2B5EF4-FFF2-40B4-BE49-F238E27FC236}">
                <a16:creationId xmlns:a16="http://schemas.microsoft.com/office/drawing/2014/main" id="{A88353FC-DF56-A687-B467-D03BA5D80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754" y="4489079"/>
            <a:ext cx="2859932" cy="72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mepage | SoBigData.eu">
            <a:extLst>
              <a:ext uri="{FF2B5EF4-FFF2-40B4-BE49-F238E27FC236}">
                <a16:creationId xmlns:a16="http://schemas.microsoft.com/office/drawing/2014/main" id="{AE229AB1-BB5D-019E-13AF-D88E25C28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52226" y="3132371"/>
            <a:ext cx="3827496" cy="54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po 15">
            <a:extLst>
              <a:ext uri="{FF2B5EF4-FFF2-40B4-BE49-F238E27FC236}">
                <a16:creationId xmlns:a16="http://schemas.microsoft.com/office/drawing/2014/main" id="{0B8F8693-07B5-B982-56ED-9981E2EF345B}"/>
              </a:ext>
            </a:extLst>
          </p:cNvPr>
          <p:cNvGrpSpPr/>
          <p:nvPr/>
        </p:nvGrpSpPr>
        <p:grpSpPr>
          <a:xfrm>
            <a:off x="2410297" y="-149836"/>
            <a:ext cx="8128000" cy="5793725"/>
            <a:chOff x="1418076" y="1368176"/>
            <a:chExt cx="8128000" cy="5793725"/>
          </a:xfrm>
        </p:grpSpPr>
        <p:graphicFrame>
          <p:nvGraphicFramePr>
            <p:cNvPr id="7" name="Diagramma 6">
              <a:extLst>
                <a:ext uri="{FF2B5EF4-FFF2-40B4-BE49-F238E27FC236}">
                  <a16:creationId xmlns:a16="http://schemas.microsoft.com/office/drawing/2014/main" id="{CFEF37B1-F861-C46B-F763-64F2AB36C87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44457211"/>
                </p:ext>
              </p:extLst>
            </p:nvPr>
          </p:nvGraphicFramePr>
          <p:xfrm>
            <a:off x="1418076" y="136817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5" name="Freccia ad arco 14">
              <a:extLst>
                <a:ext uri="{FF2B5EF4-FFF2-40B4-BE49-F238E27FC236}">
                  <a16:creationId xmlns:a16="http://schemas.microsoft.com/office/drawing/2014/main" id="{88053C89-38D4-C3E9-D140-6BB352D92442}"/>
                </a:ext>
              </a:extLst>
            </p:cNvPr>
            <p:cNvSpPr/>
            <p:nvPr/>
          </p:nvSpPr>
          <p:spPr>
            <a:xfrm>
              <a:off x="4862421" y="5483198"/>
              <a:ext cx="1678618" cy="1678703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35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22" name="Rettangolo 21">
            <a:extLst>
              <a:ext uri="{FF2B5EF4-FFF2-40B4-BE49-F238E27FC236}">
                <a16:creationId xmlns:a16="http://schemas.microsoft.com/office/drawing/2014/main" id="{7B92D7D7-37D1-878B-972A-7108B9C38BAB}"/>
              </a:ext>
            </a:extLst>
          </p:cNvPr>
          <p:cNvSpPr/>
          <p:nvPr/>
        </p:nvSpPr>
        <p:spPr>
          <a:xfrm>
            <a:off x="5531796" y="5051897"/>
            <a:ext cx="1113411" cy="6642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1" name="Diagramma 20">
            <a:extLst>
              <a:ext uri="{FF2B5EF4-FFF2-40B4-BE49-F238E27FC236}">
                <a16:creationId xmlns:a16="http://schemas.microsoft.com/office/drawing/2014/main" id="{89E11935-24F4-F858-4AC7-537547714E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604065"/>
              </p:ext>
            </p:extLst>
          </p:nvPr>
        </p:nvGraphicFramePr>
        <p:xfrm>
          <a:off x="3687864" y="3908704"/>
          <a:ext cx="4816272" cy="3758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79422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26ECF44-247C-4325-8443-7B604E80D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82" y="1232832"/>
            <a:ext cx="5708651" cy="5708651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31F6D48-11E4-433A-9B22-29091F0B8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51" y="1070999"/>
            <a:ext cx="5787001" cy="5787001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1C0CF5B9-C85A-4E28-9DB7-EB8E2F476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Motivazione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2AF24ABD-E104-4F02-826D-366A65330169}"/>
              </a:ext>
            </a:extLst>
          </p:cNvPr>
          <p:cNvSpPr/>
          <p:nvPr/>
        </p:nvSpPr>
        <p:spPr>
          <a:xfrm>
            <a:off x="373673" y="2853104"/>
            <a:ext cx="6268915" cy="60666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7CB1D84B-9497-4431-90B2-44D4D8F559E2}"/>
              </a:ext>
            </a:extLst>
          </p:cNvPr>
          <p:cNvSpPr/>
          <p:nvPr/>
        </p:nvSpPr>
        <p:spPr>
          <a:xfrm>
            <a:off x="373673" y="3942518"/>
            <a:ext cx="6268915" cy="60666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C9F9FFDD-13C0-4B39-8FC9-FCCF556CABBC}"/>
              </a:ext>
            </a:extLst>
          </p:cNvPr>
          <p:cNvSpPr/>
          <p:nvPr/>
        </p:nvSpPr>
        <p:spPr>
          <a:xfrm>
            <a:off x="6353763" y="3862312"/>
            <a:ext cx="6268915" cy="60666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46474C17-447A-4EBF-9AA7-E173A537CA48}"/>
              </a:ext>
            </a:extLst>
          </p:cNvPr>
          <p:cNvSpPr/>
          <p:nvPr/>
        </p:nvSpPr>
        <p:spPr>
          <a:xfrm>
            <a:off x="6356061" y="5031932"/>
            <a:ext cx="6268915" cy="60666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5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1E054-8F2C-EE2F-E7FD-E77C8E19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Visione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5F1F836-424E-11EE-0277-28E2022E0A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622511"/>
              </p:ext>
            </p:extLst>
          </p:nvPr>
        </p:nvGraphicFramePr>
        <p:xfrm>
          <a:off x="838200" y="1690689"/>
          <a:ext cx="10671736" cy="3056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tangolo 3">
            <a:extLst>
              <a:ext uri="{FF2B5EF4-FFF2-40B4-BE49-F238E27FC236}">
                <a16:creationId xmlns:a16="http://schemas.microsoft.com/office/drawing/2014/main" id="{22B8AC5A-FF71-5B4C-8A3F-6934F3DC9CAB}"/>
              </a:ext>
            </a:extLst>
          </p:cNvPr>
          <p:cNvSpPr/>
          <p:nvPr/>
        </p:nvSpPr>
        <p:spPr>
          <a:xfrm>
            <a:off x="58366" y="4882035"/>
            <a:ext cx="12133634" cy="985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11FEAB7-CA69-5C82-FE0C-18FE6431A47B}"/>
              </a:ext>
            </a:extLst>
          </p:cNvPr>
          <p:cNvSpPr txBox="1"/>
          <p:nvPr/>
        </p:nvSpPr>
        <p:spPr>
          <a:xfrm>
            <a:off x="87549" y="5115499"/>
            <a:ext cx="120752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0" u="none" strike="noStrike" dirty="0">
                <a:solidFill>
                  <a:srgbClr val="374151"/>
                </a:solidFill>
                <a:effectLst/>
                <a:latin typeface="__foundersGrotesk_c3e0d2"/>
              </a:rPr>
              <a:t>Le tecnologie digitali stanno trasformando il mondo, ma questa evoluzione porta con sé importanti sfide tecnologiche, etiche e normative. Per garantire equità e trasparenza nei sistemi automatizzati, è fondamentale sviluppare metodologie per ridurre </a:t>
            </a:r>
            <a:r>
              <a:rPr lang="it-IT" sz="1600" b="0" i="0" u="none" strike="noStrike" dirty="0" err="1">
                <a:solidFill>
                  <a:srgbClr val="374151"/>
                </a:solidFill>
                <a:effectLst/>
                <a:latin typeface="__foundersGrotesk_c3e0d2"/>
              </a:rPr>
              <a:t>bias</a:t>
            </a:r>
            <a:r>
              <a:rPr lang="it-IT" sz="1600" b="0" i="0" u="none" strike="noStrike" dirty="0">
                <a:solidFill>
                  <a:srgbClr val="374151"/>
                </a:solidFill>
                <a:effectLst/>
                <a:latin typeface="__foundersGrotesk_c3e0d2"/>
              </a:rPr>
              <a:t> e rendere gli algoritmi comprensibili. Inoltre, la governance dei dati richiede soluzioni che rispettino la sovranità digitale e la privacy, garantendo una gestione decentralizzata e sicura. Le infrastrutture devono essere progettate con criteri di sicurezza avanzati per proteggere i dati da attacchi e manipolazioni. </a:t>
            </a:r>
            <a:r>
              <a:rPr lang="it-IT" sz="1600" i="0" u="sng" strike="noStrike" dirty="0">
                <a:solidFill>
                  <a:srgbClr val="374151"/>
                </a:solidFill>
                <a:effectLst/>
                <a:latin typeface="__foundersGrotesk_c3e0d2"/>
              </a:rPr>
              <a:t>Questo approccio multidisciplinare permetterà di affrontare le problematiche di dati e algoritmi in modo responsabile e sostenibile, promuovendo innovazioni applicabili in diversi contesti pubblici e privati</a:t>
            </a:r>
            <a:r>
              <a:rPr lang="it-IT" sz="1600" b="0" i="0" u="none" strike="noStrike" dirty="0">
                <a:solidFill>
                  <a:srgbClr val="374151"/>
                </a:solidFill>
                <a:effectLst/>
                <a:latin typeface="__foundersGrotesk_c3e0d2"/>
              </a:rPr>
              <a:t>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611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8F122E60-5620-4277-F224-0406ACDAC7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0379897"/>
              </p:ext>
            </p:extLst>
          </p:nvPr>
        </p:nvGraphicFramePr>
        <p:xfrm>
          <a:off x="4250442" y="-101288"/>
          <a:ext cx="4816272" cy="775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8581976D-A9DA-DEC1-5E4E-080CCE718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891" y="-26024"/>
            <a:ext cx="2248955" cy="638122"/>
          </a:xfrm>
        </p:spPr>
        <p:txBody>
          <a:bodyPr>
            <a:noAutofit/>
          </a:bodyPr>
          <a:lstStyle/>
          <a:p>
            <a:pPr algn="ctr"/>
            <a:r>
              <a:rPr lang="it-IT" sz="3000" b="1" dirty="0"/>
              <a:t>Impatto</a:t>
            </a:r>
          </a:p>
        </p:txBody>
      </p: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0735543A-3FA9-DB63-6914-9F9595800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3" t="-7737" b="-7696"/>
          <a:stretch/>
        </p:blipFill>
        <p:spPr bwMode="auto">
          <a:xfrm rot="16200000">
            <a:off x="8458272" y="3132830"/>
            <a:ext cx="6078467" cy="1291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030" name="Picture 6" descr="Fondazione SERICS – SEcurity and RIghts in the CyberSpace">
            <a:extLst>
              <a:ext uri="{FF2B5EF4-FFF2-40B4-BE49-F238E27FC236}">
                <a16:creationId xmlns:a16="http://schemas.microsoft.com/office/drawing/2014/main" id="{9827EF39-C3CD-5653-6933-E754AE14D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07524" y="2227297"/>
            <a:ext cx="4650339" cy="16743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038" name="Picture 14" descr="National Centre for HPC, Big Data and Quantum Computing – HPC - Institute  of Crystallography - CNR">
            <a:extLst>
              <a:ext uri="{FF2B5EF4-FFF2-40B4-BE49-F238E27FC236}">
                <a16:creationId xmlns:a16="http://schemas.microsoft.com/office/drawing/2014/main" id="{D2BE3A22-A615-F989-4987-DE8DFC1EF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1" b="7811"/>
          <a:stretch/>
        </p:blipFill>
        <p:spPr bwMode="auto">
          <a:xfrm>
            <a:off x="9095498" y="5426240"/>
            <a:ext cx="1674392" cy="139155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>
            <a:solidFill>
              <a:schemeClr val="tx1"/>
            </a:solidFill>
          </a:ln>
        </p:spPr>
      </p:pic>
      <p:sp>
        <p:nvSpPr>
          <p:cNvPr id="28" name="Titolo 1">
            <a:extLst>
              <a:ext uri="{FF2B5EF4-FFF2-40B4-BE49-F238E27FC236}">
                <a16:creationId xmlns:a16="http://schemas.microsoft.com/office/drawing/2014/main" id="{09B04525-A3D4-700B-9D6C-EB0A82DCE0F8}"/>
              </a:ext>
            </a:extLst>
          </p:cNvPr>
          <p:cNvSpPr txBox="1">
            <a:spLocks/>
          </p:cNvSpPr>
          <p:nvPr/>
        </p:nvSpPr>
        <p:spPr>
          <a:xfrm>
            <a:off x="5534100" y="-26024"/>
            <a:ext cx="2248955" cy="638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b="1" dirty="0"/>
              <a:t>Contributi</a:t>
            </a:r>
          </a:p>
        </p:txBody>
      </p:sp>
      <p:sp>
        <p:nvSpPr>
          <p:cNvPr id="29" name="Titolo 1">
            <a:extLst>
              <a:ext uri="{FF2B5EF4-FFF2-40B4-BE49-F238E27FC236}">
                <a16:creationId xmlns:a16="http://schemas.microsoft.com/office/drawing/2014/main" id="{B1466594-545C-2ED2-11C5-5742663FAD66}"/>
              </a:ext>
            </a:extLst>
          </p:cNvPr>
          <p:cNvSpPr txBox="1">
            <a:spLocks/>
          </p:cNvSpPr>
          <p:nvPr/>
        </p:nvSpPr>
        <p:spPr>
          <a:xfrm>
            <a:off x="9308614" y="-26024"/>
            <a:ext cx="2248955" cy="638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b="1" dirty="0"/>
              <a:t>Interazioni</a:t>
            </a:r>
          </a:p>
        </p:txBody>
      </p:sp>
      <p:sp>
        <p:nvSpPr>
          <p:cNvPr id="38" name="Figura a mano libera 37">
            <a:extLst>
              <a:ext uri="{FF2B5EF4-FFF2-40B4-BE49-F238E27FC236}">
                <a16:creationId xmlns:a16="http://schemas.microsoft.com/office/drawing/2014/main" id="{137C15AD-5258-6AD8-7E46-D257B92C1298}"/>
              </a:ext>
            </a:extLst>
          </p:cNvPr>
          <p:cNvSpPr/>
          <p:nvPr/>
        </p:nvSpPr>
        <p:spPr>
          <a:xfrm>
            <a:off x="1422110" y="2269664"/>
            <a:ext cx="3290568" cy="2834488"/>
          </a:xfrm>
          <a:custGeom>
            <a:avLst/>
            <a:gdLst>
              <a:gd name="connsiteX0" fmla="*/ 3290407 w 3290568"/>
              <a:gd name="connsiteY0" fmla="*/ 1419987 h 2834488"/>
              <a:gd name="connsiteX1" fmla="*/ 3290568 w 3290568"/>
              <a:gd name="connsiteY1" fmla="*/ 1423105 h 2834488"/>
              <a:gd name="connsiteX2" fmla="*/ 3286180 w 3290568"/>
              <a:gd name="connsiteY2" fmla="*/ 1508207 h 2834488"/>
              <a:gd name="connsiteX3" fmla="*/ 3284667 w 3290568"/>
              <a:gd name="connsiteY3" fmla="*/ 1517919 h 2834488"/>
              <a:gd name="connsiteX4" fmla="*/ 3288058 w 3290568"/>
              <a:gd name="connsiteY4" fmla="*/ 1374429 h 2834488"/>
              <a:gd name="connsiteX5" fmla="*/ 3290568 w 3290568"/>
              <a:gd name="connsiteY5" fmla="*/ 1417244 h 2834488"/>
              <a:gd name="connsiteX6" fmla="*/ 3290407 w 3290568"/>
              <a:gd name="connsiteY6" fmla="*/ 1419987 h 2834488"/>
              <a:gd name="connsiteX7" fmla="*/ 3285768 w 3290568"/>
              <a:gd name="connsiteY7" fmla="*/ 1335359 h 2834488"/>
              <a:gd name="connsiteX8" fmla="*/ 3286180 w 3290568"/>
              <a:gd name="connsiteY8" fmla="*/ 1338003 h 2834488"/>
              <a:gd name="connsiteX9" fmla="*/ 3288058 w 3290568"/>
              <a:gd name="connsiteY9" fmla="*/ 1374429 h 2834488"/>
              <a:gd name="connsiteX10" fmla="*/ 1645284 w 3290568"/>
              <a:gd name="connsiteY10" fmla="*/ 0 h 2834488"/>
              <a:gd name="connsiteX11" fmla="*/ 3282074 w 3290568"/>
              <a:gd name="connsiteY11" fmla="*/ 1272339 h 2834488"/>
              <a:gd name="connsiteX12" fmla="*/ 3285768 w 3290568"/>
              <a:gd name="connsiteY12" fmla="*/ 1335359 h 2834488"/>
              <a:gd name="connsiteX13" fmla="*/ 3273301 w 3290568"/>
              <a:gd name="connsiteY13" fmla="*/ 1255360 h 2834488"/>
              <a:gd name="connsiteX14" fmla="*/ 2440645 w 3290568"/>
              <a:gd name="connsiteY14" fmla="*/ 590766 h 2834488"/>
              <a:gd name="connsiteX15" fmla="*/ 1590722 w 3290568"/>
              <a:gd name="connsiteY15" fmla="*/ 1423105 h 2834488"/>
              <a:gd name="connsiteX16" fmla="*/ 2440645 w 3290568"/>
              <a:gd name="connsiteY16" fmla="*/ 2255444 h 2834488"/>
              <a:gd name="connsiteX17" fmla="*/ 3273301 w 3290568"/>
              <a:gd name="connsiteY17" fmla="*/ 1590850 h 2834488"/>
              <a:gd name="connsiteX18" fmla="*/ 3284667 w 3290568"/>
              <a:gd name="connsiteY18" fmla="*/ 1517919 h 2834488"/>
              <a:gd name="connsiteX19" fmla="*/ 3282074 w 3290568"/>
              <a:gd name="connsiteY19" fmla="*/ 1562149 h 2834488"/>
              <a:gd name="connsiteX20" fmla="*/ 1645284 w 3290568"/>
              <a:gd name="connsiteY20" fmla="*/ 2834488 h 2834488"/>
              <a:gd name="connsiteX21" fmla="*/ 0 w 3290568"/>
              <a:gd name="connsiteY21" fmla="*/ 1417244 h 2834488"/>
              <a:gd name="connsiteX22" fmla="*/ 1645284 w 3290568"/>
              <a:gd name="connsiteY22" fmla="*/ 0 h 283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90568" h="2834488">
                <a:moveTo>
                  <a:pt x="3290407" y="1419987"/>
                </a:moveTo>
                <a:lnTo>
                  <a:pt x="3290568" y="1423105"/>
                </a:lnTo>
                <a:cubicBezTo>
                  <a:pt x="3290568" y="1451836"/>
                  <a:pt x="3289082" y="1480226"/>
                  <a:pt x="3286180" y="1508207"/>
                </a:cubicBezTo>
                <a:lnTo>
                  <a:pt x="3284667" y="1517919"/>
                </a:lnTo>
                <a:close/>
                <a:moveTo>
                  <a:pt x="3288058" y="1374429"/>
                </a:moveTo>
                <a:lnTo>
                  <a:pt x="3290568" y="1417244"/>
                </a:lnTo>
                <a:lnTo>
                  <a:pt x="3290407" y="1419987"/>
                </a:lnTo>
                <a:close/>
                <a:moveTo>
                  <a:pt x="3285768" y="1335359"/>
                </a:moveTo>
                <a:lnTo>
                  <a:pt x="3286180" y="1338003"/>
                </a:lnTo>
                <a:lnTo>
                  <a:pt x="3288058" y="1374429"/>
                </a:lnTo>
                <a:close/>
                <a:moveTo>
                  <a:pt x="1645284" y="0"/>
                </a:moveTo>
                <a:cubicBezTo>
                  <a:pt x="2497158" y="0"/>
                  <a:pt x="3197819" y="557686"/>
                  <a:pt x="3282074" y="1272339"/>
                </a:cubicBezTo>
                <a:lnTo>
                  <a:pt x="3285768" y="1335359"/>
                </a:lnTo>
                <a:lnTo>
                  <a:pt x="3273301" y="1255360"/>
                </a:lnTo>
                <a:cubicBezTo>
                  <a:pt x="3194049" y="876077"/>
                  <a:pt x="2851370" y="590766"/>
                  <a:pt x="2440645" y="590766"/>
                </a:cubicBezTo>
                <a:cubicBezTo>
                  <a:pt x="1971245" y="590766"/>
                  <a:pt x="1590722" y="963417"/>
                  <a:pt x="1590722" y="1423105"/>
                </a:cubicBezTo>
                <a:cubicBezTo>
                  <a:pt x="1590722" y="1882793"/>
                  <a:pt x="1971245" y="2255444"/>
                  <a:pt x="2440645" y="2255444"/>
                </a:cubicBezTo>
                <a:cubicBezTo>
                  <a:pt x="2851370" y="2255444"/>
                  <a:pt x="3194049" y="1970133"/>
                  <a:pt x="3273301" y="1590850"/>
                </a:cubicBezTo>
                <a:lnTo>
                  <a:pt x="3284667" y="1517919"/>
                </a:lnTo>
                <a:lnTo>
                  <a:pt x="3282074" y="1562149"/>
                </a:lnTo>
                <a:cubicBezTo>
                  <a:pt x="3197819" y="2276803"/>
                  <a:pt x="2497158" y="2834488"/>
                  <a:pt x="1645284" y="2834488"/>
                </a:cubicBezTo>
                <a:cubicBezTo>
                  <a:pt x="736619" y="2834488"/>
                  <a:pt x="0" y="2199966"/>
                  <a:pt x="0" y="1417244"/>
                </a:cubicBezTo>
                <a:cubicBezTo>
                  <a:pt x="0" y="634522"/>
                  <a:pt x="736619" y="0"/>
                  <a:pt x="1645284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10000"/>
                  <a:lumOff val="90000"/>
                  <a:shade val="30000"/>
                  <a:satMod val="115000"/>
                  <a:alpha val="0"/>
                </a:schemeClr>
              </a:gs>
              <a:gs pos="100000">
                <a:schemeClr val="tx2">
                  <a:lumMod val="10000"/>
                  <a:lumOff val="90000"/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6B569E5D-B054-E0A8-9EC6-568EE2499001}"/>
              </a:ext>
            </a:extLst>
          </p:cNvPr>
          <p:cNvGraphicFramePr/>
          <p:nvPr/>
        </p:nvGraphicFramePr>
        <p:xfrm>
          <a:off x="-187570" y="1113693"/>
          <a:ext cx="5834285" cy="5146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03754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61EB58-FFD1-5AE6-9E0D-2935125F9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358"/>
          </a:xfrm>
        </p:spPr>
        <p:txBody>
          <a:bodyPr>
            <a:noAutofit/>
          </a:bodyPr>
          <a:lstStyle/>
          <a:p>
            <a:r>
              <a:rPr lang="it-IT" sz="3200" dirty="0"/>
              <a:t>Descrizione attuale dell’ ipotetica aggregazione data dalle seguenti progettualità/iniziative: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E413D18-7F9E-AE12-2057-BD9DE911C9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702004"/>
              </p:ext>
            </p:extLst>
          </p:nvPr>
        </p:nvGraphicFramePr>
        <p:xfrm>
          <a:off x="525294" y="1253331"/>
          <a:ext cx="10828506" cy="5432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8EC40276-A585-EA72-5F6A-E943550D0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523728"/>
              </p:ext>
            </p:extLst>
          </p:nvPr>
        </p:nvGraphicFramePr>
        <p:xfrm>
          <a:off x="6224509" y="2226978"/>
          <a:ext cx="4622800" cy="438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180146642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785494806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237537688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CNR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istituto capofila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istituti partecipanti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896419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Affiliato </a:t>
                      </a:r>
                      <a:r>
                        <a:rPr lang="it-IT" sz="1000" u="none" strike="noStrike" dirty="0" err="1">
                          <a:effectLst/>
                        </a:rPr>
                        <a:t>spoke</a:t>
                      </a:r>
                      <a:r>
                        <a:rPr lang="it-IT" sz="1000" u="none" strike="noStrike" dirty="0">
                          <a:effectLst/>
                        </a:rPr>
                        <a:t> 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u="none" strike="noStrike" dirty="0">
                          <a:effectLst/>
                        </a:rPr>
                        <a:t> IAC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ISTI, CAR, IMATI, …</a:t>
                      </a:r>
                      <a:endParaRPr lang="it-IT" sz="10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74895873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6CBEFF5-3EE0-AB3A-E9F4-3CF46E0EB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383851"/>
              </p:ext>
            </p:extLst>
          </p:nvPr>
        </p:nvGraphicFramePr>
        <p:xfrm>
          <a:off x="6424743" y="3608836"/>
          <a:ext cx="4622800" cy="1104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180146642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785494806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23753768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CNR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istituto capofila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istituti partecipanti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896419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 err="1">
                          <a:effectLst/>
                        </a:rPr>
                        <a:t>Spoke</a:t>
                      </a:r>
                      <a:r>
                        <a:rPr lang="it-IT" sz="1000" u="none" strike="noStrike" dirty="0">
                          <a:effectLst/>
                        </a:rPr>
                        <a:t> 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u="none" strike="noStrike" dirty="0">
                          <a:effectLst/>
                        </a:rPr>
                        <a:t> IIT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ISTI, ICAR, IRCRES, IAC, IEIIT IGSG, IRISS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7489587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Affiliato </a:t>
                      </a:r>
                      <a:r>
                        <a:rPr lang="it-IT" sz="1000" u="none" strike="noStrike" dirty="0" err="1">
                          <a:effectLst/>
                        </a:rPr>
                        <a:t>spoke</a:t>
                      </a:r>
                      <a:r>
                        <a:rPr lang="it-IT" sz="1000" u="none" strike="noStrike" dirty="0">
                          <a:effectLst/>
                        </a:rPr>
                        <a:t>  2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IIT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ICAR, ISTI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95428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Affiliato </a:t>
                      </a:r>
                      <a:r>
                        <a:rPr lang="it-IT" sz="1000" u="none" strike="noStrike" dirty="0" err="1">
                          <a:effectLst/>
                        </a:rPr>
                        <a:t>spoke</a:t>
                      </a:r>
                      <a:r>
                        <a:rPr lang="it-IT" sz="1000" u="none" strike="noStrike" dirty="0">
                          <a:effectLst/>
                        </a:rPr>
                        <a:t> 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ICAR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IMATI, IIT, …</a:t>
                      </a:r>
                      <a:endParaRPr lang="it-IT" sz="10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37059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 dirty="0">
                          <a:effectLst/>
                        </a:rPr>
                        <a:t>Affiliato </a:t>
                      </a:r>
                      <a:r>
                        <a:rPr lang="it-IT" sz="1000" u="none" strike="noStrike" dirty="0" err="1">
                          <a:effectLst/>
                        </a:rPr>
                        <a:t>spoke</a:t>
                      </a:r>
                      <a:r>
                        <a:rPr lang="it-IT" sz="1000" u="none" strike="noStrike" dirty="0">
                          <a:effectLst/>
                        </a:rPr>
                        <a:t> 4 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IMATI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ICAR, </a:t>
                      </a:r>
                      <a:r>
                        <a:rPr lang="it-IT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t-IT" sz="10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6914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673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9F3F7-62C7-64E3-DCAC-0109DACC1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D921DB17-2383-33D0-486F-07EE72F3B2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200231"/>
              </p:ext>
            </p:extLst>
          </p:nvPr>
        </p:nvGraphicFramePr>
        <p:xfrm>
          <a:off x="223863" y="899517"/>
          <a:ext cx="4981923" cy="5058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 descr="A table of information&#10;&#10;Description automatically generated">
            <a:extLst>
              <a:ext uri="{FF2B5EF4-FFF2-40B4-BE49-F238E27FC236}">
                <a16:creationId xmlns:a16="http://schemas.microsoft.com/office/drawing/2014/main" id="{B9744450-2280-6E44-BDDA-48E37939E5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865" y="68579"/>
            <a:ext cx="6621272" cy="67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2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2687B-87A4-7554-01D3-F1664DB07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F58B21-23F4-7B5A-12B0-70CDDE1E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Sulla base delle collaborazioni pubblico/private già attivate nel periodo (bandi a cascata/rapporti con affiliati/partecipazioni a laboratori e IR) riportare informazioni sulla futura sostenibilità dell’aggregazione nel breve e medio termine (3/5 anni) in merito a: 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80F480F0-9D6D-2128-007A-59217EB78E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66494"/>
              </p:ext>
            </p:extLst>
          </p:nvPr>
        </p:nvGraphicFramePr>
        <p:xfrm>
          <a:off x="838199" y="1825625"/>
          <a:ext cx="10696161" cy="4833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4497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16D3CD-9FC5-210B-C48C-97A69AF7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Sulla base delle collaborazioni pubblico/private già attivate nel periodo (bandi a cascata/rapporti con affiliati/partecipazioni a laboratori e IR) riportare informazioni sulla futura sostenibilità dell’aggregazione nel breve e medio termine (3/5 anni) in merito a: 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01027035-2DFD-B875-48D9-6105273713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7628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4201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314B7D-DBC8-5D21-3740-D3CC324A7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43075"/>
            <a:ext cx="5157787" cy="2486025"/>
          </a:xfrm>
        </p:spPr>
        <p:txBody>
          <a:bodyPr anchor="ctr">
            <a:normAutofit fontScale="70000" lnSpcReduction="20000"/>
          </a:bodyPr>
          <a:lstStyle/>
          <a:p>
            <a:r>
              <a:rPr lang="it-I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Modellizzazione Multiscala dinamica e statica (tempo, spazio)</a:t>
            </a:r>
          </a:p>
          <a:p>
            <a:pPr lvl="1"/>
            <a:r>
              <a:rPr lang="it-IT" dirty="0"/>
              <a:t>Digital Twins, progettazione basata su modelli</a:t>
            </a:r>
          </a:p>
          <a:p>
            <a:pPr lvl="1"/>
            <a:r>
              <a:rPr lang="it-IT" dirty="0"/>
              <a:t>Simulazione HPC e distribuita</a:t>
            </a:r>
          </a:p>
          <a:p>
            <a:pPr lvl="1"/>
            <a:r>
              <a:rPr lang="it-IT" dirty="0"/>
              <a:t>Analisi di dati massiva</a:t>
            </a:r>
          </a:p>
          <a:p>
            <a:r>
              <a:rPr lang="it-I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HPC, HPC-</a:t>
            </a:r>
            <a:r>
              <a:rPr lang="it-IT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as</a:t>
            </a:r>
            <a:r>
              <a:rPr lang="it-I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-a-Service, Cloud, Continuum</a:t>
            </a:r>
          </a:p>
          <a:p>
            <a:pPr lvl="1"/>
            <a:r>
              <a:rPr lang="it-IT" dirty="0"/>
              <a:t>Parallelismo massivo + piattaforme pervasive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593C86A-05D5-FAF1-36DB-65FD1F1CC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43074"/>
            <a:ext cx="5183188" cy="5038726"/>
          </a:xfrm>
        </p:spPr>
        <p:txBody>
          <a:bodyPr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chemeClr val="accent2"/>
                </a:solidFill>
              </a:rPr>
              <a:t>IA, Simulazione, Big Data Analysis,</a:t>
            </a:r>
            <a:br>
              <a:rPr lang="it-IT" b="1" dirty="0">
                <a:solidFill>
                  <a:schemeClr val="accent2"/>
                </a:solidFill>
              </a:rPr>
            </a:br>
            <a:r>
              <a:rPr lang="it-IT" b="1" dirty="0" err="1">
                <a:solidFill>
                  <a:schemeClr val="accent2"/>
                </a:solidFill>
              </a:rPr>
              <a:t>Federated</a:t>
            </a:r>
            <a:r>
              <a:rPr lang="it-IT" b="1" dirty="0">
                <a:solidFill>
                  <a:schemeClr val="accent2"/>
                </a:solidFill>
              </a:rPr>
              <a:t> learning</a:t>
            </a:r>
            <a:br>
              <a:rPr lang="it-IT" b="1" dirty="0">
                <a:solidFill>
                  <a:schemeClr val="accent2"/>
                </a:solidFill>
              </a:rPr>
            </a:br>
            <a:r>
              <a:rPr lang="it-IT" b="1" dirty="0">
                <a:solidFill>
                  <a:schemeClr val="accent2"/>
                </a:solidFill>
              </a:rPr>
              <a:t>come principali applicazioni </a:t>
            </a:r>
            <a:br>
              <a:rPr lang="it-IT" b="1" dirty="0">
                <a:solidFill>
                  <a:schemeClr val="accent2"/>
                </a:solidFill>
              </a:rPr>
            </a:br>
            <a:r>
              <a:rPr lang="it-IT" b="1" dirty="0">
                <a:solidFill>
                  <a:schemeClr val="accent2"/>
                </a:solidFill>
              </a:rPr>
              <a:t>di sistemi </a:t>
            </a:r>
            <a:r>
              <a:rPr lang="it-IT" b="1" dirty="0" err="1">
                <a:solidFill>
                  <a:schemeClr val="accent2"/>
                </a:solidFill>
              </a:rPr>
              <a:t>exascale</a:t>
            </a:r>
            <a:r>
              <a:rPr lang="it-IT" b="1" dirty="0">
                <a:solidFill>
                  <a:schemeClr val="accent2"/>
                </a:solidFill>
              </a:rPr>
              <a:t>,  HPC e Continuum</a:t>
            </a:r>
          </a:p>
          <a:p>
            <a:pPr marL="0" indent="0" algn="ctr">
              <a:buNone/>
            </a:pPr>
            <a:endParaRPr lang="it-IT" dirty="0"/>
          </a:p>
          <a:p>
            <a:r>
              <a:rPr lang="it-IT" dirty="0"/>
              <a:t>Sviluppo industriale</a:t>
            </a:r>
          </a:p>
          <a:p>
            <a:pPr lvl="1"/>
            <a:r>
              <a:rPr lang="it-IT" dirty="0"/>
              <a:t>GPU, FPGA, acceleratori neurali, </a:t>
            </a:r>
            <a:br>
              <a:rPr lang="it-IT" dirty="0"/>
            </a:br>
            <a:r>
              <a:rPr lang="it-IT" dirty="0"/>
              <a:t>EU Processor </a:t>
            </a:r>
            <a:r>
              <a:rPr lang="it-IT" dirty="0" err="1"/>
              <a:t>Initiative</a:t>
            </a:r>
            <a:endParaRPr lang="it-IT" dirty="0"/>
          </a:p>
          <a:p>
            <a:r>
              <a:rPr lang="en-US" dirty="0"/>
              <a:t>App. : 	</a:t>
            </a:r>
            <a:r>
              <a:rPr lang="en-US" dirty="0" err="1"/>
              <a:t>Ingegneria</a:t>
            </a:r>
            <a:r>
              <a:rPr lang="en-US" dirty="0"/>
              <a:t>, </a:t>
            </a:r>
            <a:r>
              <a:rPr lang="en-US" dirty="0" err="1"/>
              <a:t>Scienza</a:t>
            </a:r>
            <a:r>
              <a:rPr lang="en-US" dirty="0"/>
              <a:t> </a:t>
            </a:r>
            <a:r>
              <a:rPr lang="en-US" dirty="0" err="1"/>
              <a:t>Materiali</a:t>
            </a:r>
            <a:r>
              <a:rPr lang="en-US" dirty="0"/>
              <a:t>, 		</a:t>
            </a:r>
            <a:r>
              <a:rPr lang="en-US" dirty="0" err="1"/>
              <a:t>Medicina</a:t>
            </a:r>
            <a:r>
              <a:rPr lang="en-US" dirty="0"/>
              <a:t>, </a:t>
            </a:r>
            <a:r>
              <a:rPr lang="en-US" dirty="0" err="1"/>
              <a:t>Genomica</a:t>
            </a:r>
            <a:r>
              <a:rPr lang="en-US" dirty="0"/>
              <a:t> ... </a:t>
            </a:r>
          </a:p>
          <a:p>
            <a:r>
              <a:rPr lang="en-US" b="1" dirty="0" err="1">
                <a:solidFill>
                  <a:schemeClr val="accent2"/>
                </a:solidFill>
              </a:rPr>
              <a:t>Scienze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sociali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complessi</a:t>
            </a:r>
            <a:r>
              <a:rPr lang="en-US" dirty="0"/>
              <a:t> e </a:t>
            </a:r>
            <a:r>
              <a:rPr lang="en-US" b="1" dirty="0" err="1">
                <a:solidFill>
                  <a:schemeClr val="accent2"/>
                </a:solidFill>
              </a:rPr>
              <a:t>reti</a:t>
            </a:r>
            <a:endParaRPr lang="en-US" b="1" dirty="0">
              <a:solidFill>
                <a:schemeClr val="accent2"/>
              </a:solidFill>
            </a:endParaRPr>
          </a:p>
          <a:p>
            <a:pPr lvl="1"/>
            <a:r>
              <a:rPr lang="en-US" dirty="0" err="1"/>
              <a:t>informatiche</a:t>
            </a:r>
            <a:r>
              <a:rPr lang="en-US" dirty="0"/>
              <a:t>, </a:t>
            </a:r>
            <a:r>
              <a:rPr lang="en-US" dirty="0" err="1"/>
              <a:t>energetiche</a:t>
            </a:r>
            <a:r>
              <a:rPr lang="en-US" dirty="0"/>
              <a:t>, </a:t>
            </a:r>
            <a:r>
              <a:rPr lang="en-US" dirty="0" err="1"/>
              <a:t>logistiche</a:t>
            </a:r>
            <a:r>
              <a:rPr lang="en-US" dirty="0"/>
              <a:t>, e </a:t>
            </a:r>
            <a:r>
              <a:rPr lang="en-US" dirty="0" err="1"/>
              <a:t>reti</a:t>
            </a:r>
            <a:r>
              <a:rPr lang="en-US" dirty="0"/>
              <a:t> </a:t>
            </a:r>
            <a:r>
              <a:rPr lang="en-US" dirty="0" err="1"/>
              <a:t>sociali</a:t>
            </a:r>
            <a:endParaRPr lang="en-US" dirty="0"/>
          </a:p>
          <a:p>
            <a:r>
              <a:rPr lang="en-US" b="1" dirty="0" err="1">
                <a:solidFill>
                  <a:schemeClr val="accent2"/>
                </a:solidFill>
              </a:rPr>
              <a:t>Sicurezza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osservazione</a:t>
            </a:r>
            <a:r>
              <a:rPr lang="en-US" dirty="0"/>
              <a:t>, </a:t>
            </a:r>
            <a:r>
              <a:rPr lang="en-US" dirty="0" err="1"/>
              <a:t>individuazione</a:t>
            </a:r>
            <a:r>
              <a:rPr lang="en-US" dirty="0"/>
              <a:t>, </a:t>
            </a:r>
            <a:r>
              <a:rPr lang="en-US" dirty="0" err="1"/>
              <a:t>analisi</a:t>
            </a:r>
            <a:r>
              <a:rPr lang="en-US" dirty="0"/>
              <a:t>, </a:t>
            </a:r>
            <a:r>
              <a:rPr lang="en-US" dirty="0" err="1"/>
              <a:t>prevenzione</a:t>
            </a:r>
            <a:r>
              <a:rPr lang="en-US" dirty="0"/>
              <a:t> e </a:t>
            </a:r>
            <a:r>
              <a:rPr lang="en-US" dirty="0" err="1"/>
              <a:t>controllo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E869C3E-8817-7F47-00B4-181D41246045}"/>
              </a:ext>
            </a:extLst>
          </p:cNvPr>
          <p:cNvSpPr txBox="1">
            <a:spLocks/>
          </p:cNvSpPr>
          <p:nvPr/>
        </p:nvSpPr>
        <p:spPr>
          <a:xfrm>
            <a:off x="836612" y="4710113"/>
            <a:ext cx="5157787" cy="2071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accent6"/>
                </a:solidFill>
              </a:rPr>
              <a:t>Applicazioni</a:t>
            </a:r>
            <a:r>
              <a:rPr lang="it-IT" dirty="0"/>
              <a:t> intrinsecamente </a:t>
            </a:r>
            <a:r>
              <a:rPr lang="it-IT" b="1" dirty="0">
                <a:solidFill>
                  <a:schemeClr val="accent6"/>
                </a:solidFill>
              </a:rPr>
              <a:t>multidisciplinari</a:t>
            </a:r>
            <a:r>
              <a:rPr lang="it-IT" dirty="0"/>
              <a:t>: scienza, ingegneria</a:t>
            </a:r>
          </a:p>
          <a:p>
            <a:r>
              <a:rPr lang="it-IT" dirty="0" err="1"/>
              <a:t>EuroHPC</a:t>
            </a:r>
            <a:r>
              <a:rPr lang="it-IT" dirty="0"/>
              <a:t>, </a:t>
            </a:r>
            <a:r>
              <a:rPr lang="it-IT" dirty="0" err="1"/>
              <a:t>European</a:t>
            </a:r>
            <a:r>
              <a:rPr lang="it-IT" dirty="0"/>
              <a:t> Chips Act, GAIA-X, </a:t>
            </a:r>
            <a:r>
              <a:rPr lang="it-IT" dirty="0" err="1"/>
              <a:t>European</a:t>
            </a:r>
            <a:r>
              <a:rPr lang="it-IT" dirty="0"/>
              <a:t> Processor </a:t>
            </a:r>
            <a:r>
              <a:rPr lang="it-IT" dirty="0" err="1"/>
              <a:t>Initiative</a:t>
            </a:r>
            <a:endParaRPr lang="it-IT" dirty="0"/>
          </a:p>
          <a:p>
            <a:r>
              <a:rPr lang="it-IT" dirty="0" err="1">
                <a:solidFill>
                  <a:schemeClr val="accent6"/>
                </a:solidFill>
              </a:rPr>
              <a:t>Barcelona</a:t>
            </a:r>
            <a:r>
              <a:rPr lang="it-IT" dirty="0">
                <a:solidFill>
                  <a:schemeClr val="accent6"/>
                </a:solidFill>
              </a:rPr>
              <a:t> </a:t>
            </a:r>
            <a:r>
              <a:rPr lang="it-IT" dirty="0" err="1">
                <a:solidFill>
                  <a:schemeClr val="accent6"/>
                </a:solidFill>
              </a:rPr>
              <a:t>Supercomputing</a:t>
            </a:r>
            <a:r>
              <a:rPr lang="it-IT" dirty="0">
                <a:solidFill>
                  <a:schemeClr val="accent6"/>
                </a:solidFill>
              </a:rPr>
              <a:t> Center</a:t>
            </a:r>
          </a:p>
          <a:p>
            <a:r>
              <a:rPr lang="it-IT" dirty="0"/>
              <a:t>Leonardo, ENI, Terna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EAE6004-F16E-2E85-8893-1161726A52BC}"/>
              </a:ext>
            </a:extLst>
          </p:cNvPr>
          <p:cNvSpPr/>
          <p:nvPr/>
        </p:nvSpPr>
        <p:spPr>
          <a:xfrm>
            <a:off x="836609" y="1139033"/>
            <a:ext cx="5157787" cy="5715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Contributi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1EDFF20-5DE1-A50C-AC95-2D64DC7CEE57}"/>
              </a:ext>
            </a:extLst>
          </p:cNvPr>
          <p:cNvSpPr/>
          <p:nvPr/>
        </p:nvSpPr>
        <p:spPr>
          <a:xfrm>
            <a:off x="836610" y="4086223"/>
            <a:ext cx="5157787" cy="5715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Interazioni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FA1F91-84A3-C19A-9070-F0C12E084255}"/>
              </a:ext>
            </a:extLst>
          </p:cNvPr>
          <p:cNvSpPr/>
          <p:nvPr/>
        </p:nvSpPr>
        <p:spPr>
          <a:xfrm>
            <a:off x="6172200" y="1139033"/>
            <a:ext cx="5157787" cy="5715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Impatti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83B1F91E-50A1-B551-9194-55734256E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33435"/>
          </a:xfrm>
        </p:spPr>
        <p:txBody>
          <a:bodyPr/>
          <a:lstStyle/>
          <a:p>
            <a:r>
              <a:rPr lang="en-US" dirty="0"/>
              <a:t>Centro Nazionale HPC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0B961790-9C8A-6AB4-2C04-28B0EAC21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7" y="365126"/>
            <a:ext cx="26479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0412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BB7F39E7BF08F4EAADA0C88AEEAE940" ma:contentTypeVersion="4" ma:contentTypeDescription="Creare un nuovo documento." ma:contentTypeScope="" ma:versionID="34e94dcbc811c8749cce4ae79e3b3e94">
  <xsd:schema xmlns:xsd="http://www.w3.org/2001/XMLSchema" xmlns:xs="http://www.w3.org/2001/XMLSchema" xmlns:p="http://schemas.microsoft.com/office/2006/metadata/properties" xmlns:ns2="ffb1c537-bcb0-4162-839b-e1a37c8e79a3" targetNamespace="http://schemas.microsoft.com/office/2006/metadata/properties" ma:root="true" ma:fieldsID="9805894722fc4e84d319edf532444908" ns2:_="">
    <xsd:import namespace="ffb1c537-bcb0-4162-839b-e1a37c8e79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1c537-bcb0-4162-839b-e1a37c8e79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004142-5002-4CAD-A2A9-07F2C0E7E2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953AF3-C272-49DA-9694-F99EB1FF0D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b1c537-bcb0-4162-839b-e1a37c8e79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22024D-821B-40E7-8349-B349E5E7378A}">
  <ds:schemaRefs>
    <ds:schemaRef ds:uri="http://purl.org/dc/elements/1.1/"/>
    <ds:schemaRef ds:uri="ffb1c537-bcb0-4162-839b-e1a37c8e79a3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2538</TotalTime>
  <Words>1707</Words>
  <Application>Microsoft Office PowerPoint</Application>
  <PresentationFormat>Widescreen</PresentationFormat>
  <Paragraphs>142</Paragraphs>
  <Slides>11</Slides>
  <Notes>5</Notes>
  <HiddenSlides>3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__foundersGrotesk_c3e0d2</vt:lpstr>
      <vt:lpstr>Aptos</vt:lpstr>
      <vt:lpstr>Aptos Display</vt:lpstr>
      <vt:lpstr>Arial</vt:lpstr>
      <vt:lpstr>Verdana</vt:lpstr>
      <vt:lpstr>Wingdings</vt:lpstr>
      <vt:lpstr>Tema di Office</vt:lpstr>
      <vt:lpstr>FAST: Fairness, Sicurezza e Trasparenza in Dati e Algoritmi</vt:lpstr>
      <vt:lpstr>Motivazione</vt:lpstr>
      <vt:lpstr>Visione</vt:lpstr>
      <vt:lpstr>Impatto</vt:lpstr>
      <vt:lpstr>Descrizione attuale dell’ ipotetica aggregazione data dalle seguenti progettualità/iniziative:</vt:lpstr>
      <vt:lpstr>Presentazione standard di PowerPoint</vt:lpstr>
      <vt:lpstr>Sulla base delle collaborazioni pubblico/private già attivate nel periodo (bandi a cascata/rapporti con affiliati/partecipazioni a laboratori e IR) riportare informazioni sulla futura sostenibilità dell’aggregazione nel breve e medio termine (3/5 anni) in merito a: </vt:lpstr>
      <vt:lpstr>Sulla base delle collaborazioni pubblico/private già attivate nel periodo (bandi a cascata/rapporti con affiliati/partecipazioni a laboratori e IR) riportare informazioni sulla futura sostenibilità dell’aggregazione nel breve e medio termine (3/5 anni) in merito a: </vt:lpstr>
      <vt:lpstr>Centro Nazionale HPC</vt:lpstr>
      <vt:lpstr>SoBigData: Virtual Laboratory</vt:lpstr>
      <vt:lpstr>Contributi Interazioni Impatti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Aggregazione (ipotesi di aggregazione  scientifica di progettualità PNRR in essere)</dc:title>
  <dc:creator>LAURA RAGAZZI</dc:creator>
  <cp:lastModifiedBy>FABIO MARTINELLI</cp:lastModifiedBy>
  <cp:revision>91</cp:revision>
  <dcterms:created xsi:type="dcterms:W3CDTF">2024-12-30T12:13:18Z</dcterms:created>
  <dcterms:modified xsi:type="dcterms:W3CDTF">2025-02-10T08:23:18Z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0x0101002BB7F39E7BF08F4EAADA0C88AEEAE940</vt:lpwstr>
  </property>
</Properties>
</file>