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5"/>
  </p:notesMasterIdLst>
  <p:sldIdLst>
    <p:sldId id="3532" r:id="rId2"/>
    <p:sldId id="271" r:id="rId3"/>
    <p:sldId id="258" r:id="rId4"/>
    <p:sldId id="257" r:id="rId5"/>
    <p:sldId id="3533" r:id="rId6"/>
    <p:sldId id="3534" r:id="rId7"/>
    <p:sldId id="259" r:id="rId8"/>
    <p:sldId id="978" r:id="rId9"/>
    <p:sldId id="3536" r:id="rId10"/>
    <p:sldId id="3537" r:id="rId11"/>
    <p:sldId id="782" r:id="rId12"/>
    <p:sldId id="3538" r:id="rId13"/>
    <p:sldId id="961" r:id="rId14"/>
  </p:sldIdLst>
  <p:sldSz cx="12192000" cy="6858000"/>
  <p:notesSz cx="6858000" cy="9144000"/>
  <p:embeddedFontLst>
    <p:embeddedFont>
      <p:font typeface="Aptos Narrow" panose="020B000402020202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Source Sans Pro" panose="020B0503030403020204" pitchFamily="34" charset="0"/>
      <p:regular r:id="rId28"/>
      <p:bold r:id="rId29"/>
      <p:italic r:id="rId30"/>
      <p:boldItalic r:id="rId31"/>
    </p:embeddedFont>
    <p:embeddedFont>
      <p:font typeface="Times" panose="02020603050405020304" pitchFamily="18" charset="0"/>
      <p:regular r:id="rId32"/>
      <p:bold r:id="rId33"/>
      <p:italic r:id="rId34"/>
      <p:boldItalic r:id="rId35"/>
    </p:embeddedFont>
    <p:embeddedFont>
      <p:font typeface="Tw Cen MT" panose="020B0602020104020603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0" roundtripDataSignature="AMtx7mg+vwAxU/cFQrKwxwft7xFNWFCD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516C"/>
    <a:srgbClr val="1E51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4"/>
    <p:restoredTop sz="94773"/>
  </p:normalViewPr>
  <p:slideViewPr>
    <p:cSldViewPr snapToGrid="0">
      <p:cViewPr varScale="1">
        <p:scale>
          <a:sx n="62" d="100"/>
          <a:sy n="62" d="100"/>
        </p:scale>
        <p:origin x="92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14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7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0" Type="http://schemas.openxmlformats.org/officeDocument/2006/relationships/font" Target="fonts/font5.fntdata"/><Relationship Id="rId140" Type="http://customschemas.google.com/relationships/presentationmetadata" Target="metadata"/><Relationship Id="rId14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 CALFAPIETRA" userId="6fd84262-e2ec-4bea-97df-fa3e01293321" providerId="ADAL" clId="{195B790D-BCF1-4D10-8F91-7C52FDCAA1A5}"/>
    <pc:docChg chg="modSld">
      <pc:chgData name="CARLO CALFAPIETRA" userId="6fd84262-e2ec-4bea-97df-fa3e01293321" providerId="ADAL" clId="{195B790D-BCF1-4D10-8F91-7C52FDCAA1A5}" dt="2025-02-09T18:39:57.850" v="13" actId="20577"/>
      <pc:docMkLst>
        <pc:docMk/>
      </pc:docMkLst>
      <pc:sldChg chg="modSp mod">
        <pc:chgData name="CARLO CALFAPIETRA" userId="6fd84262-e2ec-4bea-97df-fa3e01293321" providerId="ADAL" clId="{195B790D-BCF1-4D10-8F91-7C52FDCAA1A5}" dt="2025-02-09T18:39:57.850" v="13" actId="20577"/>
        <pc:sldMkLst>
          <pc:docMk/>
          <pc:sldMk cId="1684098106" sldId="3534"/>
        </pc:sldMkLst>
        <pc:spChg chg="mod">
          <ac:chgData name="CARLO CALFAPIETRA" userId="6fd84262-e2ec-4bea-97df-fa3e01293321" providerId="ADAL" clId="{195B790D-BCF1-4D10-8F91-7C52FDCAA1A5}" dt="2025-02-09T18:39:57.850" v="13" actId="20577"/>
          <ac:spMkLst>
            <pc:docMk/>
            <pc:sldMk cId="1684098106" sldId="3534"/>
            <ac:spMk id="3" creationId="{969D307D-810E-FCC8-19FC-8F2B83C9682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462add62b4_1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g2462add62b4_1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2641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CF7C2-B76D-0136-19A9-2F836F823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BBEA33-E76A-5596-F44C-C106B0207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3C5479-36DE-D165-B7E6-E6B129528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A7181-318F-ACF2-3801-5AEEFBF23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501DD3-02A6-4C2F-817E-0FF5565BF75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625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462add62b4_12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g2462add62b4_1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2121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62add62b4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62add62b4_4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462add62b4_4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14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83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62add62b4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62add62b4_4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462add62b4_4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5047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62add62b4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62add62b4_4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462add62b4_4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18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>
          <a:extLst>
            <a:ext uri="{FF2B5EF4-FFF2-40B4-BE49-F238E27FC236}">
              <a16:creationId xmlns:a16="http://schemas.microsoft.com/office/drawing/2014/main" id="{CF91A8FE-F509-E3B4-E2D5-C4B066831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462add62b4_4_10:notes">
            <a:extLst>
              <a:ext uri="{FF2B5EF4-FFF2-40B4-BE49-F238E27FC236}">
                <a16:creationId xmlns:a16="http://schemas.microsoft.com/office/drawing/2014/main" id="{029ECDF3-1CA4-8D1B-7CA9-0B56A9FCCD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462add62b4_4_10:notes">
            <a:extLst>
              <a:ext uri="{FF2B5EF4-FFF2-40B4-BE49-F238E27FC236}">
                <a16:creationId xmlns:a16="http://schemas.microsoft.com/office/drawing/2014/main" id="{972CD1F6-55C8-0B97-1372-4B75403540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462add62b4_4_10:notes">
            <a:extLst>
              <a:ext uri="{FF2B5EF4-FFF2-40B4-BE49-F238E27FC236}">
                <a16:creationId xmlns:a16="http://schemas.microsoft.com/office/drawing/2014/main" id="{D567BFF5-E0B5-F190-A383-1E6EC38EE6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5625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437d6a5a93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2437d6a5a9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392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D9124-A750-C47F-1E82-8A7891354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E3343698-6C00-2E94-BCFA-881B7C4148E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475288" y="6515100"/>
            <a:ext cx="41894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91" tIns="45446" rIns="90891" bIns="45446" anchor="b"/>
          <a:lstStyle>
            <a:lvl1pPr defTabSz="9096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38188" indent="-284163" defTabSz="9096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36650" indent="-227013" defTabSz="9096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590675" indent="-227013" defTabSz="9096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44700" indent="-227013" defTabSz="909638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01900" indent="-227013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59100" indent="-227013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16300" indent="-227013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73500" indent="-227013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r" defTabSz="9096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4B0A4C8-CCDF-41B7-BFB2-86178F93284F}" type="slidenum">
              <a:rPr kumimoji="0" lang="it-IT" alt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cs typeface="Arial"/>
                <a:sym typeface="Arial"/>
              </a:rPr>
              <a:pPr marL="0" marR="0" lvl="0" indent="0" algn="r" defTabSz="9096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it-IT" altLang="it-IT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cs typeface="Arial"/>
              <a:sym typeface="Arial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B664F2F4-7DEE-F57C-B125-0756634B5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F79AD2C4-ADFD-D09A-8DDE-0DBDD8327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40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B501DD3-02A6-4C2F-817E-0FF5565BF750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42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337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78230" y="1825625"/>
            <a:ext cx="10515600" cy="39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title"/>
          </p:nvPr>
        </p:nvSpPr>
        <p:spPr>
          <a:xfrm>
            <a:off x="878230" y="1120656"/>
            <a:ext cx="105156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07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it-IT" smtClean="0"/>
              <a:pPr algn="l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566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E470C4-940D-4EF9-76D2-20F81DF7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FFF60A4-967B-284A-B849-6825FE717E58}" type="datetimeFigureOut">
              <a:rPr kumimoji="0" lang="it-IT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09/02/2025</a:t>
            </a:fld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09112E6-CF65-56C7-038E-5149CF86D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E83055-B41A-2A63-1C23-A482EE02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EC4F088-7BD1-1448-B6AC-3A15327FBE32}" type="slidenum">
              <a:rPr kumimoji="0" lang="it-IT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‹N›</a:t>
            </a:fld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0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516D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g1b725126289_0_3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75467" y="5149400"/>
            <a:ext cx="2416532" cy="17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1b725126289_0_358"/>
          <p:cNvPicPr preferRelativeResize="0"/>
          <p:nvPr/>
        </p:nvPicPr>
        <p:blipFill rotWithShape="1">
          <a:blip r:embed="rId7">
            <a:alphaModFix amt="70000"/>
          </a:blip>
          <a:srcRect/>
          <a:stretch/>
        </p:blipFill>
        <p:spPr>
          <a:xfrm>
            <a:off x="-1451466" y="3598360"/>
            <a:ext cx="4536900" cy="4536900"/>
          </a:xfrm>
          <a:prstGeom prst="ellipse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8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7.png"/><Relationship Id="rId4" Type="http://schemas.openxmlformats.org/officeDocument/2006/relationships/image" Target="../media/image3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3.png"/><Relationship Id="rId3" Type="http://schemas.openxmlformats.org/officeDocument/2006/relationships/image" Target="../media/image11.png"/><Relationship Id="rId21" Type="http://schemas.openxmlformats.org/officeDocument/2006/relationships/image" Target="../media/image26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5.png"/><Relationship Id="rId10" Type="http://schemas.openxmlformats.org/officeDocument/2006/relationships/image" Target="../media/image18.png"/><Relationship Id="rId19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5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B1D6FD1A-B825-4132-9261-BB8C84B5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6" y="5434897"/>
            <a:ext cx="3062832" cy="1226263"/>
          </a:xfrm>
          <a:prstGeom prst="rect">
            <a:avLst/>
          </a:prstGeom>
        </p:spPr>
      </p:pic>
      <p:pic>
        <p:nvPicPr>
          <p:cNvPr id="13" name="Google Shape;149;p8" descr="Gantry 5">
            <a:extLst>
              <a:ext uri="{FF2B5EF4-FFF2-40B4-BE49-F238E27FC236}">
                <a16:creationId xmlns:a16="http://schemas.microsoft.com/office/drawing/2014/main" id="{903BE6CB-730D-46B8-8468-DCF3EF0B96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1;g2437d6a5a93_0_5">
            <a:extLst>
              <a:ext uri="{FF2B5EF4-FFF2-40B4-BE49-F238E27FC236}">
                <a16:creationId xmlns:a16="http://schemas.microsoft.com/office/drawing/2014/main" id="{4B128801-419D-D447-B70C-F252B86D3D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83739" y="5434898"/>
            <a:ext cx="1967267" cy="12262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172E490-B83E-4265-54C2-C3263DBDE15F}"/>
              </a:ext>
            </a:extLst>
          </p:cNvPr>
          <p:cNvSpPr txBox="1"/>
          <p:nvPr/>
        </p:nvSpPr>
        <p:spPr>
          <a:xfrm>
            <a:off x="0" y="1063755"/>
            <a:ext cx="115119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1170" algn="ctr">
              <a:spcBef>
                <a:spcPts val="35"/>
              </a:spcBef>
            </a:pP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LINKBIO</a:t>
            </a:r>
          </a:p>
          <a:p>
            <a:pPr marL="471170" algn="ctr">
              <a:spcBef>
                <a:spcPts val="35"/>
              </a:spcBef>
            </a:pP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Leveraging Innovation for New Knowledge in </a:t>
            </a:r>
            <a:r>
              <a:rPr lang="en-US" sz="24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BIOdiversity</a:t>
            </a:r>
            <a:r>
              <a:rPr lang="en-US" sz="24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research and valorization</a:t>
            </a:r>
            <a:endParaRPr lang="it-IT" sz="24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0F6571-2069-FC5C-B3DC-A9032F4F70C0}"/>
              </a:ext>
            </a:extLst>
          </p:cNvPr>
          <p:cNvSpPr txBox="1"/>
          <p:nvPr/>
        </p:nvSpPr>
        <p:spPr>
          <a:xfrm>
            <a:off x="2527442" y="2667432"/>
            <a:ext cx="71833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Carlo Calfapietra, Raffaella Maria Balestrini </a:t>
            </a:r>
          </a:p>
          <a:p>
            <a:r>
              <a:rPr lang="en-US" sz="2800" dirty="0">
                <a:solidFill>
                  <a:schemeClr val="bg1"/>
                </a:solidFill>
              </a:rPr>
              <a:t>NBFC </a:t>
            </a:r>
            <a:r>
              <a:rPr lang="it-IT" sz="2800" dirty="0">
                <a:solidFill>
                  <a:schemeClr val="bg1"/>
                </a:solidFill>
              </a:rPr>
              <a:t>&amp;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Agritech</a:t>
            </a:r>
            <a:r>
              <a:rPr lang="en-US" sz="2800" dirty="0">
                <a:solidFill>
                  <a:schemeClr val="bg1"/>
                </a:solidFill>
              </a:rPr>
              <a:t> Communities 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2FE07-5C92-424A-84E4-5828E6784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e 5">
            <a:extLst>
              <a:ext uri="{FF2B5EF4-FFF2-40B4-BE49-F238E27FC236}">
                <a16:creationId xmlns:a16="http://schemas.microsoft.com/office/drawing/2014/main" id="{A83CF8CD-ECFD-C2B3-08EE-D36BD165332F}"/>
              </a:ext>
            </a:extLst>
          </p:cNvPr>
          <p:cNvSpPr/>
          <p:nvPr/>
        </p:nvSpPr>
        <p:spPr>
          <a:xfrm>
            <a:off x="9888372" y="5431858"/>
            <a:ext cx="2100187" cy="1216014"/>
          </a:xfrm>
          <a:prstGeom prst="ellipse">
            <a:avLst/>
          </a:prstGeom>
          <a:solidFill>
            <a:srgbClr val="1D51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Immagine 6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4549F330-325A-F8C2-98B2-1872101E7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421" y="1882971"/>
            <a:ext cx="2048510" cy="82016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DFD0E39-BE6B-D54B-D2AC-BB7DEF5B1702}"/>
              </a:ext>
            </a:extLst>
          </p:cNvPr>
          <p:cNvSpPr txBox="1"/>
          <p:nvPr/>
        </p:nvSpPr>
        <p:spPr>
          <a:xfrm>
            <a:off x="2715786" y="90573"/>
            <a:ext cx="6760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Numbers of NBFC + Agritech</a:t>
            </a:r>
          </a:p>
        </p:txBody>
      </p:sp>
      <p:pic>
        <p:nvPicPr>
          <p:cNvPr id="9" name="Google Shape;149;p8" descr="Gantry 5">
            <a:extLst>
              <a:ext uri="{FF2B5EF4-FFF2-40B4-BE49-F238E27FC236}">
                <a16:creationId xmlns:a16="http://schemas.microsoft.com/office/drawing/2014/main" id="{41D1D45C-FDCE-3DB8-F4D8-CEF5F1AEED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157E9B17-C865-0E2A-B070-083E73115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011929"/>
              </p:ext>
            </p:extLst>
          </p:nvPr>
        </p:nvGraphicFramePr>
        <p:xfrm>
          <a:off x="744655" y="575856"/>
          <a:ext cx="8898670" cy="6282144"/>
        </p:xfrm>
        <a:graphic>
          <a:graphicData uri="http://schemas.openxmlformats.org/drawingml/2006/table">
            <a:tbl>
              <a:tblPr/>
              <a:tblGrid>
                <a:gridCol w="806384">
                  <a:extLst>
                    <a:ext uri="{9D8B030D-6E8A-4147-A177-3AD203B41FA5}">
                      <a16:colId xmlns:a16="http://schemas.microsoft.com/office/drawing/2014/main" val="3793723644"/>
                    </a:ext>
                  </a:extLst>
                </a:gridCol>
                <a:gridCol w="806384">
                  <a:extLst>
                    <a:ext uri="{9D8B030D-6E8A-4147-A177-3AD203B41FA5}">
                      <a16:colId xmlns:a16="http://schemas.microsoft.com/office/drawing/2014/main" val="2091423291"/>
                    </a:ext>
                  </a:extLst>
                </a:gridCol>
                <a:gridCol w="1214317">
                  <a:extLst>
                    <a:ext uri="{9D8B030D-6E8A-4147-A177-3AD203B41FA5}">
                      <a16:colId xmlns:a16="http://schemas.microsoft.com/office/drawing/2014/main" val="316014913"/>
                    </a:ext>
                  </a:extLst>
                </a:gridCol>
                <a:gridCol w="1214317">
                  <a:extLst>
                    <a:ext uri="{9D8B030D-6E8A-4147-A177-3AD203B41FA5}">
                      <a16:colId xmlns:a16="http://schemas.microsoft.com/office/drawing/2014/main" val="4278945172"/>
                    </a:ext>
                  </a:extLst>
                </a:gridCol>
                <a:gridCol w="1214317">
                  <a:extLst>
                    <a:ext uri="{9D8B030D-6E8A-4147-A177-3AD203B41FA5}">
                      <a16:colId xmlns:a16="http://schemas.microsoft.com/office/drawing/2014/main" val="1529584470"/>
                    </a:ext>
                  </a:extLst>
                </a:gridCol>
                <a:gridCol w="1214317">
                  <a:extLst>
                    <a:ext uri="{9D8B030D-6E8A-4147-A177-3AD203B41FA5}">
                      <a16:colId xmlns:a16="http://schemas.microsoft.com/office/drawing/2014/main" val="2953252591"/>
                    </a:ext>
                  </a:extLst>
                </a:gridCol>
                <a:gridCol w="1214317">
                  <a:extLst>
                    <a:ext uri="{9D8B030D-6E8A-4147-A177-3AD203B41FA5}">
                      <a16:colId xmlns:a16="http://schemas.microsoft.com/office/drawing/2014/main" val="3214699785"/>
                    </a:ext>
                  </a:extLst>
                </a:gridCol>
                <a:gridCol w="1214317">
                  <a:extLst>
                    <a:ext uri="{9D8B030D-6E8A-4147-A177-3AD203B41FA5}">
                      <a16:colId xmlns:a16="http://schemas.microsoft.com/office/drawing/2014/main" val="3036903626"/>
                    </a:ext>
                  </a:extLst>
                </a:gridCol>
              </a:tblGrid>
              <a:tr h="4168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PUBBLICAZIONI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TD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ADR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DOTTORANDI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716592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124043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221053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4371636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107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184547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112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8834268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23703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68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2415483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0752686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7828325"/>
                  </a:ext>
                </a:extLst>
              </a:tr>
              <a:tr h="62216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455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92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905584"/>
                  </a:ext>
                </a:extLst>
              </a:tr>
              <a:tr h="226129">
                <a:tc gridSpan="8">
                  <a:txBody>
                    <a:bodyPr/>
                    <a:lstStyle/>
                    <a:p>
                      <a:pPr algn="ctr" fontAlgn="ctr"/>
                      <a:endParaRPr lang="it-IT" sz="16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669" marR="4669" marT="4669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702034"/>
                  </a:ext>
                </a:extLst>
              </a:tr>
              <a:tr h="41681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PUBBLICAZIONI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TD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ADR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DOTTORANDI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CB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334881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SPOKE</a:t>
                      </a:r>
                    </a:p>
                  </a:txBody>
                  <a:tcPr marL="4669" marR="4669" marT="46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</a:t>
                      </a:r>
                    </a:p>
                  </a:txBody>
                  <a:tcPr marL="4669" marR="4669" marT="466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904879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51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352633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5406440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299750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264444"/>
                  </a:ext>
                </a:extLst>
              </a:tr>
              <a:tr h="22612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56026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6537681"/>
                  </a:ext>
                </a:extLst>
              </a:tr>
              <a:tr h="622161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83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AED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14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24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Totale complessivo</a:t>
                      </a:r>
                    </a:p>
                  </a:txBody>
                  <a:tcPr marL="4669" marR="4669" marT="46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4669" marR="4669" marT="466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210232"/>
                  </a:ext>
                </a:extLst>
              </a:tr>
            </a:tbl>
          </a:graphicData>
        </a:graphic>
      </p:graphicFrame>
      <p:pic>
        <p:nvPicPr>
          <p:cNvPr id="5" name="Google Shape;101;g2437d6a5a93_0_5">
            <a:extLst>
              <a:ext uri="{FF2B5EF4-FFF2-40B4-BE49-F238E27FC236}">
                <a16:creationId xmlns:a16="http://schemas.microsoft.com/office/drawing/2014/main" id="{09672CF8-CCA8-C147-3DDC-BC293BEAD63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1043" y="4975029"/>
            <a:ext cx="1967267" cy="122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72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9"/>
          <p:cNvSpPr txBox="1">
            <a:spLocks/>
          </p:cNvSpPr>
          <p:nvPr/>
        </p:nvSpPr>
        <p:spPr>
          <a:xfrm>
            <a:off x="1578094" y="1363722"/>
            <a:ext cx="9974836" cy="6290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5400" b="1" i="0" u="none" strike="noStrike" kern="1200" cap="all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Roboto Slab Black" pitchFamily="2" charset="0"/>
                <a:cs typeface="+mj-cs"/>
                <a:sym typeface="Arial"/>
              </a:rPr>
              <a:t>NBFC</a:t>
            </a:r>
            <a:r>
              <a:rPr kumimoji="0" lang="it-IT" sz="4000" b="1" i="0" u="none" strike="noStrike" kern="1200" cap="all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Roboto Slab Black" pitchFamily="2" charset="0"/>
                <a:cs typeface="+mj-cs"/>
                <a:sym typeface="Arial"/>
              </a:rPr>
              <a:t> </a:t>
            </a:r>
            <a:r>
              <a:rPr kumimoji="0" lang="it-IT" sz="5400" b="1" i="0" u="none" strike="noStrike" kern="1200" cap="all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Roboto Slab Black" pitchFamily="2" charset="0"/>
                <a:cs typeface="+mj-cs"/>
                <a:sym typeface="Arial"/>
              </a:rPr>
              <a:t>S</a:t>
            </a:r>
            <a:r>
              <a:rPr kumimoji="0" lang="it-IT" sz="4000" b="1" i="0" u="none" strike="noStrike" kern="1200" cap="all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Roboto Slab Black" pitchFamily="2" charset="0"/>
                <a:cs typeface="+mj-cs"/>
                <a:sym typeface="Arial"/>
              </a:rPr>
              <a:t>CIENCE </a:t>
            </a:r>
            <a:r>
              <a:rPr kumimoji="0" lang="it-IT" sz="5400" b="1" i="0" u="none" strike="noStrike" kern="1200" cap="all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Roboto Slab Black" pitchFamily="2" charset="0"/>
                <a:cs typeface="+mj-cs"/>
                <a:sym typeface="Arial"/>
              </a:rPr>
              <a:t>G</a:t>
            </a:r>
            <a:r>
              <a:rPr kumimoji="0" lang="it-IT" sz="4000" b="1" i="0" u="none" strike="noStrike" kern="1200" cap="all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 panose="020B0503030403020204" pitchFamily="34" charset="0"/>
                <a:ea typeface="Roboto Slab Black" pitchFamily="2" charset="0"/>
                <a:cs typeface="+mj-cs"/>
                <a:sym typeface="Arial"/>
              </a:rPr>
              <a:t>ATEWAY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4000" b="1" i="0" u="none" strike="noStrike" kern="1200" cap="all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panose="020B0503030403020204" pitchFamily="34" charset="0"/>
              <a:ea typeface="Roboto Slab Black" pitchFamily="2" charset="0"/>
              <a:cs typeface="+mj-cs"/>
              <a:sym typeface="Arial"/>
            </a:endParaRPr>
          </a:p>
        </p:txBody>
      </p:sp>
      <p:pic>
        <p:nvPicPr>
          <p:cNvPr id="18" name="Immagine 1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57FF3580-B004-4D80-0CBE-9350229DF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7" y="107879"/>
            <a:ext cx="2341108" cy="50902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9E41F15-903D-4991-EBD6-95DACA80CB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4000"/>
          </a:blip>
          <a:srcRect b="4200"/>
          <a:stretch/>
        </p:blipFill>
        <p:spPr>
          <a:xfrm>
            <a:off x="3190399" y="2743771"/>
            <a:ext cx="6020208" cy="3244119"/>
          </a:xfrm>
          <a:prstGeom prst="rect">
            <a:avLst/>
          </a:prstGeom>
        </p:spPr>
      </p:pic>
      <p:sp>
        <p:nvSpPr>
          <p:cNvPr id="5" name="Google Shape;196;g242c65edcba_0_10">
            <a:extLst>
              <a:ext uri="{FF2B5EF4-FFF2-40B4-BE49-F238E27FC236}">
                <a16:creationId xmlns:a16="http://schemas.microsoft.com/office/drawing/2014/main" id="{4384FCA3-03F8-12D2-5314-92E08A364ECC}"/>
              </a:ext>
            </a:extLst>
          </p:cNvPr>
          <p:cNvSpPr txBox="1">
            <a:spLocks/>
          </p:cNvSpPr>
          <p:nvPr/>
        </p:nvSpPr>
        <p:spPr>
          <a:xfrm>
            <a:off x="3190399" y="2743771"/>
            <a:ext cx="6020208" cy="3244118"/>
          </a:xfrm>
          <a:prstGeom prst="roundRect">
            <a:avLst>
              <a:gd name="adj" fmla="val 3921"/>
            </a:avLst>
          </a:prstGeom>
          <a:noFill/>
          <a:ln w="82550">
            <a:solidFill>
              <a:srgbClr val="A1B4B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1E516D"/>
              </a:solidFill>
              <a:effectLst/>
              <a:uLnTx/>
              <a:uFillTx/>
              <a:latin typeface="Source Sans Pro" panose="020B0503030403020204" pitchFamily="34" charset="0"/>
              <a:ea typeface="Roboto Slab Black" pitchFamily="2" charset="0"/>
              <a:cs typeface="Arial"/>
              <a:sym typeface="Arial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A1020C7-4627-2F36-4314-642964CA7428}"/>
              </a:ext>
            </a:extLst>
          </p:cNvPr>
          <p:cNvSpPr/>
          <p:nvPr/>
        </p:nvSpPr>
        <p:spPr>
          <a:xfrm>
            <a:off x="9797142" y="5367647"/>
            <a:ext cx="2090057" cy="1187532"/>
          </a:xfrm>
          <a:prstGeom prst="rect">
            <a:avLst/>
          </a:prstGeom>
          <a:solidFill>
            <a:srgbClr val="1D51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Immagine 5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C550596C-1770-8381-7106-4E458DBE6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8689" y="5735782"/>
            <a:ext cx="2048510" cy="82016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8422377-B2A0-7EC5-FF13-B214A009F9CF}"/>
              </a:ext>
            </a:extLst>
          </p:cNvPr>
          <p:cNvSpPr txBox="1"/>
          <p:nvPr/>
        </p:nvSpPr>
        <p:spPr>
          <a:xfrm>
            <a:off x="2871903" y="454611"/>
            <a:ext cx="7387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….</a:t>
            </a:r>
            <a:r>
              <a:rPr lang="it-IT" sz="2400" b="1" dirty="0" err="1">
                <a:solidFill>
                  <a:schemeClr val="bg1"/>
                </a:solidFill>
              </a:rPr>
              <a:t>We’ll</a:t>
            </a:r>
            <a:r>
              <a:rPr lang="it-IT" sz="2400" b="1" dirty="0">
                <a:solidFill>
                  <a:schemeClr val="bg1"/>
                </a:solidFill>
              </a:rPr>
              <a:t> take profit of the legacy of the</a:t>
            </a:r>
          </a:p>
          <a:p>
            <a:endParaRPr lang="it-IT" sz="2400" b="1" dirty="0">
              <a:solidFill>
                <a:schemeClr val="bg1"/>
              </a:solidFill>
            </a:endParaRPr>
          </a:p>
        </p:txBody>
      </p:sp>
      <p:pic>
        <p:nvPicPr>
          <p:cNvPr id="7" name="Google Shape;101;g2437d6a5a93_0_5">
            <a:extLst>
              <a:ext uri="{FF2B5EF4-FFF2-40B4-BE49-F238E27FC236}">
                <a16:creationId xmlns:a16="http://schemas.microsoft.com/office/drawing/2014/main" id="{8B6858D0-0A8F-A404-4D35-47FF09023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38689" y="4325451"/>
            <a:ext cx="1967267" cy="122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5779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D791D-F7E7-7839-B276-4543A5BB6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, segnale&#10;&#10;Descrizione generata automaticamente">
            <a:extLst>
              <a:ext uri="{FF2B5EF4-FFF2-40B4-BE49-F238E27FC236}">
                <a16:creationId xmlns:a16="http://schemas.microsoft.com/office/drawing/2014/main" id="{FA68639C-FF7E-007F-D76E-869289751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7" y="107879"/>
            <a:ext cx="2341108" cy="50902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6E07DC3-7955-935D-3761-90C812B6186D}"/>
              </a:ext>
            </a:extLst>
          </p:cNvPr>
          <p:cNvSpPr/>
          <p:nvPr/>
        </p:nvSpPr>
        <p:spPr>
          <a:xfrm>
            <a:off x="9797142" y="5367647"/>
            <a:ext cx="2090057" cy="1187532"/>
          </a:xfrm>
          <a:prstGeom prst="rect">
            <a:avLst/>
          </a:prstGeom>
          <a:solidFill>
            <a:srgbClr val="1D51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it-IT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Immagine 5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FF57802A-FB18-3591-A191-343D36553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89" y="5735782"/>
            <a:ext cx="2048510" cy="82016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EE90FAF-957C-317B-D0F2-E331B05000AA}"/>
              </a:ext>
            </a:extLst>
          </p:cNvPr>
          <p:cNvSpPr txBox="1"/>
          <p:nvPr/>
        </p:nvSpPr>
        <p:spPr>
          <a:xfrm>
            <a:off x="4579337" y="172725"/>
            <a:ext cx="3672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….Under  </a:t>
            </a:r>
            <a:r>
              <a:rPr lang="it-IT" sz="2400" b="1" dirty="0" err="1">
                <a:solidFill>
                  <a:schemeClr val="bg1"/>
                </a:solidFill>
              </a:rPr>
              <a:t>discussion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C2F42B-8136-DE4C-3A80-E6E5D233A543}"/>
              </a:ext>
            </a:extLst>
          </p:cNvPr>
          <p:cNvSpPr txBox="1"/>
          <p:nvPr/>
        </p:nvSpPr>
        <p:spPr>
          <a:xfrm>
            <a:off x="2633225" y="1390542"/>
            <a:ext cx="60701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A synergy and agreement of close operational collaboration is envisaged with the project proposal which provides for the establishment of the EI network led by RAISE.</a:t>
            </a:r>
            <a:br>
              <a:rPr lang="en-US" sz="2000" dirty="0">
                <a:solidFill>
                  <a:schemeClr val="bg1"/>
                </a:solidFill>
              </a:rPr>
            </a:b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In addition, a dialogue is underway with the FAIR partnership to evaluate a future aggregation or at least a close collaboration between the large NBFC datasets and the machine learning and Artificial Intelligence approaches being developed by FAIR.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9" name="Google Shape;101;g2437d6a5a93_0_5">
            <a:extLst>
              <a:ext uri="{FF2B5EF4-FFF2-40B4-BE49-F238E27FC236}">
                <a16:creationId xmlns:a16="http://schemas.microsoft.com/office/drawing/2014/main" id="{0B4946F3-4AB8-5DA5-8EDD-8A8B732191B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9422" y="5405011"/>
            <a:ext cx="1967267" cy="122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RAISE Liguria: Tutti i corsi | RAISE Liguria">
            <a:extLst>
              <a:ext uri="{FF2B5EF4-FFF2-40B4-BE49-F238E27FC236}">
                <a16:creationId xmlns:a16="http://schemas.microsoft.com/office/drawing/2014/main" id="{EB39E5BA-7614-4B2F-3C3C-7EB3B7665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466" y="1655294"/>
            <a:ext cx="2795311" cy="75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NRR bandi FAIR per organismi di ricerca - SmartCommunitiesTech">
            <a:extLst>
              <a:ext uri="{FF2B5EF4-FFF2-40B4-BE49-F238E27FC236}">
                <a16:creationId xmlns:a16="http://schemas.microsoft.com/office/drawing/2014/main" id="{C466B7CC-E3BC-CE65-5C3B-7B9B03A8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745" y="3163048"/>
            <a:ext cx="2945454" cy="123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91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g2462add62b4_12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3041" y="629078"/>
            <a:ext cx="7081994" cy="417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g2462add62b4_12_1"/>
          <p:cNvSpPr txBox="1"/>
          <p:nvPr/>
        </p:nvSpPr>
        <p:spPr>
          <a:xfrm>
            <a:off x="4239979" y="1700879"/>
            <a:ext cx="7567664" cy="9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8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g2462add62b4_12_1"/>
          <p:cNvSpPr txBox="1"/>
          <p:nvPr/>
        </p:nvSpPr>
        <p:spPr>
          <a:xfrm>
            <a:off x="4103041" y="4891932"/>
            <a:ext cx="7081994" cy="4616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Eu 2050 - LIVE IN HARMONY WITH </a:t>
            </a:r>
            <a:r>
              <a:rPr lang="it-IT" sz="2000" b="1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NATURE</a:t>
            </a:r>
            <a:endParaRPr sz="2000" i="1" dirty="0"/>
          </a:p>
        </p:txBody>
      </p:sp>
      <p:pic>
        <p:nvPicPr>
          <p:cNvPr id="10" name="Immagine 9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B1D6FD1A-B825-4132-9261-BB8C84B5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542" y="5486397"/>
            <a:ext cx="2840038" cy="113706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E68D0C-4223-4FF1-B4FF-1BB635906437}"/>
              </a:ext>
            </a:extLst>
          </p:cNvPr>
          <p:cNvSpPr txBox="1"/>
          <p:nvPr/>
        </p:nvSpPr>
        <p:spPr>
          <a:xfrm>
            <a:off x="150420" y="1021101"/>
            <a:ext cx="4234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</a:rPr>
              <a:t>					Thanks!</a:t>
            </a:r>
          </a:p>
          <a:p>
            <a:endParaRPr lang="it-IT" sz="2800" b="1" dirty="0">
              <a:solidFill>
                <a:schemeClr val="bg1"/>
              </a:solidFill>
            </a:endParaRPr>
          </a:p>
          <a:p>
            <a:r>
              <a:rPr lang="it-IT" sz="2800" b="1" dirty="0">
                <a:solidFill>
                  <a:schemeClr val="bg1"/>
                </a:solidFill>
              </a:rPr>
              <a:t>Email: carlo.calfapietra@cnr.it</a:t>
            </a:r>
          </a:p>
          <a:p>
            <a:endParaRPr lang="it-IT" sz="2000" dirty="0">
              <a:solidFill>
                <a:schemeClr val="bg1"/>
              </a:solidFill>
            </a:endParaRPr>
          </a:p>
        </p:txBody>
      </p:sp>
      <p:pic>
        <p:nvPicPr>
          <p:cNvPr id="13" name="Google Shape;149;p8" descr="Gantry 5">
            <a:extLst>
              <a:ext uri="{FF2B5EF4-FFF2-40B4-BE49-F238E27FC236}">
                <a16:creationId xmlns:a16="http://schemas.microsoft.com/office/drawing/2014/main" id="{903BE6CB-730D-46B8-8468-DCF3EF0B961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1;g2437d6a5a93_0_5">
            <a:extLst>
              <a:ext uri="{FF2B5EF4-FFF2-40B4-BE49-F238E27FC236}">
                <a16:creationId xmlns:a16="http://schemas.microsoft.com/office/drawing/2014/main" id="{D5E46E02-3FC8-107F-947E-953376A3733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40178" y="5441796"/>
            <a:ext cx="1967267" cy="12262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FD7348-FE82-6092-0878-1D20A0372A8F}"/>
              </a:ext>
            </a:extLst>
          </p:cNvPr>
          <p:cNvSpPr txBox="1"/>
          <p:nvPr/>
        </p:nvSpPr>
        <p:spPr>
          <a:xfrm>
            <a:off x="-732187" y="151684"/>
            <a:ext cx="49622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1170" algn="ctr">
              <a:spcBef>
                <a:spcPts val="35"/>
              </a:spcBef>
            </a:pPr>
            <a:r>
              <a:rPr lang="en-U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LINKBIO</a:t>
            </a:r>
          </a:p>
          <a:p>
            <a:pPr marL="471170" algn="ctr">
              <a:spcBef>
                <a:spcPts val="35"/>
              </a:spcBef>
            </a:pPr>
            <a:r>
              <a:rPr lang="en-U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Leveraging Innovation for New Knowledge in </a:t>
            </a:r>
            <a:r>
              <a:rPr lang="en-US" sz="1800" b="1" i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BIOdiversity</a:t>
            </a:r>
            <a:r>
              <a:rPr lang="en-US" sz="18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research and valorization</a:t>
            </a:r>
            <a:endParaRPr lang="it-IT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8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80ED97FE-CF2D-4764-BA42-BB03A95CA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870" y="5464626"/>
            <a:ext cx="2568139" cy="10282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4A5F775-3274-4E94-A4E0-8E105B0D3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547" y="1196400"/>
            <a:ext cx="6788181" cy="431405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C30EB7-4C0C-4E8E-BD57-001B2D297662}"/>
              </a:ext>
            </a:extLst>
          </p:cNvPr>
          <p:cNvSpPr txBox="1"/>
          <p:nvPr/>
        </p:nvSpPr>
        <p:spPr>
          <a:xfrm>
            <a:off x="1957860" y="5464626"/>
            <a:ext cx="786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</a:pPr>
            <a:r>
              <a:rPr lang="en-US" sz="2400" b="1" u="sng" kern="1200" dirty="0">
                <a:solidFill>
                  <a:schemeClr val="bg1"/>
                </a:solidFill>
                <a:latin typeface="Tw Cen MT" panose="020B0602020104020603"/>
                <a:ea typeface="+mn-ea"/>
                <a:cs typeface="+mn-cs"/>
              </a:rPr>
              <a:t>The protection of the environment, biodiversity and ecosystem is now included in the Italian </a:t>
            </a:r>
            <a:r>
              <a:rPr lang="en-US" sz="2400" b="1" u="sng" kern="1200" dirty="0" err="1">
                <a:solidFill>
                  <a:schemeClr val="bg1"/>
                </a:solidFill>
                <a:latin typeface="Tw Cen MT" panose="020B0602020104020603"/>
                <a:ea typeface="+mn-ea"/>
                <a:cs typeface="+mn-cs"/>
              </a:rPr>
              <a:t>Costitution</a:t>
            </a:r>
            <a:r>
              <a:rPr lang="en-US" sz="2400" b="1" u="sng" kern="1200" dirty="0">
                <a:solidFill>
                  <a:schemeClr val="bg1"/>
                </a:solidFill>
                <a:latin typeface="Tw Cen MT" panose="020B0602020104020603"/>
                <a:ea typeface="+mn-ea"/>
                <a:cs typeface="+mn-cs"/>
              </a:rPr>
              <a:t> in articles 9 and 41 !!!!!!</a:t>
            </a:r>
          </a:p>
        </p:txBody>
      </p:sp>
      <p:pic>
        <p:nvPicPr>
          <p:cNvPr id="9" name="Google Shape;149;p8" descr="Gantry 5">
            <a:extLst>
              <a:ext uri="{FF2B5EF4-FFF2-40B4-BE49-F238E27FC236}">
                <a16:creationId xmlns:a16="http://schemas.microsoft.com/office/drawing/2014/main" id="{EA7D35D6-BDF5-472A-8671-9FD02DE6F28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5FEAF3-3D12-4387-A6CF-4E46C578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1170432"/>
          </a:xfrm>
          <a:prstGeom prst="rect">
            <a:avLst/>
          </a:prstGeom>
        </p:spPr>
      </p:pic>
      <p:pic>
        <p:nvPicPr>
          <p:cNvPr id="3" name="Google Shape;101;g2437d6a5a93_0_5">
            <a:extLst>
              <a:ext uri="{FF2B5EF4-FFF2-40B4-BE49-F238E27FC236}">
                <a16:creationId xmlns:a16="http://schemas.microsoft.com/office/drawing/2014/main" id="{488E0B5B-20A2-ECC5-9B60-10F772B608F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86528" y="3985239"/>
            <a:ext cx="1967267" cy="122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639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>
            <a:spLocks noGrp="1"/>
          </p:cNvSpPr>
          <p:nvPr>
            <p:ph type="body" idx="1"/>
          </p:nvPr>
        </p:nvSpPr>
        <p:spPr>
          <a:xfrm>
            <a:off x="838200" y="1159683"/>
            <a:ext cx="1051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800" b="1" i="1" dirty="0">
                <a:solidFill>
                  <a:schemeClr val="bg1"/>
                </a:solidFill>
              </a:rPr>
              <a:t>Italy </a:t>
            </a:r>
            <a:r>
              <a:rPr lang="it-IT" sz="2800" i="1" dirty="0">
                <a:solidFill>
                  <a:schemeClr val="bg1"/>
                </a:solidFill>
              </a:rPr>
              <a:t>hotspot in the </a:t>
            </a:r>
            <a:r>
              <a:rPr lang="it-IT" sz="2800" i="1" dirty="0" err="1">
                <a:solidFill>
                  <a:schemeClr val="bg1"/>
                </a:solidFill>
              </a:rPr>
              <a:t>Mediterranean</a:t>
            </a:r>
            <a:endParaRPr sz="1700" b="1" i="1" dirty="0">
              <a:solidFill>
                <a:schemeClr val="bg1"/>
              </a:solidFill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4436000" y="6268700"/>
            <a:ext cx="778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Google Shape;72;p2"/>
          <p:cNvSpPr txBox="1">
            <a:spLocks noGrp="1"/>
          </p:cNvSpPr>
          <p:nvPr>
            <p:ph type="body" idx="1"/>
          </p:nvPr>
        </p:nvSpPr>
        <p:spPr>
          <a:xfrm>
            <a:off x="769825" y="1890618"/>
            <a:ext cx="10025700" cy="8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-IT" sz="1600">
                <a:solidFill>
                  <a:schemeClr val="bg1"/>
                </a:solidFill>
              </a:rPr>
              <a:t>Italy is probably the country in Europe with the highest rate of </a:t>
            </a:r>
            <a:r>
              <a:rPr lang="it-IT" sz="1600" b="1">
                <a:solidFill>
                  <a:schemeClr val="bg1"/>
                </a:solidFill>
              </a:rPr>
              <a:t>biodiversity</a:t>
            </a:r>
            <a:r>
              <a:rPr lang="it-IT" sz="1600">
                <a:solidFill>
                  <a:schemeClr val="bg1"/>
                </a:solidFill>
              </a:rPr>
              <a:t>, a huge number of </a:t>
            </a:r>
            <a:r>
              <a:rPr lang="it-IT" sz="1600" b="1">
                <a:solidFill>
                  <a:schemeClr val="bg1"/>
                </a:solidFill>
              </a:rPr>
              <a:t>endemisms</a:t>
            </a:r>
            <a:r>
              <a:rPr lang="it-IT" sz="1600">
                <a:solidFill>
                  <a:schemeClr val="bg1"/>
                </a:solidFill>
              </a:rPr>
              <a:t> and with unique richness of very different </a:t>
            </a:r>
            <a:r>
              <a:rPr lang="it-IT" sz="1600" b="1">
                <a:solidFill>
                  <a:schemeClr val="bg1"/>
                </a:solidFill>
              </a:rPr>
              <a:t>habitats</a:t>
            </a:r>
            <a:r>
              <a:rPr lang="it-IT" sz="1600">
                <a:solidFill>
                  <a:schemeClr val="bg1"/>
                </a:solidFill>
              </a:rPr>
              <a:t> including coastal, island, mountain, aquatic biotopes</a:t>
            </a:r>
            <a:endParaRPr sz="1600">
              <a:solidFill>
                <a:schemeClr val="bg1"/>
              </a:solidFill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-IT" sz="1600">
                <a:solidFill>
                  <a:schemeClr val="bg1"/>
                </a:solidFill>
              </a:rPr>
              <a:t>One of the places in Europe where the effects of </a:t>
            </a:r>
            <a:r>
              <a:rPr lang="it-IT" sz="1600" b="1">
                <a:solidFill>
                  <a:schemeClr val="bg1"/>
                </a:solidFill>
              </a:rPr>
              <a:t>climate change</a:t>
            </a:r>
            <a:r>
              <a:rPr lang="it-IT" sz="1600">
                <a:solidFill>
                  <a:schemeClr val="bg1"/>
                </a:solidFill>
              </a:rPr>
              <a:t> will be stronger</a:t>
            </a:r>
            <a:endParaRPr sz="1900" b="1" i="1">
              <a:solidFill>
                <a:schemeClr val="bg1"/>
              </a:solidFill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0" y="3634515"/>
            <a:ext cx="7089900" cy="20586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769825" y="3561800"/>
            <a:ext cx="6567300" cy="20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3655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700"/>
              <a:buChar char="-"/>
            </a:pPr>
            <a:r>
              <a:rPr lang="it-IT" sz="1700" b="1" i="1" dirty="0"/>
              <a:t>130 </a:t>
            </a:r>
            <a:r>
              <a:rPr lang="it-IT" sz="1700" b="1" i="1" dirty="0" err="1"/>
              <a:t>Ecosystems</a:t>
            </a:r>
            <a:endParaRPr sz="1700" b="1" i="1" dirty="0"/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it-IT" sz="1700" b="1" i="1" dirty="0"/>
              <a:t>60000 </a:t>
            </a:r>
            <a:r>
              <a:rPr lang="it-IT" sz="1700" b="1" i="1" dirty="0" err="1"/>
              <a:t>animal</a:t>
            </a:r>
            <a:r>
              <a:rPr lang="it-IT" sz="1700" b="1" i="1" dirty="0"/>
              <a:t> </a:t>
            </a:r>
            <a:r>
              <a:rPr lang="it-IT" sz="1700" b="1" i="1" dirty="0" err="1"/>
              <a:t>species</a:t>
            </a:r>
            <a:r>
              <a:rPr lang="it-IT" sz="1700" b="1" i="1" dirty="0"/>
              <a:t> </a:t>
            </a:r>
            <a:endParaRPr sz="1700" b="1" i="1" dirty="0"/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it-IT" sz="1700" b="1" i="1" dirty="0"/>
              <a:t>10000 </a:t>
            </a:r>
            <a:r>
              <a:rPr lang="it-IT" sz="1700" b="1" i="1" dirty="0" err="1"/>
              <a:t>vascular</a:t>
            </a:r>
            <a:r>
              <a:rPr lang="it-IT" sz="1700" b="1" i="1" dirty="0"/>
              <a:t> </a:t>
            </a:r>
            <a:r>
              <a:rPr lang="it-IT" sz="1700" b="1" i="1" dirty="0" err="1"/>
              <a:t>plants</a:t>
            </a:r>
            <a:endParaRPr sz="1700" b="1" i="1" dirty="0"/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it-IT" sz="1700" b="1" i="1" dirty="0"/>
              <a:t>7.5% of the world marine </a:t>
            </a:r>
            <a:r>
              <a:rPr lang="it-IT" sz="1700" b="1" i="1" dirty="0" err="1"/>
              <a:t>biodiversity</a:t>
            </a:r>
            <a:r>
              <a:rPr lang="it-IT" sz="1700" b="1" i="1" dirty="0"/>
              <a:t> </a:t>
            </a:r>
            <a:endParaRPr sz="1700" b="1" i="1" dirty="0"/>
          </a:p>
          <a:p>
            <a:pPr marL="457200" lvl="0" indent="-3365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lang="it-IT" sz="1700" b="1" i="1" dirty="0"/>
              <a:t>12 </a:t>
            </a:r>
            <a:r>
              <a:rPr lang="it-IT" sz="1700" b="1" i="1" dirty="0" err="1"/>
              <a:t>Mil</a:t>
            </a:r>
            <a:r>
              <a:rPr lang="it-IT" sz="1700" b="1" i="1" dirty="0"/>
              <a:t> Ha </a:t>
            </a:r>
            <a:r>
              <a:rPr lang="it-IT" sz="1700" b="1" i="1" dirty="0" err="1"/>
              <a:t>forests</a:t>
            </a:r>
            <a:r>
              <a:rPr lang="it-IT" sz="1700" b="1" i="1" dirty="0"/>
              <a:t> with 45% </a:t>
            </a:r>
            <a:r>
              <a:rPr lang="it-IT" sz="1700" b="1" i="1" dirty="0" err="1"/>
              <a:t>ranked</a:t>
            </a:r>
            <a:r>
              <a:rPr lang="it-IT" sz="1700" b="1" i="1" dirty="0"/>
              <a:t> at high </a:t>
            </a:r>
            <a:r>
              <a:rPr lang="it-IT" sz="1700" b="1" i="1" dirty="0" err="1"/>
              <a:t>biodiversity</a:t>
            </a:r>
            <a:endParaRPr sz="1700" b="1" i="1" dirty="0"/>
          </a:p>
        </p:txBody>
      </p:sp>
      <p:grpSp>
        <p:nvGrpSpPr>
          <p:cNvPr id="75" name="Google Shape;75;p2"/>
          <p:cNvGrpSpPr/>
          <p:nvPr/>
        </p:nvGrpSpPr>
        <p:grpSpPr>
          <a:xfrm>
            <a:off x="4736275" y="3009875"/>
            <a:ext cx="2938500" cy="2058600"/>
            <a:chOff x="4202875" y="2933675"/>
            <a:chExt cx="2938500" cy="2058600"/>
          </a:xfrm>
        </p:grpSpPr>
        <p:sp>
          <p:nvSpPr>
            <p:cNvPr id="76" name="Google Shape;76;p2"/>
            <p:cNvSpPr/>
            <p:nvPr/>
          </p:nvSpPr>
          <p:spPr>
            <a:xfrm>
              <a:off x="4202875" y="2933675"/>
              <a:ext cx="2747400" cy="2058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 txBox="1"/>
            <p:nvPr/>
          </p:nvSpPr>
          <p:spPr>
            <a:xfrm>
              <a:off x="4307575" y="3445400"/>
              <a:ext cx="28338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it-IT" sz="1600" b="1" u="sng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 6th Mass </a:t>
              </a:r>
              <a:r>
                <a:rPr lang="it-IT" sz="1600" b="1" u="sng" dirty="0" err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Extinction</a:t>
              </a:r>
              <a:endParaRPr sz="1700" b="1" u="sng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700" b="1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 </a:t>
              </a:r>
              <a:r>
                <a:rPr lang="it-IT" sz="1700" b="1" dirty="0" err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number</a:t>
              </a:r>
              <a:r>
                <a:rPr lang="it-IT" sz="1700" b="1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of </a:t>
              </a:r>
              <a:r>
                <a:rPr lang="it-IT" sz="1700" b="1" dirty="0" err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them</a:t>
              </a:r>
              <a:r>
                <a:rPr lang="it-IT" sz="1700" b="1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it-IT" sz="1700" b="1" dirty="0" err="1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within</a:t>
              </a:r>
              <a:r>
                <a:rPr lang="it-IT" sz="1700" b="1" dirty="0">
                  <a:solidFill>
                    <a:srgbClr val="FF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the IUCN Red List</a:t>
              </a:r>
              <a:endParaRPr sz="170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78" name="Google Shape;78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74775" y="3123575"/>
            <a:ext cx="4212426" cy="2593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A1D743A2-10B9-4587-9DD4-2DD9D7E09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184" y="5783178"/>
            <a:ext cx="2568139" cy="1028203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E31D69F-9B59-4FDB-91D7-388EF126F760}"/>
              </a:ext>
            </a:extLst>
          </p:cNvPr>
          <p:cNvSpPr txBox="1"/>
          <p:nvPr/>
        </p:nvSpPr>
        <p:spPr>
          <a:xfrm>
            <a:off x="3414181" y="370187"/>
            <a:ext cx="6410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VISION: </a:t>
            </a:r>
            <a:r>
              <a:rPr lang="it-IT" sz="3200" dirty="0" err="1">
                <a:solidFill>
                  <a:schemeClr val="bg1"/>
                </a:solidFill>
              </a:rPr>
              <a:t>why</a:t>
            </a:r>
            <a:r>
              <a:rPr lang="it-IT" sz="3200" dirty="0">
                <a:solidFill>
                  <a:schemeClr val="bg1"/>
                </a:solidFill>
              </a:rPr>
              <a:t> Italy </a:t>
            </a:r>
            <a:r>
              <a:rPr lang="it-IT" sz="3200" dirty="0" err="1">
                <a:solidFill>
                  <a:schemeClr val="bg1"/>
                </a:solidFill>
              </a:rPr>
              <a:t>is</a:t>
            </a:r>
            <a:r>
              <a:rPr lang="it-IT" sz="3200" dirty="0">
                <a:solidFill>
                  <a:schemeClr val="bg1"/>
                </a:solidFill>
              </a:rPr>
              <a:t> </a:t>
            </a:r>
            <a:r>
              <a:rPr lang="it-IT" sz="3200" dirty="0" err="1">
                <a:solidFill>
                  <a:schemeClr val="bg1"/>
                </a:solidFill>
              </a:rPr>
              <a:t>unique</a:t>
            </a:r>
            <a:r>
              <a:rPr lang="it-IT" sz="3200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17" name="Google Shape;149;p8" descr="Gantry 5">
            <a:extLst>
              <a:ext uri="{FF2B5EF4-FFF2-40B4-BE49-F238E27FC236}">
                <a16:creationId xmlns:a16="http://schemas.microsoft.com/office/drawing/2014/main" id="{87028E76-A8C3-46F5-9272-8B291FB3E5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1;g2437d6a5a93_0_5">
            <a:extLst>
              <a:ext uri="{FF2B5EF4-FFF2-40B4-BE49-F238E27FC236}">
                <a16:creationId xmlns:a16="http://schemas.microsoft.com/office/drawing/2014/main" id="{ECA83A77-D699-0EF5-DC38-B0C527A0628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91141" y="5572713"/>
            <a:ext cx="1967267" cy="122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724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462add62b4_4_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4</a:t>
            </a:fld>
            <a:endParaRPr/>
          </a:p>
        </p:txBody>
      </p:sp>
      <p:pic>
        <p:nvPicPr>
          <p:cNvPr id="63" name="Google Shape;63;g2462add62b4_4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631" y="778249"/>
            <a:ext cx="5441997" cy="506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80ED97FE-CF2D-4764-BA42-BB03A95CA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7870" y="5464626"/>
            <a:ext cx="2568139" cy="1028203"/>
          </a:xfrm>
          <a:prstGeom prst="rect">
            <a:avLst/>
          </a:prstGeom>
        </p:spPr>
      </p:pic>
      <p:pic>
        <p:nvPicPr>
          <p:cNvPr id="7" name="Google Shape;149;p8" descr="Gantry 5">
            <a:extLst>
              <a:ext uri="{FF2B5EF4-FFF2-40B4-BE49-F238E27FC236}">
                <a16:creationId xmlns:a16="http://schemas.microsoft.com/office/drawing/2014/main" id="{28B76F29-8C14-4CD9-B106-649B1CE4D5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4" descr="Immagine che contiene testo, logo, Carattere, grafica&#10;&#10;Descrizione generata automaticamente">
            <a:extLst>
              <a:ext uri="{FF2B5EF4-FFF2-40B4-BE49-F238E27FC236}">
                <a16:creationId xmlns:a16="http://schemas.microsoft.com/office/drawing/2014/main" id="{D24E3179-ABDC-46DA-A7DA-BB63248DC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368" y="2307852"/>
            <a:ext cx="4110794" cy="2242296"/>
          </a:xfrm>
          <a:prstGeom prst="rect">
            <a:avLst/>
          </a:prstGeom>
        </p:spPr>
      </p:pic>
      <p:pic>
        <p:nvPicPr>
          <p:cNvPr id="2" name="Google Shape;101;g2437d6a5a93_0_5">
            <a:extLst>
              <a:ext uri="{FF2B5EF4-FFF2-40B4-BE49-F238E27FC236}">
                <a16:creationId xmlns:a16="http://schemas.microsoft.com/office/drawing/2014/main" id="{DE27CB11-CCE7-0317-A82E-B27C16238E8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85866" y="5365595"/>
            <a:ext cx="1967267" cy="122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36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49;p8" descr="Gantry 5">
            <a:extLst>
              <a:ext uri="{FF2B5EF4-FFF2-40B4-BE49-F238E27FC236}">
                <a16:creationId xmlns:a16="http://schemas.microsoft.com/office/drawing/2014/main" id="{BDE6B405-DD5D-4C68-811B-4777074A87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82A2EF5-5A7F-89ED-68F1-E89554690DFB}"/>
              </a:ext>
            </a:extLst>
          </p:cNvPr>
          <p:cNvSpPr txBox="1"/>
          <p:nvPr/>
        </p:nvSpPr>
        <p:spPr>
          <a:xfrm>
            <a:off x="503432" y="1161991"/>
            <a:ext cx="8753583" cy="5621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CN NBFC (Spoke2, Spoke4, Spoke 6, Spoke 8,</a:t>
            </a: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NBFC </a:t>
            </a: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Affiliato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Spoke1, </a:t>
            </a: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Affiliato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Spoke3, </a:t>
            </a: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Affiliato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Spoke5. </a:t>
            </a: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Affiliato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Spoke 7); </a:t>
            </a: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Agritech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(Spoke1, </a:t>
            </a: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Affiliato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Spoke 3, </a:t>
            </a: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Affiliato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Spoke 4, </a:t>
            </a:r>
            <a:r>
              <a:rPr lang="en-US" sz="20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Affiliato</a:t>
            </a:r>
            <a:r>
              <a:rPr lang="en-US" sz="20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Spoke 8)</a:t>
            </a: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endParaRPr lang="en-US" sz="20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r>
              <a:rPr lang="it-IT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Dipartimento di Scienze del sistema terra e tecnologie per l'ambiente (DSSTTA) </a:t>
            </a:r>
            <a:endParaRPr lang="it-IT" sz="1800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r>
              <a:rPr lang="it-IT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Dipartimento di Scienze </a:t>
            </a:r>
            <a:r>
              <a:rPr lang="it-IT" sz="18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bio</a:t>
            </a:r>
            <a:r>
              <a:rPr lang="it-IT" sz="1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-agroalimentari (DISBA)</a:t>
            </a: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endParaRPr lang="it-IT" sz="1800" b="1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r>
              <a:rPr lang="it-IT" sz="1800" b="1" i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 lista degli Istituti </a:t>
            </a:r>
            <a:r>
              <a:rPr lang="it-IT" sz="1800" b="1" i="1" u="sng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e’</a:t>
            </a:r>
            <a:r>
              <a:rPr lang="it-IT" sz="1800" b="1" i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assolutamente provvisoria si indicano solo quelli referenti di </a:t>
            </a:r>
            <a:r>
              <a:rPr lang="it-IT" sz="1800" b="1" i="1" u="sng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spoke</a:t>
            </a:r>
            <a:r>
              <a:rPr lang="it-IT" sz="1800" b="1" i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attualmente </a:t>
            </a:r>
            <a:r>
              <a:rPr lang="it-IT" sz="1800" b="1" i="1" u="sng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perche</a:t>
            </a:r>
            <a:r>
              <a:rPr lang="it-IT" sz="1800" b="1" i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’ solo NBFC conta 35 Istituti e quasi 300 ricercatori in massa critica</a:t>
            </a: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r>
              <a:rPr lang="it-IT" sz="1800" b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IRET, IRBIM, IAS, IRSA, IBSBC, IBBR, IPSP, IBE, ISAFOM</a:t>
            </a:r>
            <a:endParaRPr lang="it-IT" sz="1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457200" marR="594995" lvl="1">
              <a:lnSpc>
                <a:spcPct val="117000"/>
              </a:lnSpc>
              <a:spcBef>
                <a:spcPts val="680"/>
              </a:spcBef>
              <a:tabLst>
                <a:tab pos="464185" algn="l"/>
              </a:tabLst>
            </a:pPr>
            <a:endParaRPr lang="it-IT" sz="2000" spc="-5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21DD5A9-85C2-1974-F2CF-43246A6B7156}"/>
              </a:ext>
            </a:extLst>
          </p:cNvPr>
          <p:cNvSpPr txBox="1"/>
          <p:nvPr/>
        </p:nvSpPr>
        <p:spPr>
          <a:xfrm>
            <a:off x="4572001" y="205483"/>
            <a:ext cx="3270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Aggregating</a:t>
            </a:r>
            <a:r>
              <a:rPr lang="it-IT" sz="3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t-IT" sz="32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what</a:t>
            </a:r>
            <a:endParaRPr lang="it-IT" sz="3200" dirty="0"/>
          </a:p>
        </p:txBody>
      </p:sp>
      <p:pic>
        <p:nvPicPr>
          <p:cNvPr id="5" name="Google Shape;101;g2437d6a5a93_0_5">
            <a:extLst>
              <a:ext uri="{FF2B5EF4-FFF2-40B4-BE49-F238E27FC236}">
                <a16:creationId xmlns:a16="http://schemas.microsoft.com/office/drawing/2014/main" id="{6873FE2B-693C-DFAE-A66C-282BD11D924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83739" y="5434898"/>
            <a:ext cx="1967267" cy="122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0F48346C-6050-28DE-F02D-14764CF45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728" y="4022768"/>
            <a:ext cx="3062832" cy="12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9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>
          <a:extLst>
            <a:ext uri="{FF2B5EF4-FFF2-40B4-BE49-F238E27FC236}">
              <a16:creationId xmlns:a16="http://schemas.microsoft.com/office/drawing/2014/main" id="{0FBDDBEC-83B8-0784-8B58-E55340543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49;p8" descr="Gantry 5">
            <a:extLst>
              <a:ext uri="{FF2B5EF4-FFF2-40B4-BE49-F238E27FC236}">
                <a16:creationId xmlns:a16="http://schemas.microsoft.com/office/drawing/2014/main" id="{8805286D-3D8B-DF04-04F0-9FFDB22879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9D307D-810E-FCC8-19FC-8F2B83C96822}"/>
              </a:ext>
            </a:extLst>
          </p:cNvPr>
          <p:cNvSpPr txBox="1"/>
          <p:nvPr/>
        </p:nvSpPr>
        <p:spPr>
          <a:xfrm>
            <a:off x="221590" y="412134"/>
            <a:ext cx="1181999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">
              <a:spcBef>
                <a:spcPts val="10"/>
              </a:spcBef>
              <a:buClr>
                <a:schemeClr val="bg1"/>
              </a:buClr>
            </a:pPr>
            <a:br>
              <a:rPr lang="it-IT" sz="1800" b="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1.	Monitoraggio ecosistemi marini </a:t>
            </a:r>
            <a:r>
              <a:rPr lang="it-IT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 terrestri: 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Studio degli effetti dei principali </a:t>
            </a:r>
            <a:r>
              <a:rPr lang="it-IT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stressor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in ottica </a:t>
            </a:r>
            <a:r>
              <a:rPr lang="it-IT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One Health</a:t>
            </a: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telemetria marina e nuove tecnologie per organismi migratori.</a:t>
            </a:r>
          </a:p>
          <a:p>
            <a:pPr marL="90170">
              <a:spcBef>
                <a:spcPts val="10"/>
              </a:spcBef>
              <a:buClr>
                <a:schemeClr val="bg1"/>
              </a:buClr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	Biosensori: Monitoraggio ambientale, reti DNA marino e agrario, pesca ed agricoltura sostenibile, valutazione rischio contaminanti, valorizzazione specie aliene e "Alien Lab".</a:t>
            </a:r>
          </a:p>
          <a:p>
            <a:pPr marL="90170">
              <a:spcBef>
                <a:spcPts val="10"/>
              </a:spcBef>
              <a:buClr>
                <a:schemeClr val="bg1"/>
              </a:buClr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	Tecnologie omiche: Analisi di genomi di specie presenti sul territorio italiano non ancora caratterizzate nel merito e comprensione genetico-molecolare della variabilità interspecie della risposta adattativa a perturbazioni ambientali nei suddetti organismi.</a:t>
            </a:r>
          </a:p>
          <a:p>
            <a:pPr marL="90170">
              <a:spcBef>
                <a:spcPts val="10"/>
              </a:spcBef>
              <a:buClr>
                <a:schemeClr val="bg1"/>
              </a:buClr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	Citizen science: Collaborazione con piattaforme come iNaturalist e GBIF.</a:t>
            </a:r>
          </a:p>
          <a:p>
            <a:pPr marL="90170">
              <a:spcBef>
                <a:spcPts val="10"/>
              </a:spcBef>
              <a:buClr>
                <a:schemeClr val="bg1"/>
              </a:buClr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	Nature-based solutions: Recupero ecologico di suolo, aria e acqua.</a:t>
            </a:r>
          </a:p>
          <a:p>
            <a:pPr marL="90170">
              <a:spcBef>
                <a:spcPts val="10"/>
              </a:spcBef>
              <a:buClr>
                <a:schemeClr val="bg1"/>
              </a:buClr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5.	Gestione biodiversità: Analisi genetiche mirate, modelli GIS per degradazione del suolo.</a:t>
            </a:r>
          </a:p>
          <a:p>
            <a:pPr marL="90170">
              <a:spcBef>
                <a:spcPts val="10"/>
              </a:spcBef>
              <a:buClr>
                <a:schemeClr val="bg1"/>
              </a:buClr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6.	Carbon farming e biorimedio: Modelli per certificazione e valutazione di siti contaminati.</a:t>
            </a:r>
          </a:p>
          <a:p>
            <a:pPr marL="90170">
              <a:spcBef>
                <a:spcPts val="10"/>
              </a:spcBef>
              <a:buClr>
                <a:schemeClr val="bg1"/>
              </a:buClr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7.	Biodiversità urbana: Mitigazione impatti climatici, forestazione urbana.</a:t>
            </a:r>
          </a:p>
          <a:p>
            <a:pPr marL="547370" indent="-457200">
              <a:spcBef>
                <a:spcPts val="10"/>
              </a:spcBef>
              <a:buClr>
                <a:schemeClr val="bg1"/>
              </a:buClr>
              <a:buAutoNum type="arabicPeriod" startAt="8"/>
            </a:pPr>
            <a:r>
              <a:rPr lang="it-IT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Salute e nature-based solutions: Identificazione di nuove molecole bioattive da organismi costitutivi la biodiversità italiana, e di biomarcatori dell’esposizione a stress ambientali in specie selezionabili quali organismi sentinella per la preservazione della salute umana.</a:t>
            </a:r>
          </a:p>
          <a:p>
            <a:pPr marL="547370" indent="-457200">
              <a:spcBef>
                <a:spcPts val="10"/>
              </a:spcBef>
              <a:buClr>
                <a:schemeClr val="bg1"/>
              </a:buClr>
              <a:buFont typeface="Arial"/>
              <a:buAutoNum type="arabicPeriod" startAt="8"/>
            </a:pPr>
            <a:r>
              <a:rPr lang="it-IT" sz="18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Risorse genetiche: sviluppo di strumenti innovativi per studiare, valorizzare e utilizzare la biodiversità delle risorse genetiche, che è una componente chiave nel determinare la sostenibilità, resilienza e adattabilità dei sistemi naturali e agricoli.</a:t>
            </a:r>
            <a:endParaRPr lang="it-IT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3E91834-3A57-A608-219C-64881B5825F8}"/>
              </a:ext>
            </a:extLst>
          </p:cNvPr>
          <p:cNvSpPr txBox="1"/>
          <p:nvPr/>
        </p:nvSpPr>
        <p:spPr>
          <a:xfrm>
            <a:off x="3070269" y="148028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spc="-5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Expected</a:t>
            </a:r>
            <a:r>
              <a:rPr lang="it-IT" sz="3200" spc="-5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Activities &amp; Outputs</a:t>
            </a:r>
            <a:endParaRPr lang="it-IT" sz="3200" dirty="0"/>
          </a:p>
        </p:txBody>
      </p:sp>
      <p:pic>
        <p:nvPicPr>
          <p:cNvPr id="2" name="Google Shape;101;g2437d6a5a93_0_5">
            <a:extLst>
              <a:ext uri="{FF2B5EF4-FFF2-40B4-BE49-F238E27FC236}">
                <a16:creationId xmlns:a16="http://schemas.microsoft.com/office/drawing/2014/main" id="{631EE4E7-64F8-EFED-A9EC-17EF4D4BAFD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08829" y="5440055"/>
            <a:ext cx="1722666" cy="129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E74B8FCF-B98E-486F-72E5-84D440842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2406" y="5626718"/>
            <a:ext cx="2309311" cy="92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98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37d6a5a93_0_5"/>
          <p:cNvSpPr txBox="1">
            <a:spLocks noGrp="1"/>
          </p:cNvSpPr>
          <p:nvPr>
            <p:ph type="title"/>
          </p:nvPr>
        </p:nvSpPr>
        <p:spPr>
          <a:xfrm>
            <a:off x="762005" y="1016981"/>
            <a:ext cx="105156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2800">
                <a:solidFill>
                  <a:schemeClr val="bg1"/>
                </a:solidFill>
              </a:rPr>
              <a:t>Synergies with ESFRI and other PNRR programmes</a:t>
            </a:r>
            <a:endParaRPr sz="2800">
              <a:solidFill>
                <a:schemeClr val="bg1"/>
              </a:solidFill>
            </a:endParaRPr>
          </a:p>
        </p:txBody>
      </p:sp>
      <p:pic>
        <p:nvPicPr>
          <p:cNvPr id="86" name="Google Shape;86;g2437d6a5a93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872" y="2467061"/>
            <a:ext cx="1583150" cy="7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2437d6a5a93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5416" y="3358672"/>
            <a:ext cx="1583149" cy="578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2437d6a5a93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5719" y="4038371"/>
            <a:ext cx="1737975" cy="107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2437d6a5a93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5302" y="5459466"/>
            <a:ext cx="1967985" cy="9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437d6a5a93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3036" y="5558437"/>
            <a:ext cx="1967975" cy="7882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1" name="Google Shape;91;g2437d6a5a93_0_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41600" y="2868151"/>
            <a:ext cx="1967974" cy="139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2437d6a5a93_0_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88493" y="4401593"/>
            <a:ext cx="1801310" cy="9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2437d6a5a93_0_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40625" y="-34613"/>
            <a:ext cx="1074024" cy="107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2437d6a5a93_0_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065885" y="2628054"/>
            <a:ext cx="1801300" cy="103123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2437d6a5a93_0_5"/>
          <p:cNvSpPr/>
          <p:nvPr/>
        </p:nvSpPr>
        <p:spPr>
          <a:xfrm>
            <a:off x="3830850" y="2377850"/>
            <a:ext cx="4160400" cy="2889600"/>
          </a:xfrm>
          <a:prstGeom prst="ellipse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g2437d6a5a93_0_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98194" y="1502138"/>
            <a:ext cx="3215811" cy="8512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98" name="Google Shape;98;g2437d6a5a93_0_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082675" y="16574"/>
            <a:ext cx="1801300" cy="80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437d6a5a93_0_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53318" y="16576"/>
            <a:ext cx="1286232" cy="80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437d6a5a93_0_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142033" y="3982334"/>
            <a:ext cx="1624795" cy="11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437d6a5a93_0_5"/>
          <p:cNvSpPr/>
          <p:nvPr/>
        </p:nvSpPr>
        <p:spPr>
          <a:xfrm>
            <a:off x="9623883" y="3871087"/>
            <a:ext cx="2549400" cy="2986913"/>
          </a:xfrm>
          <a:prstGeom prst="rect">
            <a:avLst/>
          </a:prstGeom>
          <a:solidFill>
            <a:srgbClr val="274E1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2437d6a5a93_0_5"/>
          <p:cNvSpPr txBox="1"/>
          <p:nvPr/>
        </p:nvSpPr>
        <p:spPr>
          <a:xfrm>
            <a:off x="9697787" y="3903392"/>
            <a:ext cx="2577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Forestazione Urbana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 err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Rinaturazione</a:t>
            </a:r>
            <a:r>
              <a:rPr lang="it-IT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Restauro Fondali Marini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Digitalizzazione dei 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Parchi Nazionali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Bonifica siti orfani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Interventi per il dissesto idrogeologico</a:t>
            </a:r>
            <a:endParaRPr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5" name="Google Shape;105;g2437d6a5a93_0_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87752" y="2917167"/>
            <a:ext cx="3737366" cy="9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2437d6a5a93_0_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680712" y="1697400"/>
            <a:ext cx="2099011" cy="5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magine 26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D23DE435-9374-4CD8-84B2-205E7126AF7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87752" y="2513390"/>
            <a:ext cx="3814226" cy="1527098"/>
          </a:xfrm>
          <a:prstGeom prst="rect">
            <a:avLst/>
          </a:prstGeom>
        </p:spPr>
      </p:pic>
      <p:pic>
        <p:nvPicPr>
          <p:cNvPr id="28" name="Google Shape;149;p8" descr="Gantry 5">
            <a:extLst>
              <a:ext uri="{FF2B5EF4-FFF2-40B4-BE49-F238E27FC236}">
                <a16:creationId xmlns:a16="http://schemas.microsoft.com/office/drawing/2014/main" id="{DF20C95E-534D-43DB-BB38-D0DFAC710DF8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MIRRI | Università degli Studi di Milano-Bicocca">
            <a:extLst>
              <a:ext uri="{FF2B5EF4-FFF2-40B4-BE49-F238E27FC236}">
                <a16:creationId xmlns:a16="http://schemas.microsoft.com/office/drawing/2014/main" id="{712A2425-17C4-83E0-D26E-1B55E288B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89" y="5267450"/>
            <a:ext cx="1583149" cy="112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lixir – Microbes4Climate">
            <a:extLst>
              <a:ext uri="{FF2B5EF4-FFF2-40B4-BE49-F238E27FC236}">
                <a16:creationId xmlns:a16="http://schemas.microsoft.com/office/drawing/2014/main" id="{7E61C798-CBB0-C08D-C1D5-A3545FF0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75" y="1520106"/>
            <a:ext cx="1589235" cy="11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840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37CECFD2-501C-4C6A-9D0A-A40EE0533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542" y="5486397"/>
            <a:ext cx="2840038" cy="1137063"/>
          </a:xfrm>
          <a:prstGeom prst="rect">
            <a:avLst/>
          </a:prstGeom>
        </p:spPr>
      </p:pic>
      <p:pic>
        <p:nvPicPr>
          <p:cNvPr id="15" name="Google Shape;149;p8" descr="Gantry 5">
            <a:extLst>
              <a:ext uri="{FF2B5EF4-FFF2-40B4-BE49-F238E27FC236}">
                <a16:creationId xmlns:a16="http://schemas.microsoft.com/office/drawing/2014/main" id="{8FCC0EBF-1B16-4D3E-A661-CF64373EC6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Masaf - bComando Unità Forestali, Ambientali e ...">
            <a:extLst>
              <a:ext uri="{FF2B5EF4-FFF2-40B4-BE49-F238E27FC236}">
                <a16:creationId xmlns:a16="http://schemas.microsoft.com/office/drawing/2014/main" id="{9DB1ED35-C1D6-4293-8C4C-20638F2C1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59" y="1048975"/>
            <a:ext cx="1565502" cy="187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81CE072-4625-41F2-9D0A-6936DFAD79B6}"/>
              </a:ext>
            </a:extLst>
          </p:cNvPr>
          <p:cNvSpPr txBox="1"/>
          <p:nvPr/>
        </p:nvSpPr>
        <p:spPr>
          <a:xfrm flipH="1">
            <a:off x="2394598" y="122545"/>
            <a:ext cx="820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National and International Agreements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F6C92DB-B30D-43AD-B0A4-20C72E272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763" y="1161991"/>
            <a:ext cx="3242319" cy="921675"/>
          </a:xfrm>
          <a:prstGeom prst="rect">
            <a:avLst/>
          </a:prstGeom>
        </p:spPr>
      </p:pic>
      <p:pic>
        <p:nvPicPr>
          <p:cNvPr id="4102" name="Picture 6" descr="OCSE - Organizzazione per la cooperazione e lo sviluppo economico - MEF  Dipartimento del Tesoro">
            <a:extLst>
              <a:ext uri="{FF2B5EF4-FFF2-40B4-BE49-F238E27FC236}">
                <a16:creationId xmlns:a16="http://schemas.microsoft.com/office/drawing/2014/main" id="{2515AF72-1DD1-4445-9C73-E79276791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9" y="3182296"/>
            <a:ext cx="2746052" cy="113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34A2590-FDE5-40D7-9BF9-1CEF3452CBDA}"/>
              </a:ext>
            </a:extLst>
          </p:cNvPr>
          <p:cNvSpPr txBox="1"/>
          <p:nvPr/>
        </p:nvSpPr>
        <p:spPr>
          <a:xfrm>
            <a:off x="9993569" y="2194546"/>
            <a:ext cx="260168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Cina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Brasile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Giappone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Germania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Francia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Panama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4104" name="Picture 8" descr="Biodiversa+">
            <a:extLst>
              <a:ext uri="{FF2B5EF4-FFF2-40B4-BE49-F238E27FC236}">
                <a16:creationId xmlns:a16="http://schemas.microsoft.com/office/drawing/2014/main" id="{280DB3D0-5F0E-4879-B0EB-21A90CB9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448" y="4257976"/>
            <a:ext cx="3624944" cy="127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94;g2437d6a5a93_0_5">
            <a:extLst>
              <a:ext uri="{FF2B5EF4-FFF2-40B4-BE49-F238E27FC236}">
                <a16:creationId xmlns:a16="http://schemas.microsoft.com/office/drawing/2014/main" id="{469895F6-76AB-B11A-63DB-34B36B33791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13247" y="2397761"/>
            <a:ext cx="1801300" cy="103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Il Masaf mette in palio 40mila euro per la creazione del ...">
            <a:extLst>
              <a:ext uri="{FF2B5EF4-FFF2-40B4-BE49-F238E27FC236}">
                <a16:creationId xmlns:a16="http://schemas.microsoft.com/office/drawing/2014/main" id="{BA1CEF79-55EA-8504-29BB-A0104C759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45" y="2270894"/>
            <a:ext cx="2108781" cy="14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01;g2437d6a5a93_0_5">
            <a:extLst>
              <a:ext uri="{FF2B5EF4-FFF2-40B4-BE49-F238E27FC236}">
                <a16:creationId xmlns:a16="http://schemas.microsoft.com/office/drawing/2014/main" id="{6EF5E67A-B4B7-D391-EC95-41238C51250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18201" y="5409643"/>
            <a:ext cx="1967267" cy="1226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321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E2EAB-5719-D862-3B1C-4FDA50851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49;p8" descr="Gantry 5">
            <a:extLst>
              <a:ext uri="{FF2B5EF4-FFF2-40B4-BE49-F238E27FC236}">
                <a16:creationId xmlns:a16="http://schemas.microsoft.com/office/drawing/2014/main" id="{FF8E9433-8F26-532C-984D-43250FA43BC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70162" y="90573"/>
            <a:ext cx="1071418" cy="107141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8876B8-446E-5143-3EFA-498443CD2480}"/>
              </a:ext>
            </a:extLst>
          </p:cNvPr>
          <p:cNvSpPr txBox="1"/>
          <p:nvPr/>
        </p:nvSpPr>
        <p:spPr>
          <a:xfrm flipH="1">
            <a:off x="2659544" y="180682"/>
            <a:ext cx="820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Agreements with the private sector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4" name="Picture 2" descr="Eni, HD, logo, png | PNGWing">
            <a:extLst>
              <a:ext uri="{FF2B5EF4-FFF2-40B4-BE49-F238E27FC236}">
                <a16:creationId xmlns:a16="http://schemas.microsoft.com/office/drawing/2014/main" id="{44B2F647-F9DA-52B2-461E-30381815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9" y="2277913"/>
            <a:ext cx="921452" cy="92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 ENEL – Logos PNG">
            <a:extLst>
              <a:ext uri="{FF2B5EF4-FFF2-40B4-BE49-F238E27FC236}">
                <a16:creationId xmlns:a16="http://schemas.microsoft.com/office/drawing/2014/main" id="{8AA33E2F-F3C3-CBAD-D4F7-47626E0E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43" y="2194546"/>
            <a:ext cx="1530574" cy="153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boca Logo Download png">
            <a:extLst>
              <a:ext uri="{FF2B5EF4-FFF2-40B4-BE49-F238E27FC236}">
                <a16:creationId xmlns:a16="http://schemas.microsoft.com/office/drawing/2014/main" id="{F9ECAE99-3E90-FB50-FDC0-BE670243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60" y="2609523"/>
            <a:ext cx="1443716" cy="92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eonardo Logo and symbol, meaning, history, PNG, brand">
            <a:extLst>
              <a:ext uri="{FF2B5EF4-FFF2-40B4-BE49-F238E27FC236}">
                <a16:creationId xmlns:a16="http://schemas.microsoft.com/office/drawing/2014/main" id="{2EC47141-12C9-7172-B80A-416FE7E6D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17" y="2559135"/>
            <a:ext cx="1821785" cy="10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ome page | Infrastrutture S.p.A.">
            <a:extLst>
              <a:ext uri="{FF2B5EF4-FFF2-40B4-BE49-F238E27FC236}">
                <a16:creationId xmlns:a16="http://schemas.microsoft.com/office/drawing/2014/main" id="{FAB20B9A-7C7C-74D0-D868-ECE4558D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00" y="2740832"/>
            <a:ext cx="2751198" cy="4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505E03-3B30-800F-F4B0-DDEE91C4E2AD}"/>
              </a:ext>
            </a:extLst>
          </p:cNvPr>
          <p:cNvSpPr txBox="1"/>
          <p:nvPr/>
        </p:nvSpPr>
        <p:spPr>
          <a:xfrm>
            <a:off x="2798064" y="3889585"/>
            <a:ext cx="6165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chemeClr val="bg1"/>
                </a:solidFill>
              </a:rPr>
              <a:t>…&amp; TANTE ALTRE INCLUSE MOLTE PMI</a:t>
            </a:r>
          </a:p>
        </p:txBody>
      </p:sp>
      <p:pic>
        <p:nvPicPr>
          <p:cNvPr id="12" name="Google Shape;101;g2437d6a5a93_0_5">
            <a:extLst>
              <a:ext uri="{FF2B5EF4-FFF2-40B4-BE49-F238E27FC236}">
                <a16:creationId xmlns:a16="http://schemas.microsoft.com/office/drawing/2014/main" id="{60C648F8-212B-8D00-B340-ED92FF3F06D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883739" y="5434898"/>
            <a:ext cx="1967267" cy="1226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magine 16" descr="Immagine che contiene Carattere, Elementi grafici, design&#10;&#10;Descrizione generata automaticamente">
            <a:extLst>
              <a:ext uri="{FF2B5EF4-FFF2-40B4-BE49-F238E27FC236}">
                <a16:creationId xmlns:a16="http://schemas.microsoft.com/office/drawing/2014/main" id="{0A6CAA97-DD85-70A0-B10C-83D356A34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0195" y="5434897"/>
            <a:ext cx="3062832" cy="122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22741"/>
      </p:ext>
    </p:extLst>
  </p:cSld>
  <p:clrMapOvr>
    <a:masterClrMapping/>
  </p:clrMapOvr>
</p:sld>
</file>

<file path=ppt/theme/theme1.xml><?xml version="1.0" encoding="utf-8"?>
<a:theme xmlns:a="http://schemas.openxmlformats.org/drawingml/2006/main" name="logo basso dx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Microsoft Office PowerPoint</Application>
  <PresentationFormat>Widescreen</PresentationFormat>
  <Paragraphs>229</Paragraphs>
  <Slides>13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3" baseType="lpstr">
      <vt:lpstr>Helvetica Neue</vt:lpstr>
      <vt:lpstr>Times</vt:lpstr>
      <vt:lpstr>Aptos Narrow</vt:lpstr>
      <vt:lpstr>Arial</vt:lpstr>
      <vt:lpstr>Roboto</vt:lpstr>
      <vt:lpstr>Times New Roman</vt:lpstr>
      <vt:lpstr>Source Sans Pro</vt:lpstr>
      <vt:lpstr>Tw Cen MT</vt:lpstr>
      <vt:lpstr>Calibri</vt:lpstr>
      <vt:lpstr>logo basso dx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Synergies with ESFRI and other PNRR programmes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22 pomeriggio</dc:title>
  <dc:creator>Alberto Di Minin</dc:creator>
  <cp:lastModifiedBy>CARLO CALFAPIETRA</cp:lastModifiedBy>
  <cp:revision>65</cp:revision>
  <cp:lastPrinted>2023-12-04T14:41:04Z</cp:lastPrinted>
  <dcterms:created xsi:type="dcterms:W3CDTF">2022-07-05T12:45:27Z</dcterms:created>
  <dcterms:modified xsi:type="dcterms:W3CDTF">2025-02-09T18:40:00Z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0d9bad3-6dac-4e9a-89a3-89f3b8d247b2_Enabled">
    <vt:lpwstr>true</vt:lpwstr>
  </property>
  <property fmtid="{D5CDD505-2E9C-101B-9397-08002B2CF9AE}" pid="3" name="MSIP_Label_10d9bad3-6dac-4e9a-89a3-89f3b8d247b2_SetDate">
    <vt:lpwstr>2023-05-17T16:19:25Z</vt:lpwstr>
  </property>
  <property fmtid="{D5CDD505-2E9C-101B-9397-08002B2CF9AE}" pid="4" name="MSIP_Label_10d9bad3-6dac-4e9a-89a3-89f3b8d247b2_Method">
    <vt:lpwstr>Standard</vt:lpwstr>
  </property>
  <property fmtid="{D5CDD505-2E9C-101B-9397-08002B2CF9AE}" pid="5" name="MSIP_Label_10d9bad3-6dac-4e9a-89a3-89f3b8d247b2_Name">
    <vt:lpwstr>10d9bad3-6dac-4e9a-89a3-89f3b8d247b2</vt:lpwstr>
  </property>
  <property fmtid="{D5CDD505-2E9C-101B-9397-08002B2CF9AE}" pid="6" name="MSIP_Label_10d9bad3-6dac-4e9a-89a3-89f3b8d247b2_SiteId">
    <vt:lpwstr>5d1a9f9d-201f-4a10-b983-451cf65cbc1e</vt:lpwstr>
  </property>
  <property fmtid="{D5CDD505-2E9C-101B-9397-08002B2CF9AE}" pid="7" name="MSIP_Label_10d9bad3-6dac-4e9a-89a3-89f3b8d247b2_ActionId">
    <vt:lpwstr>214fb60f-7c46-47ea-b68a-804afeb29d24</vt:lpwstr>
  </property>
  <property fmtid="{D5CDD505-2E9C-101B-9397-08002B2CF9AE}" pid="8" name="MSIP_Label_10d9bad3-6dac-4e9a-89a3-89f3b8d247b2_ContentBits">
    <vt:lpwstr>0</vt:lpwstr>
  </property>
</Properties>
</file>