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CBD612-0141-532C-346A-1949541F5014}" name="VERONICA COLAUTTI" initials="VC" userId="S::veronica.colautti@cnr.it::b83a4712-13f8-404f-94d0-7a7669713c11" providerId="AD"/>
  <p188:author id="{2CDFEA23-865A-0644-7367-7853131DE07B}" name="COSTANZA MILIANI" initials="" userId="S::costanza.miliani@cnr.it::7d7cc9ee-922c-4232-8c94-c4f6432e8d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59" autoAdjust="0"/>
  </p:normalViewPr>
  <p:slideViewPr>
    <p:cSldViewPr snapToGrid="0">
      <p:cViewPr>
        <p:scale>
          <a:sx n="60" d="100"/>
          <a:sy n="60" d="100"/>
        </p:scale>
        <p:origin x="878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10-49E4-B676-331CAF1AA9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10-49E4-B676-331CAF1AA938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10-49E4-B676-331CAF1AA93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10-49E4-B676-331CAF1AA938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10-49E4-B676-331CAF1AA938}"/>
              </c:ext>
            </c:extLst>
          </c:dPt>
          <c:dPt>
            <c:idx val="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210-49E4-B676-331CAF1AA938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210-49E4-B676-331CAF1AA938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210-49E4-B676-331CAF1AA938}"/>
              </c:ext>
            </c:extLst>
          </c:dPt>
          <c:dPt>
            <c:idx val="8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210-49E4-B676-331CAF1AA938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210-49E4-B676-331CAF1AA93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210-49E4-B676-331CAF1AA938}"/>
              </c:ext>
            </c:extLst>
          </c:dPt>
          <c:dPt>
            <c:idx val="1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210-49E4-B676-331CAF1AA938}"/>
              </c:ext>
            </c:extLst>
          </c:dPt>
          <c:dPt>
            <c:idx val="12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210-49E4-B676-331CAF1AA938}"/>
              </c:ext>
            </c:extLst>
          </c:dPt>
          <c:dPt>
            <c:idx val="1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210-49E4-B676-331CAF1AA938}"/>
              </c:ext>
            </c:extLst>
          </c:dPt>
          <c:dLbls>
            <c:dLbl>
              <c:idx val="0"/>
              <c:layout>
                <c:manualLayout>
                  <c:x val="-5.4880439043512398E-2"/>
                  <c:y val="-2.8342171514275E-2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10-49E4-B676-331CAF1AA938}"/>
                </c:ext>
              </c:extLst>
            </c:dLbl>
            <c:dLbl>
              <c:idx val="1"/>
              <c:layout>
                <c:manualLayout>
                  <c:x val="-2.3520188161505293E-2"/>
                  <c:y val="-2.0785852094726518E-17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10-49E4-B676-331CAF1AA938}"/>
                </c:ext>
              </c:extLst>
            </c:dLbl>
            <c:dLbl>
              <c:idx val="2"/>
              <c:layout>
                <c:manualLayout>
                  <c:x val="0.12412160314581269"/>
                  <c:y val="-5.8647982457865601E-2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10-49E4-B676-331CAF1AA938}"/>
                </c:ext>
              </c:extLst>
            </c:dLbl>
            <c:dLbl>
              <c:idx val="3"/>
              <c:layout>
                <c:manualLayout>
                  <c:x val="0"/>
                  <c:y val="-7.7097505668934266E-2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10-49E4-B676-331CAF1AA938}"/>
                </c:ext>
              </c:extLst>
            </c:dLbl>
            <c:dLbl>
              <c:idx val="4"/>
              <c:layout>
                <c:manualLayout>
                  <c:x val="0.18267863377415208"/>
                  <c:y val="-4.0816248711052099E-2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27269923180784"/>
                      <c:h val="6.89571573586130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210-49E4-B676-331CAF1AA938}"/>
                </c:ext>
              </c:extLst>
            </c:dLbl>
            <c:dLbl>
              <c:idx val="5"/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210-49E4-B676-331CAF1AA938}"/>
                </c:ext>
              </c:extLst>
            </c:dLbl>
            <c:dLbl>
              <c:idx val="6"/>
              <c:layout>
                <c:manualLayout>
                  <c:x val="8.1013981445184902E-2"/>
                  <c:y val="2.721088435374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10-49E4-B676-331CAF1AA938}"/>
                </c:ext>
              </c:extLst>
            </c:dLbl>
            <c:dLbl>
              <c:idx val="7"/>
              <c:spPr>
                <a:solidFill>
                  <a:schemeClr val="dk1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210-49E4-B676-331CAF1AA938}"/>
                </c:ext>
              </c:extLst>
            </c:dLbl>
            <c:dLbl>
              <c:idx val="8"/>
              <c:spPr>
                <a:solidFill>
                  <a:schemeClr val="dk1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210-49E4-B676-331CAF1AA938}"/>
                </c:ext>
              </c:extLst>
            </c:dLbl>
            <c:dLbl>
              <c:idx val="9"/>
              <c:spPr>
                <a:solidFill>
                  <a:schemeClr val="dk1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210-49E4-B676-331CAF1AA938}"/>
                </c:ext>
              </c:extLst>
            </c:dLbl>
            <c:dLbl>
              <c:idx val="10"/>
              <c:layout>
                <c:manualLayout>
                  <c:x val="-6.5333856004181373E-2"/>
                  <c:y val="-1.6628681675781214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210-49E4-B676-331CAF1AA938}"/>
                </c:ext>
              </c:extLst>
            </c:dLbl>
            <c:dLbl>
              <c:idx val="11"/>
              <c:spPr>
                <a:solidFill>
                  <a:schemeClr val="accent1"/>
                </a:solidFill>
                <a:ln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210-49E4-B676-331CAF1AA938}"/>
                </c:ext>
              </c:extLst>
            </c:dLbl>
            <c:dLbl>
              <c:idx val="12"/>
              <c:spPr>
                <a:solidFill>
                  <a:schemeClr val="accent1"/>
                </a:solidFill>
                <a:ln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210-49E4-B676-331CAF1AA938}"/>
                </c:ext>
              </c:extLst>
            </c:dLbl>
            <c:dLbl>
              <c:idx val="13"/>
              <c:spPr>
                <a:solidFill>
                  <a:schemeClr val="accent1"/>
                </a:solidFill>
                <a:ln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210-49E4-B676-331CAF1AA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Sheet1!$B$21:$B$34</c:f>
              <c:strCache>
                <c:ptCount val="14"/>
                <c:pt idx="0">
                  <c:v>PE1_18</c:v>
                </c:pt>
                <c:pt idx="1">
                  <c:v>PE6_8</c:v>
                </c:pt>
                <c:pt idx="2">
                  <c:v>PE6_11</c:v>
                </c:pt>
                <c:pt idx="3">
                  <c:v>PE7_8</c:v>
                </c:pt>
                <c:pt idx="4">
                  <c:v>PE10_15</c:v>
                </c:pt>
                <c:pt idx="5">
                  <c:v>PE10_17</c:v>
                </c:pt>
                <c:pt idx="6">
                  <c:v>SH3_3</c:v>
                </c:pt>
                <c:pt idx="7">
                  <c:v>SH6_1</c:v>
                </c:pt>
                <c:pt idx="8">
                  <c:v>SH6_3</c:v>
                </c:pt>
                <c:pt idx="9">
                  <c:v>SH6_5</c:v>
                </c:pt>
                <c:pt idx="10">
                  <c:v>SH7_6</c:v>
                </c:pt>
                <c:pt idx="11">
                  <c:v>SH8_4</c:v>
                </c:pt>
                <c:pt idx="12">
                  <c:v>SH8_6</c:v>
                </c:pt>
                <c:pt idx="13">
                  <c:v>SH8_10</c:v>
                </c:pt>
              </c:strCache>
            </c:strRef>
          </c:cat>
          <c:val>
            <c:numRef>
              <c:f>Sheet1!$C$21:$C$34</c:f>
              <c:numCache>
                <c:formatCode>General</c:formatCode>
                <c:ptCount val="14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10</c:v>
                </c:pt>
                <c:pt idx="8">
                  <c:v>48</c:v>
                </c:pt>
                <c:pt idx="9">
                  <c:v>2</c:v>
                </c:pt>
                <c:pt idx="10">
                  <c:v>9</c:v>
                </c:pt>
                <c:pt idx="11">
                  <c:v>12</c:v>
                </c:pt>
                <c:pt idx="12">
                  <c:v>5</c:v>
                </c:pt>
                <c:pt idx="1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210-49E4-B676-331CAF1AA93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15453556110369"/>
          <c:y val="0.20985204718262676"/>
          <c:w val="0.45736701611485558"/>
          <c:h val="0.691673889124515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A7-41C8-978C-67DF4E45B6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A7-41C8-978C-67DF4E45B61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A7-41C8-978C-67DF4E45B6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AA7-41C8-978C-67DF4E45B6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AA7-41C8-978C-67DF4E45B6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AA7-41C8-978C-67DF4E45B612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AA7-41C8-978C-67DF4E45B612}"/>
              </c:ext>
            </c:extLst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AA7-41C8-978C-67DF4E45B612}"/>
              </c:ext>
            </c:extLst>
          </c:dPt>
          <c:dPt>
            <c:idx val="8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AA7-41C8-978C-67DF4E45B612}"/>
              </c:ext>
            </c:extLst>
          </c:dPt>
          <c:dPt>
            <c:idx val="9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AA7-41C8-978C-67DF4E45B612}"/>
              </c:ext>
            </c:extLst>
          </c:dPt>
          <c:dPt>
            <c:idx val="1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AA7-41C8-978C-67DF4E45B612}"/>
              </c:ext>
            </c:extLst>
          </c:dPt>
          <c:dLbls>
            <c:dLbl>
              <c:idx val="0"/>
              <c:layout>
                <c:manualLayout>
                  <c:x val="-8.4622031433061046E-2"/>
                  <c:y val="-8.6162204487723049E-3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A7-41C8-978C-67DF4E45B612}"/>
                </c:ext>
              </c:extLst>
            </c:dLbl>
            <c:dLbl>
              <c:idx val="1"/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A7-41C8-978C-67DF4E45B612}"/>
                </c:ext>
              </c:extLst>
            </c:dLbl>
            <c:dLbl>
              <c:idx val="2"/>
              <c:layout>
                <c:manualLayout>
                  <c:x val="3.097173828881146E-2"/>
                  <c:y val="-3.1225604996096799E-2"/>
                </c:manualLayout>
              </c:layout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A7-41C8-978C-67DF4E45B612}"/>
                </c:ext>
              </c:extLst>
            </c:dLbl>
            <c:dLbl>
              <c:idx val="3"/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A7-41C8-978C-67DF4E45B612}"/>
                </c:ext>
              </c:extLst>
            </c:dLbl>
            <c:dLbl>
              <c:idx val="4"/>
              <c:layout>
                <c:manualLayout>
                  <c:x val="0.11872499677377726"/>
                  <c:y val="-7.80640124902423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A7-41C8-978C-67DF4E45B612}"/>
                </c:ext>
              </c:extLst>
            </c:dLbl>
            <c:dLbl>
              <c:idx val="5"/>
              <c:layout>
                <c:manualLayout>
                  <c:x val="2.7777777777777779E-3"/>
                  <c:y val="3.2407407407407447E-2"/>
                </c:manualLayout>
              </c:layout>
              <c:spPr>
                <a:solidFill>
                  <a:schemeClr val="accent3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A7-41C8-978C-67DF4E45B612}"/>
                </c:ext>
              </c:extLst>
            </c:dLbl>
            <c:dLbl>
              <c:idx val="6"/>
              <c:spPr>
                <a:solidFill>
                  <a:schemeClr val="accent3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AA7-41C8-978C-67DF4E45B612}"/>
                </c:ext>
              </c:extLst>
            </c:dLbl>
            <c:dLbl>
              <c:idx val="7"/>
              <c:layout>
                <c:manualLayout>
                  <c:x val="0.17422419242282233"/>
                  <c:y val="-5.26811562622009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03819980523165"/>
                      <c:h val="7.5023240193195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AA7-41C8-978C-67DF4E45B612}"/>
                </c:ext>
              </c:extLst>
            </c:dLbl>
            <c:dLbl>
              <c:idx val="8"/>
              <c:spPr>
                <a:solidFill>
                  <a:schemeClr val="accent1"/>
                </a:solidFill>
                <a:ln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AA7-41C8-978C-67DF4E45B612}"/>
                </c:ext>
              </c:extLst>
            </c:dLbl>
            <c:dLbl>
              <c:idx val="9"/>
              <c:spPr>
                <a:solidFill>
                  <a:schemeClr val="accent1"/>
                </a:solidFill>
                <a:ln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AA7-41C8-978C-67DF4E45B612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A4E89A-EB0F-4994-8216-EFBF6D6A4974}" type="CATEGORYNAME">
                      <a:rPr lang="en-US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lt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solidFill>
                  <a:schemeClr val="accent1"/>
                </a:solidFill>
                <a:ln w="1905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1AA7-41C8-978C-67DF4E45B61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Sheet1!$A$3:$A$13</c:f>
              <c:strCache>
                <c:ptCount val="11"/>
                <c:pt idx="0">
                  <c:v>PE4_2</c:v>
                </c:pt>
                <c:pt idx="1">
                  <c:v>PE6_7</c:v>
                </c:pt>
                <c:pt idx="2">
                  <c:v>PE6_10</c:v>
                </c:pt>
                <c:pt idx="3">
                  <c:v>PE6_11</c:v>
                </c:pt>
                <c:pt idx="4">
                  <c:v>SH4_9</c:v>
                </c:pt>
                <c:pt idx="5">
                  <c:v>SH5_4</c:v>
                </c:pt>
                <c:pt idx="6">
                  <c:v>SH5_11</c:v>
                </c:pt>
                <c:pt idx="7">
                  <c:v>SH6_6</c:v>
                </c:pt>
                <c:pt idx="8">
                  <c:v>SH8_3</c:v>
                </c:pt>
                <c:pt idx="9">
                  <c:v>SH8_9</c:v>
                </c:pt>
                <c:pt idx="10">
                  <c:v>SH8_10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23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AA7-41C8-978C-67DF4E45B61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1AA7-41C8-978C-67DF4E45B6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1AA7-41C8-978C-67DF4E45B6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1AA7-41C8-978C-67DF4E45B6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1AA7-41C8-978C-67DF4E45B61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1AA7-41C8-978C-67DF4E45B61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1AA7-41C8-978C-67DF4E45B61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1AA7-41C8-978C-67DF4E45B61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1AA7-41C8-978C-67DF4E45B61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1AA7-41C8-978C-67DF4E45B61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A-1AA7-41C8-978C-67DF4E45B61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1AA7-41C8-978C-67DF4E45B61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AA7-41C8-978C-67DF4E45B61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AA7-41C8-978C-67DF4E45B61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AA7-41C8-978C-67DF4E45B61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AA7-41C8-978C-67DF4E45B61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1AA7-41C8-978C-67DF4E45B61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1AA7-41C8-978C-67DF4E45B61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1AA7-41C8-978C-67DF4E45B612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1AA7-41C8-978C-67DF4E45B61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1AA7-41C8-978C-67DF4E45B612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1AA7-41C8-978C-67DF4E45B612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1AA7-41C8-978C-67DF4E45B61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[2]Sheet1!$O$5:$O$15</c:f>
              <c:strCache>
                <c:ptCount val="11"/>
                <c:pt idx="0">
                  <c:v>PE4_2</c:v>
                </c:pt>
                <c:pt idx="1">
                  <c:v>PE6_7</c:v>
                </c:pt>
                <c:pt idx="2">
                  <c:v>PE6_10</c:v>
                </c:pt>
                <c:pt idx="3">
                  <c:v>PE6_11</c:v>
                </c:pt>
                <c:pt idx="4">
                  <c:v>SH4_9</c:v>
                </c:pt>
                <c:pt idx="5">
                  <c:v>SH5_4</c:v>
                </c:pt>
                <c:pt idx="6">
                  <c:v>SH5_11</c:v>
                </c:pt>
                <c:pt idx="7">
                  <c:v>SH6_6</c:v>
                </c:pt>
                <c:pt idx="8">
                  <c:v>SH8_3</c:v>
                </c:pt>
                <c:pt idx="9">
                  <c:v>SH8_9</c:v>
                </c:pt>
                <c:pt idx="10">
                  <c:v>SH8_10</c:v>
                </c:pt>
              </c:strCache>
            </c:strRef>
          </c:cat>
          <c:val>
            <c:numRef>
              <c:f>[2]Sheet1!$P$5:$P$15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23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1AA7-41C8-978C-67DF4E45B61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66-4D2E-B2D1-71EA9AD964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66-4D2E-B2D1-71EA9AD964D1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66-4D2E-B2D1-71EA9AD964D1}"/>
              </c:ext>
            </c:extLst>
          </c:dPt>
          <c:dLbls>
            <c:dLbl>
              <c:idx val="0"/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D66-4D2E-B2D1-71EA9AD964D1}"/>
                </c:ext>
              </c:extLst>
            </c:dLbl>
            <c:dLbl>
              <c:idx val="1"/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D66-4D2E-B2D1-71EA9AD964D1}"/>
                </c:ext>
              </c:extLst>
            </c:dLbl>
            <c:dLbl>
              <c:idx val="2"/>
              <c:spPr>
                <a:solidFill>
                  <a:schemeClr val="accent2"/>
                </a:solidFill>
                <a:ln w="2540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D66-4D2E-B2D1-71EA9AD964D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Sheet1!$B$39:$B$41</c:f>
              <c:strCache>
                <c:ptCount val="3"/>
                <c:pt idx="0">
                  <c:v>PE6_7</c:v>
                </c:pt>
                <c:pt idx="1">
                  <c:v>PE6_8</c:v>
                </c:pt>
                <c:pt idx="2">
                  <c:v>PE6_11</c:v>
                </c:pt>
              </c:strCache>
            </c:strRef>
          </c:cat>
          <c:val>
            <c:numRef>
              <c:f>Sheet1!$C$39:$C$41</c:f>
              <c:numCache>
                <c:formatCode>General</c:formatCode>
                <c:ptCount val="3"/>
                <c:pt idx="0">
                  <c:v>17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66-4D2E-B2D1-71EA9AD964D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Sheet1!$C$46:$C$56</cx:f>
        <cx:lvl ptCount="11">
          <cx:pt idx="0">PE1</cx:pt>
          <cx:pt idx="1">PE4</cx:pt>
          <cx:pt idx="2">PE6</cx:pt>
          <cx:pt idx="3">PE7</cx:pt>
          <cx:pt idx="4">PE10</cx:pt>
          <cx:pt idx="5">SH3</cx:pt>
          <cx:pt idx="6">SH4</cx:pt>
          <cx:pt idx="7">SH5</cx:pt>
          <cx:pt idx="8">SH6</cx:pt>
          <cx:pt idx="9">SH7</cx:pt>
          <cx:pt idx="10">SH8</cx:pt>
        </cx:lvl>
      </cx:strDim>
      <cx:numDim type="val">
        <cx:f>Sheet1!$D$46:$D$56</cx:f>
        <cx:lvl ptCount="11" formatCode="General">
          <cx:pt idx="0">2</cx:pt>
          <cx:pt idx="1">2</cx:pt>
          <cx:pt idx="2">15</cx:pt>
          <cx:pt idx="3">1</cx:pt>
          <cx:pt idx="4">2</cx:pt>
          <cx:pt idx="5">1</cx:pt>
          <cx:pt idx="6">2</cx:pt>
          <cx:pt idx="7">15</cx:pt>
          <cx:pt idx="8">6</cx:pt>
          <cx:pt idx="9">1</cx:pt>
          <cx:pt idx="10">26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/>
            <a:r>
              <a:rPr lang="en-US" sz="1800" b="0" i="0" baseline="0" dirty="0">
                <a:solidFill>
                  <a:srgbClr val="595959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TD &amp; </a:t>
            </a:r>
            <a:r>
              <a:rPr lang="en-US" sz="1800" b="0" i="0" baseline="0" dirty="0" err="1">
                <a:solidFill>
                  <a:srgbClr val="595959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</a:t>
            </a:r>
            <a:endParaRPr lang="en-US" dirty="0">
              <a:effectLst/>
            </a:endParaRPr>
          </a:p>
        </cx:rich>
      </cx:tx>
    </cx:title>
    <cx:plotArea>
      <cx:plotAreaRegion>
        <cx:series layoutId="funnel" uniqueId="{82B42E91-9EF0-4526-9D8E-023751B580A2}">
          <cx:spPr>
            <a:solidFill>
              <a:schemeClr val="bg1">
                <a:lumMod val="85000"/>
              </a:schemeClr>
            </a:solidFill>
          </cx:spPr>
          <cx:dataPt idx="2">
            <cx:spPr>
              <a:solidFill>
                <a:srgbClr val="E97132">
                  <a:lumMod val="75000"/>
                </a:srgbClr>
              </a:solidFill>
            </cx:spPr>
          </cx:dataPt>
          <cx:dataPt idx="7">
            <cx:spPr>
              <a:solidFill>
                <a:srgbClr val="196B24">
                  <a:lumMod val="75000"/>
                </a:srgbClr>
              </a:solidFill>
            </cx:spPr>
          </cx:dataPt>
          <cx:dataPt idx="10">
            <cx:spPr>
              <a:solidFill>
                <a:srgbClr val="0E2841">
                  <a:lumMod val="50000"/>
                  <a:lumOff val="50000"/>
                </a:srgbClr>
              </a:solidFill>
            </cx:spPr>
          </cx:dataPt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950" u="sng" baseline="0">
                <a:solidFill>
                  <a:schemeClr val="tx1"/>
                </a:solidFill>
              </a:defRPr>
            </a:pPr>
            <a:endParaRPr lang="en-US" sz="950" b="0" i="0" u="sng" strike="noStrike" baseline="0">
              <a:solidFill>
                <a:schemeClr val="tx1"/>
              </a:solidFill>
              <a:latin typeface="Aptos" panose="0211000402020202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FF67D-2881-46C7-A871-754457E58B76}" type="datetimeFigureOut">
              <a:rPr lang="it-IT" smtClean="0"/>
              <a:t>08/02/2025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cnr.it/it/dipartimento/507/scienze-fisiche-e-tecnologie-della-materia" TargetMode="External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hyperlink" Target="https://www.cnr.it/it/dipartimento/506/scienze-chimiche-e-tecnologie-dei-material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s://www.cnr.it/it/dipartimento/513/ingegneria-ict-e-tecnologie-per-l-energia-e-i-trasporti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www.cnr.it/it/dipartimento/514/scienze-umane-e-sociali-patrimonio-cultural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hyperlink" Target="https://www.cnr.it/it/dipartimento/501/scienze-del-sistema-terra-e-tecnologie-per-l-ambien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2.xml"/><Relationship Id="rId7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chart" Target="../charts/chart3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TSERR">
            <a:extLst>
              <a:ext uri="{FF2B5EF4-FFF2-40B4-BE49-F238E27FC236}">
                <a16:creationId xmlns:a16="http://schemas.microsoft.com/office/drawing/2014/main" id="{2850372B-BCE1-427F-E843-499C5924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6687" y="2482805"/>
            <a:ext cx="3720220" cy="15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3BEE332-3FBC-4608-3C69-BE3FF416E022}"/>
              </a:ext>
            </a:extLst>
          </p:cNvPr>
          <p:cNvGrpSpPr/>
          <p:nvPr/>
        </p:nvGrpSpPr>
        <p:grpSpPr>
          <a:xfrm>
            <a:off x="4906687" y="1324052"/>
            <a:ext cx="6942413" cy="2855256"/>
            <a:chOff x="4842341" y="2352774"/>
            <a:chExt cx="6942413" cy="2855256"/>
          </a:xfrm>
        </p:grpSpPr>
        <p:pic>
          <p:nvPicPr>
            <p:cNvPr id="12" name="Picture 12" descr="A blue and red logo&#10;&#10;AI-generated content may be incorrect.">
              <a:extLst>
                <a:ext uri="{FF2B5EF4-FFF2-40B4-BE49-F238E27FC236}">
                  <a16:creationId xmlns:a16="http://schemas.microsoft.com/office/drawing/2014/main" id="{A5E072D8-2A8E-9EE2-F7F4-4FB972752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8607" y="3664139"/>
              <a:ext cx="2384388" cy="154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06167743-C230-350C-7C38-8ED5D4507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41" y="2352774"/>
              <a:ext cx="3464118" cy="840050"/>
            </a:xfrm>
            <a:prstGeom prst="rect">
              <a:avLst/>
            </a:prstGeom>
          </p:spPr>
        </p:pic>
        <p:pic>
          <p:nvPicPr>
            <p:cNvPr id="6" name="Picture 5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028473DA-C2F6-3CEE-A5F6-B02CC916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724" y="2374163"/>
              <a:ext cx="3169030" cy="871482"/>
            </a:xfrm>
            <a:prstGeom prst="rect">
              <a:avLst/>
            </a:prstGeom>
          </p:spPr>
        </p:pic>
      </p:grp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6E879F43-D485-0BF9-0EAB-30A73E6220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7000"/>
                    </a14:imgEffect>
                    <a14:imgEffect>
                      <a14:saturation sat="33000"/>
                    </a14:imgEffect>
                    <a14:imgEffect>
                      <a14:brightnessContrast bright="-24000" contrast="-24000"/>
                    </a14:imgEffect>
                  </a14:imgLayer>
                </a14:imgProps>
              </a:ext>
            </a:extLst>
          </a:blip>
          <a:srcRect t="12555" r="1" b="15825"/>
          <a:stretch/>
        </p:blipFill>
        <p:spPr>
          <a:xfrm>
            <a:off x="1" y="0"/>
            <a:ext cx="4727280" cy="6875819"/>
          </a:xfrm>
          <a:prstGeom prst="rect">
            <a:avLst/>
          </a:prstGeom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822" y="1872031"/>
            <a:ext cx="2895573" cy="2834223"/>
          </a:xfrm>
        </p:spPr>
        <p:txBody>
          <a:bodyPr anchor="t">
            <a:normAutofit/>
          </a:bodyPr>
          <a:lstStyle/>
          <a:p>
            <a:pPr algn="l"/>
            <a:r>
              <a:rPr lang="it-IT" sz="2800" b="1" dirty="0" err="1">
                <a:solidFill>
                  <a:srgbClr val="FFFFFF"/>
                </a:solidFill>
                <a:latin typeface="Arial"/>
                <a:cs typeface="Arial"/>
              </a:rPr>
              <a:t>Unlocking</a:t>
            </a:r>
            <a:r>
              <a:rPr lang="it-IT" sz="2800" b="1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lang="it-IT" sz="2800" b="1" dirty="0" err="1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lang="it-IT" sz="2800" b="1" dirty="0">
                <a:solidFill>
                  <a:srgbClr val="FFFFFF"/>
                </a:solidFill>
                <a:latin typeface="Arial"/>
                <a:cs typeface="Arial"/>
              </a:rPr>
              <a:t> of Digital </a:t>
            </a:r>
            <a:r>
              <a:rPr lang="it-IT" sz="2800" b="1" dirty="0" err="1">
                <a:solidFill>
                  <a:srgbClr val="FFFFFF"/>
                </a:solidFill>
                <a:latin typeface="Arial"/>
                <a:cs typeface="Arial"/>
              </a:rPr>
              <a:t>Transformation</a:t>
            </a:r>
            <a:r>
              <a:rPr lang="it-IT"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br>
              <a:rPr lang="it-IT" sz="28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it-IT" sz="28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lang="it-IT" sz="2800" b="1" dirty="0" err="1">
                <a:solidFill>
                  <a:srgbClr val="FFFFFF"/>
                </a:solidFill>
                <a:latin typeface="Arial"/>
                <a:cs typeface="Arial"/>
              </a:rPr>
              <a:t>Humanities</a:t>
            </a:r>
            <a:r>
              <a:rPr lang="it-IT" sz="2800" b="1" dirty="0">
                <a:solidFill>
                  <a:srgbClr val="FFFFFF"/>
                </a:solidFill>
                <a:latin typeface="Arial"/>
                <a:cs typeface="Arial"/>
              </a:rPr>
              <a:t> and Heritage Science</a:t>
            </a:r>
            <a:endParaRPr lang="en-US" sz="2800" dirty="0">
              <a:solidFill>
                <a:srgbClr val="FFFFFF"/>
              </a:solidFill>
            </a:endParaRPr>
          </a:p>
          <a:p>
            <a:pPr algn="l"/>
            <a:endParaRPr lang="it-IT" sz="2800" dirty="0">
              <a:solidFill>
                <a:srgbClr val="FFFFFF"/>
              </a:solidFill>
            </a:endParaRPr>
          </a:p>
        </p:txBody>
      </p:sp>
      <p:pic>
        <p:nvPicPr>
          <p:cNvPr id="27" name="Google Shape;1843;g2b67f2b7574_0_2955">
            <a:extLst>
              <a:ext uri="{FF2B5EF4-FFF2-40B4-BE49-F238E27FC236}">
                <a16:creationId xmlns:a16="http://schemas.microsoft.com/office/drawing/2014/main" id="{7C88FA5E-E3A0-4FD8-0533-61C3911F9A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0402" r="11209"/>
          <a:stretch/>
        </p:blipFill>
        <p:spPr>
          <a:xfrm>
            <a:off x="-26278" y="6027801"/>
            <a:ext cx="12218278" cy="84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 Dipartimenti del Cnr">
            <a:extLst>
              <a:ext uri="{FF2B5EF4-FFF2-40B4-BE49-F238E27FC236}">
                <a16:creationId xmlns:a16="http://schemas.microsoft.com/office/drawing/2014/main" id="{F5F58D6B-C517-7EC8-BFF2-FEC018AC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96" y="4796203"/>
            <a:ext cx="982980" cy="8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BA6AFE-F369-4667-2102-EF7BAECEB5FC}"/>
              </a:ext>
            </a:extLst>
          </p:cNvPr>
          <p:cNvSpPr txBox="1"/>
          <p:nvPr/>
        </p:nvSpPr>
        <p:spPr>
          <a:xfrm>
            <a:off x="6317659" y="4445190"/>
            <a:ext cx="6107430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b="1" i="0" u="sng" strike="noStrike" dirty="0">
                <a:solidFill>
                  <a:srgbClr val="2376BB"/>
                </a:solidFill>
                <a:effectLst/>
                <a:latin typeface="Abadi" panose="020B0604020104020204" pitchFamily="34" charset="0"/>
                <a:hlinkClick r:id="rId10"/>
              </a:rPr>
              <a:t>Scienze umane e sociali, patrimonio culturale</a:t>
            </a:r>
            <a:endParaRPr lang="it-IT" sz="1400" b="1" i="0" u="sng" strike="noStrike" dirty="0">
              <a:solidFill>
                <a:srgbClr val="2376BB"/>
              </a:solidFill>
              <a:effectLst/>
              <a:latin typeface="Abadi" panose="020B0604020104020204" pitchFamily="34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b="1" i="0" u="sng" strike="noStrike" dirty="0">
                <a:solidFill>
                  <a:srgbClr val="2376BB"/>
                </a:solidFill>
                <a:effectLst/>
                <a:latin typeface="Abadi" panose="020B0604020104020204" pitchFamily="34" charset="0"/>
                <a:hlinkClick r:id="rId11"/>
              </a:rPr>
              <a:t>Ingegneria, ICT e tecnologie per l'energia e i trasporti</a:t>
            </a:r>
            <a:endParaRPr lang="it-IT" sz="1400" b="1" i="0" u="sng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b="1" i="0" strike="noStrike" dirty="0">
                <a:solidFill>
                  <a:srgbClr val="2376BB"/>
                </a:solidFill>
                <a:effectLst/>
                <a:latin typeface="Abadi" panose="020B0604020104020204" pitchFamily="34" charset="0"/>
                <a:hlinkClick r:id="rId12"/>
              </a:rPr>
              <a:t>Scienze chimiche e tecnologie dei materiali</a:t>
            </a:r>
            <a:endParaRPr lang="it-IT" sz="1400" b="1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b="1" i="0" strike="noStrike" dirty="0">
                <a:solidFill>
                  <a:srgbClr val="2376BB"/>
                </a:solidFill>
                <a:effectLst/>
                <a:latin typeface="Abadi" panose="020B0604020104020204" pitchFamily="34" charset="0"/>
                <a:hlinkClick r:id="rId13"/>
              </a:rPr>
              <a:t>Scienze fisiche e tecnologie della materia</a:t>
            </a:r>
            <a:endParaRPr lang="it-IT" sz="1400" b="1" i="0" strike="noStrike" dirty="0">
              <a:solidFill>
                <a:srgbClr val="2376BB"/>
              </a:solidFill>
              <a:effectLst/>
              <a:latin typeface="Abadi" panose="020B0604020104020204" pitchFamily="34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b="1" i="0" u="none" strike="noStrike" dirty="0">
                <a:solidFill>
                  <a:srgbClr val="2376BB"/>
                </a:solidFill>
                <a:effectLst/>
                <a:latin typeface="Abadi" panose="020B0604020104020204" pitchFamily="34" charset="0"/>
                <a:hlinkClick r:id="rId14"/>
              </a:rPr>
              <a:t>Scienze del sistema terra e tecnologie per l'ambiente</a:t>
            </a:r>
            <a:endParaRPr lang="it-IT" sz="1400" b="1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it-IT" sz="1400" b="1" i="0" dirty="0">
              <a:solidFill>
                <a:srgbClr val="333333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1EB58-FFD1-5AE6-9E0D-2935125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019"/>
            <a:ext cx="12222480" cy="538679"/>
          </a:xfr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 numeri dell’aggregazione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7F8AD-9911-0225-B427-5FA203D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262" y="5438285"/>
            <a:ext cx="3475675" cy="1337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br>
              <a:rPr lang="it-IT" sz="1600" b="1" dirty="0"/>
            </a:br>
            <a:r>
              <a:rPr lang="it-IT" sz="1600" b="1" dirty="0"/>
              <a:t>IR – Singola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600" b="1" dirty="0">
                <a:solidFill>
                  <a:srgbClr val="FF0000"/>
                </a:solidFill>
              </a:rPr>
              <a:t>2,5 </a:t>
            </a:r>
            <a:r>
              <a:rPr lang="it-IT" sz="1600" b="1" dirty="0"/>
              <a:t> ML finanziamento </a:t>
            </a:r>
            <a:br>
              <a:rPr lang="it-IT" sz="1600" b="1" dirty="0"/>
            </a:br>
            <a:r>
              <a:rPr lang="it-IT" sz="1600" b="1" dirty="0"/>
              <a:t>1 istituto - </a:t>
            </a:r>
            <a:r>
              <a:rPr lang="it-IT" sz="1800" b="1" dirty="0"/>
              <a:t>ISTI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endParaRPr lang="it-IT" sz="1600" dirty="0"/>
          </a:p>
        </p:txBody>
      </p:sp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EACBC54-2E1F-15F3-EE52-9667B4A8B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" y="3472555"/>
            <a:ext cx="1881936" cy="5186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AC7BD9C2-4DB2-184C-CCA0-B7D0E255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" y="1191502"/>
            <a:ext cx="1576024" cy="5186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ITSERR">
            <a:extLst>
              <a:ext uri="{FF2B5EF4-FFF2-40B4-BE49-F238E27FC236}">
                <a16:creationId xmlns:a16="http://schemas.microsoft.com/office/drawing/2014/main" id="{5589457B-CC70-4BF0-929F-3FDA906F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82" y="5717350"/>
            <a:ext cx="1640193" cy="6806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F4B1F0-4C1F-8E41-7BA7-7E5E016F8FB2}"/>
              </a:ext>
            </a:extLst>
          </p:cNvPr>
          <p:cNvSpPr txBox="1"/>
          <p:nvPr/>
        </p:nvSpPr>
        <p:spPr>
          <a:xfrm>
            <a:off x="4122284" y="804888"/>
            <a:ext cx="16471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S1 : </a:t>
            </a:r>
            <a:r>
              <a:rPr lang="en-US" sz="1400" b="1" i="0" cap="all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Historical landscapes, traditions and cultural identities </a:t>
            </a:r>
            <a:r>
              <a:rPr lang="en-US" sz="1600" b="1" i="0" cap="all" dirty="0">
                <a:effectLst/>
                <a:latin typeface="Abadi" panose="020B0604020104020204" pitchFamily="34" charset="0"/>
              </a:rPr>
              <a:t>(ISPC)</a:t>
            </a:r>
          </a:p>
          <a:p>
            <a:r>
              <a:rPr lang="en-US" sz="1400" b="1" cap="all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S3: </a:t>
            </a:r>
            <a:r>
              <a:rPr lang="en-US" sz="1400" b="1" i="0" cap="all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Digital libraries, archives and philology </a:t>
            </a:r>
            <a:r>
              <a:rPr lang="en-US" sz="1600" b="1" i="0" cap="all" dirty="0">
                <a:effectLst/>
                <a:latin typeface="Abadi" panose="020B0604020104020204" pitchFamily="34" charset="0"/>
              </a:rPr>
              <a:t>(ILC - OVI)</a:t>
            </a:r>
            <a:b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</a:b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S4: </a:t>
            </a:r>
            <a:r>
              <a:rPr lang="en-US" sz="1400" b="1" i="0" cap="all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Virtual technologies for museums and art Collections </a:t>
            </a:r>
            <a:r>
              <a:rPr lang="en-US" sz="1600" b="1" i="0" cap="all" dirty="0">
                <a:effectLst/>
                <a:latin typeface="Abadi" panose="020B0604020104020204" pitchFamily="34" charset="0"/>
              </a:rPr>
              <a:t>(ISPC - ITD)</a:t>
            </a:r>
          </a:p>
          <a:p>
            <a:r>
              <a:rPr lang="en-US" sz="1400" b="1" i="0" u="sng" cap="all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S5: Science and technologies for sustainable diagnostics of CH </a:t>
            </a:r>
            <a:r>
              <a:rPr lang="en-US" sz="1600" b="1" i="0" u="sng" cap="all" dirty="0">
                <a:effectLst/>
                <a:latin typeface="Abadi" panose="020B0604020104020204" pitchFamily="34" charset="0"/>
              </a:rPr>
              <a:t>(ISPC-INO-SCITEC-ISTI-IAC)</a:t>
            </a:r>
          </a:p>
          <a:p>
            <a:r>
              <a:rPr lang="en-US" sz="1400" b="1" i="0" cap="all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S7</a:t>
            </a:r>
            <a:r>
              <a:rPr lang="en-US" sz="1400" b="1" cap="all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:</a:t>
            </a:r>
            <a:r>
              <a:rPr lang="en-US" sz="1400" b="1" i="0" cap="all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 Protection and conservation of CH against climate changes </a:t>
            </a:r>
            <a:r>
              <a:rPr lang="en-US" sz="1600" b="1" i="0" cap="all" dirty="0">
                <a:effectLst/>
                <a:latin typeface="Abadi" panose="020B0604020104020204" pitchFamily="34" charset="0"/>
              </a:rPr>
              <a:t>(ISAC-IPCB-ISPC)</a:t>
            </a:r>
          </a:p>
          <a:p>
            <a:r>
              <a:rPr lang="en-US" sz="1400" b="1" i="0" cap="all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</a:rPr>
              <a:t>S8: Sustainability and resilience of tangible cultural heritage </a:t>
            </a:r>
            <a:r>
              <a:rPr lang="en-US" sz="1600" b="1" i="0" cap="all" dirty="0">
                <a:effectLst/>
                <a:latin typeface="Abadi" panose="020B0604020104020204" pitchFamily="34" charset="0"/>
              </a:rPr>
              <a:t>(ISPC)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EC5100-A352-620C-8B8E-FDD4A9CF59FD}"/>
              </a:ext>
            </a:extLst>
          </p:cNvPr>
          <p:cNvSpPr txBox="1"/>
          <p:nvPr/>
        </p:nvSpPr>
        <p:spPr>
          <a:xfrm>
            <a:off x="1795875" y="865530"/>
            <a:ext cx="10363200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dirty="0"/>
              <a:t>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FF0000"/>
                </a:solidFill>
              </a:rPr>
              <a:t>8,1 </a:t>
            </a:r>
            <a:r>
              <a:rPr lang="it-IT" sz="1800" b="1" dirty="0"/>
              <a:t> ML finanziamento </a:t>
            </a:r>
            <a:br>
              <a:rPr lang="it-IT" sz="1800" b="1" dirty="0"/>
            </a:br>
            <a:r>
              <a:rPr lang="it-IT" sz="1800" b="1" dirty="0"/>
              <a:t>9 istituti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b="1" dirty="0" err="1"/>
              <a:t>spoke</a:t>
            </a:r>
            <a:r>
              <a:rPr lang="it-IT" sz="1800" b="1" dirty="0"/>
              <a:t> 5 leader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FE385B-15F1-9147-2C60-5BF1255A37DD}"/>
              </a:ext>
            </a:extLst>
          </p:cNvPr>
          <p:cNvCxnSpPr/>
          <p:nvPr/>
        </p:nvCxnSpPr>
        <p:spPr>
          <a:xfrm>
            <a:off x="300824" y="2346960"/>
            <a:ext cx="11390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8FCEF46-F5DB-8EC8-C823-F118E547A247}"/>
              </a:ext>
            </a:extLst>
          </p:cNvPr>
          <p:cNvSpPr txBox="1"/>
          <p:nvPr/>
        </p:nvSpPr>
        <p:spPr>
          <a:xfrm>
            <a:off x="1995035" y="3159931"/>
            <a:ext cx="10363200" cy="14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b="1" dirty="0"/>
              <a:t>IR - Cluster</a:t>
            </a:r>
            <a:br>
              <a:rPr lang="it-IT" sz="1800" b="1" dirty="0"/>
            </a:br>
            <a:r>
              <a:rPr lang="it-IT" sz="1800" b="1" dirty="0">
                <a:solidFill>
                  <a:srgbClr val="FF0000"/>
                </a:solidFill>
              </a:rPr>
              <a:t>41,7</a:t>
            </a:r>
            <a:r>
              <a:rPr lang="it-IT" sz="1800" b="1" dirty="0"/>
              <a:t> ML finanziamento  </a:t>
            </a:r>
            <a:br>
              <a:rPr lang="it-IT" sz="1800" b="1" dirty="0"/>
            </a:br>
            <a:r>
              <a:rPr lang="it-IT" sz="1800" b="1" dirty="0"/>
              <a:t>12 istituti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/>
              <a:t>ISPC capofila</a:t>
            </a:r>
            <a:endParaRPr lang="it-IT" sz="18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4DF0E6-83AF-B371-0A12-D00D0D35181C}"/>
              </a:ext>
            </a:extLst>
          </p:cNvPr>
          <p:cNvCxnSpPr/>
          <p:nvPr/>
        </p:nvCxnSpPr>
        <p:spPr>
          <a:xfrm>
            <a:off x="265903" y="5619535"/>
            <a:ext cx="11390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9A0EB43-8501-ADEB-3524-002C899F2549}"/>
              </a:ext>
            </a:extLst>
          </p:cNvPr>
          <p:cNvCxnSpPr/>
          <p:nvPr/>
        </p:nvCxnSpPr>
        <p:spPr>
          <a:xfrm>
            <a:off x="0" y="7002780"/>
            <a:ext cx="11390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8" name="Picture 8">
            <a:extLst>
              <a:ext uri="{FF2B5EF4-FFF2-40B4-BE49-F238E27FC236}">
                <a16:creationId xmlns:a16="http://schemas.microsoft.com/office/drawing/2014/main" id="{67304C57-BC88-0784-0303-C68B18570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33" y="4984933"/>
            <a:ext cx="1252007" cy="29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40C34F84-A4FB-5314-986A-A62664AD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714" y="2344623"/>
            <a:ext cx="3511164" cy="85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58DD4FA7-CB39-F82B-C5FE-5B5A58E7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27" y="2923651"/>
            <a:ext cx="2707426" cy="15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ARIAH">
            <a:extLst>
              <a:ext uri="{FF2B5EF4-FFF2-40B4-BE49-F238E27FC236}">
                <a16:creationId xmlns:a16="http://schemas.microsoft.com/office/drawing/2014/main" id="{7F15B175-3788-2143-D08B-B6538721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14" y="4030138"/>
            <a:ext cx="1876846" cy="6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Resilience infrastructurer religious">
            <a:extLst>
              <a:ext uri="{FF2B5EF4-FFF2-40B4-BE49-F238E27FC236}">
                <a16:creationId xmlns:a16="http://schemas.microsoft.com/office/drawing/2014/main" id="{31A65EE1-D790-E1B5-CAE7-448A49D4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7" y="5723895"/>
            <a:ext cx="1641157" cy="10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2CF3B6-8ED2-43F7-36AE-A1EC020B76E4}"/>
              </a:ext>
            </a:extLst>
          </p:cNvPr>
          <p:cNvSpPr/>
          <p:nvPr/>
        </p:nvSpPr>
        <p:spPr>
          <a:xfrm>
            <a:off x="4546814" y="2453640"/>
            <a:ext cx="7144853" cy="692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A8DE17-DC4D-A63C-6548-03B05DBACAA5}"/>
              </a:ext>
            </a:extLst>
          </p:cNvPr>
          <p:cNvSpPr/>
          <p:nvPr/>
        </p:nvSpPr>
        <p:spPr>
          <a:xfrm>
            <a:off x="4569674" y="3268980"/>
            <a:ext cx="7144853" cy="692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9A3C02-4CFA-3C49-7C45-302F3F6138DD}"/>
              </a:ext>
            </a:extLst>
          </p:cNvPr>
          <p:cNvSpPr/>
          <p:nvPr/>
        </p:nvSpPr>
        <p:spPr>
          <a:xfrm>
            <a:off x="4562054" y="4061460"/>
            <a:ext cx="7144853" cy="692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533110-71AE-9AD7-9F1C-4AB2D67013FF}"/>
              </a:ext>
            </a:extLst>
          </p:cNvPr>
          <p:cNvSpPr/>
          <p:nvPr/>
        </p:nvSpPr>
        <p:spPr>
          <a:xfrm>
            <a:off x="4562054" y="4823460"/>
            <a:ext cx="7144853" cy="6929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2" descr="A blue and red logo&#10;&#10;AI-generated content may be incorrect.">
            <a:extLst>
              <a:ext uri="{FF2B5EF4-FFF2-40B4-BE49-F238E27FC236}">
                <a16:creationId xmlns:a16="http://schemas.microsoft.com/office/drawing/2014/main" id="{F00DC861-5126-C22C-DE61-0266AA19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635" y="5877489"/>
            <a:ext cx="1357765" cy="8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40C932C6-B37D-942A-B18B-9A3848594CF1}"/>
              </a:ext>
            </a:extLst>
          </p:cNvPr>
          <p:cNvSpPr txBox="1">
            <a:spLocks/>
          </p:cNvSpPr>
          <p:nvPr/>
        </p:nvSpPr>
        <p:spPr>
          <a:xfrm>
            <a:off x="8746805" y="5468932"/>
            <a:ext cx="3475675" cy="13375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it-IT" sz="1600" b="1" dirty="0"/>
            </a:br>
            <a:r>
              <a:rPr lang="it-IT" sz="1600" b="1" dirty="0"/>
              <a:t>EI– Sicilia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600" b="1" dirty="0">
                <a:solidFill>
                  <a:srgbClr val="FF0000"/>
                </a:solidFill>
              </a:rPr>
              <a:t>Pillar Cultural Heritage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sz="1600" b="1" dirty="0">
                <a:solidFill>
                  <a:srgbClr val="FF0000"/>
                </a:solidFill>
              </a:rPr>
              <a:t>1 </a:t>
            </a:r>
            <a:r>
              <a:rPr lang="it-IT" sz="1600" b="1" dirty="0"/>
              <a:t> ML finanziamento </a:t>
            </a:r>
            <a:br>
              <a:rPr lang="it-IT" sz="1600" b="1" dirty="0"/>
            </a:br>
            <a:r>
              <a:rPr lang="it-IT" sz="1600" b="1" dirty="0"/>
              <a:t>3  istituti – </a:t>
            </a:r>
            <a:r>
              <a:rPr lang="it-IT" sz="1800" b="1" dirty="0"/>
              <a:t>IMM, IPCF, ISPC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A1D81A-F35B-EE1E-0A16-430F418C8754}"/>
              </a:ext>
            </a:extLst>
          </p:cNvPr>
          <p:cNvSpPr txBox="1"/>
          <p:nvPr/>
        </p:nvSpPr>
        <p:spPr>
          <a:xfrm>
            <a:off x="7855517" y="3398597"/>
            <a:ext cx="357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ILC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DD91DF-3199-27C9-0A1F-076B8B743858}"/>
              </a:ext>
            </a:extLst>
          </p:cNvPr>
          <p:cNvSpPr txBox="1"/>
          <p:nvPr/>
        </p:nvSpPr>
        <p:spPr>
          <a:xfrm>
            <a:off x="7673340" y="2568459"/>
            <a:ext cx="386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ISPC, INO, SCITEC, ISTI, IMATI. IAC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6DB0D7-69CD-4AAF-A64E-659B1D4CA526}"/>
              </a:ext>
            </a:extLst>
          </p:cNvPr>
          <p:cNvSpPr txBox="1"/>
          <p:nvPr/>
        </p:nvSpPr>
        <p:spPr>
          <a:xfrm>
            <a:off x="7817063" y="5015794"/>
            <a:ext cx="357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ILIESI, ISPF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A450B1-B635-D796-4B0B-96245D9857B3}"/>
              </a:ext>
            </a:extLst>
          </p:cNvPr>
          <p:cNvSpPr txBox="1"/>
          <p:nvPr/>
        </p:nvSpPr>
        <p:spPr>
          <a:xfrm>
            <a:off x="7827472" y="4257436"/>
            <a:ext cx="357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OVI, ICAR, IAC, NANOTEC</a:t>
            </a:r>
          </a:p>
        </p:txBody>
      </p:sp>
    </p:spTree>
    <p:extLst>
      <p:ext uri="{BB962C8B-B14F-4D97-AF65-F5344CB8AC3E}">
        <p14:creationId xmlns:p14="http://schemas.microsoft.com/office/powerpoint/2010/main" val="264220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F397E6-A333-8ACB-132A-09ECB33D5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937560"/>
              </p:ext>
            </p:extLst>
          </p:nvPr>
        </p:nvGraphicFramePr>
        <p:xfrm>
          <a:off x="-554894" y="4228422"/>
          <a:ext cx="4227588" cy="249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148DD21-0A34-F155-292C-BFD6FCFF56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08434"/>
              </p:ext>
            </p:extLst>
          </p:nvPr>
        </p:nvGraphicFramePr>
        <p:xfrm>
          <a:off x="3317565" y="3956922"/>
          <a:ext cx="3854527" cy="269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F6C53B7-C3F4-5FC7-442A-940EB875A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870580"/>
              </p:ext>
            </p:extLst>
          </p:nvPr>
        </p:nvGraphicFramePr>
        <p:xfrm>
          <a:off x="6378928" y="4200158"/>
          <a:ext cx="4014554" cy="238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46B237E-0153-E1BF-8818-63C70B22693B}"/>
              </a:ext>
            </a:extLst>
          </p:cNvPr>
          <p:cNvSpPr/>
          <p:nvPr/>
        </p:nvSpPr>
        <p:spPr>
          <a:xfrm>
            <a:off x="3725791" y="3976688"/>
            <a:ext cx="3339621" cy="2694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DD50FC-3A20-16E3-E842-CED4A6F6702A}"/>
              </a:ext>
            </a:extLst>
          </p:cNvPr>
          <p:cNvSpPr/>
          <p:nvPr/>
        </p:nvSpPr>
        <p:spPr>
          <a:xfrm>
            <a:off x="67822" y="3960773"/>
            <a:ext cx="3510643" cy="2694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B981C6DB-DF76-B892-10A7-A26B73960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555" y="3816358"/>
            <a:ext cx="1699227" cy="4120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85A990E9-FC36-8B3B-27DF-D61EC18F5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2" y="3779749"/>
            <a:ext cx="1468754" cy="4039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CFEBE-86B3-5A35-9CFB-80532336737C}"/>
              </a:ext>
            </a:extLst>
          </p:cNvPr>
          <p:cNvSpPr/>
          <p:nvPr/>
        </p:nvSpPr>
        <p:spPr>
          <a:xfrm>
            <a:off x="7202131" y="3983136"/>
            <a:ext cx="2220427" cy="2694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453AA48F-06B6-2186-AC73-AA4E2729AAF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42567973"/>
                  </p:ext>
                </p:extLst>
              </p:nvPr>
            </p:nvGraphicFramePr>
            <p:xfrm>
              <a:off x="9422558" y="3970684"/>
              <a:ext cx="2679400" cy="27366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453AA48F-06B6-2186-AC73-AA4E2729AA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22558" y="3970684"/>
                <a:ext cx="2679400" cy="2736659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 descr="ITSERR">
            <a:extLst>
              <a:ext uri="{FF2B5EF4-FFF2-40B4-BE49-F238E27FC236}">
                <a16:creationId xmlns:a16="http://schemas.microsoft.com/office/drawing/2014/main" id="{64388A19-E288-DDC3-E5CC-AB015DD5B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2856" y="3677826"/>
            <a:ext cx="1272648" cy="5281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B686A6-53CD-1FC8-813C-98DBFB3BF485}"/>
              </a:ext>
            </a:extLst>
          </p:cNvPr>
          <p:cNvSpPr/>
          <p:nvPr/>
        </p:nvSpPr>
        <p:spPr>
          <a:xfrm>
            <a:off x="9511359" y="3991670"/>
            <a:ext cx="2612819" cy="2694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90FA858C-9514-32CF-95B5-7D3B0DF7F5A0}"/>
              </a:ext>
            </a:extLst>
          </p:cNvPr>
          <p:cNvSpPr txBox="1">
            <a:spLocks/>
          </p:cNvSpPr>
          <p:nvPr/>
        </p:nvSpPr>
        <p:spPr>
          <a:xfrm>
            <a:off x="0" y="3283457"/>
            <a:ext cx="12222480" cy="449956"/>
          </a:xfrm>
          <a:prstGeom prst="rect">
            <a:avLst/>
          </a:prstGeom>
          <a:solidFill>
            <a:schemeClr val="bg2">
              <a:lumMod val="25000"/>
            </a:schemeClr>
          </a:solidFill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dirty="0">
                <a:latin typeface="Abadi" panose="020B0604020104020204" pitchFamily="34" charset="0"/>
              </a:rPr>
              <a:t>Pubblicazioni scientifiche e personale coinvolto</a:t>
            </a:r>
            <a:endParaRPr lang="it-IT" sz="2400" dirty="0">
              <a:latin typeface="Abadi" panose="020B0604020104020204" pitchFamily="34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7E02347C-9440-6651-F26C-85F31C3F30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22480" cy="449956"/>
          </a:xfrm>
          <a:prstGeom prst="rect">
            <a:avLst/>
          </a:prstGeom>
          <a:solidFill>
            <a:schemeClr val="bg2">
              <a:lumMod val="25000"/>
            </a:schemeClr>
          </a:solidFill>
          <a:ln w="6350" cap="flat" cmpd="sng" algn="ctr">
            <a:noFill/>
            <a:prstDash val="solid"/>
            <a:miter lim="800000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b="1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Unlocking</a:t>
            </a:r>
            <a:r>
              <a:rPr lang="it-IT" sz="2200" b="1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the </a:t>
            </a:r>
            <a:r>
              <a:rPr lang="it-IT" sz="2200" b="1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Potential</a:t>
            </a:r>
            <a:r>
              <a:rPr lang="it-IT" sz="2200" b="1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of Digital </a:t>
            </a:r>
            <a:r>
              <a:rPr lang="it-IT" sz="2200" b="1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Transformation</a:t>
            </a:r>
            <a:r>
              <a:rPr lang="it-IT" sz="2200" b="1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for </a:t>
            </a:r>
            <a:r>
              <a:rPr lang="it-IT" sz="2200" b="1" dirty="0" err="1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Humanities</a:t>
            </a:r>
            <a:r>
              <a:rPr lang="it-IT" sz="2200" b="1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 and Heritage Science</a:t>
            </a:r>
            <a:endParaRPr lang="it-IT" sz="2200" dirty="0">
              <a:latin typeface="Abadi" panose="020B06040201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DA38E-0FA6-204F-0610-D9FCA9F2D52D}"/>
              </a:ext>
            </a:extLst>
          </p:cNvPr>
          <p:cNvSpPr txBox="1"/>
          <p:nvPr/>
        </p:nvSpPr>
        <p:spPr>
          <a:xfrm>
            <a:off x="139700" y="655452"/>
            <a:ext cx="11962258" cy="250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5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 CH</a:t>
            </a:r>
            <a:r>
              <a:rPr lang="en-US" sz="1500" kern="100" dirty="0">
                <a:solidFill>
                  <a:schemeClr val="accent2">
                    <a:lumMod val="75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5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Intersectoral collaborative virtual environments based on H2IOSC, with knowledge graphs and AI for archaeological and art-historical interpretation, integrating multidimensional and multidisciplinary open linked data produced in </a:t>
            </a:r>
            <a:r>
              <a:rPr lang="en-US" sz="1500" b="1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CHANGES. SPOKE1, 5 &amp; 8 + H2IOSC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5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RESILIENT CH: </a:t>
            </a:r>
            <a:r>
              <a:rPr lang="en-US" sz="15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 of digital twins for monitoring tangible heritage and preventing climatic and anthropic risks through innovative sensors and </a:t>
            </a:r>
            <a:r>
              <a:rPr lang="en-US" sz="1500" kern="10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</a:t>
            </a:r>
            <a:r>
              <a:rPr lang="en-US" sz="15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based predictive analysis. </a:t>
            </a:r>
            <a:r>
              <a:rPr lang="en-US" sz="1500" b="1" kern="100" dirty="0">
                <a:solidFill>
                  <a:schemeClr val="accent3">
                    <a:lumMod val="75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SPOKE 5 &amp; 7 + SAMOTHRACE + H2IOSC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5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ACCESSIBLE CH: </a:t>
            </a:r>
            <a:r>
              <a:rPr lang="en-US" sz="15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 of technologies to improve accessibility and inclusivity of heritage, with interactive interfaces, immersive experiences, and haptic devices for participatory management. </a:t>
            </a:r>
            <a:r>
              <a:rPr lang="en-US" sz="1500" b="1" kern="1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SPOKE 4 + H2IOSC</a:t>
            </a:r>
          </a:p>
          <a:p>
            <a:pPr marR="0"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5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INTANGIBLE CH</a:t>
            </a:r>
            <a:r>
              <a:rPr lang="en-US" sz="1500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500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Collaborative virtual environment for digital philology, with tools for digital editions, collation, assisted lemmatization, textual corpora management, and handwritten text recognition and religious studies. </a:t>
            </a:r>
            <a:r>
              <a:rPr lang="en-US" sz="1500" b="1" kern="10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SPOKE 3 + H2IOSC + ITSERR</a:t>
            </a:r>
          </a:p>
        </p:txBody>
      </p:sp>
    </p:spTree>
    <p:extLst>
      <p:ext uri="{BB962C8B-B14F-4D97-AF65-F5344CB8AC3E}">
        <p14:creationId xmlns:p14="http://schemas.microsoft.com/office/powerpoint/2010/main" val="198360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4150823" y="4064012"/>
            <a:ext cx="3890354" cy="209419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sz="1300" b="1" dirty="0">
              <a:latin typeface="Abadi" panose="020B0604020104020204" pitchFamily="34" charset="0"/>
            </a:endParaRPr>
          </a:p>
          <a:p>
            <a:r>
              <a:rPr lang="en-US" sz="1300" b="1" dirty="0" err="1">
                <a:latin typeface="Abadi" panose="020B0604020104020204" pitchFamily="34" charset="0"/>
              </a:rPr>
              <a:t>Accessibilità</a:t>
            </a:r>
            <a:r>
              <a:rPr lang="en-US" sz="1300" b="1" dirty="0">
                <a:latin typeface="Abadi" panose="020B0604020104020204" pitchFamily="34" charset="0"/>
              </a:rPr>
              <a:t> e </a:t>
            </a:r>
            <a:r>
              <a:rPr lang="en-US" sz="1300" b="1" dirty="0" err="1">
                <a:latin typeface="Abadi" panose="020B0604020104020204" pitchFamily="34" charset="0"/>
              </a:rPr>
              <a:t>Inclusione</a:t>
            </a:r>
            <a:r>
              <a:rPr lang="en-US" sz="1300" b="1" dirty="0">
                <a:latin typeface="Abadi" panose="020B0604020104020204" pitchFamily="34" charset="0"/>
              </a:rPr>
              <a:t> </a:t>
            </a:r>
            <a:r>
              <a:rPr lang="en-US" sz="1300" b="1" dirty="0" err="1">
                <a:latin typeface="Abadi" panose="020B0604020104020204" pitchFamily="34" charset="0"/>
              </a:rPr>
              <a:t>Culturale</a:t>
            </a:r>
            <a:r>
              <a:rPr lang="en-US" sz="1300" b="1" dirty="0">
                <a:latin typeface="Abadi" panose="020B0604020104020204" pitchFamily="34" charset="0"/>
              </a:rPr>
              <a:t> (</a:t>
            </a:r>
            <a:r>
              <a:rPr lang="en-US" sz="1300" b="1" dirty="0" err="1">
                <a:latin typeface="Abadi" panose="020B0604020104020204" pitchFamily="34" charset="0"/>
              </a:rPr>
              <a:t>Musei</a:t>
            </a:r>
            <a:r>
              <a:rPr lang="en-US" sz="1300" b="1" dirty="0">
                <a:latin typeface="Abadi" panose="020B0604020104020204" pitchFamily="34" charset="0"/>
              </a:rPr>
              <a:t> e </a:t>
            </a:r>
            <a:r>
              <a:rPr lang="en-US" sz="1300" b="1" dirty="0" err="1">
                <a:latin typeface="Abadi" panose="020B0604020104020204" pitchFamily="34" charset="0"/>
              </a:rPr>
              <a:t>Parchi</a:t>
            </a:r>
            <a:r>
              <a:rPr lang="en-US" sz="1300" b="1" dirty="0">
                <a:latin typeface="Abadi" panose="020B0604020104020204" pitchFamily="34" charset="0"/>
              </a:rPr>
              <a:t> </a:t>
            </a:r>
            <a:r>
              <a:rPr lang="en-US" sz="1300" b="1" dirty="0" err="1">
                <a:latin typeface="Abadi" panose="020B0604020104020204" pitchFamily="34" charset="0"/>
              </a:rPr>
              <a:t>Archeologici</a:t>
            </a:r>
            <a:r>
              <a:rPr lang="en-US" sz="1300" b="1" dirty="0">
                <a:latin typeface="Abadi" panose="020B0604020104020204" pitchFamily="34" charset="0"/>
              </a:rPr>
              <a:t>, </a:t>
            </a:r>
            <a:r>
              <a:rPr lang="en-US" sz="1300" b="1" dirty="0" err="1">
                <a:latin typeface="Abadi" panose="020B0604020104020204" pitchFamily="34" charset="0"/>
              </a:rPr>
              <a:t>Archivi</a:t>
            </a:r>
            <a:r>
              <a:rPr lang="en-US" sz="1300" b="1" dirty="0">
                <a:latin typeface="Abadi" panose="020B0604020104020204" pitchFamily="34" charset="0"/>
              </a:rPr>
              <a:t> e </a:t>
            </a:r>
            <a:r>
              <a:rPr lang="en-US" sz="1300" b="1" dirty="0" err="1">
                <a:latin typeface="Abadi" panose="020B0604020104020204" pitchFamily="34" charset="0"/>
              </a:rPr>
              <a:t>Biblioteche</a:t>
            </a:r>
            <a:r>
              <a:rPr lang="en-US" sz="1300" b="1" dirty="0">
                <a:latin typeface="Abadi" panose="020B0604020104020204" pitchFamily="34" charset="0"/>
              </a:rPr>
              <a:t> </a:t>
            </a:r>
            <a:r>
              <a:rPr lang="en-US" sz="1300" b="1" dirty="0" err="1">
                <a:latin typeface="Abadi" panose="020B0604020104020204" pitchFamily="34" charset="0"/>
              </a:rPr>
              <a:t>Nazionali</a:t>
            </a:r>
            <a:r>
              <a:rPr lang="en-US" sz="1300" b="1" dirty="0">
                <a:latin typeface="Abadi" panose="020B0604020104020204" pitchFamily="34" charset="0"/>
              </a:rPr>
              <a:t> e </a:t>
            </a:r>
            <a:r>
              <a:rPr lang="en-US" sz="1300" b="1" dirty="0" err="1">
                <a:latin typeface="Abadi" panose="020B0604020104020204" pitchFamily="34" charset="0"/>
              </a:rPr>
              <a:t>Comunali</a:t>
            </a:r>
            <a:r>
              <a:rPr lang="en-US" sz="1300" b="1" dirty="0">
                <a:latin typeface="Abadi" panose="020B0604020104020204" pitchFamily="34" charset="0"/>
              </a:rPr>
              <a:t> </a:t>
            </a:r>
            <a:r>
              <a:rPr lang="en-US" sz="1300" b="1" dirty="0" err="1">
                <a:latin typeface="Abadi" panose="020B0604020104020204" pitchFamily="34" charset="0"/>
              </a:rPr>
              <a:t>cfr</a:t>
            </a:r>
            <a:r>
              <a:rPr lang="en-US" sz="1300" b="1" dirty="0">
                <a:latin typeface="Abadi" panose="020B0604020104020204" pitchFamily="34" charset="0"/>
              </a:rPr>
              <a:t>. PNRR MIC).</a:t>
            </a:r>
          </a:p>
          <a:p>
            <a:r>
              <a:rPr lang="en-US" sz="1300" b="1" dirty="0">
                <a:latin typeface="Abadi" panose="020B0604020104020204" pitchFamily="34" charset="0"/>
              </a:rPr>
              <a:t>Tutela del </a:t>
            </a:r>
            <a:r>
              <a:rPr lang="en-US" sz="1300" b="1" dirty="0" err="1">
                <a:latin typeface="Abadi" panose="020B0604020104020204" pitchFamily="34" charset="0"/>
              </a:rPr>
              <a:t>Patrimonio</a:t>
            </a:r>
            <a:r>
              <a:rPr lang="en-US" sz="1300" b="1" dirty="0">
                <a:latin typeface="Abadi" panose="020B0604020104020204" pitchFamily="34" charset="0"/>
              </a:rPr>
              <a:t> </a:t>
            </a:r>
            <a:r>
              <a:rPr lang="en-US" sz="1300" b="1" dirty="0" err="1">
                <a:latin typeface="Abadi" panose="020B0604020104020204" pitchFamily="34" charset="0"/>
              </a:rPr>
              <a:t>Materiale</a:t>
            </a:r>
            <a:r>
              <a:rPr lang="en-US" sz="1300" b="1" dirty="0">
                <a:latin typeface="Abadi" panose="020B0604020104020204" pitchFamily="34" charset="0"/>
              </a:rPr>
              <a:t> ed </a:t>
            </a:r>
            <a:r>
              <a:rPr lang="en-US" sz="1300" b="1" dirty="0" err="1">
                <a:latin typeface="Abadi" panose="020B0604020104020204" pitchFamily="34" charset="0"/>
              </a:rPr>
              <a:t>Immateriale</a:t>
            </a:r>
            <a:r>
              <a:rPr lang="en-US" sz="1300" b="1" dirty="0">
                <a:latin typeface="Abadi" panose="020B0604020104020204" pitchFamily="34" charset="0"/>
              </a:rPr>
              <a:t> (</a:t>
            </a:r>
            <a:r>
              <a:rPr lang="en-US" sz="1300" b="1" dirty="0" err="1">
                <a:latin typeface="Abadi" panose="020B0604020104020204" pitchFamily="34" charset="0"/>
              </a:rPr>
              <a:t>Musei</a:t>
            </a:r>
            <a:r>
              <a:rPr lang="en-US" sz="1300" b="1" dirty="0">
                <a:latin typeface="Abadi" panose="020B0604020104020204" pitchFamily="34" charset="0"/>
              </a:rPr>
              <a:t>, </a:t>
            </a:r>
            <a:r>
              <a:rPr lang="en-US" sz="1300" b="1" dirty="0" err="1">
                <a:latin typeface="Abadi" panose="020B0604020104020204" pitchFamily="34" charset="0"/>
              </a:rPr>
              <a:t>Parchi</a:t>
            </a:r>
            <a:r>
              <a:rPr lang="en-US" sz="1300" b="1" dirty="0">
                <a:latin typeface="Abadi" panose="020B0604020104020204" pitchFamily="34" charset="0"/>
              </a:rPr>
              <a:t> </a:t>
            </a:r>
            <a:r>
              <a:rPr lang="en-US" sz="1300" b="1" dirty="0" err="1">
                <a:latin typeface="Abadi" panose="020B0604020104020204" pitchFamily="34" charset="0"/>
              </a:rPr>
              <a:t>Archeologici</a:t>
            </a:r>
            <a:r>
              <a:rPr lang="en-US" sz="1300" b="1" dirty="0">
                <a:latin typeface="Abadi" panose="020B0604020104020204" pitchFamily="34" charset="0"/>
              </a:rPr>
              <a:t>, </a:t>
            </a:r>
            <a:r>
              <a:rPr lang="en-US" sz="1300" b="1" dirty="0" err="1">
                <a:latin typeface="Abadi" panose="020B0604020104020204" pitchFamily="34" charset="0"/>
              </a:rPr>
              <a:t>Archivi</a:t>
            </a:r>
            <a:r>
              <a:rPr lang="en-US" sz="1300" b="1" dirty="0">
                <a:latin typeface="Abadi" panose="020B0604020104020204" pitchFamily="34" charset="0"/>
              </a:rPr>
              <a:t>, </a:t>
            </a:r>
            <a:r>
              <a:rPr lang="en-US" sz="1300" b="1" dirty="0" err="1">
                <a:latin typeface="Abadi" panose="020B0604020104020204" pitchFamily="34" charset="0"/>
              </a:rPr>
              <a:t>Biblioteche</a:t>
            </a:r>
            <a:r>
              <a:rPr lang="en-US" sz="1300" b="1" dirty="0">
                <a:latin typeface="Abadi" panose="020B0604020104020204" pitchFamily="34" charset="0"/>
              </a:rPr>
              <a:t>)</a:t>
            </a:r>
          </a:p>
          <a:p>
            <a:r>
              <a:rPr lang="en-US" sz="1300" b="1" dirty="0" err="1">
                <a:latin typeface="Abadi" panose="020B0604020104020204" pitchFamily="34" charset="0"/>
              </a:rPr>
              <a:t>Educazione</a:t>
            </a:r>
            <a:r>
              <a:rPr lang="en-US" sz="1300" b="1" dirty="0">
                <a:latin typeface="Abadi" panose="020B0604020104020204" pitchFamily="34" charset="0"/>
              </a:rPr>
              <a:t> e </a:t>
            </a:r>
            <a:r>
              <a:rPr lang="en-US" sz="1300" b="1" dirty="0" err="1">
                <a:latin typeface="Abadi" panose="020B0604020104020204" pitchFamily="34" charset="0"/>
              </a:rPr>
              <a:t>formazione</a:t>
            </a:r>
            <a:r>
              <a:rPr lang="en-US" sz="1300" b="1" dirty="0">
                <a:latin typeface="Abadi" panose="020B0604020104020204" pitchFamily="34" charset="0"/>
              </a:rPr>
              <a:t> (</a:t>
            </a:r>
            <a:r>
              <a:rPr lang="en-US" sz="1300" b="1" dirty="0" err="1">
                <a:latin typeface="Abadi" panose="020B0604020104020204" pitchFamily="34" charset="0"/>
              </a:rPr>
              <a:t>Scuole</a:t>
            </a:r>
            <a:r>
              <a:rPr lang="en-US" sz="1300" b="1" dirty="0">
                <a:latin typeface="Abadi" panose="020B0604020104020204" pitchFamily="34" charset="0"/>
              </a:rPr>
              <a:t> e </a:t>
            </a:r>
            <a:r>
              <a:rPr lang="en-US" sz="1300" b="1" dirty="0" err="1">
                <a:latin typeface="Abadi" panose="020B0604020104020204" pitchFamily="34" charset="0"/>
              </a:rPr>
              <a:t>professionisti</a:t>
            </a:r>
            <a:r>
              <a:rPr lang="en-US" sz="1300" b="1" dirty="0">
                <a:latin typeface="Abadi" panose="020B0604020104020204" pitchFamily="34" charset="0"/>
              </a:rPr>
              <a:t> DICOLAB con Fondazione </a:t>
            </a:r>
            <a:r>
              <a:rPr lang="en-US" sz="1300" b="1" dirty="0" err="1">
                <a:latin typeface="Abadi" panose="020B0604020104020204" pitchFamily="34" charset="0"/>
              </a:rPr>
              <a:t>Scuola</a:t>
            </a:r>
            <a:r>
              <a:rPr lang="en-US" sz="1300" b="1" dirty="0">
                <a:latin typeface="Abadi" panose="020B0604020104020204" pitchFamily="34" charset="0"/>
              </a:rPr>
              <a:t> </a:t>
            </a:r>
            <a:r>
              <a:rPr lang="en-US" sz="1300" b="1" dirty="0" err="1">
                <a:latin typeface="Abadi" panose="020B0604020104020204" pitchFamily="34" charset="0"/>
              </a:rPr>
              <a:t>Patrimonio</a:t>
            </a:r>
            <a:r>
              <a:rPr lang="en-US" sz="1300" b="1" dirty="0">
                <a:latin typeface="Abadi" panose="020B0604020104020204" pitchFamily="34" charset="0"/>
              </a:rPr>
              <a:t> del MIC). 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91125" y="3898149"/>
            <a:ext cx="3890354" cy="297953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300" b="1" dirty="0">
                <a:latin typeface="Abadi" panose="020B0604020104020204" pitchFamily="34" charset="0"/>
              </a:rPr>
              <a:t>5 progetti europei iniziati </a:t>
            </a:r>
          </a:p>
          <a:p>
            <a:r>
              <a:rPr lang="it-IT" sz="1300" b="1" dirty="0">
                <a:latin typeface="Abadi" panose="020B0604020104020204" pitchFamily="34" charset="0"/>
              </a:rPr>
              <a:t>nel 2024 e 2025 sulle </a:t>
            </a:r>
          </a:p>
          <a:p>
            <a:r>
              <a:rPr lang="it-IT" sz="1300" b="1" dirty="0">
                <a:latin typeface="Abadi" panose="020B0604020104020204" pitchFamily="34" charset="0"/>
              </a:rPr>
              <a:t>tematiche digitali: </a:t>
            </a:r>
          </a:p>
          <a:p>
            <a:r>
              <a:rPr lang="it-IT" sz="1300" b="1" dirty="0">
                <a:latin typeface="Abadi" panose="020B0604020104020204" pitchFamily="34" charset="0"/>
              </a:rPr>
              <a:t>ECHOES, GRAPHIA, ATRIUM</a:t>
            </a:r>
          </a:p>
          <a:p>
            <a:r>
              <a:rPr lang="it-IT" sz="1300" b="1" dirty="0">
                <a:latin typeface="Abadi" panose="020B0604020104020204" pitchFamily="34" charset="0"/>
              </a:rPr>
              <a:t>ARTEMIS, 3D-4CH.</a:t>
            </a:r>
          </a:p>
          <a:p>
            <a:r>
              <a:rPr lang="it-IT" sz="1300" b="1" dirty="0">
                <a:latin typeface="Abadi" panose="020B0604020104020204" pitchFamily="34" charset="0"/>
              </a:rPr>
              <a:t>10 </a:t>
            </a:r>
            <a:r>
              <a:rPr lang="it-IT" sz="1300" b="1" dirty="0" err="1">
                <a:latin typeface="Abadi" panose="020B0604020104020204" pitchFamily="34" charset="0"/>
              </a:rPr>
              <a:t>proposals</a:t>
            </a:r>
            <a:r>
              <a:rPr lang="it-IT" sz="1300" b="1" dirty="0">
                <a:latin typeface="Abadi" panose="020B0604020104020204" pitchFamily="34" charset="0"/>
              </a:rPr>
              <a:t> sottomesse a gennaio 2025.</a:t>
            </a:r>
          </a:p>
          <a:p>
            <a:r>
              <a:rPr lang="it-IT" sz="1300" b="1" dirty="0">
                <a:latin typeface="Abadi" panose="020B0604020104020204" pitchFamily="34" charset="0"/>
              </a:rPr>
              <a:t>Programmi europei</a:t>
            </a:r>
            <a:r>
              <a:rPr lang="it-IT" sz="1300" dirty="0">
                <a:latin typeface="Abadi" panose="020B0604020104020204" pitchFamily="34" charset="0"/>
              </a:rPr>
              <a:t> (Horizon Europe, FP10, MSCA, ERC, CL2). </a:t>
            </a:r>
            <a:r>
              <a:rPr lang="en-US" sz="1300" b="1" dirty="0">
                <a:latin typeface="Abadi" panose="020B0604020104020204" pitchFamily="34" charset="0"/>
              </a:rPr>
              <a:t>EIT Culture and Creativity</a:t>
            </a:r>
            <a:r>
              <a:rPr lang="en-US" sz="1300" dirty="0">
                <a:latin typeface="Abadi" panose="020B0604020104020204" pitchFamily="34" charset="0"/>
              </a:rPr>
              <a:t> (European Institute of Innovation and Technology) Heritage-led innovation per </a:t>
            </a:r>
            <a:r>
              <a:rPr lang="en-US" sz="1300" dirty="0" err="1">
                <a:latin typeface="Abadi" panose="020B0604020104020204" pitchFamily="34" charset="0"/>
              </a:rPr>
              <a:t>industrie</a:t>
            </a:r>
            <a:r>
              <a:rPr lang="en-US" sz="1300" dirty="0">
                <a:latin typeface="Abadi" panose="020B0604020104020204" pitchFamily="34" charset="0"/>
              </a:rPr>
              <a:t> cultural </a:t>
            </a:r>
            <a:r>
              <a:rPr lang="en-US" sz="1300" dirty="0" err="1">
                <a:latin typeface="Abadi" panose="020B0604020104020204" pitchFamily="34" charset="0"/>
              </a:rPr>
              <a:t>ie</a:t>
            </a:r>
            <a:r>
              <a:rPr lang="en-US" sz="1300" dirty="0">
                <a:latin typeface="Abadi" panose="020B0604020104020204" pitchFamily="34" charset="0"/>
              </a:rPr>
              <a:t> creative.</a:t>
            </a:r>
            <a:r>
              <a:rPr lang="it-IT" sz="1300" b="1" dirty="0">
                <a:latin typeface="Abadi" panose="020B0604020104020204" pitchFamily="34" charset="0"/>
              </a:rPr>
              <a:t> </a:t>
            </a:r>
          </a:p>
          <a:p>
            <a:pPr lvl="0" algn="just"/>
            <a:r>
              <a:rPr lang="it-IT" sz="1300" b="1" dirty="0">
                <a:latin typeface="Abadi" panose="020B0604020104020204" pitchFamily="34" charset="0"/>
              </a:rPr>
              <a:t>Fondazione Cassa di Risparmio di Firenze</a:t>
            </a:r>
          </a:p>
          <a:p>
            <a:pPr lvl="0" algn="just"/>
            <a:r>
              <a:rPr lang="it-IT" sz="1300" b="1" dirty="0">
                <a:latin typeface="Abadi" panose="020B0604020104020204" pitchFamily="34" charset="0"/>
              </a:rPr>
              <a:t>Friends of Florence</a:t>
            </a:r>
            <a:endParaRPr lang="it-IT" sz="1200" b="1" dirty="0"/>
          </a:p>
        </p:txBody>
      </p:sp>
      <p:sp>
        <p:nvSpPr>
          <p:cNvPr id="6" name="Rettangolo arrotondato 5"/>
          <p:cNvSpPr/>
          <p:nvPr/>
        </p:nvSpPr>
        <p:spPr>
          <a:xfrm>
            <a:off x="8199388" y="3979954"/>
            <a:ext cx="3616424" cy="1872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300" b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Culture Action Europe (CAE)</a:t>
            </a:r>
          </a:p>
          <a:p>
            <a:r>
              <a:rPr lang="it-IT" sz="1300" b="1" kern="10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Ministero della Cultura – Digital Library</a:t>
            </a:r>
          </a:p>
          <a:p>
            <a:r>
              <a:rPr lang="it-IT" sz="1300" b="1" kern="100" dirty="0"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Regioni/Comuni</a:t>
            </a:r>
          </a:p>
          <a:p>
            <a:r>
              <a:rPr lang="it-IT" sz="1300" b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Ministero dell’</a:t>
            </a:r>
            <a:r>
              <a:rPr lang="it-IT" sz="1300" b="1" kern="100" dirty="0" err="1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Innovazionee</a:t>
            </a:r>
            <a:r>
              <a:rPr lang="it-IT" sz="1300" b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 Made in </a:t>
            </a:r>
            <a:r>
              <a:rPr lang="it-IT" sz="1300" b="1" kern="100" dirty="0" err="1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Italy</a:t>
            </a:r>
            <a:r>
              <a:rPr lang="it-IT" sz="1300" b="1" kern="100" dirty="0">
                <a:effectLst/>
                <a:latin typeface="Abadi" panose="020B06040201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innovazione per la cultura</a:t>
            </a:r>
            <a:endParaRPr lang="en-US" sz="1300" b="1" kern="100" dirty="0">
              <a:effectLst/>
              <a:latin typeface="Abadi" panose="020B06040201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1300" b="1" dirty="0">
                <a:latin typeface="Abadi" panose="020B0604020104020204" pitchFamily="34" charset="0"/>
              </a:rPr>
              <a:t>Distretti Beni Culturali e Cluster nazionali (Cluster Basilicata Creativa, Distretto Tecnologico BBCC – TICHE.)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02421" y="3930746"/>
            <a:ext cx="290823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Impatto su imprese, </a:t>
            </a:r>
            <a:r>
              <a:rPr lang="it-IT" sz="1400" b="1" dirty="0" err="1">
                <a:solidFill>
                  <a:schemeClr val="accent2">
                    <a:lumMod val="75000"/>
                  </a:schemeClr>
                </a:solidFill>
              </a:rPr>
              <a:t>OdR</a:t>
            </a:r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, società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867268" y="3793408"/>
            <a:ext cx="249587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chemeClr val="accent4">
                    <a:lumMod val="75000"/>
                  </a:schemeClr>
                </a:solidFill>
              </a:rPr>
              <a:t>Attori pubblici/policy maker 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8375650" y="5931014"/>
            <a:ext cx="3479112" cy="81724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/>
              <a:t>Fabbisogno di personale: </a:t>
            </a:r>
            <a:r>
              <a:rPr lang="it-IT" altLang="it-IT" sz="1400" b="1" dirty="0"/>
              <a:t>ricercatori e gestionali -&gt; </a:t>
            </a:r>
            <a:r>
              <a:rPr lang="it-IT" altLang="it-IT" sz="1400" b="1" dirty="0">
                <a:solidFill>
                  <a:srgbClr val="FF0000"/>
                </a:solidFill>
              </a:rPr>
              <a:t>9</a:t>
            </a:r>
            <a:r>
              <a:rPr lang="it-IT" altLang="it-IT" sz="1400" b="1" dirty="0"/>
              <a:t> nel breve periodo -&gt; </a:t>
            </a:r>
            <a:r>
              <a:rPr lang="it-IT" altLang="it-IT" sz="1400" b="1" dirty="0">
                <a:solidFill>
                  <a:srgbClr val="FF0000"/>
                </a:solidFill>
              </a:rPr>
              <a:t>15</a:t>
            </a:r>
            <a:r>
              <a:rPr lang="it-IT" altLang="it-IT" sz="1400" b="1" dirty="0"/>
              <a:t> nel lungo periodo</a:t>
            </a:r>
            <a:endParaRPr lang="it-IT" sz="1400" dirty="0"/>
          </a:p>
        </p:txBody>
      </p:sp>
      <p:sp>
        <p:nvSpPr>
          <p:cNvPr id="15" name="Rettangolo arrotondato 2">
            <a:extLst>
              <a:ext uri="{FF2B5EF4-FFF2-40B4-BE49-F238E27FC236}">
                <a16:creationId xmlns:a16="http://schemas.microsoft.com/office/drawing/2014/main" id="{B04154EE-D584-B3CA-D7DF-42D31F446135}"/>
              </a:ext>
            </a:extLst>
          </p:cNvPr>
          <p:cNvSpPr/>
          <p:nvPr/>
        </p:nvSpPr>
        <p:spPr>
          <a:xfrm>
            <a:off x="91125" y="842965"/>
            <a:ext cx="4322125" cy="23155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300" b="1" i="1" dirty="0">
                <a:latin typeface="Abadi" panose="020B0604020104020204" pitchFamily="34" charset="0"/>
              </a:rPr>
              <a:t>Strategic </a:t>
            </a:r>
            <a:r>
              <a:rPr lang="it-IT" sz="1300" b="1" i="1" dirty="0" err="1">
                <a:latin typeface="Abadi" panose="020B0604020104020204" pitchFamily="34" charset="0"/>
              </a:rPr>
              <a:t>Research</a:t>
            </a:r>
            <a:r>
              <a:rPr lang="it-IT" sz="1300" b="1" i="1" dirty="0">
                <a:latin typeface="Abadi" panose="020B0604020104020204" pitchFamily="34" charset="0"/>
              </a:rPr>
              <a:t> and Innovation Agenda for the </a:t>
            </a:r>
            <a:r>
              <a:rPr lang="it-IT" sz="1300" b="1" i="1" dirty="0" err="1">
                <a:latin typeface="Abadi" panose="020B0604020104020204" pitchFamily="34" charset="0"/>
              </a:rPr>
              <a:t>European</a:t>
            </a:r>
            <a:r>
              <a:rPr lang="it-IT" sz="1300" b="1" i="1" dirty="0">
                <a:latin typeface="Abadi" panose="020B0604020104020204" pitchFamily="34" charset="0"/>
              </a:rPr>
              <a:t> Partnership of </a:t>
            </a:r>
            <a:r>
              <a:rPr lang="it-IT" sz="1300" b="1" i="1" dirty="0" err="1">
                <a:latin typeface="Abadi" panose="020B0604020104020204" pitchFamily="34" charset="0"/>
              </a:rPr>
              <a:t>Resilient</a:t>
            </a:r>
            <a:r>
              <a:rPr lang="it-IT" sz="1300" b="1" dirty="0">
                <a:latin typeface="Abadi" panose="020B0604020104020204" pitchFamily="34" charset="0"/>
              </a:rPr>
              <a:t> CH (ISPC, ISAC)</a:t>
            </a:r>
          </a:p>
          <a:p>
            <a:r>
              <a:rPr lang="it-IT" sz="1300" b="1" i="1" dirty="0">
                <a:latin typeface="Abadi" panose="020B0604020104020204" pitchFamily="34" charset="0"/>
              </a:rPr>
              <a:t>Heritage </a:t>
            </a:r>
            <a:r>
              <a:rPr lang="it-IT" sz="1300" b="1" i="1" dirty="0" err="1">
                <a:latin typeface="Abadi" panose="020B0604020104020204" pitchFamily="34" charset="0"/>
              </a:rPr>
              <a:t>Grean</a:t>
            </a:r>
            <a:r>
              <a:rPr lang="it-IT" sz="1300" b="1" i="1" dirty="0">
                <a:latin typeface="Abadi" panose="020B0604020104020204" pitchFamily="34" charset="0"/>
              </a:rPr>
              <a:t> Deal</a:t>
            </a:r>
            <a:r>
              <a:rPr lang="it-IT" sz="1300" b="1" dirty="0">
                <a:latin typeface="Abadi" panose="020B0604020104020204" pitchFamily="34" charset="0"/>
              </a:rPr>
              <a:t>, </a:t>
            </a:r>
            <a:r>
              <a:rPr lang="it-IT" sz="1300" dirty="0">
                <a:latin typeface="Abadi" panose="020B0604020104020204" pitchFamily="34" charset="0"/>
              </a:rPr>
              <a:t>(ISPC, ISAC)</a:t>
            </a:r>
          </a:p>
          <a:p>
            <a:r>
              <a:rPr lang="en-US" sz="1300" b="1" i="1" dirty="0">
                <a:effectLst/>
                <a:latin typeface="Abadi" panose="020B0604020104020204" pitchFamily="34" charset="0"/>
              </a:rPr>
              <a:t>Green Cultural Heritage Cluster</a:t>
            </a:r>
            <a:r>
              <a:rPr lang="it-IT" sz="1300" b="1" i="1" dirty="0">
                <a:effectLst/>
                <a:latin typeface="Abadi" panose="020B0604020104020204" pitchFamily="34" charset="0"/>
              </a:rPr>
              <a:t> - </a:t>
            </a:r>
            <a:r>
              <a:rPr lang="it-IT" sz="1300" b="1" i="1" dirty="0" err="1">
                <a:effectLst/>
                <a:latin typeface="Abadi" panose="020B0604020104020204" pitchFamily="34" charset="0"/>
              </a:rPr>
              <a:t>European</a:t>
            </a:r>
            <a:r>
              <a:rPr lang="it-IT" sz="1300" b="1" i="1" dirty="0">
                <a:effectLst/>
                <a:latin typeface="Abadi" panose="020B0604020104020204" pitchFamily="34" charset="0"/>
              </a:rPr>
              <a:t> Commission </a:t>
            </a:r>
            <a:r>
              <a:rPr lang="it-IT" sz="1300" b="1" i="0" dirty="0">
                <a:effectLst/>
                <a:latin typeface="Abadi" panose="020B0604020104020204" pitchFamily="34" charset="0"/>
              </a:rPr>
              <a:t>(IPCB)</a:t>
            </a:r>
          </a:p>
          <a:p>
            <a:r>
              <a:rPr lang="it-IT" sz="1300" b="1" i="1" dirty="0">
                <a:latin typeface="Abadi" panose="020B0604020104020204" pitchFamily="34" charset="0"/>
              </a:rPr>
              <a:t>Digital Heritage Cluster </a:t>
            </a:r>
            <a:r>
              <a:rPr lang="it-IT" sz="1300" b="1" dirty="0">
                <a:latin typeface="Abadi" panose="020B0604020104020204" pitchFamily="34" charset="0"/>
              </a:rPr>
              <a:t>– </a:t>
            </a:r>
            <a:r>
              <a:rPr lang="it-IT" sz="1300" b="1" dirty="0" err="1">
                <a:latin typeface="Abadi" panose="020B0604020104020204" pitchFamily="34" charset="0"/>
              </a:rPr>
              <a:t>European</a:t>
            </a:r>
            <a:r>
              <a:rPr lang="it-IT" sz="1300" b="1" dirty="0">
                <a:latin typeface="Abadi" panose="020B0604020104020204" pitchFamily="34" charset="0"/>
              </a:rPr>
              <a:t> Commission (ISPC)</a:t>
            </a:r>
            <a:endParaRPr lang="it-IT" sz="1300" b="1" i="0" dirty="0">
              <a:effectLst/>
              <a:latin typeface="Abadi" panose="020B0604020104020204" pitchFamily="34" charset="0"/>
            </a:endParaRPr>
          </a:p>
          <a:p>
            <a:r>
              <a:rPr lang="it-IT" sz="1300" b="1" i="1" dirty="0">
                <a:latin typeface="Abadi" panose="020B0604020104020204" pitchFamily="34" charset="0"/>
              </a:rPr>
              <a:t>SSHOC Social Science and </a:t>
            </a:r>
            <a:r>
              <a:rPr lang="it-IT" sz="1300" b="1" i="1" dirty="0" err="1">
                <a:latin typeface="Abadi" panose="020B0604020104020204" pitchFamily="34" charset="0"/>
              </a:rPr>
              <a:t>Humanities</a:t>
            </a:r>
            <a:r>
              <a:rPr lang="it-IT" sz="1300" b="1" i="1" dirty="0">
                <a:latin typeface="Abadi" panose="020B0604020104020204" pitchFamily="34" charset="0"/>
              </a:rPr>
              <a:t> Open Cloud </a:t>
            </a:r>
            <a:r>
              <a:rPr lang="it-IT" sz="1300" b="1" dirty="0">
                <a:latin typeface="Abadi" panose="020B0604020104020204" pitchFamily="34" charset="0"/>
              </a:rPr>
              <a:t>(OVI, ILC, ISPC)</a:t>
            </a:r>
          </a:p>
          <a:p>
            <a:r>
              <a:rPr lang="it-IT" sz="1300" b="1" i="1" dirty="0">
                <a:latin typeface="Abadi" panose="020B0604020104020204" pitchFamily="34" charset="0"/>
              </a:rPr>
              <a:t>Linee guida sulla Digitalizzazione 3D del Patrimonio Culturale </a:t>
            </a:r>
            <a:r>
              <a:rPr lang="it-IT" sz="1300" b="1" dirty="0">
                <a:latin typeface="Abadi" panose="020B0604020104020204" pitchFamily="34" charset="0"/>
              </a:rPr>
              <a:t>- MIC (ISPC, ISTI)</a:t>
            </a:r>
            <a:endParaRPr lang="it-IT" sz="1300" b="1" dirty="0"/>
          </a:p>
        </p:txBody>
      </p:sp>
      <p:sp>
        <p:nvSpPr>
          <p:cNvPr id="16" name="Rettangolo 9">
            <a:extLst>
              <a:ext uri="{FF2B5EF4-FFF2-40B4-BE49-F238E27FC236}">
                <a16:creationId xmlns:a16="http://schemas.microsoft.com/office/drawing/2014/main" id="{60155359-6D56-254F-A761-F0BFCFF9D040}"/>
              </a:ext>
            </a:extLst>
          </p:cNvPr>
          <p:cNvSpPr/>
          <p:nvPr/>
        </p:nvSpPr>
        <p:spPr>
          <a:xfrm>
            <a:off x="426500" y="3769760"/>
            <a:ext cx="332757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accent4">
                    <a:lumMod val="75000"/>
                  </a:schemeClr>
                </a:solidFill>
              </a:rPr>
              <a:t>Investitori/fonti di finanziamento</a:t>
            </a:r>
          </a:p>
        </p:txBody>
      </p:sp>
      <p:sp>
        <p:nvSpPr>
          <p:cNvPr id="20" name="Rettangolo arrotondato 5">
            <a:extLst>
              <a:ext uri="{FF2B5EF4-FFF2-40B4-BE49-F238E27FC236}">
                <a16:creationId xmlns:a16="http://schemas.microsoft.com/office/drawing/2014/main" id="{99240AAD-DB80-BE2D-6394-00F591621E55}"/>
              </a:ext>
            </a:extLst>
          </p:cNvPr>
          <p:cNvSpPr/>
          <p:nvPr/>
        </p:nvSpPr>
        <p:spPr>
          <a:xfrm>
            <a:off x="7394011" y="830078"/>
            <a:ext cx="4608333" cy="22216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 fontAlgn="base">
              <a:lnSpc>
                <a:spcPts val="1500"/>
              </a:lnSpc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H2IOSC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è il cluster di IR che funge da cloud italiano per la scienza aperta, mette a disposizione una rete di data center con servizi di storage e super calcolo; piattaforme e servizi per l'accesso ai dati e la gestione di workflow scientifici complessi; ambienti virtuali per la ricerca scientifica; modelli Digital Twin  per conservazione, con dati da reti IoT di sensori ambientali e di IA.</a:t>
            </a:r>
            <a:r>
              <a:rPr lang="it-IT" sz="13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</a:t>
            </a:r>
          </a:p>
          <a:p>
            <a:pPr algn="just" rtl="0" fontAlgn="base">
              <a:lnSpc>
                <a:spcPts val="1500"/>
              </a:lnSpc>
            </a:pPr>
            <a:r>
              <a:rPr lang="it-IT" sz="1300" b="1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ITSERR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apporta competenze e sviluppo di servizi e strumenti per gli studi religiosi e le lingue antiche, incluse applicazioni di IA (small </a:t>
            </a:r>
            <a:r>
              <a:rPr lang="it-IT" sz="1300" b="0" i="0" u="none" strike="noStrike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language</a:t>
            </a:r>
            <a:r>
              <a:rPr lang="it-IT" sz="13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models).</a:t>
            </a:r>
            <a:r>
              <a:rPr lang="it-IT" sz="13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 </a:t>
            </a:r>
          </a:p>
        </p:txBody>
      </p:sp>
      <p:sp>
        <p:nvSpPr>
          <p:cNvPr id="2" name="Rettangolo arrotondato 13">
            <a:extLst>
              <a:ext uri="{FF2B5EF4-FFF2-40B4-BE49-F238E27FC236}">
                <a16:creationId xmlns:a16="http://schemas.microsoft.com/office/drawing/2014/main" id="{5851C985-8843-7F47-4A10-861A28E8C240}"/>
              </a:ext>
            </a:extLst>
          </p:cNvPr>
          <p:cNvSpPr/>
          <p:nvPr/>
        </p:nvSpPr>
        <p:spPr>
          <a:xfrm>
            <a:off x="4071547" y="6063002"/>
            <a:ext cx="4048905" cy="68947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100" dirty="0"/>
              <a:t>In un arco temporale di 5 anni si prevede di realizzare </a:t>
            </a:r>
            <a:r>
              <a:rPr lang="it-IT" sz="1100" b="1" dirty="0"/>
              <a:t>2  brevetti (CHANGES Innovation Awards) diagnostica robotizzata &amp; AI</a:t>
            </a:r>
          </a:p>
        </p:txBody>
      </p:sp>
      <p:sp>
        <p:nvSpPr>
          <p:cNvPr id="7" name="Rettangolo 12">
            <a:extLst>
              <a:ext uri="{FF2B5EF4-FFF2-40B4-BE49-F238E27FC236}">
                <a16:creationId xmlns:a16="http://schemas.microsoft.com/office/drawing/2014/main" id="{E6B19F98-35A7-9687-378D-A71B4293B08B}"/>
              </a:ext>
            </a:extLst>
          </p:cNvPr>
          <p:cNvSpPr/>
          <p:nvPr/>
        </p:nvSpPr>
        <p:spPr>
          <a:xfrm>
            <a:off x="8231252" y="689076"/>
            <a:ext cx="26432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Ruolo Infrastrutture di Ricerca</a:t>
            </a:r>
          </a:p>
        </p:txBody>
      </p:sp>
      <p:sp>
        <p:nvSpPr>
          <p:cNvPr id="8" name="Rettangolo 12">
            <a:extLst>
              <a:ext uri="{FF2B5EF4-FFF2-40B4-BE49-F238E27FC236}">
                <a16:creationId xmlns:a16="http://schemas.microsoft.com/office/drawing/2014/main" id="{196FED87-7839-200E-A34D-0818000D9A1B}"/>
              </a:ext>
            </a:extLst>
          </p:cNvPr>
          <p:cNvSpPr/>
          <p:nvPr/>
        </p:nvSpPr>
        <p:spPr>
          <a:xfrm>
            <a:off x="318180" y="645637"/>
            <a:ext cx="360130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chemeClr val="accent3">
                    <a:lumMod val="75000"/>
                  </a:schemeClr>
                </a:solidFill>
              </a:rPr>
              <a:t>Influenza su ricerche e politiche di settore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D8BC5EF0-4E6B-78EC-391D-CF4F7A24FEEA}"/>
              </a:ext>
            </a:extLst>
          </p:cNvPr>
          <p:cNvSpPr txBox="1">
            <a:spLocks/>
          </p:cNvSpPr>
          <p:nvPr/>
        </p:nvSpPr>
        <p:spPr>
          <a:xfrm>
            <a:off x="-54703" y="9338"/>
            <a:ext cx="12222480" cy="4599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200" b="1" dirty="0">
                <a:solidFill>
                  <a:srgbClr val="FFFFFF"/>
                </a:solidFill>
                <a:latin typeface="Abadi" panose="020B0604020104020204" pitchFamily="34" charset="0"/>
                <a:cs typeface="Arial"/>
              </a:rPr>
              <a:t>Capacità Scientifica</a:t>
            </a:r>
            <a:endParaRPr lang="it-IT" sz="2200" dirty="0">
              <a:latin typeface="Abadi" panose="020B0604020104020204" pitchFamily="34" charset="0"/>
            </a:endParaRP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A166414F-78E2-12F9-258A-85117FD676FC}"/>
              </a:ext>
            </a:extLst>
          </p:cNvPr>
          <p:cNvSpPr txBox="1">
            <a:spLocks/>
          </p:cNvSpPr>
          <p:nvPr/>
        </p:nvSpPr>
        <p:spPr>
          <a:xfrm>
            <a:off x="0" y="3286882"/>
            <a:ext cx="12240031" cy="4828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it-IT" sz="2200" b="1" dirty="0">
                <a:latin typeface="Abadi" panose="020B0604020104020204" pitchFamily="34" charset="0"/>
              </a:rPr>
              <a:t>Impatto economico e sociale</a:t>
            </a:r>
          </a:p>
        </p:txBody>
      </p:sp>
      <p:pic>
        <p:nvPicPr>
          <p:cNvPr id="6146" name="Picture 2" descr="Image result for Collaborative Cloud Cultural Heritage">
            <a:extLst>
              <a:ext uri="{FF2B5EF4-FFF2-40B4-BE49-F238E27FC236}">
                <a16:creationId xmlns:a16="http://schemas.microsoft.com/office/drawing/2014/main" id="{B8BEBD29-D145-AA41-0E00-FA4FB628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221441"/>
            <a:ext cx="1585344" cy="8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tangolo arrotondato 5">
            <a:extLst>
              <a:ext uri="{FF2B5EF4-FFF2-40B4-BE49-F238E27FC236}">
                <a16:creationId xmlns:a16="http://schemas.microsoft.com/office/drawing/2014/main" id="{7A28BFA2-6338-C755-8AB1-4980C4A6C3E1}"/>
              </a:ext>
            </a:extLst>
          </p:cNvPr>
          <p:cNvSpPr/>
          <p:nvPr/>
        </p:nvSpPr>
        <p:spPr>
          <a:xfrm>
            <a:off x="4335573" y="709284"/>
            <a:ext cx="3136115" cy="25368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 fontAlgn="base"/>
            <a:endParaRPr lang="it-IT" sz="1300" dirty="0">
              <a:solidFill>
                <a:srgbClr val="000000"/>
              </a:solidFill>
              <a:effectLst/>
              <a:latin typeface="Abadi" panose="020B0604020104020204" pitchFamily="34" charset="0"/>
              <a:ea typeface="Source Sans Pro" panose="020B0503030403020204" pitchFamily="34" charset="0"/>
            </a:endParaRPr>
          </a:p>
          <a:p>
            <a:pPr algn="just" rtl="0" fontAlgn="base"/>
            <a:r>
              <a:rPr lang="it-IT" sz="13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ource Sans Pro" panose="020B0503030403020204" pitchFamily="34" charset="0"/>
              </a:rPr>
              <a:t>CNRS, CSIC, FORTH, ATHENA CENTER, Fraunhofer, </a:t>
            </a:r>
            <a:r>
              <a:rPr lang="it-IT" sz="1300" b="1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Source Sans Pro" panose="020B0503030403020204" pitchFamily="34" charset="0"/>
              </a:rPr>
              <a:t>Europeana</a:t>
            </a:r>
            <a:r>
              <a:rPr lang="it-IT" sz="13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ource Sans Pro" panose="020B0503030403020204" pitchFamily="34" charset="0"/>
              </a:rPr>
              <a:t>, DARIAH-ERIC, CLARIN-ERIC, ETT, Meta, NET7, 3DResearch, ICOMOS, NEMO, Time Machine, UKRI-UK, AI4CH (Slovenia). ICCROM, ICCOM, INFN, ENEA, FBK, IIT, UNIBA, Politecnico di Milano, Politecnico di Bari, UNIBO, UNIPI, UNIFI, UNINA, Normale, UNIVE, Istituti del Ministero della Cultura. </a:t>
            </a:r>
            <a:endParaRPr lang="it-IT" sz="1300" b="1" i="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24" name="Rettangolo 12">
            <a:extLst>
              <a:ext uri="{FF2B5EF4-FFF2-40B4-BE49-F238E27FC236}">
                <a16:creationId xmlns:a16="http://schemas.microsoft.com/office/drawing/2014/main" id="{CC01788B-0476-C644-9974-0EBFB2899EA1}"/>
              </a:ext>
            </a:extLst>
          </p:cNvPr>
          <p:cNvSpPr/>
          <p:nvPr/>
        </p:nvSpPr>
        <p:spPr>
          <a:xfrm>
            <a:off x="4484863" y="678395"/>
            <a:ext cx="214744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Collaborazioni in essere</a:t>
            </a:r>
          </a:p>
        </p:txBody>
      </p:sp>
    </p:spTree>
    <p:extLst>
      <p:ext uri="{BB962C8B-B14F-4D97-AF65-F5344CB8AC3E}">
        <p14:creationId xmlns:p14="http://schemas.microsoft.com/office/powerpoint/2010/main" val="2086930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0b2d13-47f4-4637-80cf-bbbe408600e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2F2E43F4DA69419FA0D0E0229558FD" ma:contentTypeVersion="10" ma:contentTypeDescription="Creare un nuovo documento." ma:contentTypeScope="" ma:versionID="84604d9625ccc36e8b3c2492717729ba">
  <xsd:schema xmlns:xsd="http://www.w3.org/2001/XMLSchema" xmlns:xs="http://www.w3.org/2001/XMLSchema" xmlns:p="http://schemas.microsoft.com/office/2006/metadata/properties" xmlns:ns2="c90b2d13-47f4-4637-80cf-bbbe408600ed" targetNamespace="http://schemas.microsoft.com/office/2006/metadata/properties" ma:root="true" ma:fieldsID="9fbb319529ec2df3103c0def41cb5320" ns2:_="">
    <xsd:import namespace="c90b2d13-47f4-4637-80cf-bbbe40860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b2d13-47f4-4637-80cf-bbbe40860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22024D-821B-40E7-8349-B349E5E7378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c90b2d13-47f4-4637-80cf-bbbe408600e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51A8B3-153B-4AAA-8981-9EF146D0C820}">
  <ds:schemaRefs>
    <ds:schemaRef ds:uri="c90b2d13-47f4-4637-80cf-bbbe408600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895</Words>
  <Application>Microsoft Office PowerPoint</Application>
  <PresentationFormat>Widescreen</PresentationFormat>
  <Paragraphs>103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Abadi</vt:lpstr>
      <vt:lpstr>Aptos</vt:lpstr>
      <vt:lpstr>Aptos Display</vt:lpstr>
      <vt:lpstr>Aptos Narrow</vt:lpstr>
      <vt:lpstr>Arial</vt:lpstr>
      <vt:lpstr>Tema di Office</vt:lpstr>
      <vt:lpstr>Unlocking the Potential of Digital Transformation  for Humanities and Heritage Science </vt:lpstr>
      <vt:lpstr>I numeri dell’aggregazione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COSTANZA MILIANI</cp:lastModifiedBy>
  <cp:revision>6</cp:revision>
  <cp:lastPrinted>2025-02-09T12:32:40Z</cp:lastPrinted>
  <dcterms:created xsi:type="dcterms:W3CDTF">2024-12-30T12:13:18Z</dcterms:created>
  <dcterms:modified xsi:type="dcterms:W3CDTF">2025-02-09T20:54:55Z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0x010100AB2F2E43F4DA69419FA0D0E0229558FD</vt:lpwstr>
  </property>
  <property fmtid="{D5CDD505-2E9C-101B-9397-08002B2CF9AE}" pid="3" name="MediaServiceImageTags">
    <vt:lpwstr/>
  </property>
</Properties>
</file>