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haansoftxlsx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80" r:id="rId2"/>
    <p:sldId id="274" r:id="rId3"/>
    <p:sldId id="281" r:id="rId4"/>
    <p:sldId id="271" r:id="rId5"/>
    <p:sldId id="275" r:id="rId6"/>
    <p:sldId id="276" r:id="rId7"/>
    <p:sldId id="278" r:id="rId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2F2F2"/>
    <a:srgbClr val="44546A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82" autoAdjust="0"/>
    <p:restoredTop sz="84296" autoAdjust="0"/>
  </p:normalViewPr>
  <p:slideViewPr>
    <p:cSldViewPr snapToGrid="0">
      <p:cViewPr varScale="1">
        <p:scale>
          <a:sx n="45" d="100"/>
          <a:sy n="45" d="100"/>
        </p:scale>
        <p:origin x="106" y="1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RELLI Lionello" userId="b1bb472e-b204-4398-9184-0fb7879be745" providerId="ADAL" clId="{1374C309-8653-416F-A035-FF071AC8EA90}"/>
    <pc:docChg chg="modSld sldOrd">
      <pc:chgData name="MARRELLI Lionello" userId="b1bb472e-b204-4398-9184-0fb7879be745" providerId="ADAL" clId="{1374C309-8653-416F-A035-FF071AC8EA90}" dt="2025-02-10T07:31:48.582" v="45"/>
      <pc:docMkLst>
        <pc:docMk/>
      </pc:docMkLst>
      <pc:sldChg chg="modSp mod modTransition">
        <pc:chgData name="MARRELLI Lionello" userId="b1bb472e-b204-4398-9184-0fb7879be745" providerId="ADAL" clId="{1374C309-8653-416F-A035-FF071AC8EA90}" dt="2025-02-10T07:20:48.005" v="44"/>
        <pc:sldMkLst>
          <pc:docMk/>
          <pc:sldMk cId="3087031516" sldId="271"/>
        </pc:sldMkLst>
        <pc:spChg chg="mod">
          <ac:chgData name="MARRELLI Lionello" userId="b1bb472e-b204-4398-9184-0fb7879be745" providerId="ADAL" clId="{1374C309-8653-416F-A035-FF071AC8EA90}" dt="2025-02-10T06:52:34.060" v="42" actId="14100"/>
          <ac:spMkLst>
            <pc:docMk/>
            <pc:sldMk cId="3087031516" sldId="271"/>
            <ac:spMk id="39" creationId="{52C8B7C1-5CAF-D7E1-5F0E-D3C058A17B96}"/>
          </ac:spMkLst>
        </pc:spChg>
      </pc:sldChg>
      <pc:sldChg chg="modTransition modAnim">
        <pc:chgData name="MARRELLI Lionello" userId="b1bb472e-b204-4398-9184-0fb7879be745" providerId="ADAL" clId="{1374C309-8653-416F-A035-FF071AC8EA90}" dt="2025-02-10T07:31:48.582" v="45"/>
        <pc:sldMkLst>
          <pc:docMk/>
          <pc:sldMk cId="380691215" sldId="274"/>
        </pc:sldMkLst>
      </pc:sldChg>
      <pc:sldChg chg="ord modTransition">
        <pc:chgData name="MARRELLI Lionello" userId="b1bb472e-b204-4398-9184-0fb7879be745" providerId="ADAL" clId="{1374C309-8653-416F-A035-FF071AC8EA90}" dt="2025-02-10T07:20:48.005" v="44"/>
        <pc:sldMkLst>
          <pc:docMk/>
          <pc:sldMk cId="935347107" sldId="275"/>
        </pc:sldMkLst>
      </pc:sldChg>
      <pc:sldChg chg="modTransition">
        <pc:chgData name="MARRELLI Lionello" userId="b1bb472e-b204-4398-9184-0fb7879be745" providerId="ADAL" clId="{1374C309-8653-416F-A035-FF071AC8EA90}" dt="2025-02-10T07:20:48.005" v="44"/>
        <pc:sldMkLst>
          <pc:docMk/>
          <pc:sldMk cId="2055072941" sldId="276"/>
        </pc:sldMkLst>
      </pc:sldChg>
      <pc:sldChg chg="modTransition">
        <pc:chgData name="MARRELLI Lionello" userId="b1bb472e-b204-4398-9184-0fb7879be745" providerId="ADAL" clId="{1374C309-8653-416F-A035-FF071AC8EA90}" dt="2025-02-10T07:20:48.005" v="44"/>
        <pc:sldMkLst>
          <pc:docMk/>
          <pc:sldMk cId="1108725728" sldId="278"/>
        </pc:sldMkLst>
      </pc:sldChg>
      <pc:sldChg chg="modTransition">
        <pc:chgData name="MARRELLI Lionello" userId="b1bb472e-b204-4398-9184-0fb7879be745" providerId="ADAL" clId="{1374C309-8653-416F-A035-FF071AC8EA90}" dt="2025-02-10T07:20:48.005" v="44"/>
        <pc:sldMkLst>
          <pc:docMk/>
          <pc:sldMk cId="177135613" sldId="280"/>
        </pc:sldMkLst>
      </pc:sldChg>
      <pc:sldChg chg="modTransition">
        <pc:chgData name="MARRELLI Lionello" userId="b1bb472e-b204-4398-9184-0fb7879be745" providerId="ADAL" clId="{1374C309-8653-416F-A035-FF071AC8EA90}" dt="2025-02-10T07:20:48.005" v="44"/>
        <pc:sldMkLst>
          <pc:docMk/>
          <pc:sldMk cId="2941059845" sldId="281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2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radarChart>
        <c:radarStyle val="fill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text01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cat>
            <c:strRef>
              <c:f>Sheet1!$A$2:$A$5</c:f>
              <c:strCache>
                <c:ptCount val="4"/>
                <c:pt idx="0">
                  <c:v>text01</c:v>
                </c:pt>
                <c:pt idx="1">
                  <c:v>text02</c:v>
                </c:pt>
                <c:pt idx="2">
                  <c:v>text03</c:v>
                </c:pt>
                <c:pt idx="3">
                  <c:v>text04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25</c:v>
                </c:pt>
                <c:pt idx="1">
                  <c:v>32</c:v>
                </c:pt>
                <c:pt idx="2">
                  <c:v>30</c:v>
                </c:pt>
                <c:pt idx="3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04E-43BF-A0EB-0DD65E11CC6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text02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  <a:effectLst/>
          </c:spPr>
          <c:cat>
            <c:strRef>
              <c:f>Sheet1!$A$2:$A$5</c:f>
              <c:strCache>
                <c:ptCount val="4"/>
                <c:pt idx="0">
                  <c:v>text01</c:v>
                </c:pt>
                <c:pt idx="1">
                  <c:v>text02</c:v>
                </c:pt>
                <c:pt idx="2">
                  <c:v>text03</c:v>
                </c:pt>
                <c:pt idx="3">
                  <c:v>text04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30</c:v>
                </c:pt>
                <c:pt idx="1">
                  <c:v>10</c:v>
                </c:pt>
                <c:pt idx="2">
                  <c:v>20</c:v>
                </c:pt>
                <c:pt idx="3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04E-43BF-A0EB-0DD65E11CC6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text03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  <a:effectLst/>
          </c:spPr>
          <c:cat>
            <c:strRef>
              <c:f>Sheet1!$A$2:$A$5</c:f>
              <c:strCache>
                <c:ptCount val="4"/>
                <c:pt idx="0">
                  <c:v>text01</c:v>
                </c:pt>
                <c:pt idx="1">
                  <c:v>text02</c:v>
                </c:pt>
                <c:pt idx="2">
                  <c:v>text03</c:v>
                </c:pt>
                <c:pt idx="3">
                  <c:v>text04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20</c:v>
                </c:pt>
                <c:pt idx="1">
                  <c:v>30</c:v>
                </c:pt>
                <c:pt idx="2">
                  <c:v>18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04E-43BF-A0EB-0DD65E11CC6A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text04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cat>
            <c:strRef>
              <c:f>Sheet1!$A$2:$A$5</c:f>
              <c:strCache>
                <c:ptCount val="4"/>
                <c:pt idx="0">
                  <c:v>text01</c:v>
                </c:pt>
                <c:pt idx="1">
                  <c:v>text02</c:v>
                </c:pt>
                <c:pt idx="2">
                  <c:v>text03</c:v>
                </c:pt>
                <c:pt idx="3">
                  <c:v>text04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15</c:v>
                </c:pt>
                <c:pt idx="1">
                  <c:v>20</c:v>
                </c:pt>
                <c:pt idx="2">
                  <c:v>15</c:v>
                </c:pt>
                <c:pt idx="3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04E-43BF-A0EB-0DD65E11CC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88782344"/>
        <c:axId val="488787264"/>
      </c:radarChart>
      <c:catAx>
        <c:axId val="48878234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88787264"/>
        <c:crosses val="autoZero"/>
        <c:auto val="1"/>
        <c:lblAlgn val="ctr"/>
        <c:lblOffset val="100"/>
        <c:noMultiLvlLbl val="0"/>
      </c:catAx>
      <c:valAx>
        <c:axId val="488787264"/>
        <c:scaling>
          <c:orientation val="minMax"/>
        </c:scaling>
        <c:delete val="1"/>
        <c:axPos val="l"/>
        <c:majorGridlines>
          <c:spPr>
            <a:ln w="6350" cap="flat" cmpd="sng" algn="ctr">
              <a:solidFill>
                <a:schemeClr val="accent5">
                  <a:lumMod val="40000"/>
                  <a:lumOff val="60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4887823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800">
          <a:solidFill>
            <a:schemeClr val="tx2"/>
          </a:solidFill>
          <a:latin typeface="+mn-lt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78576C-8AC8-4E6C-9A3B-F928B7ED7DE2}" type="datetimeFigureOut">
              <a:rPr lang="it-IT" smtClean="0"/>
              <a:t>10/02/2025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1E7B30-17C8-48CA-9737-732E1C1DBB3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904603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il CNR è da molti anni impegnato nella progettazione, realizzazione ed operazione di infrastrutture per lo sviluppo della fusione nucleare per assicurare una fonte di energia sostenibile. </a:t>
            </a:r>
          </a:p>
          <a:p>
            <a:endParaRPr lang="it-IT" dirty="0"/>
          </a:p>
          <a:p>
            <a:endParaRPr lang="it-IT" dirty="0"/>
          </a:p>
          <a:p>
            <a:r>
              <a:rPr lang="it-IT" dirty="0"/>
              <a:t>CLICK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/>
              <a:t>Nell'ambito della tematica della fusione Nucleare si inquadra la proposta RIFF, ovvero </a:t>
            </a:r>
            <a:r>
              <a:rPr lang="it-IT" dirty="0" err="1"/>
              <a:t>Research</a:t>
            </a:r>
            <a:r>
              <a:rPr lang="it-IT" dirty="0"/>
              <a:t> </a:t>
            </a:r>
            <a:r>
              <a:rPr lang="it-IT" dirty="0" err="1"/>
              <a:t>Infrastructures</a:t>
            </a:r>
            <a:r>
              <a:rPr lang="it-IT" dirty="0"/>
              <a:t> For Fusion.</a:t>
            </a:r>
          </a:p>
          <a:p>
            <a:endParaRPr lang="it-IT" dirty="0"/>
          </a:p>
          <a:p>
            <a:r>
              <a:rPr lang="it-IT" dirty="0"/>
              <a:t>Questa proposta aggrega quelle parti di progettualità PNRR del CNR, che coprono la ricerca nell'ambito della </a:t>
            </a:r>
            <a:r>
              <a:rPr lang="it-IT" dirty="0" err="1"/>
              <a:t>della</a:t>
            </a:r>
            <a:r>
              <a:rPr lang="it-IT" dirty="0"/>
              <a:t> fusione magnetica (IRIS e NEFERTARI) e della fusione inerziale (I-PHOQS ed </a:t>
            </a:r>
            <a:r>
              <a:rPr lang="it-IT" dirty="0" err="1"/>
              <a:t>EuAPS</a:t>
            </a:r>
            <a:r>
              <a:rPr lang="it-IT" dirty="0"/>
              <a:t>)</a:t>
            </a:r>
          </a:p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1E7B30-17C8-48CA-9737-732E1C1DBB3B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54078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1E7B30-17C8-48CA-9737-732E1C1DBB3B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676163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chemeClr val="bg1"/>
                </a:solidFill>
              </a:rPr>
              <a:t>RIFF </a:t>
            </a:r>
            <a:r>
              <a:rPr lang="en-GB" sz="1200" dirty="0" err="1">
                <a:solidFill>
                  <a:schemeClr val="bg1"/>
                </a:solidFill>
              </a:rPr>
              <a:t>contribuisce</a:t>
            </a:r>
            <a:r>
              <a:rPr lang="en-GB" sz="1200" dirty="0">
                <a:solidFill>
                  <a:schemeClr val="bg1"/>
                </a:solidFill>
              </a:rPr>
              <a:t> </a:t>
            </a:r>
            <a:r>
              <a:rPr lang="en-GB" sz="1200" dirty="0" err="1">
                <a:solidFill>
                  <a:schemeClr val="bg1"/>
                </a:solidFill>
              </a:rPr>
              <a:t>efficacemente</a:t>
            </a:r>
            <a:r>
              <a:rPr lang="en-GB" sz="1200" dirty="0">
                <a:solidFill>
                  <a:schemeClr val="bg1"/>
                </a:solidFill>
              </a:rPr>
              <a:t> con  un </a:t>
            </a:r>
            <a:r>
              <a:rPr lang="en-GB" sz="1200" dirty="0" err="1">
                <a:solidFill>
                  <a:schemeClr val="bg1"/>
                </a:solidFill>
              </a:rPr>
              <a:t>ampio</a:t>
            </a:r>
            <a:r>
              <a:rPr lang="en-GB" sz="1200" dirty="0">
                <a:solidFill>
                  <a:schemeClr val="bg1"/>
                </a:solidFill>
              </a:rPr>
              <a:t> </a:t>
            </a:r>
            <a:r>
              <a:rPr lang="en-GB" sz="1200" dirty="0" err="1">
                <a:solidFill>
                  <a:schemeClr val="bg1"/>
                </a:solidFill>
              </a:rPr>
              <a:t>spettro</a:t>
            </a:r>
            <a:r>
              <a:rPr lang="en-GB" sz="1200" dirty="0">
                <a:solidFill>
                  <a:schemeClr val="bg1"/>
                </a:solidFill>
              </a:rPr>
              <a:t> di </a:t>
            </a:r>
            <a:r>
              <a:rPr lang="en-GB" sz="1200" dirty="0" err="1">
                <a:solidFill>
                  <a:schemeClr val="bg1"/>
                </a:solidFill>
              </a:rPr>
              <a:t>ambiti</a:t>
            </a:r>
            <a:r>
              <a:rPr lang="en-GB" sz="1200" dirty="0">
                <a:solidFill>
                  <a:schemeClr val="bg1"/>
                </a:solidFill>
              </a:rPr>
              <a:t> </a:t>
            </a:r>
            <a:r>
              <a:rPr lang="en-GB" sz="1200" dirty="0" err="1">
                <a:solidFill>
                  <a:schemeClr val="bg1"/>
                </a:solidFill>
              </a:rPr>
              <a:t>disciplinari</a:t>
            </a:r>
            <a:endParaRPr lang="en-GB" sz="1200" dirty="0">
              <a:solidFill>
                <a:schemeClr val="bg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spc="300" dirty="0">
              <a:solidFill>
                <a:schemeClr val="bg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spc="300" dirty="0">
                <a:solidFill>
                  <a:schemeClr val="bg1"/>
                </a:solidFill>
              </a:rPr>
              <a:t>La </a:t>
            </a:r>
            <a:r>
              <a:rPr lang="en-GB" sz="1200" spc="300" dirty="0" err="1">
                <a:solidFill>
                  <a:schemeClr val="bg1"/>
                </a:solidFill>
              </a:rPr>
              <a:t>fusione</a:t>
            </a:r>
            <a:r>
              <a:rPr lang="en-GB" sz="1200" spc="300" dirty="0">
                <a:solidFill>
                  <a:schemeClr val="bg1"/>
                </a:solidFill>
              </a:rPr>
              <a:t> </a:t>
            </a:r>
            <a:r>
              <a:rPr lang="en-GB" sz="1200" spc="300" dirty="0" err="1">
                <a:solidFill>
                  <a:schemeClr val="bg1"/>
                </a:solidFill>
              </a:rPr>
              <a:t>nucleare</a:t>
            </a:r>
            <a:r>
              <a:rPr lang="en-GB" sz="1200" spc="300" dirty="0">
                <a:solidFill>
                  <a:schemeClr val="bg1"/>
                </a:solidFill>
              </a:rPr>
              <a:t> </a:t>
            </a:r>
            <a:r>
              <a:rPr lang="en-GB" sz="1200" spc="300" dirty="0" err="1">
                <a:solidFill>
                  <a:schemeClr val="bg1"/>
                </a:solidFill>
              </a:rPr>
              <a:t>necessita</a:t>
            </a:r>
            <a:r>
              <a:rPr lang="en-GB" sz="1200" spc="300" dirty="0">
                <a:solidFill>
                  <a:schemeClr val="bg1"/>
                </a:solidFill>
              </a:rPr>
              <a:t> di un </a:t>
            </a:r>
            <a:r>
              <a:rPr lang="en-GB" sz="1200" spc="300" dirty="0" err="1">
                <a:solidFill>
                  <a:schemeClr val="bg1"/>
                </a:solidFill>
              </a:rPr>
              <a:t>approccio</a:t>
            </a:r>
            <a:r>
              <a:rPr lang="en-GB" sz="1200" spc="300" dirty="0">
                <a:solidFill>
                  <a:schemeClr val="bg1"/>
                </a:solidFill>
              </a:rPr>
              <a:t> </a:t>
            </a:r>
            <a:r>
              <a:rPr lang="en-GB" sz="1200" spc="300" dirty="0" err="1">
                <a:solidFill>
                  <a:schemeClr val="bg1"/>
                </a:solidFill>
              </a:rPr>
              <a:t>multidisciplinare</a:t>
            </a:r>
            <a:r>
              <a:rPr lang="en-GB" sz="1200" dirty="0">
                <a:solidFill>
                  <a:schemeClr val="bg1"/>
                </a:solidFill>
              </a:rPr>
              <a:t>.</a:t>
            </a:r>
          </a:p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1E7B30-17C8-48CA-9737-732E1C1DBB3B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95252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1E7B30-17C8-48CA-9737-732E1C1DBB3B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171870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187ED-3D32-4B65-BE40-D577704AFE42}" type="datetimeFigureOut">
              <a:rPr lang="it-IT" smtClean="0"/>
              <a:t>10/02/2025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7F738-8F8E-4925-8600-D1CB1E1BDAF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62600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187ED-3D32-4B65-BE40-D577704AFE42}" type="datetimeFigureOut">
              <a:rPr lang="it-IT" smtClean="0"/>
              <a:t>10/02/2025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7F738-8F8E-4925-8600-D1CB1E1BDAF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12981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187ED-3D32-4B65-BE40-D577704AFE42}" type="datetimeFigureOut">
              <a:rPr lang="it-IT" smtClean="0"/>
              <a:t>10/02/2025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7F738-8F8E-4925-8600-D1CB1E1BDAF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280535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21257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그림 개체 틀 5">
            <a:extLst>
              <a:ext uri="{FF2B5EF4-FFF2-40B4-BE49-F238E27FC236}">
                <a16:creationId xmlns:a16="http://schemas.microsoft.com/office/drawing/2014/main" id="{B3EED5B5-1A55-BDBA-F145-6D47539985E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12191999" cy="3333135"/>
          </a:xfrm>
        </p:spPr>
        <p:txBody>
          <a:bodyPr/>
          <a:lstStyle/>
          <a:p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1817262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187ED-3D32-4B65-BE40-D577704AFE42}" type="datetimeFigureOut">
              <a:rPr lang="it-IT" smtClean="0"/>
              <a:t>10/02/2025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7F738-8F8E-4925-8600-D1CB1E1BDAF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2434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187ED-3D32-4B65-BE40-D577704AFE42}" type="datetimeFigureOut">
              <a:rPr lang="it-IT" smtClean="0"/>
              <a:t>10/02/2025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7F738-8F8E-4925-8600-D1CB1E1BDAF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99585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187ED-3D32-4B65-BE40-D577704AFE42}" type="datetimeFigureOut">
              <a:rPr lang="it-IT" smtClean="0"/>
              <a:t>10/02/2025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7F738-8F8E-4925-8600-D1CB1E1BDAF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7288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187ED-3D32-4B65-BE40-D577704AFE42}" type="datetimeFigureOut">
              <a:rPr lang="it-IT" smtClean="0"/>
              <a:t>10/02/2025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7F738-8F8E-4925-8600-D1CB1E1BDAF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32644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187ED-3D32-4B65-BE40-D577704AFE42}" type="datetimeFigureOut">
              <a:rPr lang="it-IT" smtClean="0"/>
              <a:t>10/02/2025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7F738-8F8E-4925-8600-D1CB1E1BDAF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6510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187ED-3D32-4B65-BE40-D577704AFE42}" type="datetimeFigureOut">
              <a:rPr lang="it-IT" smtClean="0"/>
              <a:t>10/02/2025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7F738-8F8E-4925-8600-D1CB1E1BDAF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75206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187ED-3D32-4B65-BE40-D577704AFE42}" type="datetimeFigureOut">
              <a:rPr lang="it-IT" smtClean="0"/>
              <a:t>10/02/2025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7F738-8F8E-4925-8600-D1CB1E1BDAF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99734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187ED-3D32-4B65-BE40-D577704AFE42}" type="datetimeFigureOut">
              <a:rPr lang="it-IT" smtClean="0"/>
              <a:t>10/02/2025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7F738-8F8E-4925-8600-D1CB1E1BDAF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88302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2187ED-3D32-4B65-BE40-D577704AFE42}" type="datetimeFigureOut">
              <a:rPr lang="it-IT" smtClean="0"/>
              <a:t>10/02/2025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57F738-8F8E-4925-8600-D1CB1E1BDAF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1067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jp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g"/><Relationship Id="rId9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microsoft.com/office/2007/relationships/hdphoto" Target="../media/hdphoto6.wdp"/><Relationship Id="rId3" Type="http://schemas.openxmlformats.org/officeDocument/2006/relationships/image" Target="../media/image7.png"/><Relationship Id="rId7" Type="http://schemas.openxmlformats.org/officeDocument/2006/relationships/image" Target="../media/image9.jpeg"/><Relationship Id="rId12" Type="http://schemas.openxmlformats.org/officeDocument/2006/relationships/image" Target="../media/image13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6" Type="http://schemas.microsoft.com/office/2007/relationships/hdphoto" Target="../media/hdphoto4.wdp"/><Relationship Id="rId11" Type="http://schemas.openxmlformats.org/officeDocument/2006/relationships/image" Target="../media/image12.png"/><Relationship Id="rId5" Type="http://schemas.openxmlformats.org/officeDocument/2006/relationships/image" Target="../media/image8.png"/><Relationship Id="rId15" Type="http://schemas.microsoft.com/office/2007/relationships/hdphoto" Target="../media/hdphoto7.wdp"/><Relationship Id="rId10" Type="http://schemas.openxmlformats.org/officeDocument/2006/relationships/image" Target="../media/image11.emf"/><Relationship Id="rId4" Type="http://schemas.microsoft.com/office/2007/relationships/hdphoto" Target="../media/hdphoto3.wdp"/><Relationship Id="rId9" Type="http://schemas.microsoft.com/office/2007/relationships/hdphoto" Target="../media/hdphoto5.wdp"/><Relationship Id="rId1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13" Type="http://schemas.openxmlformats.org/officeDocument/2006/relationships/image" Target="../media/image26.png"/><Relationship Id="rId18" Type="http://schemas.openxmlformats.org/officeDocument/2006/relationships/image" Target="../media/image31.png"/><Relationship Id="rId3" Type="http://schemas.openxmlformats.org/officeDocument/2006/relationships/image" Target="../media/image16.jpeg"/><Relationship Id="rId21" Type="http://schemas.openxmlformats.org/officeDocument/2006/relationships/image" Target="../media/image34.png"/><Relationship Id="rId7" Type="http://schemas.openxmlformats.org/officeDocument/2006/relationships/image" Target="../media/image20.emf"/><Relationship Id="rId12" Type="http://schemas.openxmlformats.org/officeDocument/2006/relationships/image" Target="../media/image25.png"/><Relationship Id="rId17" Type="http://schemas.openxmlformats.org/officeDocument/2006/relationships/image" Target="../media/image30.e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9.png"/><Relationship Id="rId20" Type="http://schemas.openxmlformats.org/officeDocument/2006/relationships/image" Target="../media/image33.png"/><Relationship Id="rId1" Type="http://schemas.openxmlformats.org/officeDocument/2006/relationships/tags" Target="../tags/tag5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24" Type="http://schemas.openxmlformats.org/officeDocument/2006/relationships/image" Target="../media/image37.png"/><Relationship Id="rId5" Type="http://schemas.openxmlformats.org/officeDocument/2006/relationships/image" Target="../media/image18.jpeg"/><Relationship Id="rId15" Type="http://schemas.openxmlformats.org/officeDocument/2006/relationships/image" Target="../media/image28.png"/><Relationship Id="rId23" Type="http://schemas.openxmlformats.org/officeDocument/2006/relationships/image" Target="../media/image36.png"/><Relationship Id="rId10" Type="http://schemas.openxmlformats.org/officeDocument/2006/relationships/image" Target="../media/image23.emf"/><Relationship Id="rId19" Type="http://schemas.openxmlformats.org/officeDocument/2006/relationships/image" Target="../media/image32.png"/><Relationship Id="rId4" Type="http://schemas.openxmlformats.org/officeDocument/2006/relationships/image" Target="../media/image17.jpeg"/><Relationship Id="rId9" Type="http://schemas.openxmlformats.org/officeDocument/2006/relationships/image" Target="../media/image22.emf"/><Relationship Id="rId14" Type="http://schemas.openxmlformats.org/officeDocument/2006/relationships/image" Target="../media/image27.png"/><Relationship Id="rId22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7038570" cy="69337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6" name="직사각형 35">
            <a:extLst>
              <a:ext uri="{FF2B5EF4-FFF2-40B4-BE49-F238E27FC236}">
                <a16:creationId xmlns:a16="http://schemas.microsoft.com/office/drawing/2014/main" id="{516BB451-6F74-81F9-F958-49FA96FC44A7}"/>
              </a:ext>
            </a:extLst>
          </p:cNvPr>
          <p:cNvSpPr/>
          <p:nvPr/>
        </p:nvSpPr>
        <p:spPr>
          <a:xfrm>
            <a:off x="5073885" y="-278178"/>
            <a:ext cx="2195196" cy="7153637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E071723-8DBB-AD58-7713-39637FA264FB}"/>
              </a:ext>
            </a:extLst>
          </p:cNvPr>
          <p:cNvSpPr txBox="1"/>
          <p:nvPr/>
        </p:nvSpPr>
        <p:spPr>
          <a:xfrm>
            <a:off x="-12684" y="1519401"/>
            <a:ext cx="5168480" cy="1600438"/>
          </a:xfrm>
          <a:prstGeom prst="rect">
            <a:avLst/>
          </a:prstGeom>
          <a:solidFill>
            <a:srgbClr val="FFFFFF">
              <a:alpha val="25000"/>
            </a:srgbClr>
          </a:solidFill>
        </p:spPr>
        <p:txBody>
          <a:bodyPr wrap="square" anchor="ctr">
            <a:spAutoFit/>
          </a:bodyPr>
          <a:lstStyle/>
          <a:p>
            <a:pPr marL="180975" algn="ctr"/>
            <a:r>
              <a:rPr lang="en-US" altLang="en-US" sz="2400" b="1" dirty="0">
                <a:solidFill>
                  <a:srgbClr val="FFFFCC"/>
                </a:solidFill>
                <a:ea typeface="Pretendard SemiBold" panose="02000703000000020004" pitchFamily="50" charset="-127"/>
                <a:cs typeface="Pretendard SemiBold" panose="02000703000000020004" pitchFamily="50" charset="-127"/>
              </a:rPr>
              <a:t>Research</a:t>
            </a:r>
            <a:r>
              <a:rPr lang="en-US" altLang="en-US" sz="2400" b="1" dirty="0">
                <a:solidFill>
                  <a:schemeClr val="bg1"/>
                </a:solidFill>
                <a:ea typeface="Pretendard SemiBold" panose="02000703000000020004" pitchFamily="50" charset="-127"/>
                <a:cs typeface="Pretendard SemiBold" panose="02000703000000020004" pitchFamily="50" charset="-127"/>
              </a:rPr>
              <a:t> </a:t>
            </a:r>
            <a:r>
              <a:rPr lang="en-US" altLang="en-US" sz="2400" b="1" dirty="0">
                <a:solidFill>
                  <a:srgbClr val="FF0000"/>
                </a:solidFill>
                <a:ea typeface="Pretendard SemiBold" panose="02000703000000020004" pitchFamily="50" charset="-127"/>
                <a:cs typeface="Pretendard SemiBold" panose="02000703000000020004" pitchFamily="50" charset="-127"/>
              </a:rPr>
              <a:t>I</a:t>
            </a:r>
            <a:r>
              <a:rPr lang="en-US" altLang="en-US" sz="2400" b="1" dirty="0">
                <a:solidFill>
                  <a:srgbClr val="FFFFCC"/>
                </a:solidFill>
                <a:ea typeface="Pretendard SemiBold" panose="02000703000000020004" pitchFamily="50" charset="-127"/>
                <a:cs typeface="Pretendard SemiBold" panose="02000703000000020004" pitchFamily="50" charset="-127"/>
              </a:rPr>
              <a:t>nfrastructures For Fusion </a:t>
            </a:r>
          </a:p>
          <a:p>
            <a:pPr marL="180975" algn="ctr"/>
            <a:r>
              <a:rPr lang="en-US" altLang="en-US" sz="4800" b="1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Pretendard SemiBold" panose="02000703000000020004" pitchFamily="50" charset="-127"/>
                <a:cs typeface="Pretendard SemiBold" panose="02000703000000020004" pitchFamily="50" charset="-127"/>
              </a:rPr>
              <a:t>R</a:t>
            </a:r>
            <a:r>
              <a:rPr lang="en-US" alt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Pretendard SemiBold" panose="02000703000000020004" pitchFamily="50" charset="-127"/>
                <a:cs typeface="Pretendard SemiBold" panose="02000703000000020004" pitchFamily="50" charset="-127"/>
              </a:rPr>
              <a:t>i</a:t>
            </a:r>
            <a:r>
              <a:rPr lang="en-US" altLang="en-US" sz="4800" b="1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Pretendard SemiBold" panose="02000703000000020004" pitchFamily="50" charset="-127"/>
                <a:cs typeface="Pretendard SemiBold" panose="02000703000000020004" pitchFamily="50" charset="-127"/>
              </a:rPr>
              <a:t>FF</a:t>
            </a:r>
            <a:endParaRPr lang="en-US" altLang="en-US" sz="4800" b="1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Pretendard SemiBold" panose="02000703000000020004" pitchFamily="50" charset="-127"/>
              <a:cs typeface="Pretendard SemiBold" panose="02000703000000020004" pitchFamily="50" charset="-127"/>
            </a:endParaRPr>
          </a:p>
          <a:p>
            <a:pPr marL="180975" algn="ctr"/>
            <a:endParaRPr lang="it-IT" altLang="en-US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Pretendard SemiBold" panose="02000703000000020004" pitchFamily="50" charset="-127"/>
              <a:cs typeface="Pretendard SemiBold" panose="02000703000000020004" pitchFamily="50" charset="-127"/>
            </a:endParaRPr>
          </a:p>
          <a:p>
            <a:pPr marL="180975" algn="ctr"/>
            <a:r>
              <a:rPr lang="it-IT" altLang="en-US" sz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Pretendard SemiBold" panose="02000703000000020004" pitchFamily="50" charset="-127"/>
                <a:cs typeface="Pretendard SemiBold" panose="02000703000000020004" pitchFamily="50" charset="-127"/>
              </a:rPr>
              <a:t>Aggregazione</a:t>
            </a:r>
            <a:r>
              <a:rPr lang="it-IT" altLang="en-US" sz="14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Pretendard SemiBold" panose="02000703000000020004" pitchFamily="50" charset="-127"/>
                <a:cs typeface="Pretendard SemiBold" panose="02000703000000020004" pitchFamily="50" charset="-127"/>
              </a:rPr>
              <a:t> per la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04C10FD-D02A-7F90-C901-48B49B10C25C}"/>
              </a:ext>
            </a:extLst>
          </p:cNvPr>
          <p:cNvSpPr txBox="1"/>
          <p:nvPr/>
        </p:nvSpPr>
        <p:spPr>
          <a:xfrm>
            <a:off x="-1" y="0"/>
            <a:ext cx="50738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x-none"/>
            </a:defPPr>
            <a:lvl1pPr>
              <a:defRPr sz="1400">
                <a:solidFill>
                  <a:schemeClr val="bg1">
                    <a:lumMod val="50000"/>
                  </a:schemeClr>
                </a:solidFill>
                <a:latin typeface="Pretendard SemiBold" panose="02000703000000020004" pitchFamily="50" charset="-127"/>
                <a:ea typeface="Pretendard SemiBold" panose="02000703000000020004" pitchFamily="50" charset="-127"/>
                <a:cs typeface="Pretendard SemiBold" panose="02000703000000020004" pitchFamily="50" charset="-127"/>
              </a:defRPr>
            </a:lvl1pPr>
          </a:lstStyle>
          <a:p>
            <a:r>
              <a:rPr lang="en-GB" altLang="ko-KR" sz="1200" i="1" dirty="0">
                <a:solidFill>
                  <a:schemeClr val="bg1"/>
                </a:solidFill>
                <a:latin typeface="+mn-lt"/>
              </a:rPr>
              <a:t>Workshop </a:t>
            </a:r>
            <a:r>
              <a:rPr lang="it-IT" altLang="ko-KR" sz="1200" i="1" dirty="0">
                <a:solidFill>
                  <a:schemeClr val="bg1"/>
                </a:solidFill>
                <a:latin typeface="+mn-lt"/>
              </a:rPr>
              <a:t>su “Sostenibilità PNRR@CNR”, Pisa, 10/02/2025 - Aggregazione RIFF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11910CF-C86E-4D41-800C-C97D68D4447D}"/>
              </a:ext>
            </a:extLst>
          </p:cNvPr>
          <p:cNvGrpSpPr/>
          <p:nvPr/>
        </p:nvGrpSpPr>
        <p:grpSpPr>
          <a:xfrm>
            <a:off x="5262635" y="2033808"/>
            <a:ext cx="1800080" cy="3240000"/>
            <a:chOff x="5262635" y="2033808"/>
            <a:chExt cx="1800080" cy="3240000"/>
          </a:xfrm>
        </p:grpSpPr>
        <p:sp>
          <p:nvSpPr>
            <p:cNvPr id="22" name="타원 21">
              <a:extLst>
                <a:ext uri="{FF2B5EF4-FFF2-40B4-BE49-F238E27FC236}">
                  <a16:creationId xmlns:a16="http://schemas.microsoft.com/office/drawing/2014/main" id="{DCBDA326-CE9A-A133-F244-2EBE8ED8BA70}"/>
                </a:ext>
              </a:extLst>
            </p:cNvPr>
            <p:cNvSpPr/>
            <p:nvPr/>
          </p:nvSpPr>
          <p:spPr>
            <a:xfrm>
              <a:off x="5262635" y="3473732"/>
              <a:ext cx="1800080" cy="1800076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kumimoji="1" lang="ko-KR" altLang="en-US">
                <a:solidFill>
                  <a:srgbClr val="FFFFFF"/>
                </a:solidFill>
                <a:latin typeface="Calibri"/>
                <a:ea typeface="맑은 고딕"/>
              </a:endParaRPr>
            </a:p>
          </p:txBody>
        </p:sp>
        <p:sp>
          <p:nvSpPr>
            <p:cNvPr id="23" name="타원 22">
              <a:extLst>
                <a:ext uri="{FF2B5EF4-FFF2-40B4-BE49-F238E27FC236}">
                  <a16:creationId xmlns:a16="http://schemas.microsoft.com/office/drawing/2014/main" id="{FA6C5E35-1A76-4BD6-5EC1-12346C092B1F}"/>
                </a:ext>
              </a:extLst>
            </p:cNvPr>
            <p:cNvSpPr/>
            <p:nvPr/>
          </p:nvSpPr>
          <p:spPr>
            <a:xfrm>
              <a:off x="5262635" y="2033808"/>
              <a:ext cx="1800080" cy="1800076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endParaRPr>
            </a:p>
          </p:txBody>
        </p:sp>
        <p:sp>
          <p:nvSpPr>
            <p:cNvPr id="34" name="직사각형 33">
              <a:extLst>
                <a:ext uri="{FF2B5EF4-FFF2-40B4-BE49-F238E27FC236}">
                  <a16:creationId xmlns:a16="http://schemas.microsoft.com/office/drawing/2014/main" id="{B186086F-3A85-DE84-1C83-A9B2DF078218}"/>
                </a:ext>
              </a:extLst>
            </p:cNvPr>
            <p:cNvSpPr/>
            <p:nvPr/>
          </p:nvSpPr>
          <p:spPr>
            <a:xfrm>
              <a:off x="5274095" y="4050605"/>
              <a:ext cx="177716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kumimoji="1" lang="en-US" altLang="x-none" sz="1600" b="1" dirty="0">
                  <a:solidFill>
                    <a:schemeClr val="bg1"/>
                  </a:solidFill>
                  <a:ea typeface="Pretendard SemiBold" panose="02000703000000020004" pitchFamily="50" charset="-127"/>
                  <a:cs typeface="Pretendard SemiBold" panose="02000703000000020004" pitchFamily="50" charset="-127"/>
                </a:rPr>
                <a:t>FUSIONE </a:t>
              </a:r>
              <a:br>
                <a:rPr kumimoji="1" lang="en-US" altLang="x-none" sz="1600" b="1" dirty="0">
                  <a:solidFill>
                    <a:schemeClr val="bg1"/>
                  </a:solidFill>
                  <a:ea typeface="Pretendard SemiBold" panose="02000703000000020004" pitchFamily="50" charset="-127"/>
                  <a:cs typeface="Pretendard SemiBold" panose="02000703000000020004" pitchFamily="50" charset="-127"/>
                </a:rPr>
              </a:br>
              <a:r>
                <a:rPr kumimoji="1" lang="en-US" altLang="x-none" sz="2000" b="1" dirty="0">
                  <a:solidFill>
                    <a:schemeClr val="bg1"/>
                  </a:solidFill>
                  <a:ea typeface="Pretendard SemiBold" panose="02000703000000020004" pitchFamily="50" charset="-127"/>
                  <a:cs typeface="Pretendard SemiBold" panose="02000703000000020004" pitchFamily="50" charset="-127"/>
                </a:rPr>
                <a:t>INERZIALE</a:t>
              </a:r>
            </a:p>
          </p:txBody>
        </p:sp>
        <p:sp>
          <p:nvSpPr>
            <p:cNvPr id="35" name="직사각형 34">
              <a:extLst>
                <a:ext uri="{FF2B5EF4-FFF2-40B4-BE49-F238E27FC236}">
                  <a16:creationId xmlns:a16="http://schemas.microsoft.com/office/drawing/2014/main" id="{68E0A7DE-F829-BD48-3B80-47F2A6CEA009}"/>
                </a:ext>
              </a:extLst>
            </p:cNvPr>
            <p:cNvSpPr/>
            <p:nvPr/>
          </p:nvSpPr>
          <p:spPr>
            <a:xfrm>
              <a:off x="5410589" y="2610681"/>
              <a:ext cx="150417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kumimoji="1" lang="en-US" altLang="x-none" sz="1600" b="1" dirty="0">
                  <a:solidFill>
                    <a:schemeClr val="bg1"/>
                  </a:solidFill>
                  <a:ea typeface="Pretendard SemiBold" panose="02000703000000020004" pitchFamily="50" charset="-127"/>
                  <a:cs typeface="Pretendard SemiBold" panose="02000703000000020004" pitchFamily="50" charset="-127"/>
                </a:rPr>
                <a:t>FUSIONE </a:t>
              </a:r>
              <a:r>
                <a:rPr kumimoji="1" lang="en-US" altLang="x-none" sz="2000" b="1" dirty="0">
                  <a:solidFill>
                    <a:schemeClr val="bg1"/>
                  </a:solidFill>
                  <a:ea typeface="Pretendard SemiBold" panose="02000703000000020004" pitchFamily="50" charset="-127"/>
                  <a:cs typeface="Pretendard SemiBold" panose="02000703000000020004" pitchFamily="50" charset="-127"/>
                </a:rPr>
                <a:t>MAGNETICA</a:t>
              </a:r>
            </a:p>
          </p:txBody>
        </p:sp>
      </p:grpSp>
      <p:pic>
        <p:nvPicPr>
          <p:cNvPr id="33" name="Picture 3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3807" y="389811"/>
            <a:ext cx="1530597" cy="975569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8719409" y="5695817"/>
            <a:ext cx="30780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spc="300" dirty="0"/>
              <a:t>Distribuzione delle sedi </a:t>
            </a:r>
            <a:r>
              <a:rPr lang="it-IT" sz="1200" spc="300" dirty="0" err="1"/>
              <a:t>R</a:t>
            </a:r>
            <a:r>
              <a:rPr lang="it-IT" sz="1200" spc="300" dirty="0" err="1">
                <a:solidFill>
                  <a:srgbClr val="FF0000"/>
                </a:solidFill>
              </a:rPr>
              <a:t>i</a:t>
            </a:r>
            <a:r>
              <a:rPr lang="it-IT" sz="1200" spc="300" dirty="0" err="1"/>
              <a:t>FF</a:t>
            </a:r>
            <a:endParaRPr lang="it-IT" sz="1200" spc="300" dirty="0"/>
          </a:p>
        </p:txBody>
      </p:sp>
      <p:sp>
        <p:nvSpPr>
          <p:cNvPr id="2" name="TextBox 1"/>
          <p:cNvSpPr txBox="1"/>
          <p:nvPr/>
        </p:nvSpPr>
        <p:spPr>
          <a:xfrm>
            <a:off x="7269081" y="2610681"/>
            <a:ext cx="18946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B0F0"/>
                </a:solidFill>
              </a:rPr>
              <a:t>IR  NEFERTARI</a:t>
            </a:r>
          </a:p>
          <a:p>
            <a:r>
              <a:rPr lang="en-GB" b="1" dirty="0">
                <a:solidFill>
                  <a:srgbClr val="00B0F0"/>
                </a:solidFill>
              </a:rPr>
              <a:t>IR  IRIS</a:t>
            </a:r>
            <a:endParaRPr lang="it-IT" b="1" dirty="0">
              <a:solidFill>
                <a:srgbClr val="00B0F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818" r="8595"/>
          <a:stretch/>
        </p:blipFill>
        <p:spPr>
          <a:xfrm>
            <a:off x="8505824" y="1838560"/>
            <a:ext cx="3505201" cy="4193469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10018279" y="2705281"/>
            <a:ext cx="137257" cy="13725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7" name="Oval 36"/>
          <p:cNvSpPr/>
          <p:nvPr/>
        </p:nvSpPr>
        <p:spPr>
          <a:xfrm>
            <a:off x="9515577" y="2823829"/>
            <a:ext cx="137257" cy="13725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8" name="Oval 37"/>
          <p:cNvSpPr/>
          <p:nvPr/>
        </p:nvSpPr>
        <p:spPr>
          <a:xfrm>
            <a:off x="11108680" y="4183565"/>
            <a:ext cx="137257" cy="13725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9" name="Oval 38"/>
          <p:cNvSpPr/>
          <p:nvPr/>
        </p:nvSpPr>
        <p:spPr>
          <a:xfrm>
            <a:off x="9290110" y="3119839"/>
            <a:ext cx="137257" cy="13725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5" name="Oval 74"/>
          <p:cNvSpPr/>
          <p:nvPr/>
        </p:nvSpPr>
        <p:spPr>
          <a:xfrm>
            <a:off x="10749686" y="4220291"/>
            <a:ext cx="137257" cy="13725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6" name="Oval 75"/>
          <p:cNvSpPr/>
          <p:nvPr/>
        </p:nvSpPr>
        <p:spPr>
          <a:xfrm>
            <a:off x="10612430" y="4151663"/>
            <a:ext cx="137257" cy="13725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2" name="Oval 41"/>
          <p:cNvSpPr/>
          <p:nvPr/>
        </p:nvSpPr>
        <p:spPr>
          <a:xfrm>
            <a:off x="9843328" y="3554941"/>
            <a:ext cx="137257" cy="13725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0" name="Rectangle 29"/>
          <p:cNvSpPr/>
          <p:nvPr/>
        </p:nvSpPr>
        <p:spPr>
          <a:xfrm>
            <a:off x="7260273" y="4050605"/>
            <a:ext cx="15545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chemeClr val="accent4">
                    <a:lumMod val="75000"/>
                  </a:schemeClr>
                </a:solidFill>
              </a:rPr>
              <a:t>IR  I-PHOQS</a:t>
            </a:r>
          </a:p>
          <a:p>
            <a:r>
              <a:rPr lang="it-IT" b="1" dirty="0">
                <a:solidFill>
                  <a:schemeClr val="accent4">
                    <a:lumMod val="75000"/>
                  </a:schemeClr>
                </a:solidFill>
              </a:rPr>
              <a:t>IR  </a:t>
            </a:r>
            <a:r>
              <a:rPr lang="it-IT" b="1" dirty="0" err="1">
                <a:solidFill>
                  <a:schemeClr val="accent4">
                    <a:lumMod val="75000"/>
                  </a:schemeClr>
                </a:solidFill>
              </a:rPr>
              <a:t>EuAPS</a:t>
            </a:r>
            <a:endParaRPr lang="it-IT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286662" y="544111"/>
            <a:ext cx="287894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spc="300" dirty="0" err="1"/>
              <a:t>R</a:t>
            </a:r>
            <a:r>
              <a:rPr lang="it-IT" sz="2400" spc="300" dirty="0" err="1">
                <a:solidFill>
                  <a:srgbClr val="FF0000"/>
                </a:solidFill>
              </a:rPr>
              <a:t>i</a:t>
            </a:r>
            <a:r>
              <a:rPr lang="it-IT" sz="2400" spc="300" dirty="0" err="1"/>
              <a:t>FF</a:t>
            </a:r>
            <a:r>
              <a:rPr lang="it-IT" sz="2400" spc="300" dirty="0"/>
              <a:t> deriva da</a:t>
            </a:r>
          </a:p>
          <a:p>
            <a:pPr algn="ctr"/>
            <a:r>
              <a:rPr lang="it-IT" sz="2400" spc="300" dirty="0"/>
              <a:t>4 Progettualit</a:t>
            </a:r>
            <a:r>
              <a:rPr lang="it-IT" sz="2400" spc="600" dirty="0"/>
              <a:t>à</a:t>
            </a:r>
          </a:p>
          <a:p>
            <a:pPr algn="ctr"/>
            <a:r>
              <a:rPr lang="en-GB" sz="3400" spc="600" dirty="0"/>
              <a:t>CNR PNRR</a:t>
            </a:r>
            <a:endParaRPr lang="it-IT" sz="3400" spc="600" dirty="0"/>
          </a:p>
        </p:txBody>
      </p:sp>
      <p:grpSp>
        <p:nvGrpSpPr>
          <p:cNvPr id="3" name="Group 2"/>
          <p:cNvGrpSpPr/>
          <p:nvPr/>
        </p:nvGrpSpPr>
        <p:grpSpPr>
          <a:xfrm>
            <a:off x="-12565" y="6093740"/>
            <a:ext cx="12192000" cy="764260"/>
            <a:chOff x="0" y="160421"/>
            <a:chExt cx="12192000" cy="764260"/>
          </a:xfrm>
        </p:grpSpPr>
        <p:pic>
          <p:nvPicPr>
            <p:cNvPr id="26" name="Immagine 21">
              <a:extLst>
                <a:ext uri="{FF2B5EF4-FFF2-40B4-BE49-F238E27FC236}">
                  <a16:creationId xmlns:a16="http://schemas.microsoft.com/office/drawing/2014/main" id="{05C8ED0B-EDF3-4C3A-92D1-A4F9DD64EA1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t="17993" b="19321"/>
            <a:stretch/>
          </p:blipFill>
          <p:spPr>
            <a:xfrm>
              <a:off x="0" y="160421"/>
              <a:ext cx="12192000" cy="764260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8" cstate="print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83254" y="298562"/>
              <a:ext cx="1895694" cy="504174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6FFF71F2-DD76-4EA8-903B-5DE692637E78}"/>
              </a:ext>
            </a:extLst>
          </p:cNvPr>
          <p:cNvSpPr txBox="1"/>
          <p:nvPr/>
        </p:nvSpPr>
        <p:spPr>
          <a:xfrm>
            <a:off x="40736" y="2815995"/>
            <a:ext cx="5168480" cy="1046440"/>
          </a:xfrm>
          <a:prstGeom prst="rect">
            <a:avLst/>
          </a:prstGeom>
          <a:solidFill>
            <a:srgbClr val="FFFFFF">
              <a:alpha val="25000"/>
            </a:srgbClr>
          </a:solidFill>
        </p:spPr>
        <p:txBody>
          <a:bodyPr wrap="square" anchor="ctr">
            <a:spAutoFit/>
          </a:bodyPr>
          <a:lstStyle/>
          <a:p>
            <a:pPr marL="180975" algn="ctr"/>
            <a:endParaRPr lang="it-IT" altLang="en-US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Pretendard SemiBold" panose="02000703000000020004" pitchFamily="50" charset="-127"/>
              <a:cs typeface="Pretendard SemiBold" panose="02000703000000020004" pitchFamily="50" charset="-127"/>
            </a:endParaRPr>
          </a:p>
          <a:p>
            <a:pPr marL="180975" algn="ctr"/>
            <a:r>
              <a:rPr lang="it-IT" altLang="en-US" sz="3600" spc="6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Pretendard SemiBold" panose="02000703000000020004" pitchFamily="50" charset="-127"/>
                <a:cs typeface="Pretendard SemiBold" panose="02000703000000020004" pitchFamily="50" charset="-127"/>
              </a:rPr>
              <a:t>Fusione</a:t>
            </a:r>
          </a:p>
          <a:p>
            <a:pPr marL="180975" algn="ctr"/>
            <a:r>
              <a:rPr lang="en-GB" altLang="en-US" sz="1400" b="1" spc="6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Pretendard SemiBold" panose="02000703000000020004" pitchFamily="50" charset="-127"/>
                <a:cs typeface="Pretendard SemiBold" panose="02000703000000020004" pitchFamily="50" charset="-127"/>
              </a:rPr>
              <a:t>PER UN FUTURO SOSTENIBILE</a:t>
            </a:r>
            <a:endParaRPr lang="en-US" altLang="en-US" sz="1400" b="1" spc="600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Pretendard SemiBold" panose="02000703000000020004" pitchFamily="50" charset="-127"/>
              <a:cs typeface="Pretendard SemiBold" panose="02000703000000020004" pitchFamily="50" charset="-127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7135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0" grpId="0"/>
      <p:bldP spid="2" grpId="0"/>
      <p:bldP spid="21" grpId="0" animBg="1"/>
      <p:bldP spid="37" grpId="0" animBg="1"/>
      <p:bldP spid="38" grpId="0" animBg="1"/>
      <p:bldP spid="39" grpId="0" animBg="1"/>
      <p:bldP spid="75" grpId="0" animBg="1"/>
      <p:bldP spid="76" grpId="0" animBg="1"/>
      <p:bldP spid="42" grpId="0" animBg="1"/>
      <p:bldP spid="30" grpId="0"/>
      <p:bldP spid="4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/>
        </p:nvSpPr>
        <p:spPr>
          <a:xfrm>
            <a:off x="8881667" y="6221200"/>
            <a:ext cx="2736423" cy="604716"/>
          </a:xfrm>
          <a:prstGeom prst="ellipse">
            <a:avLst/>
          </a:prstGeom>
          <a:solidFill>
            <a:srgbClr val="FFFFCC"/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GB" spc="300" dirty="0">
                <a:solidFill>
                  <a:schemeClr val="tx1"/>
                </a:solidFill>
              </a:rPr>
              <a:t>20 M€ - 20 TD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4B749308-F2E7-072E-87F5-8A7191CFED5C}"/>
              </a:ext>
            </a:extLst>
          </p:cNvPr>
          <p:cNvSpPr/>
          <p:nvPr/>
        </p:nvSpPr>
        <p:spPr>
          <a:xfrm>
            <a:off x="3891189" y="2040466"/>
            <a:ext cx="4424329" cy="481753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975688" dist="1252092" dir="1863681" sx="77818" sy="77818" algn="tl" rotWithShape="0">
              <a:prstClr val="black">
                <a:alpha val="23064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7BE54447-2114-2D86-0619-27B3C87ECC29}"/>
              </a:ext>
            </a:extLst>
          </p:cNvPr>
          <p:cNvSpPr/>
          <p:nvPr/>
        </p:nvSpPr>
        <p:spPr>
          <a:xfrm>
            <a:off x="38140" y="2773412"/>
            <a:ext cx="4379776" cy="4084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975688" dist="1252092" dir="1863681" sx="77818" sy="77818" algn="tl" rotWithShape="0">
              <a:prstClr val="black">
                <a:alpha val="23064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5D4C1E0A-2775-E569-70DD-D42BB66098E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t="12066" b="12066"/>
          <a:stretch>
            <a:fillRect/>
          </a:stretch>
        </p:blipFill>
        <p:spPr>
          <a:xfrm>
            <a:off x="-1" y="0"/>
            <a:ext cx="12191999" cy="2040467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C18A25B-BF22-710C-12E7-2B311326ECA8}"/>
              </a:ext>
            </a:extLst>
          </p:cNvPr>
          <p:cNvSpPr txBox="1"/>
          <p:nvPr/>
        </p:nvSpPr>
        <p:spPr>
          <a:xfrm>
            <a:off x="380618" y="796850"/>
            <a:ext cx="114307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</a:pPr>
            <a:r>
              <a:rPr lang="it-IT" altLang="en-US" sz="2800" dirty="0">
                <a:latin typeface="+mj-lt"/>
                <a:ea typeface="Pretendard SemiBold" panose="02000703000000020004" pitchFamily="50" charset="-127"/>
                <a:cs typeface="Pretendard SemiBold" panose="02000703000000020004" pitchFamily="50" charset="-127"/>
              </a:rPr>
              <a:t>Progettualità coinvolte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4752732-C0F0-BCDF-B6DA-432235149BD5}"/>
              </a:ext>
            </a:extLst>
          </p:cNvPr>
          <p:cNvSpPr txBox="1"/>
          <p:nvPr/>
        </p:nvSpPr>
        <p:spPr>
          <a:xfrm>
            <a:off x="4812466" y="2248812"/>
            <a:ext cx="30980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000"/>
              </a:spcBef>
            </a:pPr>
            <a:r>
              <a:rPr lang="en-US" altLang="x-none" sz="1600" b="1" dirty="0">
                <a:solidFill>
                  <a:schemeClr val="tx2"/>
                </a:solidFill>
                <a:ea typeface="Pretendard SemiBold" panose="02000703000000020004" pitchFamily="50" charset="-127"/>
                <a:cs typeface="Pretendard SemiBold" panose="02000703000000020004" pitchFamily="50" charset="-127"/>
              </a:rPr>
              <a:t>INVESTIMENTI  PNRR</a:t>
            </a:r>
            <a:br>
              <a:rPr lang="en-GB" altLang="x-none" sz="1600" b="1" dirty="0">
                <a:solidFill>
                  <a:schemeClr val="tx2"/>
                </a:solidFill>
                <a:ea typeface="Pretendard SemiBold" panose="02000703000000020004" pitchFamily="50" charset="-127"/>
                <a:cs typeface="Pretendard SemiBold" panose="02000703000000020004" pitchFamily="50" charset="-127"/>
              </a:rPr>
            </a:br>
            <a:r>
              <a:rPr lang="en-GB" altLang="x-none" sz="1600" b="1" dirty="0">
                <a:solidFill>
                  <a:schemeClr val="tx2"/>
                </a:solidFill>
                <a:ea typeface="Pretendard SemiBold" panose="02000703000000020004" pitchFamily="50" charset="-127"/>
                <a:cs typeface="Pretendard SemiBold" panose="02000703000000020004" pitchFamily="50" charset="-127"/>
              </a:rPr>
              <a:t>NELLE  4  PROGETTUALITA’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387406E-2038-D16E-5638-C491C80F828A}"/>
              </a:ext>
            </a:extLst>
          </p:cNvPr>
          <p:cNvSpPr txBox="1"/>
          <p:nvPr/>
        </p:nvSpPr>
        <p:spPr>
          <a:xfrm>
            <a:off x="8375336" y="2244621"/>
            <a:ext cx="37409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x-none" sz="1600" b="1" dirty="0">
                <a:solidFill>
                  <a:schemeClr val="tx2"/>
                </a:solidFill>
                <a:ea typeface="Pretendard SemiBold" panose="02000703000000020004" pitchFamily="50" charset="-127"/>
                <a:cs typeface="Pretendard SemiBold" panose="02000703000000020004" pitchFamily="50" charset="-127"/>
              </a:rPr>
              <a:t>INVESTIMENTI  PNRR </a:t>
            </a:r>
          </a:p>
          <a:p>
            <a:pPr algn="ctr"/>
            <a:r>
              <a:rPr lang="en-US" altLang="x-none" sz="1600" b="1" dirty="0">
                <a:solidFill>
                  <a:srgbClr val="FF0000"/>
                </a:solidFill>
                <a:ea typeface="Pretendard SemiBold" panose="02000703000000020004" pitchFamily="50" charset="-127"/>
                <a:cs typeface="Pretendard SemiBold" panose="02000703000000020004" pitchFamily="50" charset="-127"/>
              </a:rPr>
              <a:t>CNR</a:t>
            </a:r>
            <a:r>
              <a:rPr lang="en-US" altLang="x-none" sz="1600" b="1" dirty="0">
                <a:solidFill>
                  <a:schemeClr val="tx2"/>
                </a:solidFill>
                <a:ea typeface="Pretendard SemiBold" panose="02000703000000020004" pitchFamily="50" charset="-127"/>
                <a:cs typeface="Pretendard SemiBold" panose="02000703000000020004" pitchFamily="50" charset="-127"/>
              </a:rPr>
              <a:t>  PER  LA  </a:t>
            </a:r>
            <a:r>
              <a:rPr lang="en-US" altLang="x-none" sz="1600" b="1" dirty="0">
                <a:solidFill>
                  <a:srgbClr val="FF0000"/>
                </a:solidFill>
                <a:ea typeface="Pretendard SemiBold" panose="02000703000000020004" pitchFamily="50" charset="-127"/>
                <a:cs typeface="Pretendard SemiBold" panose="02000703000000020004" pitchFamily="50" charset="-127"/>
              </a:rPr>
              <a:t>FUSIONE</a:t>
            </a:r>
            <a:endParaRPr lang="x-none" altLang="en-US" sz="1600" b="1" dirty="0">
              <a:solidFill>
                <a:srgbClr val="FF0000"/>
              </a:solidFill>
              <a:ea typeface="Pretendard SemiBold" panose="02000703000000020004" pitchFamily="50" charset="-127"/>
              <a:cs typeface="Pretendard SemiBold" panose="02000703000000020004" pitchFamily="50" charset="-127"/>
            </a:endParaRPr>
          </a:p>
        </p:txBody>
      </p:sp>
      <p:sp>
        <p:nvSpPr>
          <p:cNvPr id="36" name="직사각형 35">
            <a:extLst>
              <a:ext uri="{FF2B5EF4-FFF2-40B4-BE49-F238E27FC236}">
                <a16:creationId xmlns:a16="http://schemas.microsoft.com/office/drawing/2014/main" id="{756D5D99-77A0-9F5C-0E2C-EDA8BDB7FA85}"/>
              </a:ext>
            </a:extLst>
          </p:cNvPr>
          <p:cNvSpPr/>
          <p:nvPr/>
        </p:nvSpPr>
        <p:spPr>
          <a:xfrm>
            <a:off x="0" y="0"/>
            <a:ext cx="12192000" cy="540000"/>
          </a:xfrm>
          <a:prstGeom prst="rect">
            <a:avLst/>
          </a:prstGeom>
          <a:gradFill flip="none" rotWithShape="1">
            <a:gsLst>
              <a:gs pos="0">
                <a:srgbClr val="0070C0"/>
              </a:gs>
              <a:gs pos="51000">
                <a:schemeClr val="accent1">
                  <a:tint val="44500"/>
                  <a:satMod val="160000"/>
                </a:schemeClr>
              </a:gs>
              <a:gs pos="24000">
                <a:srgbClr val="2A87CC"/>
              </a:gs>
              <a:gs pos="98333">
                <a:schemeClr val="accent4">
                  <a:lumMod val="50000"/>
                </a:schemeClr>
              </a:gs>
              <a:gs pos="81000">
                <a:schemeClr val="accent4">
                  <a:lumMod val="75000"/>
                </a:schemeClr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4752732-C0F0-BCDF-B6DA-432235149BD5}"/>
              </a:ext>
            </a:extLst>
          </p:cNvPr>
          <p:cNvSpPr txBox="1"/>
          <p:nvPr/>
        </p:nvSpPr>
        <p:spPr>
          <a:xfrm>
            <a:off x="578225" y="2226228"/>
            <a:ext cx="30980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000"/>
              </a:spcBef>
            </a:pPr>
            <a:r>
              <a:rPr lang="en-US" altLang="en-US" sz="1600" b="1" dirty="0">
                <a:solidFill>
                  <a:schemeClr val="tx2"/>
                </a:solidFill>
                <a:ea typeface="Pretendard SemiBold" panose="02000703000000020004" pitchFamily="50" charset="-127"/>
                <a:cs typeface="Pretendard SemiBold" panose="02000703000000020004" pitchFamily="50" charset="-127"/>
              </a:rPr>
              <a:t>COINVOLGIMENTO </a:t>
            </a:r>
            <a:r>
              <a:rPr lang="en-US" altLang="en-US" sz="1600" b="1" dirty="0">
                <a:solidFill>
                  <a:srgbClr val="44546A"/>
                </a:solidFill>
                <a:ea typeface="Pretendard SemiBold" panose="02000703000000020004" pitchFamily="50" charset="-127"/>
                <a:cs typeface="Pretendard SemiBold" panose="02000703000000020004" pitchFamily="50" charset="-127"/>
              </a:rPr>
              <a:t>ENTI</a:t>
            </a:r>
            <a:br>
              <a:rPr lang="en-US" altLang="en-US" sz="1600" b="1" dirty="0">
                <a:solidFill>
                  <a:schemeClr val="tx2"/>
                </a:solidFill>
                <a:ea typeface="Pretendard SemiBold" panose="02000703000000020004" pitchFamily="50" charset="-127"/>
                <a:cs typeface="Pretendard SemiBold" panose="02000703000000020004" pitchFamily="50" charset="-127"/>
              </a:rPr>
            </a:br>
            <a:r>
              <a:rPr lang="en-US" altLang="en-US" sz="1600" b="1" dirty="0">
                <a:solidFill>
                  <a:schemeClr val="tx2"/>
                </a:solidFill>
                <a:ea typeface="Pretendard SemiBold" panose="02000703000000020004" pitchFamily="50" charset="-127"/>
                <a:cs typeface="Pretendard SemiBold" panose="02000703000000020004" pitchFamily="50" charset="-127"/>
              </a:rPr>
              <a:t>NELLE  4  PROGETTUALITA’</a:t>
            </a:r>
            <a:endParaRPr lang="x-none" altLang="en-US" sz="1600" b="1" dirty="0">
              <a:solidFill>
                <a:schemeClr val="tx2"/>
              </a:solidFill>
              <a:ea typeface="Pretendard SemiBold" panose="02000703000000020004" pitchFamily="50" charset="-127"/>
              <a:cs typeface="Pretendard SemiBold" panose="02000703000000020004" pitchFamily="50" charset="-127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0488358"/>
              </p:ext>
            </p:extLst>
          </p:nvPr>
        </p:nvGraphicFramePr>
        <p:xfrm>
          <a:off x="4812466" y="3657304"/>
          <a:ext cx="3179590" cy="11567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8360">
                  <a:extLst>
                    <a:ext uri="{9D8B030D-6E8A-4147-A177-3AD203B41FA5}">
                      <a16:colId xmlns:a16="http://schemas.microsoft.com/office/drawing/2014/main" val="1021265945"/>
                    </a:ext>
                  </a:extLst>
                </a:gridCol>
                <a:gridCol w="1591230">
                  <a:extLst>
                    <a:ext uri="{9D8B030D-6E8A-4147-A177-3AD203B41FA5}">
                      <a16:colId xmlns:a16="http://schemas.microsoft.com/office/drawing/2014/main" val="1580174437"/>
                    </a:ext>
                  </a:extLst>
                </a:gridCol>
              </a:tblGrid>
              <a:tr h="53553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r>
                        <a:rPr lang="en-GB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/ </a:t>
                      </a:r>
                      <a:r>
                        <a:rPr lang="en-GB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  <a:endParaRPr lang="it-IT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11 </a:t>
                      </a:r>
                      <a:r>
                        <a:rPr lang="en-GB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/ </a:t>
                      </a:r>
                      <a:r>
                        <a:rPr lang="en-GB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  <a:endParaRPr lang="it-IT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1766522"/>
                  </a:ext>
                </a:extLst>
              </a:tr>
              <a:tr h="85651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00"/>
                        </a:lnSpc>
                      </a:pPr>
                      <a:endParaRPr lang="it-IT" sz="3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3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553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2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2,4</a:t>
                      </a:r>
                      <a:r>
                        <a:rPr lang="en-GB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/ </a:t>
                      </a:r>
                      <a:r>
                        <a:rPr lang="en-GB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60</a:t>
                      </a:r>
                      <a:endParaRPr lang="it-IT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4 </a:t>
                      </a:r>
                      <a:r>
                        <a:rPr lang="en-GB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/ </a:t>
                      </a:r>
                      <a:r>
                        <a:rPr lang="en-GB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43</a:t>
                      </a:r>
                      <a:endParaRPr lang="it-IT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22918" y="1447501"/>
            <a:ext cx="112970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spc="300" dirty="0"/>
              <a:t>Peso </a:t>
            </a:r>
            <a:r>
              <a:rPr lang="it-IT" sz="2000" spc="300" dirty="0"/>
              <a:t>e ruolo del CNR nelle 4 progettualità PNRR per la FUSIONE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4251836"/>
              </p:ext>
            </p:extLst>
          </p:nvPr>
        </p:nvGraphicFramePr>
        <p:xfrm>
          <a:off x="-32468" y="2967665"/>
          <a:ext cx="4487883" cy="2154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42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31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16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8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304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6761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>
                          <a:solidFill>
                            <a:srgbClr val="44546A"/>
                          </a:solidFill>
                        </a:rPr>
                        <a:t>IR</a:t>
                      </a:r>
                    </a:p>
                  </a:txBody>
                  <a:tcPr marL="36000" marR="36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>
                          <a:solidFill>
                            <a:srgbClr val="44546A"/>
                          </a:solidFill>
                        </a:rPr>
                        <a:t>EPR capofila</a:t>
                      </a:r>
                    </a:p>
                  </a:txBody>
                  <a:tcPr marL="36000" marR="36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err="1">
                          <a:solidFill>
                            <a:srgbClr val="44546A"/>
                          </a:solidFill>
                        </a:rPr>
                        <a:t>Ist</a:t>
                      </a:r>
                      <a:r>
                        <a:rPr lang="it-IT" sz="1200" dirty="0">
                          <a:solidFill>
                            <a:srgbClr val="44546A"/>
                          </a:solidFill>
                        </a:rPr>
                        <a:t>. CNR capofila</a:t>
                      </a:r>
                    </a:p>
                  </a:txBody>
                  <a:tcPr marL="36000" marR="36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>
                          <a:solidFill>
                            <a:srgbClr val="44546A"/>
                          </a:solidFill>
                        </a:rPr>
                        <a:t>altri </a:t>
                      </a:r>
                      <a:r>
                        <a:rPr lang="it-IT" sz="1200" dirty="0" err="1">
                          <a:solidFill>
                            <a:srgbClr val="44546A"/>
                          </a:solidFill>
                        </a:rPr>
                        <a:t>Ist</a:t>
                      </a:r>
                      <a:r>
                        <a:rPr lang="it-IT" sz="1200" dirty="0">
                          <a:solidFill>
                            <a:srgbClr val="44546A"/>
                          </a:solidFill>
                        </a:rPr>
                        <a:t>. CNR coinvolti</a:t>
                      </a:r>
                    </a:p>
                  </a:txBody>
                  <a:tcPr marL="36000" marR="36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>
                          <a:solidFill>
                            <a:srgbClr val="44546A"/>
                          </a:solidFill>
                        </a:rPr>
                        <a:t>CO-BENEFICIARI / TERZE PARTI</a:t>
                      </a:r>
                    </a:p>
                  </a:txBody>
                  <a:tcPr marL="36000" marR="3600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0280"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>
                          <a:solidFill>
                            <a:schemeClr val="bg1"/>
                          </a:solidFill>
                        </a:rPr>
                        <a:t>NEFERTARI</a:t>
                      </a:r>
                    </a:p>
                  </a:txBody>
                  <a:tcPr marL="36000" marR="3600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>
                          <a:solidFill>
                            <a:schemeClr val="bg1"/>
                          </a:solidFill>
                        </a:rPr>
                        <a:t>CNR</a:t>
                      </a:r>
                    </a:p>
                  </a:txBody>
                  <a:tcPr marL="36000" marR="3600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>
                          <a:solidFill>
                            <a:schemeClr val="bg1"/>
                          </a:solidFill>
                        </a:rPr>
                        <a:t>ISTP</a:t>
                      </a:r>
                    </a:p>
                  </a:txBody>
                  <a:tcPr marL="36000" marR="3600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>
                          <a:solidFill>
                            <a:schemeClr val="bg1"/>
                          </a:solidFill>
                        </a:rPr>
                        <a:t>-</a:t>
                      </a:r>
                    </a:p>
                  </a:txBody>
                  <a:tcPr marL="36000" marR="3600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 err="1">
                          <a:solidFill>
                            <a:schemeClr val="bg1"/>
                          </a:solidFill>
                        </a:rPr>
                        <a:t>UNINa</a:t>
                      </a:r>
                      <a:r>
                        <a:rPr lang="en-GB" sz="1100" b="1" baseline="0" dirty="0">
                          <a:solidFill>
                            <a:schemeClr val="bg1"/>
                          </a:solidFill>
                        </a:rPr>
                        <a:t>, </a:t>
                      </a:r>
                      <a:r>
                        <a:rPr lang="en-GB" sz="1100" b="1" baseline="0" dirty="0" err="1">
                          <a:solidFill>
                            <a:schemeClr val="bg1"/>
                          </a:solidFill>
                        </a:rPr>
                        <a:t>UNIPd</a:t>
                      </a:r>
                      <a:endParaRPr lang="en-GB" sz="1100" b="1" baseline="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1100" b="1" baseline="0" dirty="0">
                          <a:solidFill>
                            <a:schemeClr val="bg1"/>
                          </a:solidFill>
                        </a:rPr>
                        <a:t>CONSORZIO RFX</a:t>
                      </a:r>
                      <a:endParaRPr lang="it-IT" sz="1200" b="1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it-IT" sz="3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it-IT" sz="3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it-IT" sz="3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it-IT" sz="3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3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3776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IRIS</a:t>
                      </a:r>
                      <a:endParaRPr lang="it-IT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INFN</a:t>
                      </a:r>
                      <a:endParaRPr lang="it-IT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it-IT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/>
                      <a:r>
                        <a:rPr lang="en-GB" sz="2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SPIN</a:t>
                      </a:r>
                      <a:endParaRPr lang="it-IT" sz="2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CNR, </a:t>
                      </a:r>
                      <a:r>
                        <a:rPr lang="en-GB" sz="1100" b="1" kern="120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UNIGe</a:t>
                      </a:r>
                      <a:r>
                        <a:rPr lang="en-GB" sz="11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GB" sz="1100" b="1" kern="120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UNIMi</a:t>
                      </a:r>
                      <a:r>
                        <a:rPr lang="en-GB" sz="11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GB" sz="1100" b="1" kern="120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UNINa</a:t>
                      </a:r>
                      <a:r>
                        <a:rPr lang="en-GB" sz="11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GB" sz="1100" b="1" kern="120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UNISa</a:t>
                      </a:r>
                      <a:r>
                        <a:rPr lang="en-GB" sz="11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GB" sz="1100" b="1" kern="120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UNIsalento</a:t>
                      </a:r>
                      <a:endParaRPr lang="it-IT" sz="11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2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2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2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2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2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46" name="Table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6043606"/>
              </p:ext>
            </p:extLst>
          </p:nvPr>
        </p:nvGraphicFramePr>
        <p:xfrm>
          <a:off x="4795671" y="5076481"/>
          <a:ext cx="3179590" cy="12418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8360">
                  <a:extLst>
                    <a:ext uri="{9D8B030D-6E8A-4147-A177-3AD203B41FA5}">
                      <a16:colId xmlns:a16="http://schemas.microsoft.com/office/drawing/2014/main" val="1021265945"/>
                    </a:ext>
                  </a:extLst>
                </a:gridCol>
                <a:gridCol w="1591230">
                  <a:extLst>
                    <a:ext uri="{9D8B030D-6E8A-4147-A177-3AD203B41FA5}">
                      <a16:colId xmlns:a16="http://schemas.microsoft.com/office/drawing/2014/main" val="1580174437"/>
                    </a:ext>
                  </a:extLst>
                </a:gridCol>
              </a:tblGrid>
              <a:tr h="580836">
                <a:tc>
                  <a:txBody>
                    <a:bodyPr/>
                    <a:lstStyle/>
                    <a:p>
                      <a:pPr algn="ctr"/>
                      <a:r>
                        <a:rPr lang="it-IT" sz="2400" dirty="0"/>
                        <a:t>42</a:t>
                      </a:r>
                      <a:r>
                        <a:rPr lang="it-IT" sz="1600" dirty="0"/>
                        <a:t> / 50</a:t>
                      </a:r>
                    </a:p>
                  </a:txBody>
                  <a:tcPr marL="72000" marR="72000" marT="36000" marB="3600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43 </a:t>
                      </a:r>
                      <a:r>
                        <a:rPr lang="en-GB" sz="1800" dirty="0"/>
                        <a:t>/ </a:t>
                      </a:r>
                      <a:r>
                        <a:rPr lang="en-GB" sz="1600" dirty="0"/>
                        <a:t>43</a:t>
                      </a:r>
                      <a:endParaRPr lang="it-IT" sz="1600" dirty="0"/>
                    </a:p>
                  </a:txBody>
                  <a:tcPr marL="72000" marR="72000" marT="36000" marB="3600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1766522"/>
                  </a:ext>
                </a:extLst>
              </a:tr>
              <a:tr h="8015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00"/>
                        </a:lnSpc>
                      </a:pPr>
                      <a:endParaRPr lang="it-IT" sz="3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3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0836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2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6,6</a:t>
                      </a:r>
                      <a:r>
                        <a:rPr lang="it-IT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/ 22</a:t>
                      </a:r>
                    </a:p>
                  </a:txBody>
                  <a:tcPr marL="72000" marR="72000" marT="36000" marB="3600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lang="en-GB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/ </a:t>
                      </a:r>
                      <a:r>
                        <a:rPr lang="en-GB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lang="it-IT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47" name="Table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6994036"/>
              </p:ext>
            </p:extLst>
          </p:nvPr>
        </p:nvGraphicFramePr>
        <p:xfrm>
          <a:off x="8656025" y="3657303"/>
          <a:ext cx="3179590" cy="11567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8360">
                  <a:extLst>
                    <a:ext uri="{9D8B030D-6E8A-4147-A177-3AD203B41FA5}">
                      <a16:colId xmlns:a16="http://schemas.microsoft.com/office/drawing/2014/main" val="1021265945"/>
                    </a:ext>
                  </a:extLst>
                </a:gridCol>
                <a:gridCol w="1591230">
                  <a:extLst>
                    <a:ext uri="{9D8B030D-6E8A-4147-A177-3AD203B41FA5}">
                      <a16:colId xmlns:a16="http://schemas.microsoft.com/office/drawing/2014/main" val="1580174437"/>
                    </a:ext>
                  </a:extLst>
                </a:gridCol>
              </a:tblGrid>
              <a:tr h="535538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rgbClr val="FF0000"/>
                          </a:solidFill>
                        </a:rPr>
                        <a:t>12</a:t>
                      </a:r>
                      <a:endParaRPr lang="it-IT" sz="2400" dirty="0">
                        <a:solidFill>
                          <a:srgbClr val="FF0000"/>
                        </a:solidFill>
                      </a:endParaRPr>
                    </a:p>
                  </a:txBody>
                  <a:tcPr marL="72000" marR="72000" marT="36000" marB="3600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rgbClr val="FF0000"/>
                          </a:solidFill>
                        </a:rPr>
                        <a:t>11</a:t>
                      </a:r>
                      <a:endParaRPr lang="it-IT" sz="2400" dirty="0">
                        <a:solidFill>
                          <a:srgbClr val="FF0000"/>
                        </a:solidFill>
                      </a:endParaRPr>
                    </a:p>
                  </a:txBody>
                  <a:tcPr marL="72000" marR="72000" marT="36000" marB="3600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1766522"/>
                  </a:ext>
                </a:extLst>
              </a:tr>
              <a:tr h="85651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00"/>
                        </a:lnSpc>
                      </a:pPr>
                      <a:endParaRPr lang="it-IT" sz="3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3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553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24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2,4</a:t>
                      </a:r>
                      <a:endParaRPr lang="it-IT" sz="24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it-IT" sz="24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48" name="Table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7030349"/>
              </p:ext>
            </p:extLst>
          </p:nvPr>
        </p:nvGraphicFramePr>
        <p:xfrm>
          <a:off x="8656025" y="5076481"/>
          <a:ext cx="3179590" cy="11567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8360">
                  <a:extLst>
                    <a:ext uri="{9D8B030D-6E8A-4147-A177-3AD203B41FA5}">
                      <a16:colId xmlns:a16="http://schemas.microsoft.com/office/drawing/2014/main" val="1021265945"/>
                    </a:ext>
                  </a:extLst>
                </a:gridCol>
                <a:gridCol w="1591230">
                  <a:extLst>
                    <a:ext uri="{9D8B030D-6E8A-4147-A177-3AD203B41FA5}">
                      <a16:colId xmlns:a16="http://schemas.microsoft.com/office/drawing/2014/main" val="1580174437"/>
                    </a:ext>
                  </a:extLst>
                </a:gridCol>
              </a:tblGrid>
              <a:tr h="535538">
                <a:tc>
                  <a:txBody>
                    <a:bodyPr/>
                    <a:lstStyle/>
                    <a:p>
                      <a:pPr algn="ctr"/>
                      <a:r>
                        <a:rPr lang="it-IT" sz="2400" dirty="0">
                          <a:solidFill>
                            <a:srgbClr val="FF0000"/>
                          </a:solidFill>
                        </a:rPr>
                        <a:t>3</a:t>
                      </a:r>
                    </a:p>
                  </a:txBody>
                  <a:tcPr marL="72000" marR="72000" marT="36000" marB="3600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>
                          <a:solidFill>
                            <a:srgbClr val="FF0000"/>
                          </a:solidFill>
                        </a:rPr>
                        <a:t>3</a:t>
                      </a:r>
                    </a:p>
                  </a:txBody>
                  <a:tcPr marL="72000" marR="72000" marT="36000" marB="3600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1766522"/>
                  </a:ext>
                </a:extLst>
              </a:tr>
              <a:tr h="85651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00"/>
                        </a:lnSpc>
                      </a:pPr>
                      <a:endParaRPr lang="it-IT" sz="3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3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553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24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it-IT" sz="24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72000" marR="72000" marT="36000" marB="3600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49" name="Table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0052023"/>
              </p:ext>
            </p:extLst>
          </p:nvPr>
        </p:nvGraphicFramePr>
        <p:xfrm>
          <a:off x="4795423" y="2971989"/>
          <a:ext cx="3179590" cy="5961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8360">
                  <a:extLst>
                    <a:ext uri="{9D8B030D-6E8A-4147-A177-3AD203B41FA5}">
                      <a16:colId xmlns:a16="http://schemas.microsoft.com/office/drawing/2014/main" val="1021265945"/>
                    </a:ext>
                  </a:extLst>
                </a:gridCol>
                <a:gridCol w="1591230">
                  <a:extLst>
                    <a:ext uri="{9D8B030D-6E8A-4147-A177-3AD203B41FA5}">
                      <a16:colId xmlns:a16="http://schemas.microsoft.com/office/drawing/2014/main" val="1580174437"/>
                    </a:ext>
                  </a:extLst>
                </a:gridCol>
              </a:tblGrid>
              <a:tr h="596142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44546A"/>
                          </a:solidFill>
                        </a:rPr>
                        <a:t>M€</a:t>
                      </a:r>
                    </a:p>
                    <a:p>
                      <a:pPr algn="ctr"/>
                      <a:r>
                        <a:rPr lang="en-GB" sz="2000" b="1" dirty="0">
                          <a:solidFill>
                            <a:srgbClr val="44546A"/>
                          </a:solidFill>
                        </a:rPr>
                        <a:t>CNR</a:t>
                      </a:r>
                      <a:r>
                        <a:rPr lang="en-GB" sz="1200" b="1" dirty="0">
                          <a:solidFill>
                            <a:srgbClr val="44546A"/>
                          </a:solidFill>
                        </a:rPr>
                        <a:t> / </a:t>
                      </a:r>
                      <a:r>
                        <a:rPr lang="en-GB" sz="1200" b="1" dirty="0" err="1">
                          <a:solidFill>
                            <a:srgbClr val="44546A"/>
                          </a:solidFill>
                        </a:rPr>
                        <a:t>totale</a:t>
                      </a:r>
                      <a:endParaRPr lang="it-IT" sz="1200" dirty="0"/>
                    </a:p>
                  </a:txBody>
                  <a:tcPr marL="72000" marR="72000" marT="36000" marB="36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44546A"/>
                          </a:solidFill>
                        </a:rPr>
                        <a:t>TD</a:t>
                      </a:r>
                    </a:p>
                    <a:p>
                      <a:pPr algn="ctr"/>
                      <a:r>
                        <a:rPr lang="en-GB" sz="2000" b="1" dirty="0">
                          <a:solidFill>
                            <a:srgbClr val="44546A"/>
                          </a:solidFill>
                        </a:rPr>
                        <a:t>CNR</a:t>
                      </a:r>
                      <a:r>
                        <a:rPr lang="en-GB" sz="1200" b="1" dirty="0">
                          <a:solidFill>
                            <a:srgbClr val="44546A"/>
                          </a:solidFill>
                        </a:rPr>
                        <a:t> / </a:t>
                      </a:r>
                      <a:r>
                        <a:rPr lang="en-GB" sz="1200" b="1" dirty="0" err="1">
                          <a:solidFill>
                            <a:srgbClr val="44546A"/>
                          </a:solidFill>
                        </a:rPr>
                        <a:t>totale</a:t>
                      </a:r>
                      <a:endParaRPr lang="it-IT" sz="1200" dirty="0"/>
                    </a:p>
                  </a:txBody>
                  <a:tcPr marL="72000" marR="72000" marT="36000" marB="3600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0" name="Table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1928650"/>
              </p:ext>
            </p:extLst>
          </p:nvPr>
        </p:nvGraphicFramePr>
        <p:xfrm>
          <a:off x="8663963" y="2909423"/>
          <a:ext cx="3179590" cy="6956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8360">
                  <a:extLst>
                    <a:ext uri="{9D8B030D-6E8A-4147-A177-3AD203B41FA5}">
                      <a16:colId xmlns:a16="http://schemas.microsoft.com/office/drawing/2014/main" val="1021265945"/>
                    </a:ext>
                  </a:extLst>
                </a:gridCol>
                <a:gridCol w="1591230">
                  <a:extLst>
                    <a:ext uri="{9D8B030D-6E8A-4147-A177-3AD203B41FA5}">
                      <a16:colId xmlns:a16="http://schemas.microsoft.com/office/drawing/2014/main" val="1580174437"/>
                    </a:ext>
                  </a:extLst>
                </a:gridCol>
              </a:tblGrid>
              <a:tr h="695677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>
                          <a:solidFill>
                            <a:srgbClr val="44546A"/>
                          </a:solidFill>
                        </a:rPr>
                        <a:t>M€</a:t>
                      </a:r>
                    </a:p>
                  </a:txBody>
                  <a:tcPr marL="72000" marR="72000" marT="36000" marB="3600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dirty="0">
                          <a:solidFill>
                            <a:srgbClr val="44546A"/>
                          </a:solidFill>
                        </a:rPr>
                        <a:t>TD</a:t>
                      </a:r>
                    </a:p>
                  </a:txBody>
                  <a:tcPr marL="72000" marR="72000" marT="36000" marB="3600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D04C10FD-D02A-7F90-C901-48B49B10C25C}"/>
              </a:ext>
            </a:extLst>
          </p:cNvPr>
          <p:cNvSpPr txBox="1"/>
          <p:nvPr/>
        </p:nvSpPr>
        <p:spPr>
          <a:xfrm>
            <a:off x="-1" y="0"/>
            <a:ext cx="50738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x-none"/>
            </a:defPPr>
            <a:lvl1pPr>
              <a:defRPr sz="1400">
                <a:solidFill>
                  <a:schemeClr val="bg1">
                    <a:lumMod val="50000"/>
                  </a:schemeClr>
                </a:solidFill>
                <a:latin typeface="Pretendard SemiBold" panose="02000703000000020004" pitchFamily="50" charset="-127"/>
                <a:ea typeface="Pretendard SemiBold" panose="02000703000000020004" pitchFamily="50" charset="-127"/>
                <a:cs typeface="Pretendard SemiBold" panose="02000703000000020004" pitchFamily="50" charset="-127"/>
              </a:defRPr>
            </a:lvl1pPr>
          </a:lstStyle>
          <a:p>
            <a:r>
              <a:rPr lang="en-GB" altLang="ko-KR" sz="1200" i="1" dirty="0">
                <a:solidFill>
                  <a:schemeClr val="bg1"/>
                </a:solidFill>
                <a:latin typeface="+mn-lt"/>
              </a:rPr>
              <a:t>Workshop </a:t>
            </a:r>
            <a:r>
              <a:rPr lang="it-IT" altLang="ko-KR" sz="1200" i="1" dirty="0">
                <a:solidFill>
                  <a:schemeClr val="bg1"/>
                </a:solidFill>
                <a:latin typeface="+mn-lt"/>
              </a:rPr>
              <a:t>su “Sostenibilità PNRR@CNR”, Pisa, 10/02/2025 - Aggregazione RIFF</a:t>
            </a:r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A544304D-7EEA-4BCA-A8F1-B34B7BCB89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8585243"/>
              </p:ext>
            </p:extLst>
          </p:nvPr>
        </p:nvGraphicFramePr>
        <p:xfrm>
          <a:off x="-69967" y="4848106"/>
          <a:ext cx="4487883" cy="14702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42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31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16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8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304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2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2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2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2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2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628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I-PHOQS</a:t>
                      </a:r>
                    </a:p>
                  </a:txBody>
                  <a:tcPr marL="72000" marR="72000"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CNR</a:t>
                      </a:r>
                      <a:endParaRPr lang="it-IT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INO</a:t>
                      </a:r>
                      <a:endParaRPr lang="it-IT" sz="2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IFN</a:t>
                      </a:r>
                      <a:endParaRPr lang="it-IT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POLIMI</a:t>
                      </a:r>
                      <a:endParaRPr lang="it-IT" sz="11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it-IT" sz="3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it-IT" sz="3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it-IT" sz="3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it-IT" sz="3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3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6388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kern="120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EuAPS</a:t>
                      </a:r>
                      <a:endParaRPr lang="it-IT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INFN</a:t>
                      </a:r>
                      <a:endParaRPr lang="it-IT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it-IT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INO</a:t>
                      </a:r>
                      <a:endParaRPr lang="it-IT" sz="2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CNR</a:t>
                      </a:r>
                      <a:endParaRPr lang="it-IT" sz="11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806912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054" r="2475" b="12238"/>
          <a:stretch/>
        </p:blipFill>
        <p:spPr>
          <a:xfrm>
            <a:off x="1633355" y="1185877"/>
            <a:ext cx="9331567" cy="5289351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3BD1484A-2623-4FB6-9435-2F424B8426A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rcRect t="28442" b="1"/>
          <a:stretch/>
        </p:blipFill>
        <p:spPr>
          <a:xfrm>
            <a:off x="3992283" y="1400492"/>
            <a:ext cx="4180637" cy="4845619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0815ACA7-3648-4981-BDE6-276841D53354}"/>
              </a:ext>
            </a:extLst>
          </p:cNvPr>
          <p:cNvSpPr txBox="1"/>
          <p:nvPr/>
        </p:nvSpPr>
        <p:spPr>
          <a:xfrm>
            <a:off x="2022016" y="430647"/>
            <a:ext cx="8221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altLang="ko-KR" sz="2800" b="1" dirty="0">
                <a:solidFill>
                  <a:srgbClr val="44546A"/>
                </a:solidFill>
                <a:latin typeface="+mj-lt"/>
                <a:ea typeface="Calibri" panose="020B0800000000000000" pitchFamily="34" charset="-127"/>
                <a:cs typeface="Noto Sans" panose="020B0502040504020204" pitchFamily="34"/>
              </a:rPr>
              <a:t>Principali infrastrutture</a:t>
            </a: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AB156518-8170-41AB-ACEB-D5C6186EABA6}"/>
              </a:ext>
            </a:extLst>
          </p:cNvPr>
          <p:cNvSpPr/>
          <p:nvPr/>
        </p:nvSpPr>
        <p:spPr>
          <a:xfrm>
            <a:off x="321019" y="808581"/>
            <a:ext cx="3461364" cy="3118223"/>
          </a:xfrm>
          <a:prstGeom prst="rect">
            <a:avLst/>
          </a:prstGeom>
          <a:solidFill>
            <a:srgbClr val="00B0F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4BE0D112-ACAC-4344-8BC8-00E640363CE1}"/>
              </a:ext>
            </a:extLst>
          </p:cNvPr>
          <p:cNvSpPr txBox="1"/>
          <p:nvPr/>
        </p:nvSpPr>
        <p:spPr>
          <a:xfrm>
            <a:off x="2353938" y="1564138"/>
            <a:ext cx="11270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just">
              <a:lnSpc>
                <a:spcPct val="150000"/>
              </a:lnSpc>
              <a:defRPr sz="1400" b="1">
                <a:solidFill>
                  <a:schemeClr val="bg1"/>
                </a:solidFill>
                <a:ea typeface="Calibri" panose="020B0800000000000000" pitchFamily="34" charset="-127"/>
                <a:cs typeface="Calibri Light" panose="020F0302020204030204" pitchFamily="34" charset="0"/>
              </a:defRPr>
            </a:lvl1pPr>
          </a:lstStyle>
          <a:p>
            <a:pPr algn="ctr"/>
            <a:r>
              <a:rPr lang="it-IT" sz="1600" dirty="0">
                <a:solidFill>
                  <a:schemeClr val="tx1"/>
                </a:solidFill>
              </a:rPr>
              <a:t>RFX-mod2 </a:t>
            </a:r>
            <a:br>
              <a:rPr lang="it-IT" sz="1200" dirty="0">
                <a:solidFill>
                  <a:schemeClr val="tx1"/>
                </a:solidFill>
              </a:rPr>
            </a:br>
            <a:r>
              <a:rPr lang="it-IT" sz="1200" b="0" dirty="0">
                <a:solidFill>
                  <a:schemeClr val="tx1"/>
                </a:solidFill>
              </a:rPr>
              <a:t>Studio della fisica dei plasmi da fusione</a:t>
            </a:r>
            <a:endParaRPr lang="it-IT" altLang="ko-KR" sz="1200" b="0" dirty="0">
              <a:solidFill>
                <a:schemeClr val="tx1"/>
              </a:solidFill>
            </a:endParaRPr>
          </a:p>
        </p:txBody>
      </p:sp>
      <p:sp>
        <p:nvSpPr>
          <p:cNvPr id="102" name="직사각형 101">
            <a:extLst>
              <a:ext uri="{FF2B5EF4-FFF2-40B4-BE49-F238E27FC236}">
                <a16:creationId xmlns:a16="http://schemas.microsoft.com/office/drawing/2014/main" id="{D38CB526-DD8D-4378-B1C4-F56D30ECD8C1}"/>
              </a:ext>
            </a:extLst>
          </p:cNvPr>
          <p:cNvSpPr/>
          <p:nvPr/>
        </p:nvSpPr>
        <p:spPr>
          <a:xfrm>
            <a:off x="8302029" y="804112"/>
            <a:ext cx="3597590" cy="3118223"/>
          </a:xfrm>
          <a:prstGeom prst="rect">
            <a:avLst/>
          </a:prstGeom>
          <a:solidFill>
            <a:srgbClr val="00B0F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D1004348-9479-4E57-AB09-F323A42FC81E}"/>
              </a:ext>
            </a:extLst>
          </p:cNvPr>
          <p:cNvSpPr txBox="1"/>
          <p:nvPr/>
        </p:nvSpPr>
        <p:spPr>
          <a:xfrm>
            <a:off x="10465999" y="1595808"/>
            <a:ext cx="135891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1600" b="1" dirty="0"/>
              <a:t> NBTF </a:t>
            </a:r>
          </a:p>
          <a:p>
            <a:pPr algn="ctr">
              <a:lnSpc>
                <a:spcPct val="150000"/>
              </a:lnSpc>
            </a:pPr>
            <a:r>
              <a:rPr lang="it-IT" sz="1200" dirty="0"/>
              <a:t>Il prototipo in scala 1:1</a:t>
            </a:r>
            <a:endParaRPr lang="it-IT" altLang="ko-KR" sz="1200" dirty="0">
              <a:ea typeface="Calibri" panose="020B0800000000000000" pitchFamily="34" charset="-127"/>
              <a:cs typeface="Calibri Light" panose="020F030202020403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it-IT" sz="1200" dirty="0"/>
              <a:t>dell’acceleratore di particelle neutre a 1 MV di ITER </a:t>
            </a:r>
            <a:endParaRPr lang="it-IT" altLang="ko-KR" sz="1200" dirty="0">
              <a:ea typeface="Calibri" panose="020B0800000000000000" pitchFamily="34" charset="-127"/>
              <a:cs typeface="Calibri Light" panose="020F0302020204030204" pitchFamily="34" charset="0"/>
            </a:endParaRPr>
          </a:p>
        </p:txBody>
      </p:sp>
      <p:pic>
        <p:nvPicPr>
          <p:cNvPr id="58" name="Picture 5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440" y="913814"/>
            <a:ext cx="1655466" cy="2481988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450" b="8685"/>
          <a:stretch/>
        </p:blipFill>
        <p:spPr>
          <a:xfrm rot="5400000">
            <a:off x="8151919" y="1389106"/>
            <a:ext cx="2562009" cy="1665238"/>
          </a:xfrm>
          <a:prstGeom prst="rect">
            <a:avLst/>
          </a:prstGeom>
        </p:spPr>
      </p:pic>
      <p:sp>
        <p:nvSpPr>
          <p:cNvPr id="13" name="직사각형 4">
            <a:extLst>
              <a:ext uri="{FF2B5EF4-FFF2-40B4-BE49-F238E27FC236}">
                <a16:creationId xmlns:a16="http://schemas.microsoft.com/office/drawing/2014/main" id="{AB156518-8170-41AB-ACEB-D5C6186EABA6}"/>
              </a:ext>
            </a:extLst>
          </p:cNvPr>
          <p:cNvSpPr/>
          <p:nvPr/>
        </p:nvSpPr>
        <p:spPr>
          <a:xfrm>
            <a:off x="1633355" y="4147392"/>
            <a:ext cx="3724276" cy="2365448"/>
          </a:xfrm>
          <a:prstGeom prst="rect">
            <a:avLst/>
          </a:prstGeom>
          <a:solidFill>
            <a:srgbClr val="00B0F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59">
            <a:extLst>
              <a:ext uri="{FF2B5EF4-FFF2-40B4-BE49-F238E27FC236}">
                <a16:creationId xmlns:a16="http://schemas.microsoft.com/office/drawing/2014/main" id="{9CED5E78-B982-43DF-89FE-72E4A5C9E7E7}"/>
              </a:ext>
            </a:extLst>
          </p:cNvPr>
          <p:cNvSpPr/>
          <p:nvPr/>
        </p:nvSpPr>
        <p:spPr>
          <a:xfrm>
            <a:off x="6544314" y="4147392"/>
            <a:ext cx="3948016" cy="2365448"/>
          </a:xfrm>
          <a:prstGeom prst="rect">
            <a:avLst/>
          </a:prstGeom>
          <a:solidFill>
            <a:schemeClr val="accent4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Rectangle 2"/>
          <p:cNvSpPr/>
          <p:nvPr/>
        </p:nvSpPr>
        <p:spPr>
          <a:xfrm>
            <a:off x="321018" y="3510721"/>
            <a:ext cx="346136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200" b="1" spc="300" dirty="0"/>
              <a:t> </a:t>
            </a:r>
            <a:r>
              <a:rPr lang="it-IT" sz="1200" b="1" spc="300" dirty="0">
                <a:solidFill>
                  <a:srgbClr val="FFFF00"/>
                </a:solidFill>
              </a:rPr>
              <a:t>IR ad alta PRIORITÀ STRATEGICA</a:t>
            </a:r>
          </a:p>
          <a:p>
            <a:pPr algn="ctr"/>
            <a:r>
              <a:rPr lang="en-GB" sz="1200" dirty="0">
                <a:solidFill>
                  <a:srgbClr val="FFFF00"/>
                </a:solidFill>
              </a:rPr>
              <a:t>PNIR 2021-27 - ENERGY</a:t>
            </a:r>
            <a:endParaRPr lang="it-IT" dirty="0">
              <a:solidFill>
                <a:srgbClr val="FFFF00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4F5F555-711D-4960-B3F9-508BB38DBD7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29305" y="5421615"/>
            <a:ext cx="1601084" cy="101750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49512C0-67FA-4641-96D7-F97E2724CDC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929305" y="4358140"/>
            <a:ext cx="1596869" cy="95778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BE0D112-ACAC-4344-8BC8-00E640363CE1}"/>
              </a:ext>
            </a:extLst>
          </p:cNvPr>
          <p:cNvSpPr txBox="1"/>
          <p:nvPr/>
        </p:nvSpPr>
        <p:spPr>
          <a:xfrm>
            <a:off x="3794143" y="4505950"/>
            <a:ext cx="125471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just">
              <a:lnSpc>
                <a:spcPct val="150000"/>
              </a:lnSpc>
              <a:defRPr sz="1400" b="1">
                <a:solidFill>
                  <a:schemeClr val="bg1"/>
                </a:solidFill>
                <a:ea typeface="Calibri" panose="020B0800000000000000" pitchFamily="34" charset="-127"/>
                <a:cs typeface="Calibri Light" panose="020F0302020204030204" pitchFamily="34" charset="0"/>
              </a:defRPr>
            </a:lvl1pPr>
          </a:lstStyle>
          <a:p>
            <a:pPr algn="ctr"/>
            <a:r>
              <a:rPr lang="it-IT" sz="1600" dirty="0" err="1">
                <a:solidFill>
                  <a:schemeClr val="tx1"/>
                </a:solidFill>
              </a:rPr>
              <a:t>BiGym</a:t>
            </a:r>
            <a:br>
              <a:rPr lang="it-IT" sz="1200" dirty="0">
                <a:solidFill>
                  <a:schemeClr val="tx1"/>
                </a:solidFill>
              </a:rPr>
            </a:br>
            <a:r>
              <a:rPr lang="it-IT" sz="1200" b="0" dirty="0">
                <a:solidFill>
                  <a:schemeClr val="tx1"/>
                </a:solidFill>
              </a:rPr>
              <a:t>L’esperimento per lo studio della interazione tra materiali e plasma</a:t>
            </a:r>
            <a:endParaRPr lang="it-IT" altLang="ko-KR" sz="1200" b="0" dirty="0">
              <a:solidFill>
                <a:schemeClr val="tx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BE0D112-ACAC-4344-8BC8-00E640363CE1}"/>
              </a:ext>
            </a:extLst>
          </p:cNvPr>
          <p:cNvSpPr txBox="1"/>
          <p:nvPr/>
        </p:nvSpPr>
        <p:spPr>
          <a:xfrm>
            <a:off x="8916845" y="4591064"/>
            <a:ext cx="123679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just">
              <a:lnSpc>
                <a:spcPct val="150000"/>
              </a:lnSpc>
              <a:defRPr sz="1400" b="1">
                <a:solidFill>
                  <a:schemeClr val="bg1"/>
                </a:solidFill>
                <a:ea typeface="Calibri" panose="020B0800000000000000" pitchFamily="34" charset="-127"/>
                <a:cs typeface="Calibri Light" panose="020F0302020204030204" pitchFamily="34" charset="0"/>
              </a:defRPr>
            </a:lvl1pPr>
          </a:lstStyle>
          <a:p>
            <a:pPr algn="ctr"/>
            <a:r>
              <a:rPr lang="it-IT" sz="1600" dirty="0">
                <a:solidFill>
                  <a:schemeClr val="tx1"/>
                </a:solidFill>
              </a:rPr>
              <a:t>ILIL</a:t>
            </a:r>
            <a:r>
              <a:rPr lang="it-IT" sz="1200" dirty="0">
                <a:solidFill>
                  <a:schemeClr val="tx1"/>
                </a:solidFill>
              </a:rPr>
              <a:t> </a:t>
            </a:r>
            <a:br>
              <a:rPr lang="it-IT" sz="1200" dirty="0">
                <a:solidFill>
                  <a:schemeClr val="tx1"/>
                </a:solidFill>
              </a:rPr>
            </a:br>
            <a:r>
              <a:rPr lang="it-IT" sz="1200" b="0" dirty="0">
                <a:solidFill>
                  <a:schemeClr val="tx1"/>
                </a:solidFill>
              </a:rPr>
              <a:t>Laboratorio per l’irraggiamento con Laser Intensi</a:t>
            </a:r>
            <a:endParaRPr lang="it-IT" altLang="ko-KR" sz="1200" b="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42383" y="808581"/>
            <a:ext cx="1440000" cy="276999"/>
          </a:xfrm>
          <a:prstGeom prst="rect">
            <a:avLst/>
          </a:prstGeom>
          <a:solidFill>
            <a:schemeClr val="bg1">
              <a:alpha val="67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@CNR ISTP-PD</a:t>
            </a:r>
            <a:endParaRPr lang="it-IT" sz="1200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1F60732B-D683-4466-85E1-92C789E4F89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11013" y="4308193"/>
            <a:ext cx="1856577" cy="104437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8BB398C-4C1A-4B91-8968-36B9FCE8BEA4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t="3061" b="906"/>
          <a:stretch/>
        </p:blipFill>
        <p:spPr>
          <a:xfrm>
            <a:off x="6708495" y="5447123"/>
            <a:ext cx="1840739" cy="99060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0459619" y="804112"/>
            <a:ext cx="1440000" cy="276999"/>
          </a:xfrm>
          <a:prstGeom prst="rect">
            <a:avLst/>
          </a:prstGeom>
          <a:solidFill>
            <a:schemeClr val="bg1">
              <a:alpha val="67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@CNR ISTP-PD</a:t>
            </a:r>
            <a:endParaRPr lang="it-IT" sz="1200" dirty="0"/>
          </a:p>
        </p:txBody>
      </p:sp>
      <p:sp>
        <p:nvSpPr>
          <p:cNvPr id="30" name="TextBox 29"/>
          <p:cNvSpPr txBox="1"/>
          <p:nvPr/>
        </p:nvSpPr>
        <p:spPr>
          <a:xfrm>
            <a:off x="3917631" y="4147392"/>
            <a:ext cx="1440000" cy="276999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@CNR ISTP-MI</a:t>
            </a:r>
            <a:endParaRPr lang="it-IT" sz="1200" dirty="0"/>
          </a:p>
        </p:txBody>
      </p:sp>
      <p:sp>
        <p:nvSpPr>
          <p:cNvPr id="31" name="TextBox 30"/>
          <p:cNvSpPr txBox="1"/>
          <p:nvPr/>
        </p:nvSpPr>
        <p:spPr>
          <a:xfrm>
            <a:off x="9052330" y="4147392"/>
            <a:ext cx="1440000" cy="276999"/>
          </a:xfrm>
          <a:prstGeom prst="rect">
            <a:avLst/>
          </a:prstGeom>
          <a:solidFill>
            <a:schemeClr val="bg1">
              <a:alpha val="67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@CNR INO-PI</a:t>
            </a:r>
            <a:endParaRPr lang="it-IT" sz="1200" dirty="0"/>
          </a:p>
        </p:txBody>
      </p:sp>
      <p:cxnSp>
        <p:nvCxnSpPr>
          <p:cNvPr id="8" name="Straight Connector 7"/>
          <p:cNvCxnSpPr>
            <a:endCxn id="102" idx="1"/>
          </p:cNvCxnSpPr>
          <p:nvPr/>
        </p:nvCxnSpPr>
        <p:spPr>
          <a:xfrm flipV="1">
            <a:off x="6260804" y="2363224"/>
            <a:ext cx="2041225" cy="532378"/>
          </a:xfrm>
          <a:prstGeom prst="line">
            <a:avLst/>
          </a:prstGeom>
          <a:ln w="50800">
            <a:solidFill>
              <a:srgbClr val="00B0F0"/>
            </a:solidFill>
            <a:prstDash val="sysDash"/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endCxn id="5" idx="3"/>
          </p:cNvCxnSpPr>
          <p:nvPr/>
        </p:nvCxnSpPr>
        <p:spPr>
          <a:xfrm flipH="1" flipV="1">
            <a:off x="3782383" y="2367693"/>
            <a:ext cx="1359292" cy="1455609"/>
          </a:xfrm>
          <a:prstGeom prst="line">
            <a:avLst/>
          </a:prstGeom>
          <a:ln w="50800">
            <a:solidFill>
              <a:srgbClr val="00B0F0"/>
            </a:solidFill>
            <a:prstDash val="sysDash"/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911493" y="1061741"/>
            <a:ext cx="439053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spc="300" dirty="0"/>
              <a:t>Area </a:t>
            </a:r>
            <a:r>
              <a:rPr lang="en-GB" sz="1600" spc="300" dirty="0" err="1"/>
              <a:t>della</a:t>
            </a:r>
            <a:r>
              <a:rPr lang="en-GB" sz="1600" spc="300" dirty="0"/>
              <a:t> Ricerca PD</a:t>
            </a:r>
            <a:endParaRPr lang="it-IT" sz="1600" spc="300" dirty="0"/>
          </a:p>
        </p:txBody>
      </p:sp>
      <p:sp>
        <p:nvSpPr>
          <p:cNvPr id="43" name="TextBox 42"/>
          <p:cNvSpPr txBox="1"/>
          <p:nvPr/>
        </p:nvSpPr>
        <p:spPr>
          <a:xfrm>
            <a:off x="4883080" y="1788419"/>
            <a:ext cx="2558960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spc="300" dirty="0" err="1"/>
              <a:t>Altri</a:t>
            </a:r>
            <a:r>
              <a:rPr lang="en-GB" sz="1600" spc="300" dirty="0"/>
              <a:t> </a:t>
            </a:r>
            <a:r>
              <a:rPr lang="en-GB" sz="1600" spc="300" dirty="0" err="1"/>
              <a:t>Laboratori</a:t>
            </a:r>
            <a:r>
              <a:rPr lang="en-GB" sz="1600" spc="300" dirty="0"/>
              <a:t>:</a:t>
            </a:r>
          </a:p>
          <a:p>
            <a:pPr algn="ctr"/>
            <a:r>
              <a:rPr lang="en-GB" sz="1600" spc="300" dirty="0"/>
              <a:t>Milano</a:t>
            </a:r>
          </a:p>
          <a:p>
            <a:pPr algn="ctr"/>
            <a:r>
              <a:rPr lang="en-GB" sz="1600" spc="300" dirty="0"/>
              <a:t>Bari</a:t>
            </a:r>
          </a:p>
          <a:p>
            <a:pPr algn="ctr"/>
            <a:r>
              <a:rPr lang="it-IT" sz="1600" spc="300" dirty="0"/>
              <a:t>Genova</a:t>
            </a:r>
          </a:p>
          <a:p>
            <a:pPr algn="ctr"/>
            <a:r>
              <a:rPr lang="it-IT" sz="1600" spc="300" dirty="0"/>
              <a:t>Napoli</a:t>
            </a:r>
          </a:p>
          <a:p>
            <a:pPr algn="ctr"/>
            <a:r>
              <a:rPr lang="it-IT" sz="1600" spc="300" dirty="0"/>
              <a:t>Salerno</a:t>
            </a:r>
          </a:p>
        </p:txBody>
      </p:sp>
      <p:sp>
        <p:nvSpPr>
          <p:cNvPr id="36" name="직사각형 35">
            <a:extLst>
              <a:ext uri="{FF2B5EF4-FFF2-40B4-BE49-F238E27FC236}">
                <a16:creationId xmlns:a16="http://schemas.microsoft.com/office/drawing/2014/main" id="{756D5D99-77A0-9F5C-0E2C-EDA8BDB7FA85}"/>
              </a:ext>
            </a:extLst>
          </p:cNvPr>
          <p:cNvSpPr/>
          <p:nvPr/>
        </p:nvSpPr>
        <p:spPr>
          <a:xfrm>
            <a:off x="0" y="0"/>
            <a:ext cx="12192000" cy="540000"/>
          </a:xfrm>
          <a:prstGeom prst="rect">
            <a:avLst/>
          </a:prstGeom>
          <a:gradFill flip="none" rotWithShape="1">
            <a:gsLst>
              <a:gs pos="0">
                <a:srgbClr val="0070C0"/>
              </a:gs>
              <a:gs pos="51000">
                <a:schemeClr val="accent1">
                  <a:tint val="44500"/>
                  <a:satMod val="160000"/>
                </a:schemeClr>
              </a:gs>
              <a:gs pos="24000">
                <a:srgbClr val="2A87CC"/>
              </a:gs>
              <a:gs pos="98333">
                <a:schemeClr val="accent4">
                  <a:lumMod val="50000"/>
                </a:schemeClr>
              </a:gs>
              <a:gs pos="81000">
                <a:schemeClr val="accent4">
                  <a:lumMod val="75000"/>
                </a:schemeClr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04C10FD-D02A-7F90-C901-48B49B10C25C}"/>
              </a:ext>
            </a:extLst>
          </p:cNvPr>
          <p:cNvSpPr txBox="1"/>
          <p:nvPr/>
        </p:nvSpPr>
        <p:spPr>
          <a:xfrm>
            <a:off x="-1" y="0"/>
            <a:ext cx="50738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x-none"/>
            </a:defPPr>
            <a:lvl1pPr>
              <a:defRPr sz="1400">
                <a:solidFill>
                  <a:schemeClr val="bg1">
                    <a:lumMod val="50000"/>
                  </a:schemeClr>
                </a:solidFill>
                <a:latin typeface="Pretendard SemiBold" panose="02000703000000020004" pitchFamily="50" charset="-127"/>
                <a:ea typeface="Pretendard SemiBold" panose="02000703000000020004" pitchFamily="50" charset="-127"/>
                <a:cs typeface="Pretendard SemiBold" panose="02000703000000020004" pitchFamily="50" charset="-127"/>
              </a:defRPr>
            </a:lvl1pPr>
          </a:lstStyle>
          <a:p>
            <a:r>
              <a:rPr lang="en-GB" altLang="ko-KR" sz="1200" i="1" dirty="0">
                <a:solidFill>
                  <a:schemeClr val="bg1"/>
                </a:solidFill>
                <a:latin typeface="+mn-lt"/>
              </a:rPr>
              <a:t>Workshop </a:t>
            </a:r>
            <a:r>
              <a:rPr lang="it-IT" altLang="ko-KR" sz="1200" i="1" dirty="0">
                <a:solidFill>
                  <a:schemeClr val="bg1"/>
                </a:solidFill>
                <a:latin typeface="+mn-lt"/>
              </a:rPr>
              <a:t>su “Sostenibilità PNRR@CNR”, Pisa, 10/02/2025 - Aggregazione RIFF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41059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9" grpId="0"/>
      <p:bldP spid="102" grpId="0" animBg="1"/>
      <p:bldP spid="103" grpId="0"/>
      <p:bldP spid="13" grpId="0" animBg="1"/>
      <p:bldP spid="14" grpId="0" animBg="1"/>
      <p:bldP spid="3" grpId="0"/>
      <p:bldP spid="19" grpId="0"/>
      <p:bldP spid="20" grpId="0"/>
      <p:bldP spid="4" grpId="0" animBg="1"/>
      <p:bldP spid="29" grpId="0" animBg="1"/>
      <p:bldP spid="30" grpId="0" animBg="1"/>
      <p:bldP spid="31" grpId="0" animBg="1"/>
      <p:bldP spid="28" grpId="0" animBg="1"/>
      <p:bldP spid="28" grpId="1" animBg="1"/>
      <p:bldP spid="4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0B9EDB7-F7F6-D37A-7A60-FD4022E13720}"/>
              </a:ext>
            </a:extLst>
          </p:cNvPr>
          <p:cNvSpPr txBox="1"/>
          <p:nvPr/>
        </p:nvSpPr>
        <p:spPr>
          <a:xfrm>
            <a:off x="800744" y="628816"/>
            <a:ext cx="1006319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</a:pPr>
            <a:r>
              <a:rPr lang="en-US" altLang="en-US" sz="4800" dirty="0" err="1">
                <a:solidFill>
                  <a:schemeClr val="tx2"/>
                </a:solidFill>
                <a:latin typeface="+mj-lt"/>
                <a:ea typeface="Pretendard SemiBold" panose="02000703000000020004" pitchFamily="50" charset="-127"/>
                <a:cs typeface="Pretendard SemiBold" panose="02000703000000020004" pitchFamily="50" charset="-127"/>
              </a:rPr>
              <a:t>Obiettivi</a:t>
            </a:r>
            <a:r>
              <a:rPr lang="en-US" altLang="en-US" sz="4800" dirty="0">
                <a:solidFill>
                  <a:schemeClr val="tx2"/>
                </a:solidFill>
                <a:latin typeface="+mj-lt"/>
                <a:ea typeface="Pretendard SemiBold" panose="02000703000000020004" pitchFamily="50" charset="-127"/>
                <a:cs typeface="Pretendard SemiBold" panose="02000703000000020004" pitchFamily="50" charset="-127"/>
              </a:rPr>
              <a:t> </a:t>
            </a:r>
            <a:r>
              <a:rPr lang="en-US" altLang="en-US" sz="4800" dirty="0" err="1">
                <a:solidFill>
                  <a:schemeClr val="tx2"/>
                </a:solidFill>
                <a:latin typeface="+mj-lt"/>
                <a:ea typeface="Pretendard SemiBold" panose="02000703000000020004" pitchFamily="50" charset="-127"/>
                <a:cs typeface="Pretendard SemiBold" panose="02000703000000020004" pitchFamily="50" charset="-127"/>
              </a:rPr>
              <a:t>scientifici</a:t>
            </a:r>
            <a:r>
              <a:rPr lang="en-US" altLang="en-US" sz="4800" dirty="0">
                <a:solidFill>
                  <a:schemeClr val="tx2"/>
                </a:solidFill>
                <a:latin typeface="+mj-lt"/>
                <a:ea typeface="Pretendard SemiBold" panose="02000703000000020004" pitchFamily="50" charset="-127"/>
                <a:cs typeface="Pretendard SemiBold" panose="02000703000000020004" pitchFamily="50" charset="-127"/>
              </a:rPr>
              <a:t> e </a:t>
            </a:r>
            <a:r>
              <a:rPr lang="en-US" altLang="en-US" sz="4800" dirty="0" err="1">
                <a:solidFill>
                  <a:schemeClr val="tx2"/>
                </a:solidFill>
                <a:latin typeface="+mj-lt"/>
                <a:ea typeface="Pretendard SemiBold" panose="02000703000000020004" pitchFamily="50" charset="-127"/>
                <a:cs typeface="Pretendard SemiBold" panose="02000703000000020004" pitchFamily="50" charset="-127"/>
              </a:rPr>
              <a:t>tecnologici</a:t>
            </a:r>
            <a:endParaRPr lang="ko-Kore-KR" altLang="en-US" sz="4800" dirty="0">
              <a:solidFill>
                <a:schemeClr val="tx2"/>
              </a:solidFill>
              <a:latin typeface="+mj-lt"/>
              <a:ea typeface="Pretendard SemiBold" panose="02000703000000020004" pitchFamily="50" charset="-127"/>
              <a:cs typeface="Pretendard SemiBold" panose="02000703000000020004" pitchFamily="50" charset="-127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3179FCB-D79F-11CD-7EC6-EBEAB672C8F5}"/>
              </a:ext>
            </a:extLst>
          </p:cNvPr>
          <p:cNvSpPr txBox="1"/>
          <p:nvPr/>
        </p:nvSpPr>
        <p:spPr>
          <a:xfrm>
            <a:off x="321353" y="184625"/>
            <a:ext cx="53223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ore-KR"/>
            </a:defPPr>
            <a:lvl1pPr>
              <a:defRPr sz="1400">
                <a:solidFill>
                  <a:schemeClr val="bg1"/>
                </a:solidFill>
                <a:latin typeface="Pretendard SemiBold" panose="02000703000000020004" pitchFamily="50" charset="-127"/>
                <a:ea typeface="Pretendard SemiBold" panose="02000703000000020004" pitchFamily="50" charset="-127"/>
                <a:cs typeface="Pretendard SemiBold" panose="02000703000000020004" pitchFamily="50" charset="-127"/>
              </a:defRPr>
            </a:lvl1pPr>
          </a:lstStyle>
          <a:p>
            <a:r>
              <a:rPr lang="en-US" altLang="ko-KR" dirty="0">
                <a:latin typeface="+mj-lt"/>
              </a:rPr>
              <a:t>Finance Corporation</a:t>
            </a:r>
            <a:endParaRPr lang="ko-KR" altLang="en-US" dirty="0">
              <a:latin typeface="+mj-lt"/>
            </a:endParaRPr>
          </a:p>
        </p:txBody>
      </p:sp>
      <p:graphicFrame>
        <p:nvGraphicFramePr>
          <p:cNvPr id="2" name="차트 1">
            <a:extLst>
              <a:ext uri="{FF2B5EF4-FFF2-40B4-BE49-F238E27FC236}">
                <a16:creationId xmlns:a16="http://schemas.microsoft.com/office/drawing/2014/main" id="{7CC1F675-AB23-8A58-F7BA-1CF3C9F11B8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03916533"/>
              </p:ext>
            </p:extLst>
          </p:nvPr>
        </p:nvGraphicFramePr>
        <p:xfrm>
          <a:off x="-60728" y="2995176"/>
          <a:ext cx="2213783" cy="21647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8" name="그룹 7">
            <a:extLst>
              <a:ext uri="{FF2B5EF4-FFF2-40B4-BE49-F238E27FC236}">
                <a16:creationId xmlns:a16="http://schemas.microsoft.com/office/drawing/2014/main" id="{49BD007E-B67B-6128-19FB-AFC1CEB8C2E1}"/>
              </a:ext>
            </a:extLst>
          </p:cNvPr>
          <p:cNvGrpSpPr/>
          <p:nvPr/>
        </p:nvGrpSpPr>
        <p:grpSpPr>
          <a:xfrm>
            <a:off x="2542239" y="1871469"/>
            <a:ext cx="2526347" cy="452290"/>
            <a:chOff x="7833644" y="2617386"/>
            <a:chExt cx="2526347" cy="636928"/>
          </a:xfrm>
          <a:solidFill>
            <a:srgbClr val="00B0F0"/>
          </a:solidFill>
        </p:grpSpPr>
        <p:sp>
          <p:nvSpPr>
            <p:cNvPr id="4" name="모서리가 둥근 직사각형 12">
              <a:extLst>
                <a:ext uri="{FF2B5EF4-FFF2-40B4-BE49-F238E27FC236}">
                  <a16:creationId xmlns:a16="http://schemas.microsoft.com/office/drawing/2014/main" id="{7E1CA507-43F1-5226-86FF-D7F3B0AE6BFA}"/>
                </a:ext>
              </a:extLst>
            </p:cNvPr>
            <p:cNvSpPr/>
            <p:nvPr/>
          </p:nvSpPr>
          <p:spPr>
            <a:xfrm>
              <a:off x="7833644" y="2617386"/>
              <a:ext cx="2526347" cy="636928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 b="1">
                <a:ea typeface="Pretendard" panose="02000503000000020004" pitchFamily="2" charset="-127"/>
                <a:cs typeface="Pretendard" panose="02000503000000020004" pitchFamily="2" charset="-127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F128240-7500-6622-BF99-5FB3BFA0D304}"/>
                </a:ext>
              </a:extLst>
            </p:cNvPr>
            <p:cNvSpPr txBox="1"/>
            <p:nvPr/>
          </p:nvSpPr>
          <p:spPr>
            <a:xfrm>
              <a:off x="7833644" y="2683352"/>
              <a:ext cx="2526347" cy="47676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1" lang="en-US" altLang="ko-Kore-KR" sz="1600" b="1" dirty="0" err="1">
                  <a:solidFill>
                    <a:schemeClr val="bg1"/>
                  </a:solidFill>
                  <a:ea typeface="Pretendard SemiBold" panose="02000703000000020004" pitchFamily="50" charset="-127"/>
                  <a:cs typeface="Pretendard SemiBold" panose="02000703000000020004" pitchFamily="50" charset="-127"/>
                </a:rPr>
                <a:t>Sfruttamento</a:t>
              </a:r>
              <a:r>
                <a:rPr kumimoji="1" lang="en-US" altLang="ko-Kore-KR" sz="1600" b="1" dirty="0">
                  <a:solidFill>
                    <a:schemeClr val="bg1"/>
                  </a:solidFill>
                  <a:ea typeface="Pretendard SemiBold" panose="02000703000000020004" pitchFamily="50" charset="-127"/>
                  <a:cs typeface="Pretendard SemiBold" panose="02000703000000020004" pitchFamily="50" charset="-127"/>
                </a:rPr>
                <a:t> RFX-mod2</a:t>
              </a:r>
              <a:endParaRPr kumimoji="1" lang="ko-Kore-KR" altLang="en-US" sz="1600" b="1" dirty="0">
                <a:solidFill>
                  <a:schemeClr val="bg1"/>
                </a:solidFill>
                <a:ea typeface="Pretendard SemiBold" panose="02000703000000020004" pitchFamily="50" charset="-127"/>
                <a:cs typeface="Pretendard SemiBold" panose="02000703000000020004" pitchFamily="50" charset="-127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F984B4A8-7E29-DEC4-F816-544DFDE822F4}"/>
              </a:ext>
            </a:extLst>
          </p:cNvPr>
          <p:cNvSpPr txBox="1"/>
          <p:nvPr/>
        </p:nvSpPr>
        <p:spPr>
          <a:xfrm>
            <a:off x="1684727" y="2429698"/>
            <a:ext cx="39345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indent="-171450">
              <a:buFont typeface="Arial" panose="020B0604020202020204" pitchFamily="34" charset="0"/>
              <a:buChar char="•"/>
            </a:pPr>
            <a:r>
              <a:rPr lang="it-IT" sz="1200" dirty="0" err="1"/>
              <a:t>Confinement</a:t>
            </a:r>
            <a:r>
              <a:rPr lang="it-IT" sz="1200" dirty="0"/>
              <a:t> studies in multiple </a:t>
            </a:r>
            <a:r>
              <a:rPr lang="it-IT" sz="1200" dirty="0" err="1"/>
              <a:t>magnetic</a:t>
            </a:r>
            <a:r>
              <a:rPr lang="it-IT" sz="1200" dirty="0"/>
              <a:t> </a:t>
            </a:r>
            <a:r>
              <a:rPr lang="it-IT" sz="1200" dirty="0" err="1"/>
              <a:t>configurations</a:t>
            </a:r>
            <a:endParaRPr lang="it-IT" sz="1200" dirty="0"/>
          </a:p>
          <a:p>
            <a:pPr marL="0" lvl="1" indent="-171450">
              <a:buFont typeface="Arial" panose="020B0604020202020204" pitchFamily="34" charset="0"/>
              <a:buChar char="•"/>
            </a:pPr>
            <a:r>
              <a:rPr lang="en-GB" sz="1200" dirty="0"/>
              <a:t>Plasma control with AI</a:t>
            </a:r>
          </a:p>
          <a:p>
            <a:pPr marL="0" lvl="1" indent="-171450">
              <a:buFont typeface="Arial" panose="020B0604020202020204" pitchFamily="34" charset="0"/>
              <a:buChar char="•"/>
            </a:pPr>
            <a:r>
              <a:rPr lang="en-GB" sz="1200" dirty="0"/>
              <a:t>Real-time capabilities</a:t>
            </a:r>
          </a:p>
          <a:p>
            <a:pPr marL="0" lvl="1" indent="-171450">
              <a:buFont typeface="Arial" panose="020B0604020202020204" pitchFamily="34" charset="0"/>
              <a:buChar char="•"/>
            </a:pPr>
            <a:endParaRPr lang="it-IT" sz="1200" dirty="0"/>
          </a:p>
        </p:txBody>
      </p: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70F8BC24-6FCA-97DF-28C9-7A225CA02B1B}"/>
              </a:ext>
            </a:extLst>
          </p:cNvPr>
          <p:cNvGrpSpPr/>
          <p:nvPr/>
        </p:nvGrpSpPr>
        <p:grpSpPr>
          <a:xfrm>
            <a:off x="5855057" y="1871469"/>
            <a:ext cx="2526347" cy="452290"/>
            <a:chOff x="7833644" y="2617386"/>
            <a:chExt cx="2526347" cy="636928"/>
          </a:xfrm>
          <a:solidFill>
            <a:srgbClr val="00B0F0"/>
          </a:solidFill>
        </p:grpSpPr>
        <p:sp>
          <p:nvSpPr>
            <p:cNvPr id="14" name="모서리가 둥근 직사각형 12">
              <a:extLst>
                <a:ext uri="{FF2B5EF4-FFF2-40B4-BE49-F238E27FC236}">
                  <a16:creationId xmlns:a16="http://schemas.microsoft.com/office/drawing/2014/main" id="{DB92164E-894A-A28F-919B-56BD69E5F3A4}"/>
                </a:ext>
              </a:extLst>
            </p:cNvPr>
            <p:cNvSpPr/>
            <p:nvPr/>
          </p:nvSpPr>
          <p:spPr>
            <a:xfrm>
              <a:off x="7833644" y="2617386"/>
              <a:ext cx="2526347" cy="636928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 b="1">
                <a:ea typeface="Pretendard" panose="02000503000000020004" pitchFamily="2" charset="-127"/>
                <a:cs typeface="Pretendard" panose="02000503000000020004" pitchFamily="2" charset="-127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BF3E82D-299B-D3D6-8642-4304577A79E0}"/>
                </a:ext>
              </a:extLst>
            </p:cNvPr>
            <p:cNvSpPr txBox="1"/>
            <p:nvPr/>
          </p:nvSpPr>
          <p:spPr>
            <a:xfrm>
              <a:off x="7833644" y="2683352"/>
              <a:ext cx="2526347" cy="47676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1" lang="en-US" altLang="ko-Kore-KR" sz="1600" b="1" dirty="0" err="1">
                  <a:solidFill>
                    <a:schemeClr val="bg1"/>
                  </a:solidFill>
                  <a:ea typeface="Pretendard SemiBold" panose="02000703000000020004" pitchFamily="50" charset="-127"/>
                  <a:cs typeface="Pretendard SemiBold" panose="02000703000000020004" pitchFamily="50" charset="-127"/>
                </a:rPr>
                <a:t>Sviluppi</a:t>
              </a:r>
              <a:r>
                <a:rPr kumimoji="1" lang="en-US" altLang="ko-Kore-KR" sz="1600" b="1" dirty="0">
                  <a:solidFill>
                    <a:schemeClr val="bg1"/>
                  </a:solidFill>
                  <a:ea typeface="Pretendard SemiBold" panose="02000703000000020004" pitchFamily="50" charset="-127"/>
                  <a:cs typeface="Pretendard SemiBold" panose="02000703000000020004" pitchFamily="50" charset="-127"/>
                </a:rPr>
                <a:t> </a:t>
              </a:r>
              <a:r>
                <a:rPr kumimoji="1" lang="en-US" altLang="ko-Kore-KR" sz="1600" b="1" dirty="0" err="1">
                  <a:solidFill>
                    <a:schemeClr val="bg1"/>
                  </a:solidFill>
                  <a:ea typeface="Pretendard SemiBold" panose="02000703000000020004" pitchFamily="50" charset="-127"/>
                  <a:cs typeface="Pretendard SemiBold" panose="02000703000000020004" pitchFamily="50" charset="-127"/>
                </a:rPr>
                <a:t>tecnologici</a:t>
              </a:r>
              <a:endParaRPr kumimoji="1" lang="ko-Kore-KR" altLang="en-US" sz="1600" b="1" dirty="0">
                <a:solidFill>
                  <a:schemeClr val="bg1"/>
                </a:solidFill>
                <a:ea typeface="Pretendard SemiBold" panose="02000703000000020004" pitchFamily="50" charset="-127"/>
                <a:cs typeface="Pretendard SemiBold" panose="02000703000000020004" pitchFamily="50" charset="-127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52C8B7C1-5CAF-D7E1-5F0E-D3C058A17B96}"/>
              </a:ext>
            </a:extLst>
          </p:cNvPr>
          <p:cNvSpPr txBox="1"/>
          <p:nvPr/>
        </p:nvSpPr>
        <p:spPr>
          <a:xfrm>
            <a:off x="5619257" y="2429428"/>
            <a:ext cx="35221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dirty="0" err="1"/>
              <a:t>Auxiliary</a:t>
            </a:r>
            <a:r>
              <a:rPr lang="it-IT" sz="1200" dirty="0"/>
              <a:t> </a:t>
            </a:r>
            <a:r>
              <a:rPr lang="it-IT" sz="1200" dirty="0" err="1"/>
              <a:t>plants</a:t>
            </a:r>
            <a:r>
              <a:rPr lang="it-IT" sz="1200" dirty="0"/>
              <a:t> (power supplies, vacuum, </a:t>
            </a:r>
            <a:r>
              <a:rPr lang="it-IT" sz="1200" dirty="0" err="1"/>
              <a:t>heating</a:t>
            </a:r>
            <a:r>
              <a:rPr lang="it-IT" sz="1200" dirty="0"/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dirty="0"/>
              <a:t>Innovative plasma </a:t>
            </a:r>
            <a:r>
              <a:rPr lang="it-IT" sz="1200" dirty="0" err="1"/>
              <a:t>diagnostics</a:t>
            </a:r>
            <a:endParaRPr lang="it-IT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dirty="0" err="1"/>
              <a:t>Materials</a:t>
            </a:r>
            <a:r>
              <a:rPr lang="it-IT" sz="1200" dirty="0"/>
              <a:t> for plasma </a:t>
            </a:r>
            <a:r>
              <a:rPr lang="it-IT" sz="1200" dirty="0" err="1"/>
              <a:t>facing</a:t>
            </a:r>
            <a:r>
              <a:rPr lang="it-IT" sz="1200" dirty="0"/>
              <a:t> </a:t>
            </a:r>
            <a:r>
              <a:rPr lang="it-IT" sz="1200" dirty="0" err="1"/>
              <a:t>components</a:t>
            </a:r>
            <a:endParaRPr lang="it-IT" sz="1200" dirty="0"/>
          </a:p>
        </p:txBody>
      </p: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2488761D-B70B-406E-2440-904D1668686F}"/>
              </a:ext>
            </a:extLst>
          </p:cNvPr>
          <p:cNvGrpSpPr/>
          <p:nvPr/>
        </p:nvGrpSpPr>
        <p:grpSpPr>
          <a:xfrm>
            <a:off x="9137488" y="1871469"/>
            <a:ext cx="2556455" cy="452290"/>
            <a:chOff x="7803536" y="2617386"/>
            <a:chExt cx="2556455" cy="636928"/>
          </a:xfrm>
          <a:solidFill>
            <a:srgbClr val="00B0F0"/>
          </a:solidFill>
        </p:grpSpPr>
        <p:sp>
          <p:nvSpPr>
            <p:cNvPr id="25" name="모서리가 둥근 직사각형 12">
              <a:extLst>
                <a:ext uri="{FF2B5EF4-FFF2-40B4-BE49-F238E27FC236}">
                  <a16:creationId xmlns:a16="http://schemas.microsoft.com/office/drawing/2014/main" id="{5B274715-19C9-6312-2C5F-D6D7EDD70944}"/>
                </a:ext>
              </a:extLst>
            </p:cNvPr>
            <p:cNvSpPr/>
            <p:nvPr/>
          </p:nvSpPr>
          <p:spPr>
            <a:xfrm>
              <a:off x="7833644" y="2617386"/>
              <a:ext cx="2526347" cy="636928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 b="1">
                <a:ea typeface="Pretendard" panose="02000503000000020004" pitchFamily="2" charset="-127"/>
                <a:cs typeface="Pretendard" panose="02000503000000020004" pitchFamily="2" charset="-127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2858AE8-5B63-3E8A-D06E-CDE3568DFF84}"/>
                </a:ext>
              </a:extLst>
            </p:cNvPr>
            <p:cNvSpPr txBox="1"/>
            <p:nvPr/>
          </p:nvSpPr>
          <p:spPr>
            <a:xfrm>
              <a:off x="7803536" y="2641937"/>
              <a:ext cx="2526347" cy="47676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1" lang="en-US" altLang="en-US" sz="1600" b="1" dirty="0" err="1">
                  <a:solidFill>
                    <a:schemeClr val="bg1"/>
                  </a:solidFill>
                  <a:ea typeface="Pretendard SemiBold" panose="02000703000000020004" pitchFamily="50" charset="-127"/>
                  <a:cs typeface="Pretendard SemiBold" panose="02000703000000020004" pitchFamily="50" charset="-127"/>
                </a:rPr>
                <a:t>Studi</a:t>
              </a:r>
              <a:r>
                <a:rPr kumimoji="1" lang="en-US" altLang="en-US" sz="1600" b="1" dirty="0">
                  <a:solidFill>
                    <a:schemeClr val="bg1"/>
                  </a:solidFill>
                  <a:ea typeface="Pretendard SemiBold" panose="02000703000000020004" pitchFamily="50" charset="-127"/>
                  <a:cs typeface="Pretendard SemiBold" panose="02000703000000020004" pitchFamily="50" charset="-127"/>
                </a:rPr>
                <a:t> </a:t>
              </a:r>
              <a:r>
                <a:rPr kumimoji="1" lang="en-US" altLang="en-US" sz="1600" b="1" dirty="0" err="1">
                  <a:solidFill>
                    <a:schemeClr val="bg1"/>
                  </a:solidFill>
                  <a:ea typeface="Pretendard SemiBold" panose="02000703000000020004" pitchFamily="50" charset="-127"/>
                  <a:cs typeface="Pretendard SemiBold" panose="02000703000000020004" pitchFamily="50" charset="-127"/>
                </a:rPr>
                <a:t>teorici</a:t>
              </a:r>
              <a:endParaRPr kumimoji="1" lang="ko-Kore-KR" altLang="en-US" sz="1600" b="1" dirty="0">
                <a:solidFill>
                  <a:schemeClr val="bg1"/>
                </a:solidFill>
                <a:ea typeface="Pretendard SemiBold" panose="02000703000000020004" pitchFamily="50" charset="-127"/>
                <a:cs typeface="Pretendard SemiBold" panose="02000703000000020004" pitchFamily="50" charset="-127"/>
              </a:endParaRPr>
            </a:p>
          </p:txBody>
        </p:sp>
      </p:grpSp>
      <p:grpSp>
        <p:nvGrpSpPr>
          <p:cNvPr id="28" name="그룹 27">
            <a:extLst>
              <a:ext uri="{FF2B5EF4-FFF2-40B4-BE49-F238E27FC236}">
                <a16:creationId xmlns:a16="http://schemas.microsoft.com/office/drawing/2014/main" id="{843C8B9D-E6BF-503E-5B62-ADCA1BF857CF}"/>
              </a:ext>
            </a:extLst>
          </p:cNvPr>
          <p:cNvGrpSpPr/>
          <p:nvPr/>
        </p:nvGrpSpPr>
        <p:grpSpPr>
          <a:xfrm>
            <a:off x="5845021" y="3446817"/>
            <a:ext cx="2546418" cy="452290"/>
            <a:chOff x="7813573" y="2617386"/>
            <a:chExt cx="2546418" cy="636928"/>
          </a:xfrm>
          <a:solidFill>
            <a:srgbClr val="00B0F0"/>
          </a:solidFill>
        </p:grpSpPr>
        <p:sp>
          <p:nvSpPr>
            <p:cNvPr id="30" name="모서리가 둥근 직사각형 12">
              <a:extLst>
                <a:ext uri="{FF2B5EF4-FFF2-40B4-BE49-F238E27FC236}">
                  <a16:creationId xmlns:a16="http://schemas.microsoft.com/office/drawing/2014/main" id="{D6BE1746-5EA1-F251-EBEB-0A372CA27E98}"/>
                </a:ext>
              </a:extLst>
            </p:cNvPr>
            <p:cNvSpPr/>
            <p:nvPr/>
          </p:nvSpPr>
          <p:spPr>
            <a:xfrm>
              <a:off x="7833644" y="2617386"/>
              <a:ext cx="2526347" cy="636928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 b="1">
                <a:ea typeface="Pretendard" panose="02000503000000020004" pitchFamily="2" charset="-127"/>
                <a:cs typeface="Pretendard" panose="02000503000000020004" pitchFamily="2" charset="-127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506890CA-C8A2-6880-E870-2466083429F5}"/>
                </a:ext>
              </a:extLst>
            </p:cNvPr>
            <p:cNvSpPr txBox="1"/>
            <p:nvPr/>
          </p:nvSpPr>
          <p:spPr>
            <a:xfrm>
              <a:off x="7813573" y="2683352"/>
              <a:ext cx="2546418" cy="47676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1" lang="en-US" altLang="ko-Kore-KR" sz="1600" b="1" dirty="0" err="1">
                  <a:solidFill>
                    <a:schemeClr val="bg1"/>
                  </a:solidFill>
                  <a:ea typeface="Pretendard SemiBold" panose="02000703000000020004" pitchFamily="50" charset="-127"/>
                  <a:cs typeface="Pretendard SemiBold" panose="02000703000000020004" pitchFamily="50" charset="-127"/>
                </a:rPr>
                <a:t>Supporto</a:t>
              </a:r>
              <a:r>
                <a:rPr kumimoji="1" lang="en-US" altLang="ko-Kore-KR" sz="1600" b="1" dirty="0">
                  <a:solidFill>
                    <a:schemeClr val="bg1"/>
                  </a:solidFill>
                  <a:ea typeface="Pretendard SemiBold" panose="02000703000000020004" pitchFamily="50" charset="-127"/>
                  <a:cs typeface="Pretendard SemiBold" panose="02000703000000020004" pitchFamily="50" charset="-127"/>
                </a:rPr>
                <a:t> DTT, ITER, DEMO</a:t>
              </a:r>
              <a:endParaRPr kumimoji="1" lang="ko-Kore-KR" altLang="en-US" sz="1600" b="1" dirty="0">
                <a:solidFill>
                  <a:schemeClr val="bg1"/>
                </a:solidFill>
                <a:ea typeface="Pretendard SemiBold" panose="02000703000000020004" pitchFamily="50" charset="-127"/>
                <a:cs typeface="Pretendard SemiBold" panose="02000703000000020004" pitchFamily="50" charset="-127"/>
              </a:endParaRPr>
            </a:p>
          </p:txBody>
        </p:sp>
      </p:grpSp>
      <p:grpSp>
        <p:nvGrpSpPr>
          <p:cNvPr id="27" name="그룹 16">
            <a:extLst>
              <a:ext uri="{FF2B5EF4-FFF2-40B4-BE49-F238E27FC236}">
                <a16:creationId xmlns:a16="http://schemas.microsoft.com/office/drawing/2014/main" id="{2488761D-B70B-406E-2440-904D1668686F}"/>
              </a:ext>
            </a:extLst>
          </p:cNvPr>
          <p:cNvGrpSpPr/>
          <p:nvPr/>
        </p:nvGrpSpPr>
        <p:grpSpPr>
          <a:xfrm>
            <a:off x="2542239" y="4992095"/>
            <a:ext cx="2526347" cy="452290"/>
            <a:chOff x="7833644" y="2617386"/>
            <a:chExt cx="2526347" cy="636928"/>
          </a:xfrm>
          <a:solidFill>
            <a:schemeClr val="accent4">
              <a:lumMod val="75000"/>
            </a:schemeClr>
          </a:solidFill>
        </p:grpSpPr>
        <p:sp>
          <p:nvSpPr>
            <p:cNvPr id="32" name="모서리가 둥근 직사각형 12">
              <a:extLst>
                <a:ext uri="{FF2B5EF4-FFF2-40B4-BE49-F238E27FC236}">
                  <a16:creationId xmlns:a16="http://schemas.microsoft.com/office/drawing/2014/main" id="{5B274715-19C9-6312-2C5F-D6D7EDD70944}"/>
                </a:ext>
              </a:extLst>
            </p:cNvPr>
            <p:cNvSpPr/>
            <p:nvPr/>
          </p:nvSpPr>
          <p:spPr>
            <a:xfrm>
              <a:off x="7833644" y="2617386"/>
              <a:ext cx="2526347" cy="636928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 b="1">
                <a:ea typeface="Pretendard" panose="02000503000000020004" pitchFamily="2" charset="-127"/>
                <a:cs typeface="Pretendard" panose="02000503000000020004" pitchFamily="2" charset="-127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2858AE8-5B63-3E8A-D06E-CDE3568DFF84}"/>
                </a:ext>
              </a:extLst>
            </p:cNvPr>
            <p:cNvSpPr txBox="1"/>
            <p:nvPr/>
          </p:nvSpPr>
          <p:spPr>
            <a:xfrm>
              <a:off x="7833644" y="2683352"/>
              <a:ext cx="2526347" cy="47676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1" lang="en-US" altLang="en-US" sz="1600" b="1" dirty="0" err="1">
                  <a:solidFill>
                    <a:schemeClr val="bg1"/>
                  </a:solidFill>
                  <a:ea typeface="Pretendard SemiBold" panose="02000703000000020004" pitchFamily="50" charset="-127"/>
                  <a:cs typeface="Pretendard SemiBold" panose="02000703000000020004" pitchFamily="50" charset="-127"/>
                </a:rPr>
                <a:t>Schemi</a:t>
              </a:r>
              <a:r>
                <a:rPr kumimoji="1" lang="en-US" altLang="en-US" sz="1600" b="1" dirty="0">
                  <a:solidFill>
                    <a:schemeClr val="bg1"/>
                  </a:solidFill>
                  <a:ea typeface="Pretendard SemiBold" panose="02000703000000020004" pitchFamily="50" charset="-127"/>
                  <a:cs typeface="Pretendard SemiBold" panose="02000703000000020004" pitchFamily="50" charset="-127"/>
                </a:rPr>
                <a:t> di </a:t>
              </a:r>
              <a:r>
                <a:rPr kumimoji="1" lang="en-US" altLang="en-US" sz="1600" b="1" dirty="0" err="1">
                  <a:solidFill>
                    <a:schemeClr val="bg1"/>
                  </a:solidFill>
                  <a:ea typeface="Pretendard SemiBold" panose="02000703000000020004" pitchFamily="50" charset="-127"/>
                  <a:cs typeface="Pretendard SemiBold" panose="02000703000000020004" pitchFamily="50" charset="-127"/>
                </a:rPr>
                <a:t>ignizione</a:t>
              </a:r>
              <a:endParaRPr kumimoji="1" lang="ko-Kore-KR" altLang="en-US" sz="1600" b="1" dirty="0">
                <a:solidFill>
                  <a:schemeClr val="bg1"/>
                </a:solidFill>
                <a:ea typeface="Pretendard SemiBold" panose="02000703000000020004" pitchFamily="50" charset="-127"/>
                <a:cs typeface="Pretendard SemiBold" panose="02000703000000020004" pitchFamily="50" charset="-127"/>
              </a:endParaRPr>
            </a:p>
          </p:txBody>
        </p:sp>
      </p:grpSp>
      <p:grpSp>
        <p:nvGrpSpPr>
          <p:cNvPr id="35" name="그룹 27">
            <a:extLst>
              <a:ext uri="{FF2B5EF4-FFF2-40B4-BE49-F238E27FC236}">
                <a16:creationId xmlns:a16="http://schemas.microsoft.com/office/drawing/2014/main" id="{843C8B9D-E6BF-503E-5B62-ADCA1BF857CF}"/>
              </a:ext>
            </a:extLst>
          </p:cNvPr>
          <p:cNvGrpSpPr/>
          <p:nvPr/>
        </p:nvGrpSpPr>
        <p:grpSpPr>
          <a:xfrm>
            <a:off x="5845021" y="5022165"/>
            <a:ext cx="2546418" cy="452290"/>
            <a:chOff x="7813573" y="2617386"/>
            <a:chExt cx="2546418" cy="636928"/>
          </a:xfrm>
          <a:solidFill>
            <a:schemeClr val="accent4">
              <a:lumMod val="75000"/>
            </a:schemeClr>
          </a:solidFill>
        </p:grpSpPr>
        <p:sp>
          <p:nvSpPr>
            <p:cNvPr id="36" name="모서리가 둥근 직사각형 12">
              <a:extLst>
                <a:ext uri="{FF2B5EF4-FFF2-40B4-BE49-F238E27FC236}">
                  <a16:creationId xmlns:a16="http://schemas.microsoft.com/office/drawing/2014/main" id="{D6BE1746-5EA1-F251-EBEB-0A372CA27E98}"/>
                </a:ext>
              </a:extLst>
            </p:cNvPr>
            <p:cNvSpPr/>
            <p:nvPr/>
          </p:nvSpPr>
          <p:spPr>
            <a:xfrm>
              <a:off x="7833644" y="2617386"/>
              <a:ext cx="2526347" cy="636928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 b="1">
                <a:ea typeface="Pretendard" panose="02000503000000020004" pitchFamily="2" charset="-127"/>
                <a:cs typeface="Pretendard" panose="02000503000000020004" pitchFamily="2" charset="-127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506890CA-C8A2-6880-E870-2466083429F5}"/>
                </a:ext>
              </a:extLst>
            </p:cNvPr>
            <p:cNvSpPr txBox="1"/>
            <p:nvPr/>
          </p:nvSpPr>
          <p:spPr>
            <a:xfrm>
              <a:off x="7813573" y="2683352"/>
              <a:ext cx="2546418" cy="47676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1" lang="en-US" altLang="ko-Kore-KR" sz="1600" b="1" dirty="0" err="1">
                  <a:solidFill>
                    <a:schemeClr val="bg1"/>
                  </a:solidFill>
                  <a:ea typeface="Pretendard SemiBold" panose="02000703000000020004" pitchFamily="50" charset="-127"/>
                  <a:cs typeface="Pretendard SemiBold" panose="02000703000000020004" pitchFamily="50" charset="-127"/>
                </a:rPr>
                <a:t>Sistemi</a:t>
              </a:r>
              <a:r>
                <a:rPr kumimoji="1" lang="en-US" altLang="ko-Kore-KR" sz="1600" b="1" dirty="0">
                  <a:solidFill>
                    <a:schemeClr val="bg1"/>
                  </a:solidFill>
                  <a:ea typeface="Pretendard SemiBold" panose="02000703000000020004" pitchFamily="50" charset="-127"/>
                  <a:cs typeface="Pretendard SemiBold" panose="02000703000000020004" pitchFamily="50" charset="-127"/>
                </a:rPr>
                <a:t> </a:t>
              </a:r>
              <a:r>
                <a:rPr kumimoji="1" lang="en-US" altLang="ko-Kore-KR" sz="1600" b="1" dirty="0" err="1">
                  <a:solidFill>
                    <a:schemeClr val="bg1"/>
                  </a:solidFill>
                  <a:ea typeface="Pretendard SemiBold" panose="02000703000000020004" pitchFamily="50" charset="-127"/>
                  <a:cs typeface="Pretendard SemiBold" panose="02000703000000020004" pitchFamily="50" charset="-127"/>
                </a:rPr>
                <a:t>diagnostici</a:t>
              </a:r>
              <a:endParaRPr kumimoji="1" lang="ko-Kore-KR" altLang="en-US" sz="1600" b="1" dirty="0">
                <a:solidFill>
                  <a:schemeClr val="bg1"/>
                </a:solidFill>
                <a:ea typeface="Pretendard SemiBold" panose="02000703000000020004" pitchFamily="50" charset="-127"/>
                <a:cs typeface="Pretendard SemiBold" panose="02000703000000020004" pitchFamily="50" charset="-127"/>
              </a:endParaRP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52C8B7C1-5CAF-D7E1-5F0E-D3C058A17B96}"/>
              </a:ext>
            </a:extLst>
          </p:cNvPr>
          <p:cNvSpPr txBox="1"/>
          <p:nvPr/>
        </p:nvSpPr>
        <p:spPr>
          <a:xfrm>
            <a:off x="9044056" y="2372833"/>
            <a:ext cx="27282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dirty="0" err="1"/>
              <a:t>Numerical</a:t>
            </a:r>
            <a:r>
              <a:rPr lang="it-IT" sz="1200" dirty="0"/>
              <a:t> </a:t>
            </a:r>
            <a:r>
              <a:rPr lang="it-IT" sz="1200" dirty="0" err="1"/>
              <a:t>codes</a:t>
            </a:r>
            <a:r>
              <a:rPr lang="it-IT" sz="1200" dirty="0"/>
              <a:t> </a:t>
            </a:r>
            <a:r>
              <a:rPr lang="it-IT" sz="1200" dirty="0" err="1"/>
              <a:t>development</a:t>
            </a:r>
            <a:endParaRPr lang="it-IT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dirty="0"/>
              <a:t>3D </a:t>
            </a:r>
            <a:r>
              <a:rPr lang="it-IT" sz="1200" dirty="0" err="1"/>
              <a:t>physics</a:t>
            </a:r>
            <a:r>
              <a:rPr lang="it-IT" sz="1200" dirty="0"/>
              <a:t> </a:t>
            </a:r>
            <a:r>
              <a:rPr lang="it-IT" sz="1200" dirty="0" err="1"/>
              <a:t>effects</a:t>
            </a:r>
            <a:r>
              <a:rPr lang="it-IT" sz="1200" dirty="0"/>
              <a:t> on </a:t>
            </a:r>
            <a:r>
              <a:rPr lang="it-IT" sz="1200" dirty="0" err="1"/>
              <a:t>instabilities</a:t>
            </a:r>
            <a:endParaRPr lang="it-IT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dirty="0" err="1"/>
              <a:t>Integrated</a:t>
            </a:r>
            <a:r>
              <a:rPr lang="it-IT" sz="1200" dirty="0"/>
              <a:t> </a:t>
            </a:r>
            <a:r>
              <a:rPr lang="it-IT" sz="1200" dirty="0" err="1"/>
              <a:t>Modeliing</a:t>
            </a:r>
            <a:r>
              <a:rPr lang="it-IT" sz="1200" dirty="0"/>
              <a:t>: DTT digital twin</a:t>
            </a:r>
          </a:p>
        </p:txBody>
      </p:sp>
      <p:sp>
        <p:nvSpPr>
          <p:cNvPr id="3" name="Rectangle 2"/>
          <p:cNvSpPr/>
          <p:nvPr/>
        </p:nvSpPr>
        <p:spPr>
          <a:xfrm>
            <a:off x="2339519" y="5597980"/>
            <a:ext cx="35306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dirty="0"/>
              <a:t>High </a:t>
            </a:r>
            <a:r>
              <a:rPr lang="it-IT" sz="1200" dirty="0" err="1"/>
              <a:t>efficiency</a:t>
            </a:r>
            <a:r>
              <a:rPr lang="it-IT" sz="1200" dirty="0"/>
              <a:t> </a:t>
            </a:r>
            <a:r>
              <a:rPr lang="it-IT" sz="1200" dirty="0" err="1"/>
              <a:t>advanced</a:t>
            </a:r>
            <a:r>
              <a:rPr lang="it-IT" sz="1200" dirty="0"/>
              <a:t> </a:t>
            </a:r>
            <a:r>
              <a:rPr lang="it-IT" sz="1200" dirty="0" err="1"/>
              <a:t>ignition</a:t>
            </a:r>
            <a:r>
              <a:rPr lang="it-IT" sz="1200" dirty="0"/>
              <a:t> </a:t>
            </a:r>
            <a:r>
              <a:rPr lang="it-IT" sz="1200" dirty="0" err="1"/>
              <a:t>schemes</a:t>
            </a:r>
            <a:endParaRPr lang="it-IT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dirty="0"/>
              <a:t>Laser-plasma </a:t>
            </a:r>
            <a:r>
              <a:rPr lang="it-IT" sz="1200" dirty="0" err="1"/>
              <a:t>instabilities</a:t>
            </a:r>
            <a:r>
              <a:rPr lang="it-IT" sz="1200" dirty="0"/>
              <a:t> studies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LPI studies for Inertial Fusion (</a:t>
            </a:r>
            <a:r>
              <a:rPr lang="en-US" sz="1200" dirty="0" err="1"/>
              <a:t>HiPER</a:t>
            </a:r>
            <a:r>
              <a:rPr lang="en-US" sz="1200" dirty="0"/>
              <a:t>+)</a:t>
            </a:r>
            <a:endParaRPr lang="it-IT" sz="1200" dirty="0"/>
          </a:p>
        </p:txBody>
      </p:sp>
      <p:sp>
        <p:nvSpPr>
          <p:cNvPr id="40" name="Rectangle 39"/>
          <p:cNvSpPr/>
          <p:nvPr/>
        </p:nvSpPr>
        <p:spPr>
          <a:xfrm>
            <a:off x="5832343" y="5598947"/>
            <a:ext cx="307279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dirty="0"/>
              <a:t>Design and </a:t>
            </a:r>
            <a:r>
              <a:rPr lang="it-IT" sz="1200" dirty="0" err="1"/>
              <a:t>realization</a:t>
            </a:r>
            <a:r>
              <a:rPr lang="it-IT" sz="1200" dirty="0"/>
              <a:t> of </a:t>
            </a:r>
            <a:r>
              <a:rPr lang="it-IT" sz="1200" dirty="0" err="1"/>
              <a:t>diagnostics</a:t>
            </a:r>
            <a:r>
              <a:rPr lang="it-IT" sz="1200" dirty="0"/>
              <a:t> for ICF</a:t>
            </a:r>
          </a:p>
        </p:txBody>
      </p:sp>
      <p:grpSp>
        <p:nvGrpSpPr>
          <p:cNvPr id="43" name="그룹 27">
            <a:extLst>
              <a:ext uri="{FF2B5EF4-FFF2-40B4-BE49-F238E27FC236}">
                <a16:creationId xmlns:a16="http://schemas.microsoft.com/office/drawing/2014/main" id="{843C8B9D-E6BF-503E-5B62-ADCA1BF857CF}"/>
              </a:ext>
            </a:extLst>
          </p:cNvPr>
          <p:cNvGrpSpPr/>
          <p:nvPr/>
        </p:nvGrpSpPr>
        <p:grpSpPr>
          <a:xfrm>
            <a:off x="9142506" y="5032190"/>
            <a:ext cx="2546418" cy="452290"/>
            <a:chOff x="7813573" y="2617386"/>
            <a:chExt cx="2546418" cy="636928"/>
          </a:xfrm>
          <a:solidFill>
            <a:schemeClr val="accent4">
              <a:lumMod val="75000"/>
            </a:schemeClr>
          </a:solidFill>
        </p:grpSpPr>
        <p:sp>
          <p:nvSpPr>
            <p:cNvPr id="44" name="모서리가 둥근 직사각형 12">
              <a:extLst>
                <a:ext uri="{FF2B5EF4-FFF2-40B4-BE49-F238E27FC236}">
                  <a16:creationId xmlns:a16="http://schemas.microsoft.com/office/drawing/2014/main" id="{D6BE1746-5EA1-F251-EBEB-0A372CA27E98}"/>
                </a:ext>
              </a:extLst>
            </p:cNvPr>
            <p:cNvSpPr/>
            <p:nvPr/>
          </p:nvSpPr>
          <p:spPr>
            <a:xfrm>
              <a:off x="7833644" y="2617386"/>
              <a:ext cx="2526347" cy="636928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 b="1">
                <a:ea typeface="Pretendard" panose="02000503000000020004" pitchFamily="2" charset="-127"/>
                <a:cs typeface="Pretendard" panose="02000503000000020004" pitchFamily="2" charset="-127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506890CA-C8A2-6880-E870-2466083429F5}"/>
                </a:ext>
              </a:extLst>
            </p:cNvPr>
            <p:cNvSpPr txBox="1"/>
            <p:nvPr/>
          </p:nvSpPr>
          <p:spPr>
            <a:xfrm>
              <a:off x="7813573" y="2683352"/>
              <a:ext cx="2546418" cy="47676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1" lang="en-US" altLang="ko-Kore-KR" sz="1600" b="1" dirty="0" err="1">
                  <a:solidFill>
                    <a:schemeClr val="bg1"/>
                  </a:solidFill>
                  <a:ea typeface="Pretendard SemiBold" panose="02000703000000020004" pitchFamily="50" charset="-127"/>
                  <a:cs typeface="Pretendard SemiBold" panose="02000703000000020004" pitchFamily="50" charset="-127"/>
                </a:rPr>
                <a:t>Tecnologia</a:t>
              </a:r>
              <a:r>
                <a:rPr kumimoji="1" lang="en-US" altLang="ko-Kore-KR" sz="1600" b="1" dirty="0">
                  <a:solidFill>
                    <a:schemeClr val="bg1"/>
                  </a:solidFill>
                  <a:ea typeface="Pretendard SemiBold" panose="02000703000000020004" pitchFamily="50" charset="-127"/>
                  <a:cs typeface="Pretendard SemiBold" panose="02000703000000020004" pitchFamily="50" charset="-127"/>
                </a:rPr>
                <a:t>  laser</a:t>
              </a:r>
              <a:endParaRPr kumimoji="1" lang="ko-Kore-KR" altLang="en-US" sz="1600" b="1" dirty="0">
                <a:solidFill>
                  <a:schemeClr val="bg1"/>
                </a:solidFill>
                <a:ea typeface="Pretendard SemiBold" panose="02000703000000020004" pitchFamily="50" charset="-127"/>
                <a:cs typeface="Pretendard SemiBold" panose="02000703000000020004" pitchFamily="50" charset="-127"/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9162577" y="5597980"/>
            <a:ext cx="260974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dirty="0"/>
              <a:t>High </a:t>
            </a:r>
            <a:r>
              <a:rPr lang="it-IT" sz="1200" dirty="0" err="1"/>
              <a:t>efficiency</a:t>
            </a:r>
            <a:r>
              <a:rPr lang="it-IT" sz="1200" dirty="0"/>
              <a:t> laser </a:t>
            </a:r>
            <a:r>
              <a:rPr lang="it-IT" sz="1200" dirty="0" err="1"/>
              <a:t>amplifiers</a:t>
            </a:r>
            <a:endParaRPr lang="it-IT" sz="1200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27E4C51-69AF-4B2A-B884-8D760B97323B}"/>
              </a:ext>
            </a:extLst>
          </p:cNvPr>
          <p:cNvSpPr txBox="1"/>
          <p:nvPr/>
        </p:nvSpPr>
        <p:spPr>
          <a:xfrm>
            <a:off x="5260275" y="3922484"/>
            <a:ext cx="336902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sz="1200" dirty="0"/>
              <a:t>Fusion generation training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sz="1200" dirty="0"/>
              <a:t>Socio economic studies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it-IT" sz="1200" dirty="0"/>
              <a:t>High </a:t>
            </a:r>
            <a:r>
              <a:rPr lang="it-IT" sz="1200" dirty="0" err="1"/>
              <a:t>magnetic</a:t>
            </a:r>
            <a:r>
              <a:rPr lang="it-IT" sz="1200" dirty="0"/>
              <a:t> fields </a:t>
            </a:r>
            <a:r>
              <a:rPr lang="it-IT" sz="1200" dirty="0" err="1"/>
              <a:t>superconductors</a:t>
            </a:r>
            <a:endParaRPr lang="it-IT" sz="1200" dirty="0"/>
          </a:p>
        </p:txBody>
      </p:sp>
      <p:sp>
        <p:nvSpPr>
          <p:cNvPr id="47" name="직사각형 35">
            <a:extLst>
              <a:ext uri="{FF2B5EF4-FFF2-40B4-BE49-F238E27FC236}">
                <a16:creationId xmlns:a16="http://schemas.microsoft.com/office/drawing/2014/main" id="{1A23FE79-411C-4ABF-B34E-C59F6D893646}"/>
              </a:ext>
            </a:extLst>
          </p:cNvPr>
          <p:cNvSpPr/>
          <p:nvPr/>
        </p:nvSpPr>
        <p:spPr>
          <a:xfrm>
            <a:off x="0" y="0"/>
            <a:ext cx="12192000" cy="540000"/>
          </a:xfrm>
          <a:prstGeom prst="rect">
            <a:avLst/>
          </a:prstGeom>
          <a:gradFill flip="none" rotWithShape="1">
            <a:gsLst>
              <a:gs pos="0">
                <a:srgbClr val="0070C0"/>
              </a:gs>
              <a:gs pos="51000">
                <a:schemeClr val="accent1">
                  <a:tint val="44500"/>
                  <a:satMod val="160000"/>
                </a:schemeClr>
              </a:gs>
              <a:gs pos="24000">
                <a:srgbClr val="2A87CC"/>
              </a:gs>
              <a:gs pos="98333">
                <a:schemeClr val="accent4">
                  <a:lumMod val="50000"/>
                </a:schemeClr>
              </a:gs>
              <a:gs pos="81000">
                <a:schemeClr val="accent4">
                  <a:lumMod val="75000"/>
                </a:schemeClr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77D2C6B-04AB-4ACF-9799-494AD25B56F9}"/>
              </a:ext>
            </a:extLst>
          </p:cNvPr>
          <p:cNvSpPr txBox="1"/>
          <p:nvPr/>
        </p:nvSpPr>
        <p:spPr>
          <a:xfrm>
            <a:off x="-1" y="0"/>
            <a:ext cx="50738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x-none"/>
            </a:defPPr>
            <a:lvl1pPr>
              <a:defRPr sz="1400">
                <a:solidFill>
                  <a:schemeClr val="bg1">
                    <a:lumMod val="50000"/>
                  </a:schemeClr>
                </a:solidFill>
                <a:latin typeface="Pretendard SemiBold" panose="02000703000000020004" pitchFamily="50" charset="-127"/>
                <a:ea typeface="Pretendard SemiBold" panose="02000703000000020004" pitchFamily="50" charset="-127"/>
                <a:cs typeface="Pretendard SemiBold" panose="02000703000000020004" pitchFamily="50" charset="-127"/>
              </a:defRPr>
            </a:lvl1pPr>
          </a:lstStyle>
          <a:p>
            <a:r>
              <a:rPr lang="en-GB" altLang="ko-KR" sz="1200" i="1" dirty="0">
                <a:solidFill>
                  <a:schemeClr val="bg1"/>
                </a:solidFill>
                <a:latin typeface="+mn-lt"/>
              </a:rPr>
              <a:t>Workshop </a:t>
            </a:r>
            <a:r>
              <a:rPr lang="it-IT" altLang="ko-KR" sz="1200" i="1" dirty="0">
                <a:solidFill>
                  <a:schemeClr val="bg1"/>
                </a:solidFill>
                <a:latin typeface="+mn-lt"/>
              </a:rPr>
              <a:t>su “Sostenibilità PNRR@CNR”, Pisa, 10/02/2025 - Aggregazione RIFF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87031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Graphic spid="2" grpId="0">
        <p:bldAsOne/>
      </p:bldGraphic>
      <p:bldP spid="9" grpId="0"/>
      <p:bldP spid="13" grpId="0"/>
      <p:bldP spid="39" grpId="0"/>
      <p:bldP spid="3" grpId="0"/>
      <p:bldP spid="40" grpId="0"/>
      <p:bldP spid="46" grpId="0"/>
      <p:bldP spid="3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4743450" cy="6934874"/>
          </a:xfrm>
          <a:prstGeom prst="rect">
            <a:avLst/>
          </a:prstGeom>
          <a:solidFill>
            <a:srgbClr val="056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TextBox 18"/>
          <p:cNvSpPr txBox="1"/>
          <p:nvPr/>
        </p:nvSpPr>
        <p:spPr>
          <a:xfrm>
            <a:off x="245471" y="234150"/>
            <a:ext cx="4231279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err="1">
                <a:solidFill>
                  <a:schemeClr val="bg1"/>
                </a:solidFill>
              </a:rPr>
              <a:t>Produzione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scientifica</a:t>
            </a:r>
            <a:endParaRPr lang="en-GB" sz="3200" dirty="0">
              <a:solidFill>
                <a:schemeClr val="bg1"/>
              </a:solidFill>
            </a:endParaRPr>
          </a:p>
          <a:p>
            <a:endParaRPr lang="it-IT" sz="1400" dirty="0">
              <a:solidFill>
                <a:schemeClr val="bg1"/>
              </a:solidFill>
            </a:endParaRPr>
          </a:p>
          <a:p>
            <a:pPr algn="ctr"/>
            <a:endParaRPr lang="en-GB" sz="2000" spc="300" dirty="0">
              <a:solidFill>
                <a:schemeClr val="bg1"/>
              </a:solidFill>
            </a:endParaRPr>
          </a:p>
          <a:p>
            <a:endParaRPr lang="en-GB" sz="2000" dirty="0">
              <a:solidFill>
                <a:schemeClr val="bg1"/>
              </a:solidFill>
            </a:endParaRPr>
          </a:p>
          <a:p>
            <a:pPr algn="ctr"/>
            <a:endParaRPr lang="en-GB" sz="1600" spc="300" dirty="0">
              <a:solidFill>
                <a:schemeClr val="bg1"/>
              </a:solidFill>
            </a:endParaRPr>
          </a:p>
          <a:p>
            <a:pPr algn="ctr"/>
            <a:r>
              <a:rPr lang="en-GB" sz="2400" b="1" spc="300" dirty="0">
                <a:solidFill>
                  <a:srgbClr val="FFFF00"/>
                </a:solidFill>
              </a:rPr>
              <a:t>29</a:t>
            </a:r>
            <a:r>
              <a:rPr lang="en-GB" sz="2400" b="1" spc="300" dirty="0">
                <a:solidFill>
                  <a:schemeClr val="bg1"/>
                </a:solidFill>
              </a:rPr>
              <a:t> </a:t>
            </a:r>
            <a:r>
              <a:rPr lang="en-GB" sz="2400" b="1" spc="300" dirty="0" err="1">
                <a:solidFill>
                  <a:schemeClr val="bg1"/>
                </a:solidFill>
              </a:rPr>
              <a:t>TD+PhD</a:t>
            </a:r>
            <a:endParaRPr lang="en-GB" sz="2400" b="1" spc="300" dirty="0">
              <a:solidFill>
                <a:schemeClr val="bg1"/>
              </a:solidFill>
            </a:endParaRPr>
          </a:p>
          <a:p>
            <a:pPr algn="ctr"/>
            <a:endParaRPr lang="en-GB" sz="2400" b="1" spc="300" dirty="0">
              <a:solidFill>
                <a:schemeClr val="bg1"/>
              </a:solidFill>
            </a:endParaRPr>
          </a:p>
          <a:p>
            <a:pPr algn="ctr"/>
            <a:r>
              <a:rPr lang="en-GB" sz="2400" b="1" spc="300" dirty="0">
                <a:solidFill>
                  <a:srgbClr val="FFFF00"/>
                </a:solidFill>
              </a:rPr>
              <a:t>155</a:t>
            </a:r>
            <a:r>
              <a:rPr lang="en-GB" sz="2400" b="1" spc="300" dirty="0">
                <a:solidFill>
                  <a:schemeClr val="bg1"/>
                </a:solidFill>
              </a:rPr>
              <a:t> </a:t>
            </a:r>
            <a:r>
              <a:rPr lang="en-GB" sz="2400" b="1" spc="300" dirty="0" err="1">
                <a:solidFill>
                  <a:schemeClr val="bg1"/>
                </a:solidFill>
              </a:rPr>
              <a:t>pubblicazioni</a:t>
            </a:r>
            <a:endParaRPr lang="en-GB" sz="2400" b="1" spc="300" dirty="0">
              <a:solidFill>
                <a:schemeClr val="bg1"/>
              </a:solidFill>
            </a:endParaRPr>
          </a:p>
          <a:p>
            <a:pPr algn="ctr"/>
            <a:endParaRPr lang="en-GB" sz="2400" b="1" spc="300" dirty="0">
              <a:solidFill>
                <a:schemeClr val="bg1"/>
              </a:solidFill>
            </a:endParaRPr>
          </a:p>
          <a:p>
            <a:pPr algn="ctr"/>
            <a:r>
              <a:rPr lang="en-GB" sz="2400" b="1" spc="300" dirty="0">
                <a:solidFill>
                  <a:srgbClr val="FFFF00"/>
                </a:solidFill>
              </a:rPr>
              <a:t>17</a:t>
            </a:r>
            <a:r>
              <a:rPr lang="en-GB" sz="2400" b="1" spc="300" dirty="0">
                <a:solidFill>
                  <a:schemeClr val="bg1"/>
                </a:solidFill>
              </a:rPr>
              <a:t> </a:t>
            </a:r>
            <a:r>
              <a:rPr lang="en-GB" sz="2400" b="1" spc="300" dirty="0" err="1">
                <a:solidFill>
                  <a:schemeClr val="bg1"/>
                </a:solidFill>
              </a:rPr>
              <a:t>ambiti</a:t>
            </a:r>
            <a:r>
              <a:rPr lang="en-GB" sz="2400" b="1" spc="300" dirty="0">
                <a:solidFill>
                  <a:schemeClr val="bg1"/>
                </a:solidFill>
              </a:rPr>
              <a:t> </a:t>
            </a:r>
            <a:r>
              <a:rPr lang="en-GB" sz="2400" b="1" spc="300" dirty="0" err="1">
                <a:solidFill>
                  <a:schemeClr val="bg1"/>
                </a:solidFill>
              </a:rPr>
              <a:t>disciplinari</a:t>
            </a:r>
            <a:endParaRPr lang="en-GB" sz="2400" b="1" spc="300" dirty="0">
              <a:solidFill>
                <a:schemeClr val="bg1"/>
              </a:solidFill>
            </a:endParaRPr>
          </a:p>
          <a:p>
            <a:pPr algn="ctr"/>
            <a:endParaRPr lang="en-GB" sz="1600" spc="300" dirty="0">
              <a:solidFill>
                <a:schemeClr val="bg1"/>
              </a:solidFill>
            </a:endParaRPr>
          </a:p>
          <a:p>
            <a:pPr algn="ctr"/>
            <a:r>
              <a:rPr lang="en-GB" sz="1600" spc="300" dirty="0">
                <a:solidFill>
                  <a:schemeClr val="bg1"/>
                </a:solidFill>
              </a:rPr>
              <a:t>nuovo </a:t>
            </a:r>
            <a:r>
              <a:rPr lang="en-GB" sz="1600" spc="300" dirty="0" err="1">
                <a:solidFill>
                  <a:schemeClr val="bg1"/>
                </a:solidFill>
              </a:rPr>
              <a:t>ambito</a:t>
            </a:r>
            <a:r>
              <a:rPr lang="en-GB" sz="1600" spc="300" dirty="0">
                <a:solidFill>
                  <a:schemeClr val="bg1"/>
                </a:solidFill>
              </a:rPr>
              <a:t> </a:t>
            </a:r>
            <a:r>
              <a:rPr lang="en-GB" sz="1600" spc="300" dirty="0" err="1">
                <a:solidFill>
                  <a:schemeClr val="bg1"/>
                </a:solidFill>
              </a:rPr>
              <a:t>disciplinare</a:t>
            </a:r>
            <a:r>
              <a:rPr lang="en-GB" sz="1600" spc="300" dirty="0">
                <a:solidFill>
                  <a:schemeClr val="bg1"/>
                </a:solidFill>
              </a:rPr>
              <a:t> “</a:t>
            </a:r>
            <a:r>
              <a:rPr lang="en-GB" sz="2000" spc="300" dirty="0">
                <a:solidFill>
                  <a:srgbClr val="FFFF00"/>
                </a:solidFill>
              </a:rPr>
              <a:t>Nuclear Fusion Science e Technology</a:t>
            </a:r>
            <a:r>
              <a:rPr lang="en-GB" sz="1600" spc="300" dirty="0">
                <a:solidFill>
                  <a:schemeClr val="bg1"/>
                </a:solidFill>
              </a:rPr>
              <a:t>”</a:t>
            </a:r>
          </a:p>
          <a:p>
            <a:pPr algn="ctr"/>
            <a:endParaRPr lang="en-GB" sz="1600" spc="300" dirty="0">
              <a:solidFill>
                <a:schemeClr val="bg1"/>
              </a:solidFill>
            </a:endParaRPr>
          </a:p>
          <a:p>
            <a:pPr algn="ctr"/>
            <a:r>
              <a:rPr lang="en-GB" sz="1600" spc="300" dirty="0">
                <a:solidFill>
                  <a:schemeClr val="bg1"/>
                </a:solidFill>
              </a:rPr>
              <a:t> </a:t>
            </a:r>
            <a:endParaRPr lang="it-IT" sz="1600" spc="300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587052" y="470544"/>
            <a:ext cx="5572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schemeClr val="accent1">
                    <a:lumMod val="50000"/>
                  </a:schemeClr>
                </a:solidFill>
              </a:rPr>
              <a:t>Ambiti tematici e produzione scientifica</a:t>
            </a:r>
            <a:endParaRPr lang="it-IT" sz="2400" spc="3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93622" y="972827"/>
            <a:ext cx="2373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pc="300" dirty="0"/>
              <a:t>PNRR 2022-2024</a:t>
            </a:r>
            <a:endParaRPr lang="it-IT" spc="3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B6003DC-194D-4B8C-9DFF-5A4135605F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9279" y="1566153"/>
            <a:ext cx="5745832" cy="4821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471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188844"/>
            <a:ext cx="1525180" cy="650019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70000"/>
                </a:schemeClr>
              </a:gs>
              <a:gs pos="0">
                <a:schemeClr val="accent4">
                  <a:lumMod val="75000"/>
                </a:schemeClr>
              </a:gs>
              <a:gs pos="39000">
                <a:schemeClr val="accent1">
                  <a:lumMod val="45000"/>
                  <a:lumOff val="55000"/>
                </a:schemeClr>
              </a:gs>
              <a:gs pos="100000">
                <a:srgbClr val="00B0F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Rectangle 2"/>
          <p:cNvSpPr/>
          <p:nvPr/>
        </p:nvSpPr>
        <p:spPr>
          <a:xfrm>
            <a:off x="524724" y="1247154"/>
            <a:ext cx="4494111" cy="4525701"/>
          </a:xfrm>
          <a:prstGeom prst="rect">
            <a:avLst/>
          </a:prstGeom>
          <a:solidFill>
            <a:srgbClr val="00B0F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95811C-B85E-64E0-31B7-BF4C179C0EE1}"/>
              </a:ext>
            </a:extLst>
          </p:cNvPr>
          <p:cNvSpPr txBox="1"/>
          <p:nvPr/>
        </p:nvSpPr>
        <p:spPr>
          <a:xfrm>
            <a:off x="1273215" y="2171856"/>
            <a:ext cx="3900668" cy="27494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000"/>
              </a:spcBef>
            </a:pPr>
            <a:r>
              <a:rPr lang="en-US" altLang="ko-Kore-KR" sz="2800" dirty="0" err="1">
                <a:latin typeface="+mj-lt"/>
                <a:ea typeface="Pretendard SemiBold" panose="02000703000000020004" pitchFamily="50" charset="-127"/>
                <a:cs typeface="Pretendard SemiBold" panose="02000703000000020004" pitchFamily="50" charset="-127"/>
              </a:rPr>
              <a:t>L’aggrezione</a:t>
            </a:r>
            <a:endParaRPr lang="en-US" altLang="ko-Kore-KR" sz="2800" dirty="0">
              <a:latin typeface="+mj-lt"/>
              <a:ea typeface="Pretendard SemiBold" panose="02000703000000020004" pitchFamily="50" charset="-127"/>
              <a:cs typeface="Pretendard SemiBold" panose="02000703000000020004" pitchFamily="50" charset="-127"/>
            </a:endParaRPr>
          </a:p>
          <a:p>
            <a:pPr algn="ctr">
              <a:spcBef>
                <a:spcPts val="1000"/>
              </a:spcBef>
            </a:pPr>
            <a:r>
              <a:rPr lang="en-US" altLang="ko-Kore-KR" sz="3200" b="1" dirty="0" err="1">
                <a:latin typeface="+mj-lt"/>
                <a:ea typeface="Pretendard SemiBold" panose="02000703000000020004" pitchFamily="50" charset="-127"/>
                <a:cs typeface="Pretendard SemiBold" panose="02000703000000020004" pitchFamily="50" charset="-127"/>
              </a:rPr>
              <a:t>R</a:t>
            </a:r>
            <a:r>
              <a:rPr lang="en-US" altLang="ko-Kore-KR" sz="3200" b="1" dirty="0" err="1">
                <a:solidFill>
                  <a:srgbClr val="FF0000"/>
                </a:solidFill>
                <a:latin typeface="+mj-lt"/>
                <a:ea typeface="Pretendard SemiBold" panose="02000703000000020004" pitchFamily="50" charset="-127"/>
                <a:cs typeface="Pretendard SemiBold" panose="02000703000000020004" pitchFamily="50" charset="-127"/>
              </a:rPr>
              <a:t>i</a:t>
            </a:r>
            <a:r>
              <a:rPr lang="en-US" altLang="ko-Kore-KR" sz="3200" b="1" dirty="0" err="1">
                <a:latin typeface="+mj-lt"/>
                <a:ea typeface="Pretendard SemiBold" panose="02000703000000020004" pitchFamily="50" charset="-127"/>
                <a:cs typeface="Pretendard SemiBold" panose="02000703000000020004" pitchFamily="50" charset="-127"/>
              </a:rPr>
              <a:t>FF</a:t>
            </a:r>
            <a:endParaRPr lang="en-US" altLang="ko-Kore-KR" sz="3200" b="1" dirty="0">
              <a:latin typeface="+mj-lt"/>
              <a:ea typeface="Pretendard SemiBold" panose="02000703000000020004" pitchFamily="50" charset="-127"/>
              <a:cs typeface="Pretendard SemiBold" panose="02000703000000020004" pitchFamily="50" charset="-127"/>
            </a:endParaRPr>
          </a:p>
          <a:p>
            <a:pPr algn="ctr">
              <a:spcBef>
                <a:spcPts val="1000"/>
              </a:spcBef>
            </a:pPr>
            <a:r>
              <a:rPr lang="en-US" altLang="en-US" sz="3200" dirty="0" err="1">
                <a:latin typeface="+mj-lt"/>
                <a:ea typeface="Pretendard SemiBold" panose="02000703000000020004" pitchFamily="50" charset="-127"/>
                <a:cs typeface="Pretendard SemiBold" panose="02000703000000020004" pitchFamily="50" charset="-127"/>
              </a:rPr>
              <a:t>consolida</a:t>
            </a:r>
            <a:r>
              <a:rPr lang="en-US" altLang="en-US" sz="3200" dirty="0">
                <a:latin typeface="+mj-lt"/>
                <a:ea typeface="Pretendard SemiBold" panose="02000703000000020004" pitchFamily="50" charset="-127"/>
                <a:cs typeface="Pretendard SemiBold" panose="02000703000000020004" pitchFamily="50" charset="-127"/>
              </a:rPr>
              <a:t> e </a:t>
            </a:r>
            <a:r>
              <a:rPr lang="en-US" altLang="en-US" sz="3200" dirty="0" err="1">
                <a:latin typeface="+mj-lt"/>
                <a:ea typeface="Pretendard SemiBold" panose="02000703000000020004" pitchFamily="50" charset="-127"/>
                <a:cs typeface="Pretendard SemiBold" panose="02000703000000020004" pitchFamily="50" charset="-127"/>
              </a:rPr>
              <a:t>apre</a:t>
            </a:r>
            <a:r>
              <a:rPr lang="en-US" altLang="en-US" sz="3200" dirty="0">
                <a:latin typeface="+mj-lt"/>
                <a:ea typeface="Pretendard SemiBold" panose="02000703000000020004" pitchFamily="50" charset="-127"/>
                <a:cs typeface="Pretendard SemiBold" panose="02000703000000020004" pitchFamily="50" charset="-127"/>
              </a:rPr>
              <a:t> a </a:t>
            </a:r>
            <a:r>
              <a:rPr lang="en-US" altLang="en-US" sz="3200" dirty="0" err="1">
                <a:latin typeface="+mj-lt"/>
                <a:ea typeface="Pretendard SemiBold" panose="02000703000000020004" pitchFamily="50" charset="-127"/>
                <a:cs typeface="Pretendard SemiBold" panose="02000703000000020004" pitchFamily="50" charset="-127"/>
              </a:rPr>
              <a:t>nuovi</a:t>
            </a:r>
            <a:r>
              <a:rPr lang="en-US" altLang="en-US" sz="3200" dirty="0">
                <a:latin typeface="+mj-lt"/>
                <a:ea typeface="Pretendard SemiBold" panose="02000703000000020004" pitchFamily="50" charset="-127"/>
                <a:cs typeface="Pretendard SemiBold" panose="02000703000000020004" pitchFamily="50" charset="-127"/>
              </a:rPr>
              <a:t> </a:t>
            </a:r>
            <a:r>
              <a:rPr lang="en-US" altLang="en-US" sz="3200" dirty="0" err="1">
                <a:latin typeface="+mj-lt"/>
                <a:ea typeface="Pretendard SemiBold" panose="02000703000000020004" pitchFamily="50" charset="-127"/>
                <a:cs typeface="Pretendard SemiBold" panose="02000703000000020004" pitchFamily="50" charset="-127"/>
              </a:rPr>
              <a:t>percorsi</a:t>
            </a:r>
            <a:r>
              <a:rPr lang="en-US" altLang="en-US" sz="3200" dirty="0">
                <a:latin typeface="+mj-lt"/>
                <a:ea typeface="Pretendard SemiBold" panose="02000703000000020004" pitchFamily="50" charset="-127"/>
                <a:cs typeface="Pretendard SemiBold" panose="02000703000000020004" pitchFamily="50" charset="-127"/>
              </a:rPr>
              <a:t> di </a:t>
            </a:r>
            <a:r>
              <a:rPr lang="en-US" altLang="en-US" sz="3200" dirty="0" err="1">
                <a:latin typeface="+mj-lt"/>
                <a:ea typeface="Pretendard SemiBold" panose="02000703000000020004" pitchFamily="50" charset="-127"/>
                <a:cs typeface="Pretendard SemiBold" panose="02000703000000020004" pitchFamily="50" charset="-127"/>
              </a:rPr>
              <a:t>finanziamento</a:t>
            </a:r>
            <a:endParaRPr lang="ko-Kore-KR" altLang="en-US" sz="3200" dirty="0">
              <a:latin typeface="+mj-lt"/>
              <a:ea typeface="Pretendard SemiBold" panose="02000703000000020004" pitchFamily="50" charset="-127"/>
              <a:cs typeface="Pretendard SemiBold" panose="02000703000000020004" pitchFamily="50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BDE244-0CF7-2CB8-617B-859509EAF685}"/>
              </a:ext>
            </a:extLst>
          </p:cNvPr>
          <p:cNvSpPr txBox="1"/>
          <p:nvPr/>
        </p:nvSpPr>
        <p:spPr>
          <a:xfrm>
            <a:off x="7365268" y="2528695"/>
            <a:ext cx="375466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altLang="ko-Kore-KR" spc="300" dirty="0" err="1">
                <a:ea typeface="Pretendard SemiBold" panose="02000703000000020004" pitchFamily="50" charset="-127"/>
                <a:cs typeface="Pretendard SemiBold" panose="02000703000000020004" pitchFamily="50" charset="-127"/>
              </a:rPr>
              <a:t>Organismi</a:t>
            </a:r>
            <a:r>
              <a:rPr lang="en-GB" altLang="ko-Kore-KR" spc="300" dirty="0">
                <a:ea typeface="Pretendard SemiBold" panose="02000703000000020004" pitchFamily="50" charset="-127"/>
                <a:cs typeface="Pretendard SemiBold" panose="02000703000000020004" pitchFamily="50" charset="-127"/>
              </a:rPr>
              <a:t>  </a:t>
            </a:r>
            <a:r>
              <a:rPr lang="en-GB" altLang="ko-Kore-KR" spc="300" dirty="0" err="1">
                <a:ea typeface="Pretendard SemiBold" panose="02000703000000020004" pitchFamily="50" charset="-127"/>
                <a:cs typeface="Pretendard SemiBold" panose="02000703000000020004" pitchFamily="50" charset="-127"/>
              </a:rPr>
              <a:t>internazionali</a:t>
            </a:r>
            <a:br>
              <a:rPr lang="en-GB" altLang="ko-Kore-KR" spc="300" dirty="0">
                <a:ea typeface="Pretendard SemiBold" panose="02000703000000020004" pitchFamily="50" charset="-127"/>
                <a:cs typeface="Pretendard SemiBold" panose="02000703000000020004" pitchFamily="50" charset="-127"/>
              </a:rPr>
            </a:br>
            <a:r>
              <a:rPr lang="en-GB" altLang="ko-Kore-KR" spc="300" dirty="0" err="1">
                <a:ea typeface="Pretendard SemiBold" panose="02000703000000020004" pitchFamily="50" charset="-127"/>
                <a:cs typeface="Pretendard SemiBold" panose="02000703000000020004" pitchFamily="50" charset="-127"/>
              </a:rPr>
              <a:t>enti</a:t>
            </a:r>
            <a:r>
              <a:rPr lang="en-GB" altLang="ko-Kore-KR" spc="300" dirty="0">
                <a:ea typeface="Pretendard SemiBold" panose="02000703000000020004" pitchFamily="50" charset="-127"/>
                <a:cs typeface="Pretendard SemiBold" panose="02000703000000020004" pitchFamily="50" charset="-127"/>
              </a:rPr>
              <a:t> </a:t>
            </a:r>
            <a:r>
              <a:rPr lang="en-GB" altLang="ko-Kore-KR" spc="300" dirty="0" err="1">
                <a:ea typeface="Pretendard SemiBold" panose="02000703000000020004" pitchFamily="50" charset="-127"/>
                <a:cs typeface="Pretendard SemiBold" panose="02000703000000020004" pitchFamily="50" charset="-127"/>
              </a:rPr>
              <a:t>locali</a:t>
            </a:r>
            <a:r>
              <a:rPr lang="en-GB" altLang="ko-Kore-KR" spc="300" dirty="0">
                <a:ea typeface="Pretendard SemiBold" panose="02000703000000020004" pitchFamily="50" charset="-127"/>
                <a:cs typeface="Pretendard SemiBold" panose="02000703000000020004" pitchFamily="50" charset="-127"/>
              </a:rPr>
              <a:t>, </a:t>
            </a:r>
            <a:r>
              <a:rPr lang="en-GB" altLang="ko-Kore-KR" spc="300" dirty="0" err="1">
                <a:ea typeface="Pretendard SemiBold" panose="02000703000000020004" pitchFamily="50" charset="-127"/>
                <a:cs typeface="Pretendard SemiBold" panose="02000703000000020004" pitchFamily="50" charset="-127"/>
              </a:rPr>
              <a:t>ministeri</a:t>
            </a:r>
            <a:br>
              <a:rPr lang="en-GB" altLang="ko-Kore-KR" spc="300" dirty="0">
                <a:ea typeface="Pretendard SemiBold" panose="02000703000000020004" pitchFamily="50" charset="-127"/>
                <a:cs typeface="Pretendard SemiBold" panose="02000703000000020004" pitchFamily="50" charset="-127"/>
              </a:rPr>
            </a:br>
            <a:endParaRPr lang="ko-Kore-KR" altLang="en-US" spc="300" dirty="0">
              <a:ea typeface="Pretendard SemiBold" panose="02000703000000020004" pitchFamily="50" charset="-127"/>
              <a:cs typeface="Pretendard SemiBold" panose="02000703000000020004" pitchFamily="50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3ADD08-4F46-3CCB-61E8-6AF9DC4F21BE}"/>
              </a:ext>
            </a:extLst>
          </p:cNvPr>
          <p:cNvSpPr txBox="1"/>
          <p:nvPr/>
        </p:nvSpPr>
        <p:spPr>
          <a:xfrm>
            <a:off x="7755038" y="3932338"/>
            <a:ext cx="285894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altLang="ko-Kore-KR" spc="300" dirty="0" err="1">
                <a:solidFill>
                  <a:schemeClr val="tx1">
                    <a:lumMod val="75000"/>
                    <a:lumOff val="25000"/>
                  </a:schemeClr>
                </a:solidFill>
                <a:ea typeface="Pretendard SemiBold" panose="02000703000000020004" pitchFamily="50" charset="-127"/>
                <a:cs typeface="Pretendard SemiBold" panose="02000703000000020004" pitchFamily="50" charset="-127"/>
              </a:rPr>
              <a:t>Aziende</a:t>
            </a:r>
            <a:r>
              <a:rPr lang="en-GB" altLang="ko-Kore-KR" spc="300" dirty="0">
                <a:solidFill>
                  <a:schemeClr val="tx1">
                    <a:lumMod val="75000"/>
                    <a:lumOff val="25000"/>
                  </a:schemeClr>
                </a:solidFill>
                <a:ea typeface="Pretendard SemiBold" panose="02000703000000020004" pitchFamily="50" charset="-127"/>
                <a:cs typeface="Pretendard SemiBold" panose="02000703000000020004" pitchFamily="50" charset="-127"/>
              </a:rPr>
              <a:t> private </a:t>
            </a:r>
            <a:r>
              <a:rPr lang="en-GB" altLang="ko-Kore-KR" spc="300" dirty="0" err="1">
                <a:solidFill>
                  <a:schemeClr val="tx1">
                    <a:lumMod val="75000"/>
                    <a:lumOff val="25000"/>
                  </a:schemeClr>
                </a:solidFill>
                <a:ea typeface="Pretendard SemiBold" panose="02000703000000020004" pitchFamily="50" charset="-127"/>
                <a:cs typeface="Pretendard SemiBold" panose="02000703000000020004" pitchFamily="50" charset="-127"/>
              </a:rPr>
              <a:t>operanti</a:t>
            </a:r>
            <a:r>
              <a:rPr lang="en-GB" altLang="ko-Kore-KR" spc="300" dirty="0">
                <a:solidFill>
                  <a:schemeClr val="tx1">
                    <a:lumMod val="75000"/>
                    <a:lumOff val="25000"/>
                  </a:schemeClr>
                </a:solidFill>
                <a:ea typeface="Pretendard SemiBold" panose="02000703000000020004" pitchFamily="50" charset="-127"/>
                <a:cs typeface="Pretendard SemiBold" panose="02000703000000020004" pitchFamily="50" charset="-127"/>
              </a:rPr>
              <a:t> </a:t>
            </a:r>
            <a:r>
              <a:rPr lang="en-GB" altLang="ko-Kore-KR" spc="300" dirty="0" err="1">
                <a:solidFill>
                  <a:schemeClr val="tx1">
                    <a:lumMod val="75000"/>
                    <a:lumOff val="25000"/>
                  </a:schemeClr>
                </a:solidFill>
                <a:ea typeface="Pretendard SemiBold" panose="02000703000000020004" pitchFamily="50" charset="-127"/>
                <a:cs typeface="Pretendard SemiBold" panose="02000703000000020004" pitchFamily="50" charset="-127"/>
              </a:rPr>
              <a:t>nel</a:t>
            </a:r>
            <a:r>
              <a:rPr lang="en-GB" altLang="ko-Kore-KR" spc="300" dirty="0">
                <a:solidFill>
                  <a:schemeClr val="tx1">
                    <a:lumMod val="75000"/>
                    <a:lumOff val="25000"/>
                  </a:schemeClr>
                </a:solidFill>
                <a:ea typeface="Pretendard SemiBold" panose="02000703000000020004" pitchFamily="50" charset="-127"/>
                <a:cs typeface="Pretendard SemiBold" panose="02000703000000020004" pitchFamily="50" charset="-127"/>
              </a:rPr>
              <a:t> </a:t>
            </a:r>
            <a:r>
              <a:rPr lang="en-GB" altLang="ko-Kore-KR" spc="300" dirty="0" err="1">
                <a:solidFill>
                  <a:schemeClr val="tx1">
                    <a:lumMod val="75000"/>
                    <a:lumOff val="25000"/>
                  </a:schemeClr>
                </a:solidFill>
                <a:ea typeface="Pretendard SemiBold" panose="02000703000000020004" pitchFamily="50" charset="-127"/>
                <a:cs typeface="Pretendard SemiBold" panose="02000703000000020004" pitchFamily="50" charset="-127"/>
              </a:rPr>
              <a:t>settore</a:t>
            </a:r>
            <a:endParaRPr lang="ko-Kore-KR" altLang="en-US" spc="300" dirty="0">
              <a:solidFill>
                <a:schemeClr val="tx1">
                  <a:lumMod val="75000"/>
                  <a:lumOff val="25000"/>
                </a:schemeClr>
              </a:solidFill>
              <a:ea typeface="Pretendard SemiBold" panose="02000703000000020004" pitchFamily="50" charset="-127"/>
              <a:cs typeface="Pretendard SemiBold" panose="02000703000000020004" pitchFamily="50" charset="-127"/>
            </a:endParaRPr>
          </a:p>
        </p:txBody>
      </p:sp>
      <p:pic>
        <p:nvPicPr>
          <p:cNvPr id="9" name="Picture 2" descr="M.U.R. - YouTub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108" y="102023"/>
            <a:ext cx="917518" cy="917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Regione Veneto: COVID-19 negli ambienti di lavoro | FEINAR ...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566" b="39890"/>
          <a:stretch/>
        </p:blipFill>
        <p:spPr bwMode="auto">
          <a:xfrm>
            <a:off x="8103706" y="1284024"/>
            <a:ext cx="2554862" cy="451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logo-regione-puglia - Confcommercio Lecce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5333" y="2330033"/>
            <a:ext cx="1101590" cy="940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24F87CD-C725-4F1F-A9B2-D70F65453518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84778" y="2005031"/>
            <a:ext cx="2131949" cy="49151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A21ED08-DDB3-4786-99F2-8943CC943AD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78304" y="202673"/>
            <a:ext cx="1617789" cy="94297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1145825-D24F-4608-8DAA-A5C87FDE84F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05929" y="1416941"/>
            <a:ext cx="2040307" cy="62280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1E4FB79-8CB6-4955-94AD-67F0E4F1BBD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09438" y="500429"/>
            <a:ext cx="1266322" cy="60288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2410BFF-A758-4E42-838A-1C9398ED91A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422367" y="471142"/>
            <a:ext cx="1331402" cy="57272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25DB561-8C42-4E97-AE49-C36E5752CCA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567344" y="1689769"/>
            <a:ext cx="1431488" cy="59322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D14A352-943C-4AC5-B850-D9ABADC8373C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80173" y="2933852"/>
            <a:ext cx="1777015" cy="34474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4407DCA-814C-44B2-BC35-5D4E56BCD8E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717000" y="4146845"/>
            <a:ext cx="1341222" cy="134122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AD2C130-ED98-475C-A95E-EBDC4D513A0C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t="27858" b="28453"/>
          <a:stretch/>
        </p:blipFill>
        <p:spPr>
          <a:xfrm>
            <a:off x="10549005" y="6082749"/>
            <a:ext cx="1387759" cy="60628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3C90453-505F-43B0-95B6-F7FD46DDEA7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152996" y="5580464"/>
            <a:ext cx="2737065" cy="51595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9ADFDE2-D66D-4006-B8CA-E207BDB6167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715891" y="3452025"/>
            <a:ext cx="606307" cy="74241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DDE51B9-9B08-4702-97E0-E435986A40C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1469723" y="5539110"/>
            <a:ext cx="565804" cy="36397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A6C7EF6-191A-47C5-BE9E-695BF8C23E87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381472" y="4578669"/>
            <a:ext cx="642576" cy="64257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7EEC4BD6-0E24-41DE-9BB7-6EEA403399A8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739407" y="5429887"/>
            <a:ext cx="625861" cy="62586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C8F88246-CCA9-4E12-836A-58C40808CD34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83088" y="3695791"/>
            <a:ext cx="642576" cy="64257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FCECFA36-9986-4D40-A916-C02648755B4D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742394" y="5622635"/>
            <a:ext cx="625862" cy="62586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674220CD-8F24-4616-BD0D-DD60941F4E59}"/>
              </a:ext>
            </a:extLst>
          </p:cNvPr>
          <p:cNvPicPr>
            <a:picLocks noChangeAspect="1"/>
          </p:cNvPicPr>
          <p:nvPr/>
        </p:nvPicPr>
        <p:blipFill>
          <a:blip r:embed="rId2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938259" y="4852675"/>
            <a:ext cx="629085" cy="617818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1BF5C03C-63CA-418F-A2AA-9ACA8F6DA024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699502" y="4800354"/>
            <a:ext cx="876628" cy="49266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7353C2C1-EA16-46C3-AD33-BA5EEDC74B0E}"/>
              </a:ext>
            </a:extLst>
          </p:cNvPr>
          <p:cNvPicPr>
            <a:picLocks noChangeAspect="1"/>
          </p:cNvPicPr>
          <p:nvPr/>
        </p:nvPicPr>
        <p:blipFill>
          <a:blip r:embed="rId2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22198" y="6248497"/>
            <a:ext cx="2857500" cy="504825"/>
          </a:xfrm>
          <a:prstGeom prst="rect">
            <a:avLst/>
          </a:prstGeom>
        </p:spPr>
      </p:pic>
      <p:sp>
        <p:nvSpPr>
          <p:cNvPr id="33" name="Up-Down Arrow 32"/>
          <p:cNvSpPr/>
          <p:nvPr/>
        </p:nvSpPr>
        <p:spPr>
          <a:xfrm>
            <a:off x="9019254" y="3236196"/>
            <a:ext cx="446687" cy="696142"/>
          </a:xfrm>
          <a:prstGeom prst="up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4" name="TextBox 33"/>
          <p:cNvSpPr txBox="1"/>
          <p:nvPr/>
        </p:nvSpPr>
        <p:spPr>
          <a:xfrm>
            <a:off x="1859031" y="560782"/>
            <a:ext cx="28015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spc="300" dirty="0" err="1"/>
              <a:t>Sostenibilità</a:t>
            </a:r>
            <a:endParaRPr lang="it-IT" sz="3200" spc="3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55072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33" grpId="0" animBg="1"/>
      <p:bldP spid="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412905" cy="73025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직사각형 35">
            <a:extLst>
              <a:ext uri="{FF2B5EF4-FFF2-40B4-BE49-F238E27FC236}">
                <a16:creationId xmlns:a16="http://schemas.microsoft.com/office/drawing/2014/main" id="{516BB451-6F74-81F9-F958-49FA96FC44A7}"/>
              </a:ext>
            </a:extLst>
          </p:cNvPr>
          <p:cNvSpPr/>
          <p:nvPr/>
        </p:nvSpPr>
        <p:spPr>
          <a:xfrm>
            <a:off x="4569553" y="-160519"/>
            <a:ext cx="2921000" cy="7153637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7DA079-6270-4C21-2D41-07D7A1F90B56}"/>
              </a:ext>
            </a:extLst>
          </p:cNvPr>
          <p:cNvSpPr txBox="1"/>
          <p:nvPr/>
        </p:nvSpPr>
        <p:spPr>
          <a:xfrm>
            <a:off x="7662502" y="565650"/>
            <a:ext cx="4406900" cy="584775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wrap="square">
            <a:spAutoFit/>
          </a:bodyPr>
          <a:lstStyle/>
          <a:p>
            <a:pPr algn="ctr">
              <a:spcBef>
                <a:spcPts val="1000"/>
              </a:spcBef>
            </a:pPr>
            <a:r>
              <a:rPr lang="it-IT" altLang="en-US" sz="3200" dirty="0">
                <a:latin typeface="+mj-lt"/>
                <a:ea typeface="Pretendard SemiBold" panose="02000703000000020004" pitchFamily="50" charset="-127"/>
                <a:cs typeface="Pretendard SemiBold" panose="02000703000000020004" pitchFamily="50" charset="-127"/>
              </a:rPr>
              <a:t>Fabbisogno di personale</a:t>
            </a:r>
            <a:endParaRPr lang="ko-Kore-KR" altLang="en-US" sz="3200" dirty="0">
              <a:latin typeface="+mj-lt"/>
              <a:ea typeface="Pretendard SemiBold" panose="02000703000000020004" pitchFamily="50" charset="-127"/>
              <a:cs typeface="Pretendard SemiBold" panose="02000703000000020004" pitchFamily="50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755474" y="2676768"/>
            <a:ext cx="2578100" cy="46166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 da 3 a 5 </a:t>
            </a:r>
            <a:r>
              <a:rPr lang="en-GB" sz="2400" dirty="0" err="1"/>
              <a:t>anni</a:t>
            </a:r>
            <a:endParaRPr lang="it-IT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0191768" y="2680713"/>
            <a:ext cx="1790690" cy="46166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 a 10  </a:t>
            </a:r>
            <a:r>
              <a:rPr lang="en-GB" sz="2400" dirty="0" err="1"/>
              <a:t>anni</a:t>
            </a:r>
            <a:endParaRPr lang="it-IT" sz="2400" dirty="0"/>
          </a:p>
        </p:txBody>
      </p:sp>
      <p:sp>
        <p:nvSpPr>
          <p:cNvPr id="2" name="Rectangle 1"/>
          <p:cNvSpPr/>
          <p:nvPr/>
        </p:nvSpPr>
        <p:spPr>
          <a:xfrm flipH="1">
            <a:off x="0" y="5716887"/>
            <a:ext cx="12319000" cy="1276231"/>
          </a:xfrm>
          <a:prstGeom prst="rect">
            <a:avLst/>
          </a:prstGeom>
          <a:solidFill>
            <a:srgbClr val="00B0F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8548" y="220150"/>
            <a:ext cx="1650909" cy="105225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716813" y="3367039"/>
            <a:ext cx="6953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00B0F0"/>
                </a:solidFill>
              </a:rPr>
              <a:t>18</a:t>
            </a:r>
          </a:p>
          <a:p>
            <a:pPr algn="ctr"/>
            <a:endParaRPr lang="en-GB" sz="2400" dirty="0"/>
          </a:p>
          <a:p>
            <a:pPr algn="ctr"/>
            <a:r>
              <a:rPr lang="en-GB" sz="2400" b="1" dirty="0">
                <a:solidFill>
                  <a:schemeClr val="accent4">
                    <a:lumMod val="75000"/>
                  </a:schemeClr>
                </a:solidFill>
              </a:rPr>
              <a:t>5</a:t>
            </a:r>
            <a:endParaRPr lang="it-IT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443219" y="3355222"/>
            <a:ext cx="6953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00B0F0"/>
                </a:solidFill>
              </a:rPr>
              <a:t>43</a:t>
            </a:r>
          </a:p>
          <a:p>
            <a:pPr algn="ctr"/>
            <a:endParaRPr lang="en-GB" sz="2400" dirty="0"/>
          </a:p>
          <a:p>
            <a:pPr algn="ctr"/>
            <a:r>
              <a:rPr lang="en-GB" sz="2400" b="1" dirty="0">
                <a:solidFill>
                  <a:schemeClr val="accent4">
                    <a:lumMod val="75000"/>
                  </a:schemeClr>
                </a:solidFill>
              </a:rPr>
              <a:t>11</a:t>
            </a:r>
            <a:endParaRPr lang="it-IT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8897161" y="3952529"/>
            <a:ext cx="3238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0671193" y="3940712"/>
            <a:ext cx="3238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36154" y="5971035"/>
            <a:ext cx="115240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spc="300" dirty="0">
                <a:solidFill>
                  <a:schemeClr val="bg1"/>
                </a:solidFill>
              </a:rPr>
              <a:t>La fusione è una impresa multi-generazionale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E071723-8DBB-AD58-7713-39637FA264FB}"/>
              </a:ext>
            </a:extLst>
          </p:cNvPr>
          <p:cNvSpPr txBox="1"/>
          <p:nvPr/>
        </p:nvSpPr>
        <p:spPr>
          <a:xfrm>
            <a:off x="-12565" y="2029053"/>
            <a:ext cx="5168480" cy="2000548"/>
          </a:xfrm>
          <a:prstGeom prst="rect">
            <a:avLst/>
          </a:prstGeom>
          <a:solidFill>
            <a:srgbClr val="FFFFFF">
              <a:alpha val="20000"/>
            </a:srgbClr>
          </a:solidFill>
        </p:spPr>
        <p:txBody>
          <a:bodyPr wrap="square" anchor="ctr">
            <a:spAutoFit/>
          </a:bodyPr>
          <a:lstStyle/>
          <a:p>
            <a:pPr marL="180975"/>
            <a:r>
              <a:rPr lang="en-US" alt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Pretendard SemiBold" panose="02000703000000020004" pitchFamily="50" charset="-127"/>
                <a:cs typeface="Pretendard SemiBold" panose="02000703000000020004" pitchFamily="50" charset="-127"/>
              </a:rPr>
              <a:t>R</a:t>
            </a:r>
            <a:r>
              <a:rPr lang="en-US" alt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Pretendard SemiBold" panose="02000703000000020004" pitchFamily="50" charset="-127"/>
                <a:cs typeface="Pretendard SemiBold" panose="02000703000000020004" pitchFamily="50" charset="-127"/>
              </a:rPr>
              <a:t>i</a:t>
            </a:r>
            <a:r>
              <a:rPr lang="en-US" alt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Pretendard SemiBold" panose="02000703000000020004" pitchFamily="50" charset="-127"/>
                <a:cs typeface="Pretendard SemiBold" panose="02000703000000020004" pitchFamily="50" charset="-127"/>
              </a:rPr>
              <a:t>FF</a:t>
            </a:r>
            <a:br>
              <a:rPr lang="en-US" altLang="en-US" sz="4800" dirty="0">
                <a:solidFill>
                  <a:schemeClr val="bg1"/>
                </a:solidFill>
                <a:latin typeface="+mj-lt"/>
                <a:ea typeface="Pretendard SemiBold" panose="02000703000000020004" pitchFamily="50" charset="-127"/>
                <a:cs typeface="Pretendard SemiBold" panose="02000703000000020004" pitchFamily="50" charset="-127"/>
              </a:rPr>
            </a:br>
            <a:r>
              <a:rPr lang="en-US" altLang="en-US" sz="1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Pretendard SemiBold" panose="02000703000000020004" pitchFamily="50" charset="-127"/>
                <a:cs typeface="Pretendard SemiBold" panose="02000703000000020004" pitchFamily="50" charset="-127"/>
              </a:rPr>
              <a:t>aggregazione</a:t>
            </a:r>
            <a:r>
              <a:rPr lang="en-US" alt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Pretendard SemiBold" panose="02000703000000020004" pitchFamily="50" charset="-127"/>
                <a:cs typeface="Pretendard SemiBold" panose="02000703000000020004" pitchFamily="50" charset="-127"/>
              </a:rPr>
              <a:t> per la</a:t>
            </a:r>
            <a:endParaRPr lang="en-US" alt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Pretendard SemiBold" panose="02000703000000020004" pitchFamily="50" charset="-127"/>
              <a:cs typeface="Pretendard SemiBold" panose="02000703000000020004" pitchFamily="50" charset="-127"/>
            </a:endParaRPr>
          </a:p>
          <a:p>
            <a:pPr marL="180975"/>
            <a:r>
              <a:rPr lang="en-US" altLang="en-US" sz="4800" spc="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Pretendard SemiBold" panose="02000703000000020004" pitchFamily="50" charset="-127"/>
                <a:cs typeface="Pretendard SemiBold" panose="02000703000000020004" pitchFamily="50" charset="-127"/>
              </a:rPr>
              <a:t>Fusione</a:t>
            </a:r>
            <a:endParaRPr lang="en-GB" altLang="en-US" sz="2000" spc="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Pretendard SemiBold" panose="02000703000000020004" pitchFamily="50" charset="-127"/>
              <a:cs typeface="Pretendard SemiBold" panose="02000703000000020004" pitchFamily="50" charset="-127"/>
            </a:endParaRPr>
          </a:p>
          <a:p>
            <a:pPr marL="180975"/>
            <a:r>
              <a:rPr lang="en-GB" altLang="en-US" sz="1400" b="1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Pretendard SemiBold" panose="02000703000000020004" pitchFamily="50" charset="-127"/>
                <a:cs typeface="Pretendard SemiBold" panose="02000703000000020004" pitchFamily="50" charset="-127"/>
              </a:rPr>
              <a:t>PER UN FUTURO SOSTENIBILE</a:t>
            </a:r>
            <a:endParaRPr lang="en-US" altLang="en-US" sz="1400" b="1" spc="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Pretendard SemiBold" panose="02000703000000020004" pitchFamily="50" charset="-127"/>
              <a:cs typeface="Pretendard SemiBold" panose="02000703000000020004" pitchFamily="50" charset="-127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04C10FD-D02A-7F90-C901-48B49B10C25C}"/>
              </a:ext>
            </a:extLst>
          </p:cNvPr>
          <p:cNvSpPr txBox="1"/>
          <p:nvPr/>
        </p:nvSpPr>
        <p:spPr>
          <a:xfrm>
            <a:off x="292584" y="401461"/>
            <a:ext cx="472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ore-KR"/>
            </a:defPPr>
            <a:lvl1pPr>
              <a:defRPr sz="1400">
                <a:solidFill>
                  <a:schemeClr val="bg1">
                    <a:lumMod val="50000"/>
                  </a:schemeClr>
                </a:solidFill>
                <a:latin typeface="Pretendard SemiBold" panose="02000703000000020004" pitchFamily="50" charset="-127"/>
                <a:ea typeface="Pretendard SemiBold" panose="02000703000000020004" pitchFamily="50" charset="-127"/>
                <a:cs typeface="Pretendard SemiBold" panose="02000703000000020004" pitchFamily="50" charset="-127"/>
              </a:defRPr>
            </a:lvl1pPr>
          </a:lstStyle>
          <a:p>
            <a:r>
              <a:rPr lang="en-GB" altLang="ko-KR" dirty="0">
                <a:solidFill>
                  <a:schemeClr val="bg1"/>
                </a:solidFill>
                <a:latin typeface="+mj-lt"/>
              </a:rPr>
              <a:t>Workshop </a:t>
            </a:r>
            <a:r>
              <a:rPr lang="en-GB" altLang="ko-KR" dirty="0" err="1">
                <a:solidFill>
                  <a:schemeClr val="bg1"/>
                </a:solidFill>
                <a:latin typeface="+mj-lt"/>
              </a:rPr>
              <a:t>su</a:t>
            </a:r>
            <a:r>
              <a:rPr lang="en-GB" altLang="ko-KR" dirty="0">
                <a:solidFill>
                  <a:schemeClr val="bg1"/>
                </a:solidFill>
                <a:latin typeface="+mj-lt"/>
              </a:rPr>
              <a:t> “</a:t>
            </a:r>
            <a:r>
              <a:rPr lang="en-GB" altLang="ko-KR" dirty="0" err="1">
                <a:solidFill>
                  <a:schemeClr val="bg1"/>
                </a:solidFill>
                <a:latin typeface="+mj-lt"/>
              </a:rPr>
              <a:t>Sostenibilità</a:t>
            </a:r>
            <a:r>
              <a:rPr lang="en-GB" altLang="ko-KR" dirty="0">
                <a:solidFill>
                  <a:schemeClr val="bg1"/>
                </a:solidFill>
                <a:latin typeface="+mj-lt"/>
              </a:rPr>
              <a:t> PNRR@CNR” </a:t>
            </a:r>
          </a:p>
          <a:p>
            <a:r>
              <a:rPr lang="en-GB" altLang="ko-KR" dirty="0">
                <a:solidFill>
                  <a:schemeClr val="bg1"/>
                </a:solidFill>
                <a:latin typeface="+mj-lt"/>
              </a:rPr>
              <a:t> 10 </a:t>
            </a:r>
            <a:r>
              <a:rPr lang="en-GB" altLang="ko-KR" dirty="0" err="1">
                <a:solidFill>
                  <a:schemeClr val="bg1"/>
                </a:solidFill>
                <a:latin typeface="+mj-lt"/>
              </a:rPr>
              <a:t>febbraio</a:t>
            </a:r>
            <a:r>
              <a:rPr lang="en-GB" altLang="ko-KR" dirty="0">
                <a:solidFill>
                  <a:schemeClr val="bg1"/>
                </a:solidFill>
                <a:latin typeface="+mj-lt"/>
              </a:rPr>
              <a:t> 2025 – </a:t>
            </a:r>
            <a:r>
              <a:rPr lang="en-GB" altLang="ko-KR" dirty="0" err="1">
                <a:solidFill>
                  <a:schemeClr val="bg1"/>
                </a:solidFill>
                <a:latin typeface="+mj-lt"/>
              </a:rPr>
              <a:t>Aggregazione</a:t>
            </a:r>
            <a:r>
              <a:rPr lang="en-GB" altLang="ko-KR" dirty="0">
                <a:solidFill>
                  <a:schemeClr val="bg1"/>
                </a:solidFill>
                <a:latin typeface="+mj-lt"/>
              </a:rPr>
              <a:t> RIFF</a:t>
            </a:r>
            <a:endParaRPr lang="ko-KR" alt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1" name="타원 21">
            <a:extLst>
              <a:ext uri="{FF2B5EF4-FFF2-40B4-BE49-F238E27FC236}">
                <a16:creationId xmlns:a16="http://schemas.microsoft.com/office/drawing/2014/main" id="{2E916382-D6C4-4B2C-99DE-2C3BB3FFD901}"/>
              </a:ext>
            </a:extLst>
          </p:cNvPr>
          <p:cNvSpPr/>
          <p:nvPr/>
        </p:nvSpPr>
        <p:spPr>
          <a:xfrm>
            <a:off x="5262635" y="3473732"/>
            <a:ext cx="1800080" cy="1800076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kumimoji="1" lang="ko-KR" altLang="en-US">
              <a:solidFill>
                <a:srgbClr val="FFFFFF"/>
              </a:solidFill>
              <a:latin typeface="Calibri"/>
              <a:ea typeface="맑은 고딕"/>
            </a:endParaRPr>
          </a:p>
        </p:txBody>
      </p:sp>
      <p:sp>
        <p:nvSpPr>
          <p:cNvPr id="22" name="타원 22">
            <a:extLst>
              <a:ext uri="{FF2B5EF4-FFF2-40B4-BE49-F238E27FC236}">
                <a16:creationId xmlns:a16="http://schemas.microsoft.com/office/drawing/2014/main" id="{BD329B24-BA6E-45DC-A172-600F798DBC8D}"/>
              </a:ext>
            </a:extLst>
          </p:cNvPr>
          <p:cNvSpPr/>
          <p:nvPr/>
        </p:nvSpPr>
        <p:spPr>
          <a:xfrm>
            <a:off x="5262635" y="2033808"/>
            <a:ext cx="1800080" cy="1800076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23" name="직사각형 33">
            <a:extLst>
              <a:ext uri="{FF2B5EF4-FFF2-40B4-BE49-F238E27FC236}">
                <a16:creationId xmlns:a16="http://schemas.microsoft.com/office/drawing/2014/main" id="{7FB07F9E-1E40-46DA-B63B-2423335D742D}"/>
              </a:ext>
            </a:extLst>
          </p:cNvPr>
          <p:cNvSpPr/>
          <p:nvPr/>
        </p:nvSpPr>
        <p:spPr>
          <a:xfrm>
            <a:off x="5274095" y="4050605"/>
            <a:ext cx="17771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1" lang="en-US" altLang="x-none" sz="1600" b="1" dirty="0">
                <a:solidFill>
                  <a:schemeClr val="bg1"/>
                </a:solidFill>
                <a:ea typeface="Pretendard SemiBold" panose="02000703000000020004" pitchFamily="50" charset="-127"/>
                <a:cs typeface="Pretendard SemiBold" panose="02000703000000020004" pitchFamily="50" charset="-127"/>
              </a:rPr>
              <a:t>FUSIONE </a:t>
            </a:r>
            <a:br>
              <a:rPr kumimoji="1" lang="en-US" altLang="x-none" sz="1600" b="1" dirty="0">
                <a:solidFill>
                  <a:schemeClr val="bg1"/>
                </a:solidFill>
                <a:ea typeface="Pretendard SemiBold" panose="02000703000000020004" pitchFamily="50" charset="-127"/>
                <a:cs typeface="Pretendard SemiBold" panose="02000703000000020004" pitchFamily="50" charset="-127"/>
              </a:rPr>
            </a:br>
            <a:r>
              <a:rPr kumimoji="1" lang="en-US" altLang="x-none" sz="2000" b="1" dirty="0">
                <a:solidFill>
                  <a:schemeClr val="bg1"/>
                </a:solidFill>
                <a:ea typeface="Pretendard SemiBold" panose="02000703000000020004" pitchFamily="50" charset="-127"/>
                <a:cs typeface="Pretendard SemiBold" panose="02000703000000020004" pitchFamily="50" charset="-127"/>
              </a:rPr>
              <a:t>INERZIALE</a:t>
            </a:r>
          </a:p>
        </p:txBody>
      </p:sp>
      <p:sp>
        <p:nvSpPr>
          <p:cNvPr id="26" name="직사각형 34">
            <a:extLst>
              <a:ext uri="{FF2B5EF4-FFF2-40B4-BE49-F238E27FC236}">
                <a16:creationId xmlns:a16="http://schemas.microsoft.com/office/drawing/2014/main" id="{A024D4E8-F82B-4E1B-99D6-3566281550E4}"/>
              </a:ext>
            </a:extLst>
          </p:cNvPr>
          <p:cNvSpPr/>
          <p:nvPr/>
        </p:nvSpPr>
        <p:spPr>
          <a:xfrm>
            <a:off x="5410589" y="2610681"/>
            <a:ext cx="15041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1" lang="en-US" altLang="x-none" sz="1600" b="1" dirty="0">
                <a:solidFill>
                  <a:schemeClr val="bg1"/>
                </a:solidFill>
                <a:ea typeface="Pretendard SemiBold" panose="02000703000000020004" pitchFamily="50" charset="-127"/>
                <a:cs typeface="Pretendard SemiBold" panose="02000703000000020004" pitchFamily="50" charset="-127"/>
              </a:rPr>
              <a:t>FUSIONE </a:t>
            </a:r>
            <a:r>
              <a:rPr kumimoji="1" lang="en-US" altLang="x-none" sz="2000" b="1" dirty="0">
                <a:solidFill>
                  <a:schemeClr val="bg1"/>
                </a:solidFill>
                <a:ea typeface="Pretendard SemiBold" panose="02000703000000020004" pitchFamily="50" charset="-127"/>
                <a:cs typeface="Pretendard SemiBold" panose="02000703000000020004" pitchFamily="50" charset="-127"/>
              </a:rPr>
              <a:t>MAGNETICA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08725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3" grpId="0" animBg="1"/>
      <p:bldP spid="6" grpId="0" animBg="1"/>
      <p:bldP spid="17" grpId="0"/>
      <p:bldP spid="18" grpId="0"/>
      <p:bldP spid="5" grpId="0"/>
      <p:bldP spid="2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8|4|11|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|17|4.3|10.9|15.1|9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8|18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5|12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1009</TotalTime>
  <Words>625</Words>
  <Application>Microsoft Office PowerPoint</Application>
  <PresentationFormat>Widescreen</PresentationFormat>
  <Paragraphs>175</Paragraphs>
  <Slides>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Pretendard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 TERESA ORLANDO</dc:creator>
  <cp:lastModifiedBy>MARRELLI Lionello</cp:lastModifiedBy>
  <cp:revision>84</cp:revision>
  <dcterms:created xsi:type="dcterms:W3CDTF">2025-02-04T16:05:49Z</dcterms:created>
  <dcterms:modified xsi:type="dcterms:W3CDTF">2025-02-10T07:32:07Z</dcterms:modified>
</cp:coreProperties>
</file>