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781" r:id="rId5"/>
    <p:sldId id="256" r:id="rId6"/>
    <p:sldId id="257" r:id="rId7"/>
    <p:sldId id="261" r:id="rId8"/>
    <p:sldId id="262" r:id="rId9"/>
    <p:sldId id="258" r:id="rId10"/>
    <p:sldId id="263" r:id="rId11"/>
    <p:sldId id="264" r:id="rId12"/>
    <p:sldId id="265" r:id="rId13"/>
    <p:sldId id="266" r:id="rId14"/>
    <p:sldId id="267" r:id="rId15"/>
    <p:sldId id="782" r:id="rId16"/>
    <p:sldId id="783" r:id="rId17"/>
    <p:sldId id="259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3A98B"/>
    <a:srgbClr val="F0F0F0"/>
    <a:srgbClr val="CCD4CC"/>
    <a:srgbClr val="E7EBE8"/>
    <a:srgbClr val="AD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26"/>
  </p:normalViewPr>
  <p:slideViewPr>
    <p:cSldViewPr snapToGrid="0">
      <p:cViewPr>
        <p:scale>
          <a:sx n="112" d="100"/>
          <a:sy n="112" d="100"/>
        </p:scale>
        <p:origin x="115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A1F6C-8EE1-6249-893D-C98F945CF882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D3F9-FC61-BA4F-9545-2E81391E1D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1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70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09/02/25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AEE927C-A152-E763-0507-D6CC03A61E65}"/>
              </a:ext>
            </a:extLst>
          </p:cNvPr>
          <p:cNvSpPr/>
          <p:nvPr/>
        </p:nvSpPr>
        <p:spPr>
          <a:xfrm rot="21048304">
            <a:off x="1274229" y="2465507"/>
            <a:ext cx="9643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3000" i="1" dirty="0"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Inserire come fondo a tutta pagina una foto tematica</a:t>
            </a:r>
            <a:endParaRPr lang="it-IT" altLang="it-IT" sz="3000" i="1" dirty="0"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FFEF7C7-E7D1-0119-2690-A6948FA8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57" y="-124691"/>
            <a:ext cx="12209957" cy="698269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DB50EA8-8AD4-02C6-9386-E6CBF295EAF6}"/>
              </a:ext>
            </a:extLst>
          </p:cNvPr>
          <p:cNvSpPr/>
          <p:nvPr/>
        </p:nvSpPr>
        <p:spPr>
          <a:xfrm>
            <a:off x="0" y="456603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5092BA3-B21D-92E9-255C-9CF1FAD9FC8B}"/>
              </a:ext>
            </a:extLst>
          </p:cNvPr>
          <p:cNvSpPr/>
          <p:nvPr/>
        </p:nvSpPr>
        <p:spPr>
          <a:xfrm>
            <a:off x="6967822" y="666867"/>
            <a:ext cx="5011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Pisa, 10 febbraio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5C89370-B90A-4C84-FBA2-2C4ADB5E86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578244"/>
            <a:ext cx="3000298" cy="65183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2ADC4DE-C595-2D1F-E28D-6F7C79C716C3}"/>
              </a:ext>
            </a:extLst>
          </p:cNvPr>
          <p:cNvSpPr/>
          <p:nvPr/>
        </p:nvSpPr>
        <p:spPr>
          <a:xfrm>
            <a:off x="-17957" y="4710419"/>
            <a:ext cx="12192000" cy="2147581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88EECF0-0F5D-CC93-7C72-A22BC2345395}"/>
              </a:ext>
            </a:extLst>
          </p:cNvPr>
          <p:cNvSpPr/>
          <p:nvPr/>
        </p:nvSpPr>
        <p:spPr>
          <a:xfrm>
            <a:off x="819278" y="5110240"/>
            <a:ext cx="103242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Proposta di aggregazione post PNRR sulla </a:t>
            </a:r>
          </a:p>
          <a:p>
            <a:pPr algn="ctr">
              <a:buNone/>
            </a:pPr>
            <a:endParaRPr lang="it-IT" altLang="it-IT" sz="2000" b="1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it-IT" altLang="it-IT" sz="3200" b="1" dirty="0">
                <a:solidFill>
                  <a:srgbClr val="FFC000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S</a:t>
            </a:r>
            <a:r>
              <a:rPr lang="it-IT" altLang="it-IT" sz="32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OS</a:t>
            </a:r>
            <a:r>
              <a:rPr lang="it-IT" altLang="it-IT" sz="3200" b="1" dirty="0">
                <a:solidFill>
                  <a:srgbClr val="FFC000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T</a:t>
            </a:r>
            <a:r>
              <a:rPr lang="it-IT" altLang="it-IT" sz="32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ENIBILITÀ </a:t>
            </a:r>
            <a:r>
              <a:rPr lang="it-IT" altLang="it-IT" sz="3200" b="1" dirty="0">
                <a:solidFill>
                  <a:srgbClr val="FFC000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E</a:t>
            </a:r>
            <a:r>
              <a:rPr lang="it-IT" altLang="it-IT" sz="32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N</a:t>
            </a:r>
            <a:r>
              <a:rPr lang="it-IT" altLang="it-IT" sz="3200" b="1" dirty="0">
                <a:solidFill>
                  <a:srgbClr val="FFC000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ER</a:t>
            </a:r>
            <a:r>
              <a:rPr lang="it-IT" altLang="it-IT" sz="32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GETICA</a:t>
            </a:r>
          </a:p>
          <a:p>
            <a:pPr algn="ctr">
              <a:buNone/>
            </a:pPr>
            <a:r>
              <a:rPr lang="it-IT" altLang="it-IT" sz="32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- STEER -</a:t>
            </a:r>
            <a:endParaRPr lang="it-IT" altLang="it-IT" sz="32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3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21ED8-95B1-1B96-947C-AD8E90436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46A4C8F-E5AB-AE8F-D709-4D5D57D32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25419"/>
              </p:ext>
            </p:extLst>
          </p:nvPr>
        </p:nvGraphicFramePr>
        <p:xfrm>
          <a:off x="838199" y="121920"/>
          <a:ext cx="10515601" cy="661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25461">
                  <a:extLst>
                    <a:ext uri="{9D8B030D-6E8A-4147-A177-3AD203B41FA5}">
                      <a16:colId xmlns:a16="http://schemas.microsoft.com/office/drawing/2014/main" val="13074612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799547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412908174"/>
                    </a:ext>
                  </a:extLst>
                </a:gridCol>
                <a:gridCol w="1842140">
                  <a:extLst>
                    <a:ext uri="{9D8B030D-6E8A-4147-A177-3AD203B41FA5}">
                      <a16:colId xmlns:a16="http://schemas.microsoft.com/office/drawing/2014/main" val="610135156"/>
                    </a:ext>
                  </a:extLst>
                </a:gridCol>
              </a:tblGrid>
              <a:tr h="1710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IR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iENTRANCE@ENL</a:t>
                      </a:r>
                      <a:r>
                        <a:rPr lang="it-IT" sz="2400" dirty="0"/>
                        <a:t>, ECCSELLENT, I-NFFA, I-PHOQS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12995"/>
                  </a:ext>
                </a:extLst>
              </a:tr>
              <a:tr h="1710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Ambiti disciplinari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Pubblicazioni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RTD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dottorandi/ass.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865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u="none" dirty="0"/>
                        <a:t>PE2</a:t>
                      </a:r>
                    </a:p>
                    <a:p>
                      <a:r>
                        <a:rPr lang="it-IT" sz="1100" u="none" dirty="0"/>
                        <a:t>(10 </a:t>
                      </a:r>
                      <a:r>
                        <a:rPr lang="it-IT" sz="1100" u="none" dirty="0" err="1"/>
                        <a:t>Atomic</a:t>
                      </a:r>
                      <a:r>
                        <a:rPr lang="it-IT" sz="1100" u="none" dirty="0"/>
                        <a:t>, </a:t>
                      </a:r>
                      <a:r>
                        <a:rPr lang="it-IT" sz="1100" u="none" dirty="0" err="1"/>
                        <a:t>molecular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physics</a:t>
                      </a:r>
                      <a:r>
                        <a:rPr lang="it-IT" sz="1100" u="none" dirty="0"/>
                        <a:t>, 11 Ultra </a:t>
                      </a:r>
                      <a:r>
                        <a:rPr lang="it-IT" sz="1100" u="none" dirty="0" err="1"/>
                        <a:t>cold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atoms</a:t>
                      </a:r>
                      <a:r>
                        <a:rPr lang="it-IT" sz="1100" u="none" dirty="0"/>
                        <a:t> and </a:t>
                      </a:r>
                      <a:r>
                        <a:rPr lang="it-IT" sz="1100" u="none" dirty="0" err="1"/>
                        <a:t>molecules</a:t>
                      </a:r>
                      <a:r>
                        <a:rPr lang="it-IT" sz="1100" u="none" dirty="0"/>
                        <a:t>, 12 </a:t>
                      </a:r>
                      <a:r>
                        <a:rPr lang="it-IT" sz="1100" u="none" dirty="0" err="1"/>
                        <a:t>Optics</a:t>
                      </a:r>
                      <a:r>
                        <a:rPr lang="it-IT" sz="1100" u="none" dirty="0"/>
                        <a:t>, non linear </a:t>
                      </a:r>
                      <a:r>
                        <a:rPr lang="it-IT" sz="1100" u="none" dirty="0" err="1"/>
                        <a:t>optics</a:t>
                      </a:r>
                      <a:r>
                        <a:rPr lang="it-IT" sz="1100" u="none" dirty="0"/>
                        <a:t> and </a:t>
                      </a:r>
                      <a:r>
                        <a:rPr lang="it-IT" sz="1100" u="none" dirty="0" err="1"/>
                        <a:t>molecules</a:t>
                      </a:r>
                      <a:r>
                        <a:rPr lang="it-IT" sz="1100" u="none" dirty="0"/>
                        <a:t>, 13 Quantum </a:t>
                      </a:r>
                      <a:r>
                        <a:rPr lang="it-IT" sz="1100" u="none" dirty="0" err="1"/>
                        <a:t>optics</a:t>
                      </a:r>
                      <a:r>
                        <a:rPr lang="it-IT" sz="1100" u="none" dirty="0"/>
                        <a:t> and quantum information, 14 </a:t>
                      </a:r>
                      <a:r>
                        <a:rPr lang="it-IT" sz="1100" u="none" dirty="0" err="1"/>
                        <a:t>Lasers</a:t>
                      </a:r>
                      <a:r>
                        <a:rPr lang="it-IT" sz="1100" u="none" dirty="0"/>
                        <a:t>, ultra-short </a:t>
                      </a:r>
                      <a:r>
                        <a:rPr lang="it-IT" sz="1100" u="none" dirty="0" err="1"/>
                        <a:t>lasers</a:t>
                      </a:r>
                      <a:r>
                        <a:rPr lang="it-IT" sz="1100" u="none" dirty="0"/>
                        <a:t> …, 17 </a:t>
                      </a:r>
                      <a:r>
                        <a:rPr lang="it-IT" sz="1100" u="none" dirty="0" err="1"/>
                        <a:t>Metrology</a:t>
                      </a:r>
                      <a:r>
                        <a:rPr lang="it-IT" sz="1100" u="none" dirty="0"/>
                        <a:t> and </a:t>
                      </a:r>
                      <a:r>
                        <a:rPr lang="it-IT" sz="1100" u="none" dirty="0" err="1"/>
                        <a:t>measurement</a:t>
                      </a:r>
                      <a:r>
                        <a:rPr lang="it-IT" sz="1100" u="none" dirty="0"/>
                        <a:t>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806206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u="none" dirty="0"/>
                        <a:t>PE3</a:t>
                      </a:r>
                    </a:p>
                    <a:p>
                      <a:r>
                        <a:rPr lang="it-IT" sz="1100" u="none" dirty="0"/>
                        <a:t>(1 </a:t>
                      </a:r>
                      <a:r>
                        <a:rPr lang="it-IT" sz="1100" u="none" dirty="0" err="1"/>
                        <a:t>Structure</a:t>
                      </a:r>
                      <a:r>
                        <a:rPr lang="it-IT" sz="1100" u="none" dirty="0"/>
                        <a:t> of </a:t>
                      </a:r>
                      <a:r>
                        <a:rPr lang="it-IT" sz="1100" u="none" dirty="0" err="1"/>
                        <a:t>solids</a:t>
                      </a:r>
                      <a:r>
                        <a:rPr lang="it-IT" sz="1100" u="none" dirty="0"/>
                        <a:t>, </a:t>
                      </a:r>
                      <a:r>
                        <a:rPr lang="it-IT" sz="1100" u="none" dirty="0" err="1"/>
                        <a:t>material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growth</a:t>
                      </a:r>
                      <a:r>
                        <a:rPr lang="it-IT" sz="1100" u="none" dirty="0"/>
                        <a:t> .., 3 </a:t>
                      </a:r>
                      <a:r>
                        <a:rPr lang="it-IT" sz="1100" u="none" dirty="0" err="1"/>
                        <a:t>Transport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properties</a:t>
                      </a:r>
                      <a:r>
                        <a:rPr lang="it-IT" sz="1100" u="none" dirty="0"/>
                        <a:t> of </a:t>
                      </a:r>
                      <a:r>
                        <a:rPr lang="it-IT" sz="1100" u="none" dirty="0" err="1"/>
                        <a:t>condensed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matter</a:t>
                      </a:r>
                      <a:r>
                        <a:rPr lang="it-IT" sz="1100" u="none" dirty="0"/>
                        <a:t>, 4 Electronic </a:t>
                      </a:r>
                      <a:r>
                        <a:rPr lang="it-IT" sz="1100" u="none" dirty="0" err="1"/>
                        <a:t>properties</a:t>
                      </a:r>
                      <a:r>
                        <a:rPr lang="it-IT" sz="1100" u="none" dirty="0"/>
                        <a:t> of </a:t>
                      </a:r>
                      <a:r>
                        <a:rPr lang="it-IT" sz="1100" u="none" dirty="0" err="1"/>
                        <a:t>materials</a:t>
                      </a:r>
                      <a:r>
                        <a:rPr lang="it-IT" sz="1100" u="none" dirty="0"/>
                        <a:t>, </a:t>
                      </a:r>
                      <a:r>
                        <a:rPr lang="it-IT" sz="1100" u="none" dirty="0" err="1"/>
                        <a:t>surfaces</a:t>
                      </a:r>
                      <a:r>
                        <a:rPr lang="it-IT" sz="1100" u="none" dirty="0"/>
                        <a:t>, …, 5 </a:t>
                      </a:r>
                      <a:r>
                        <a:rPr lang="it-IT" sz="1100" dirty="0" err="1"/>
                        <a:t>Physical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properties</a:t>
                      </a:r>
                      <a:r>
                        <a:rPr lang="it-IT" sz="1100" dirty="0"/>
                        <a:t> of </a:t>
                      </a:r>
                      <a:r>
                        <a:rPr lang="it-IT" sz="1100" dirty="0" err="1"/>
                        <a:t>semiconductors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insulators</a:t>
                      </a:r>
                      <a:r>
                        <a:rPr lang="it-IT" sz="1100" dirty="0"/>
                        <a:t>, 6 </a:t>
                      </a:r>
                      <a:r>
                        <a:rPr lang="it-IT" sz="1100" dirty="0" err="1"/>
                        <a:t>Macroscopic</a:t>
                      </a:r>
                      <a:r>
                        <a:rPr lang="it-IT" sz="1100" dirty="0"/>
                        <a:t> quantum </a:t>
                      </a:r>
                      <a:r>
                        <a:rPr lang="it-IT" sz="1100" dirty="0" err="1"/>
                        <a:t>phenomena</a:t>
                      </a:r>
                      <a:r>
                        <a:rPr lang="it-IT" sz="1100" dirty="0"/>
                        <a:t> …., 7 </a:t>
                      </a:r>
                      <a:r>
                        <a:rPr lang="it-IT" sz="1100" dirty="0" err="1"/>
                        <a:t>Spintronics</a:t>
                      </a:r>
                      <a:r>
                        <a:rPr lang="it-IT" sz="1100" dirty="0"/>
                        <a:t>, 8 </a:t>
                      </a:r>
                      <a:r>
                        <a:rPr lang="it-IT" sz="1100" dirty="0" err="1"/>
                        <a:t>Magnetism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strongly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correlated</a:t>
                      </a:r>
                      <a:r>
                        <a:rPr lang="it-IT" sz="1100" dirty="0"/>
                        <a:t> systems, 9 </a:t>
                      </a:r>
                      <a:r>
                        <a:rPr lang="it-IT" sz="1100" dirty="0" err="1"/>
                        <a:t>Condensed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matter</a:t>
                      </a:r>
                      <a:r>
                        <a:rPr lang="it-IT" sz="1100" dirty="0"/>
                        <a:t> – </a:t>
                      </a:r>
                      <a:r>
                        <a:rPr lang="it-IT" sz="1100" dirty="0" err="1"/>
                        <a:t>beam</a:t>
                      </a:r>
                      <a:r>
                        <a:rPr lang="it-IT" sz="1100" dirty="0"/>
                        <a:t> interactions …, 10 </a:t>
                      </a:r>
                      <a:r>
                        <a:rPr lang="it-IT" sz="1100" dirty="0" err="1"/>
                        <a:t>Nanophysics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nanoelectronics</a:t>
                      </a:r>
                      <a:r>
                        <a:rPr lang="it-IT" sz="1100" dirty="0"/>
                        <a:t>, …., 12 </a:t>
                      </a:r>
                      <a:r>
                        <a:rPr lang="it-IT" sz="1100" dirty="0" err="1"/>
                        <a:t>Molecular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electronics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 for the energy ..)</a:t>
                      </a:r>
                      <a:endParaRPr lang="it-IT" sz="1100" u="none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54222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PE4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(2 </a:t>
                      </a:r>
                      <a:r>
                        <a:rPr lang="it-IT" sz="1100" dirty="0" err="1"/>
                        <a:t>Spectroscopic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spectrometric</a:t>
                      </a:r>
                      <a:r>
                        <a:rPr lang="it-IT" sz="1100" dirty="0"/>
                        <a:t> techniques, 4 Surface science and </a:t>
                      </a:r>
                      <a:r>
                        <a:rPr lang="it-IT" sz="1100" dirty="0" err="1"/>
                        <a:t>nanostructures</a:t>
                      </a:r>
                      <a:r>
                        <a:rPr lang="it-IT" sz="1100" dirty="0"/>
                        <a:t>, 6 Chemical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, 8 </a:t>
                      </a:r>
                      <a:r>
                        <a:rPr lang="it-IT" sz="1100" dirty="0" err="1"/>
                        <a:t>Electrochemistry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electrodialysis</a:t>
                      </a:r>
                      <a:r>
                        <a:rPr lang="it-IT" sz="1100" dirty="0"/>
                        <a:t>, …, 10 </a:t>
                      </a:r>
                      <a:r>
                        <a:rPr lang="it-IT" sz="1100" dirty="0" err="1"/>
                        <a:t>Heterogeneous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catalysis</a:t>
                      </a:r>
                      <a:r>
                        <a:rPr lang="it-IT" sz="1100" dirty="0"/>
                        <a:t>, 12 Chemical reactions: </a:t>
                      </a:r>
                      <a:r>
                        <a:rPr lang="it-IT" sz="1100" dirty="0" err="1"/>
                        <a:t>mechanisms</a:t>
                      </a:r>
                      <a:r>
                        <a:rPr lang="it-IT" sz="1100" dirty="0"/>
                        <a:t>, …, 15 </a:t>
                      </a:r>
                      <a:r>
                        <a:rPr lang="it-IT" sz="1100" dirty="0" err="1"/>
                        <a:t>Photochemistry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118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PE5</a:t>
                      </a:r>
                    </a:p>
                    <a:p>
                      <a:r>
                        <a:rPr lang="it-IT" sz="1100" dirty="0"/>
                        <a:t>(1 </a:t>
                      </a:r>
                      <a:r>
                        <a:rPr lang="it-IT" sz="1100" dirty="0" err="1"/>
                        <a:t>Structural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properties</a:t>
                      </a:r>
                      <a:r>
                        <a:rPr lang="it-IT" sz="1100" dirty="0"/>
                        <a:t> …, 2 Solid state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6 New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: </a:t>
                      </a:r>
                      <a:r>
                        <a:rPr lang="it-IT" sz="1100" dirty="0" err="1"/>
                        <a:t>oxides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alloys</a:t>
                      </a:r>
                      <a:r>
                        <a:rPr lang="it-IT" sz="1100" dirty="0"/>
                        <a:t>, composite ….., 7 </a:t>
                      </a:r>
                      <a:r>
                        <a:rPr lang="it-IT" sz="1100" dirty="0" err="1"/>
                        <a:t>Biomaterials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synthesis</a:t>
                      </a:r>
                      <a:r>
                        <a:rPr lang="it-IT" sz="1100" dirty="0"/>
                        <a:t>, 17 </a:t>
                      </a:r>
                      <a:r>
                        <a:rPr lang="it-IT" sz="1100" dirty="0" err="1"/>
                        <a:t>Organic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biorganic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16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1729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PE6</a:t>
                      </a:r>
                    </a:p>
                    <a:p>
                      <a:r>
                        <a:rPr lang="it-IT" sz="1100" dirty="0"/>
                        <a:t>(11 Machine learning, </a:t>
                      </a:r>
                      <a:r>
                        <a:rPr lang="it-IT" sz="1100" dirty="0" err="1"/>
                        <a:t>statistical</a:t>
                      </a:r>
                      <a:r>
                        <a:rPr lang="it-IT" sz="1100" dirty="0"/>
                        <a:t> data, …, 12 Scientific computing, </a:t>
                      </a:r>
                      <a:r>
                        <a:rPr lang="it-IT" sz="1100" dirty="0" err="1"/>
                        <a:t>simulation</a:t>
                      </a:r>
                      <a:r>
                        <a:rPr lang="it-IT" sz="1100" dirty="0"/>
                        <a:t> ..)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43246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PE7</a:t>
                      </a:r>
                    </a:p>
                    <a:p>
                      <a:r>
                        <a:rPr lang="it-IT" sz="1100" dirty="0"/>
                        <a:t>6 Communication systems, …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29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PE8</a:t>
                      </a:r>
                    </a:p>
                    <a:p>
                      <a:r>
                        <a:rPr lang="it-IT" sz="1100" dirty="0"/>
                        <a:t>(2 Chemical engineering, technical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9 Production </a:t>
                      </a:r>
                      <a:r>
                        <a:rPr lang="it-IT" sz="1100" dirty="0" err="1"/>
                        <a:t>technology</a:t>
                      </a:r>
                      <a:r>
                        <a:rPr lang="it-IT" sz="1100" dirty="0"/>
                        <a:t>, …)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452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PE9</a:t>
                      </a:r>
                    </a:p>
                    <a:p>
                      <a:r>
                        <a:rPr lang="it-IT" sz="1100" dirty="0"/>
                        <a:t>11 </a:t>
                      </a:r>
                      <a:r>
                        <a:rPr lang="it-IT" sz="1100" dirty="0" err="1"/>
                        <a:t>Gravitational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waste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astronomy</a:t>
                      </a:r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7429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PE11</a:t>
                      </a:r>
                    </a:p>
                    <a:p>
                      <a:r>
                        <a:rPr lang="it-IT" sz="1100" dirty="0"/>
                        <a:t>(1 Engineering of </a:t>
                      </a:r>
                      <a:r>
                        <a:rPr lang="it-IT" sz="1100" dirty="0" err="1"/>
                        <a:t>biomaterials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biomimetic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bio-inspired</a:t>
                      </a:r>
                      <a:r>
                        <a:rPr lang="it-IT" sz="1100" dirty="0"/>
                        <a:t> …, 3 Engineering of </a:t>
                      </a:r>
                      <a:r>
                        <a:rPr lang="it-IT" sz="1100" dirty="0" err="1"/>
                        <a:t>ceramics</a:t>
                      </a:r>
                      <a:r>
                        <a:rPr lang="it-IT" sz="1100" dirty="0"/>
                        <a:t> and glasses, 5 Engineering of </a:t>
                      </a:r>
                      <a:r>
                        <a:rPr lang="it-IT" sz="1100" dirty="0" err="1"/>
                        <a:t>composites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hybrid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, 9 </a:t>
                      </a:r>
                      <a:r>
                        <a:rPr lang="it-IT" sz="1100" dirty="0" err="1"/>
                        <a:t>Nanomaterials</a:t>
                      </a:r>
                      <a:r>
                        <a:rPr lang="it-IT" sz="1100" dirty="0"/>
                        <a:t> engineering …, 12 Semi-</a:t>
                      </a:r>
                      <a:r>
                        <a:rPr lang="it-IT" sz="1100" dirty="0" err="1"/>
                        <a:t>conducting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magnetic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 engineering,  Engineering of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 for green energy, Engineering of </a:t>
                      </a:r>
                      <a:r>
                        <a:rPr lang="it-IT" sz="1100" dirty="0" err="1"/>
                        <a:t>functional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29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7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59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8D20B-66BD-7537-6297-58405ADCD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C937DAA-C06F-C174-C378-5A6F6A814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62853"/>
              </p:ext>
            </p:extLst>
          </p:nvPr>
        </p:nvGraphicFramePr>
        <p:xfrm>
          <a:off x="914400" y="624840"/>
          <a:ext cx="10515600" cy="280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25460">
                  <a:extLst>
                    <a:ext uri="{9D8B030D-6E8A-4147-A177-3AD203B41FA5}">
                      <a16:colId xmlns:a16="http://schemas.microsoft.com/office/drawing/2014/main" val="13074612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7995479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412908174"/>
                    </a:ext>
                  </a:extLst>
                </a:gridCol>
                <a:gridCol w="1842140">
                  <a:extLst>
                    <a:ext uri="{9D8B030D-6E8A-4147-A177-3AD203B41FA5}">
                      <a16:colId xmlns:a16="http://schemas.microsoft.com/office/drawing/2014/main" val="610135156"/>
                    </a:ext>
                  </a:extLst>
                </a:gridCol>
              </a:tblGrid>
              <a:tr h="1710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M2C2 </a:t>
                      </a:r>
                      <a:r>
                        <a:rPr lang="it-IT" sz="2400" b="1" dirty="0" err="1"/>
                        <a:t>AdP</a:t>
                      </a:r>
                      <a:r>
                        <a:rPr lang="it-IT" sz="2400" b="1" dirty="0"/>
                        <a:t> IDROGENO e PERMANENT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912995"/>
                  </a:ext>
                </a:extLst>
              </a:tr>
              <a:tr h="17103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Ambiti disciplinari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Pubblicazioni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RTD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dottorandi/ass.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8651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/>
                        <a:t>PE4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(8 </a:t>
                      </a:r>
                      <a:r>
                        <a:rPr lang="it-IT" sz="1100" dirty="0" err="1"/>
                        <a:t>Electrochemistry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electrodialysis</a:t>
                      </a:r>
                      <a:r>
                        <a:rPr lang="it-IT" sz="1100" dirty="0"/>
                        <a:t>, …, 10 </a:t>
                      </a:r>
                      <a:r>
                        <a:rPr lang="it-IT" sz="1100" dirty="0" err="1"/>
                        <a:t>Heterogeneous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catalysis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 for energy)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12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18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3118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PE5</a:t>
                      </a:r>
                    </a:p>
                    <a:p>
                      <a:r>
                        <a:rPr lang="it-IT" sz="1100" dirty="0"/>
                        <a:t>(1 </a:t>
                      </a:r>
                      <a:r>
                        <a:rPr lang="it-IT" sz="1100" dirty="0" err="1"/>
                        <a:t>Structural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properties</a:t>
                      </a:r>
                      <a:r>
                        <a:rPr lang="it-IT" sz="1100" dirty="0"/>
                        <a:t> …, 6 New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: </a:t>
                      </a:r>
                      <a:r>
                        <a:rPr lang="it-IT" sz="1100" dirty="0" err="1"/>
                        <a:t>oxides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alloys</a:t>
                      </a:r>
                      <a:r>
                        <a:rPr lang="it-IT" sz="1100" dirty="0"/>
                        <a:t>, composite ….., 15 </a:t>
                      </a:r>
                      <a:r>
                        <a:rPr lang="it-IT" sz="1100" dirty="0" err="1"/>
                        <a:t>Polymer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Green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circular</a:t>
                      </a:r>
                      <a:r>
                        <a:rPr lang="it-IT" sz="1100" dirty="0"/>
                        <a:t> economy)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6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6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10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1729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PE8</a:t>
                      </a:r>
                    </a:p>
                    <a:p>
                      <a:r>
                        <a:rPr lang="it-IT" sz="1100" dirty="0"/>
                        <a:t>(6 Energy </a:t>
                      </a:r>
                      <a:r>
                        <a:rPr lang="it-IT" sz="1100" dirty="0" err="1"/>
                        <a:t>processes</a:t>
                      </a:r>
                      <a:r>
                        <a:rPr lang="it-IT" sz="1100" dirty="0"/>
                        <a:t> engineering, 11 </a:t>
                      </a:r>
                      <a:r>
                        <a:rPr lang="it-IT" sz="1100" dirty="0" err="1"/>
                        <a:t>Environmental</a:t>
                      </a:r>
                      <a:r>
                        <a:rPr lang="it-IT" sz="1100" dirty="0"/>
                        <a:t> engineering …., 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16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452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PE11</a:t>
                      </a:r>
                    </a:p>
                    <a:p>
                      <a:r>
                        <a:rPr lang="it-IT" sz="1100" dirty="0"/>
                        <a:t>(Engineering of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 for green energy </a:t>
                      </a:r>
                      <a:r>
                        <a:rPr lang="it-IT" sz="1100" dirty="0" err="1"/>
                        <a:t>applications</a:t>
                      </a:r>
                      <a:r>
                        <a:rPr lang="it-IT" sz="1100" dirty="0"/>
                        <a:t>, Engineering of </a:t>
                      </a:r>
                      <a:r>
                        <a:rPr lang="it-IT" sz="1100" dirty="0" err="1"/>
                        <a:t>functional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10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15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7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2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FB4ED1B-6266-EF1B-C47B-0991B21D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44" y="361167"/>
            <a:ext cx="10562112" cy="778864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kern="1200" dirty="0" err="1">
                <a:latin typeface="+mj-lt"/>
                <a:ea typeface="+mj-ea"/>
                <a:cs typeface="+mj-cs"/>
              </a:rPr>
              <a:t>Ambiti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tematici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e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produzione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scientifica</a:t>
            </a:r>
            <a:r>
              <a:rPr lang="en-US" sz="3000" dirty="0"/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totali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per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l’aggregazione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proposta</a:t>
            </a: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952C0F-960F-26E1-7B74-11AEBA1B85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01" t="5464" r="23526" b="5455"/>
          <a:stretch/>
        </p:blipFill>
        <p:spPr>
          <a:xfrm>
            <a:off x="4137213" y="1330467"/>
            <a:ext cx="2266207" cy="1900632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6735C80D-139B-1DDC-F973-9F9D87DAE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00868"/>
              </p:ext>
            </p:extLst>
          </p:nvPr>
        </p:nvGraphicFramePr>
        <p:xfrm>
          <a:off x="605009" y="2701925"/>
          <a:ext cx="4105265" cy="3704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031">
                  <a:extLst>
                    <a:ext uri="{9D8B030D-6E8A-4147-A177-3AD203B41FA5}">
                      <a16:colId xmlns:a16="http://schemas.microsoft.com/office/drawing/2014/main" val="2300909532"/>
                    </a:ext>
                  </a:extLst>
                </a:gridCol>
                <a:gridCol w="1339433">
                  <a:extLst>
                    <a:ext uri="{9D8B030D-6E8A-4147-A177-3AD203B41FA5}">
                      <a16:colId xmlns:a16="http://schemas.microsoft.com/office/drawing/2014/main" val="59660250"/>
                    </a:ext>
                  </a:extLst>
                </a:gridCol>
                <a:gridCol w="855436">
                  <a:extLst>
                    <a:ext uri="{9D8B030D-6E8A-4147-A177-3AD203B41FA5}">
                      <a16:colId xmlns:a16="http://schemas.microsoft.com/office/drawing/2014/main" val="1839906627"/>
                    </a:ext>
                  </a:extLst>
                </a:gridCol>
                <a:gridCol w="1067365">
                  <a:extLst>
                    <a:ext uri="{9D8B030D-6E8A-4147-A177-3AD203B41FA5}">
                      <a16:colId xmlns:a16="http://schemas.microsoft.com/office/drawing/2014/main" val="427761821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CN, PE, EI, </a:t>
                      </a:r>
                      <a:r>
                        <a:rPr lang="it-IT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</a:t>
                      </a:r>
                      <a:r>
                        <a:rPr lang="it-IT" sz="1600" b="1" i="0" u="none" strike="noStrike" baseline="-25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68555"/>
                  </a:ext>
                </a:extLst>
              </a:tr>
              <a:tr h="447203"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n. pubblicazioni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RTD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200" u="none" strike="noStrike" dirty="0">
                          <a:effectLst/>
                        </a:rPr>
                        <a:t>dottorandi</a:t>
                      </a:r>
                    </a:p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assegnisti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45042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59770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8677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00236264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58926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3198351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5913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4002829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39585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14542096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33471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2974238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6350" marR="6350" marT="6350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50132"/>
                  </a:ext>
                </a:extLst>
              </a:tr>
              <a:tr h="231068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232</a:t>
                      </a:r>
                    </a:p>
                  </a:txBody>
                  <a:tcPr marL="6350" marR="6350" marT="6350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6350" marR="6350" marT="6350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solidFill>
                      <a:srgbClr val="93A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47882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56E13B2F-7CC9-C5B5-ED84-F0C80B1F92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90" t="1895" r="12800" b="2396"/>
          <a:stretch/>
        </p:blipFill>
        <p:spPr>
          <a:xfrm>
            <a:off x="9593756" y="1093250"/>
            <a:ext cx="2420114" cy="1976569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30BF95AF-DC06-3ADF-BE24-929E51020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255213"/>
              </p:ext>
            </p:extLst>
          </p:nvPr>
        </p:nvGraphicFramePr>
        <p:xfrm>
          <a:off x="6403420" y="2799368"/>
          <a:ext cx="4245779" cy="3599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26">
                  <a:extLst>
                    <a:ext uri="{9D8B030D-6E8A-4147-A177-3AD203B41FA5}">
                      <a16:colId xmlns:a16="http://schemas.microsoft.com/office/drawing/2014/main" val="2300909532"/>
                    </a:ext>
                  </a:extLst>
                </a:gridCol>
                <a:gridCol w="1303740">
                  <a:extLst>
                    <a:ext uri="{9D8B030D-6E8A-4147-A177-3AD203B41FA5}">
                      <a16:colId xmlns:a16="http://schemas.microsoft.com/office/drawing/2014/main" val="59660250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1839906627"/>
                    </a:ext>
                  </a:extLst>
                </a:gridCol>
                <a:gridCol w="1232067">
                  <a:extLst>
                    <a:ext uri="{9D8B030D-6E8A-4147-A177-3AD203B41FA5}">
                      <a16:colId xmlns:a16="http://schemas.microsoft.com/office/drawing/2014/main" val="4277618216"/>
                    </a:ext>
                  </a:extLst>
                </a:gridCol>
              </a:tblGrid>
              <a:tr h="20121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TOTALI AGGREGAZIONE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68555"/>
                  </a:ext>
                </a:extLst>
              </a:tr>
              <a:tr h="438206"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n. pubblicazioni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RTD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dottorandi</a:t>
                      </a:r>
                    </a:p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assegnisti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45042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59770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8677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0236264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68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58926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PE5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198351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5913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PE7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4002829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83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39585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PE9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542096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33471"/>
                  </a:ext>
                </a:extLst>
              </a:tr>
              <a:tr h="211959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PE11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974238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SH7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-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50132"/>
                  </a:ext>
                </a:extLst>
              </a:tr>
              <a:tr h="224664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TOTALE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538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190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121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4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1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6517B-1144-5315-3256-7E92210BE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32E9FFF-1956-1E26-2B07-5A21D959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44" y="361167"/>
            <a:ext cx="10562112" cy="778864"/>
          </a:xfrm>
          <a:noFill/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kern="1200" dirty="0" err="1">
                <a:latin typeface="+mj-lt"/>
                <a:ea typeface="+mj-ea"/>
                <a:cs typeface="+mj-cs"/>
              </a:rPr>
              <a:t>Ambiti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tematici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e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produzione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scientifica</a:t>
            </a:r>
            <a:r>
              <a:rPr lang="en-US" sz="3000" dirty="0"/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totali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per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l’aggregazione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latin typeface="+mj-lt"/>
                <a:ea typeface="+mj-ea"/>
                <a:cs typeface="+mj-cs"/>
              </a:rPr>
              <a:t>proposta</a:t>
            </a: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8FB7F74-4A43-6496-3AAB-3E50370A49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90" t="1895" r="12800" b="2396"/>
          <a:stretch/>
        </p:blipFill>
        <p:spPr>
          <a:xfrm>
            <a:off x="8063346" y="2960968"/>
            <a:ext cx="3499262" cy="2857937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FDB0255-45AE-ADCC-5D8D-355388927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65962"/>
              </p:ext>
            </p:extLst>
          </p:nvPr>
        </p:nvGraphicFramePr>
        <p:xfrm>
          <a:off x="1308905" y="1540583"/>
          <a:ext cx="5994421" cy="4278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895">
                  <a:extLst>
                    <a:ext uri="{9D8B030D-6E8A-4147-A177-3AD203B41FA5}">
                      <a16:colId xmlns:a16="http://schemas.microsoft.com/office/drawing/2014/main" val="2300909532"/>
                    </a:ext>
                  </a:extLst>
                </a:gridCol>
                <a:gridCol w="1840691">
                  <a:extLst>
                    <a:ext uri="{9D8B030D-6E8A-4147-A177-3AD203B41FA5}">
                      <a16:colId xmlns:a16="http://schemas.microsoft.com/office/drawing/2014/main" val="59660250"/>
                    </a:ext>
                  </a:extLst>
                </a:gridCol>
                <a:gridCol w="1123336">
                  <a:extLst>
                    <a:ext uri="{9D8B030D-6E8A-4147-A177-3AD203B41FA5}">
                      <a16:colId xmlns:a16="http://schemas.microsoft.com/office/drawing/2014/main" val="1839906627"/>
                    </a:ext>
                  </a:extLst>
                </a:gridCol>
                <a:gridCol w="1739499">
                  <a:extLst>
                    <a:ext uri="{9D8B030D-6E8A-4147-A177-3AD203B41FA5}">
                      <a16:colId xmlns:a16="http://schemas.microsoft.com/office/drawing/2014/main" val="4277618216"/>
                    </a:ext>
                  </a:extLst>
                </a:gridCol>
              </a:tblGrid>
              <a:tr h="3011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TOTALI AGGREGAZIONE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68555"/>
                  </a:ext>
                </a:extLst>
              </a:tr>
              <a:tr h="520847">
                <a:tc>
                  <a:txBody>
                    <a:bodyPr/>
                    <a:lstStyle/>
                    <a:p>
                      <a:pPr algn="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n. pubblicazioni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RTD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dottorandi</a:t>
                      </a:r>
                    </a:p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assegnisti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45042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59770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8677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145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0236264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68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solidFill>
                            <a:srgbClr val="0432FF"/>
                          </a:solidFill>
                          <a:effectLst/>
                        </a:rPr>
                        <a:t>31</a:t>
                      </a:r>
                      <a:endParaRPr lang="it-IT" sz="1400" b="1" i="0" u="none" strike="noStrike" dirty="0">
                        <a:solidFill>
                          <a:srgbClr val="0432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58926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PE5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40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198351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35913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PE7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4002829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83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34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solidFill>
                            <a:srgbClr val="0432FF"/>
                          </a:solidFill>
                          <a:effectLst/>
                        </a:rPr>
                        <a:t>25</a:t>
                      </a:r>
                      <a:endParaRPr lang="it-IT" sz="1400" b="1" i="0" u="none" strike="noStrike" dirty="0">
                        <a:solidFill>
                          <a:srgbClr val="0432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439585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PE9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542096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PE10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33471"/>
                  </a:ext>
                </a:extLst>
              </a:tr>
              <a:tr h="251932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PE11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59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</a:rPr>
                        <a:t>28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21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974238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SH7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</a:rPr>
                        <a:t>-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50132"/>
                  </a:ext>
                </a:extLst>
              </a:tr>
              <a:tr h="267033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538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190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121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3A9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4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74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476652-AB34-5192-8F65-7F64BC15FDF3}"/>
              </a:ext>
            </a:extLst>
          </p:cNvPr>
          <p:cNvSpPr txBox="1"/>
          <p:nvPr/>
        </p:nvSpPr>
        <p:spPr>
          <a:xfrm>
            <a:off x="2834136" y="1545827"/>
            <a:ext cx="8990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Gli Istituti CNR coinvolti vantano una 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ampia connessione con la rete universitaria e gli enti di ricerca</a:t>
            </a:r>
          </a:p>
          <a:p>
            <a:pPr algn="l"/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italiani, e con la rete scientifica internazionale</a:t>
            </a:r>
            <a:r>
              <a:rPr lang="it-IT" sz="1600" b="0" i="0" u="none" strike="noStrike" baseline="0" dirty="0">
                <a:solidFill>
                  <a:srgbClr val="CDCDC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Alcuni esempi:</a:t>
            </a:r>
          </a:p>
          <a:p>
            <a:pPr algn="l"/>
            <a:endParaRPr lang="it-IT" sz="16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6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Università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Bologna, Padova, Torino,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Roma 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Tor Vergata, Roma la Sapienza, RomaTre, Tuscia, </a:t>
            </a:r>
          </a:p>
          <a:p>
            <a:pPr algn="l"/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Milano Statale, Politecnico di Milano, Genova, Calabria, Palermo, …. ….</a:t>
            </a:r>
          </a:p>
          <a:p>
            <a:pPr algn="l"/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it-IT" sz="16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 di Ricerca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ASI, INAF, ENI, ENEA, Area Science Park, Thales Alenia Space, IMEC (BE), TNO</a:t>
            </a:r>
          </a:p>
          <a:p>
            <a:pPr algn="l"/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(NL), VTT (Finlandia), HZB (DE), Fraunhofer (DE), CEA (FR), IPVF (FR), EURECAT (ES), CSIC (ES),</a:t>
            </a:r>
          </a:p>
          <a:p>
            <a:pPr algn="l"/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PSI (CH), FORTH (GR), CNRS (FR), DESY (DE), DLR (DE), RISE (SE), Vito (BE),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Tecnalia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(ES), BAS</a:t>
            </a:r>
          </a:p>
          <a:p>
            <a:pPr algn="l"/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(BG), UL,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Sintef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(NO), ETH (CH), …</a:t>
            </a:r>
          </a:p>
          <a:p>
            <a:pPr algn="l"/>
            <a:endParaRPr lang="it-IT" sz="16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6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</a:t>
            </a:r>
            <a:r>
              <a:rPr lang="it-IT" sz="16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RWE (DE), ITM Power (UK),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Hydrogenics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Cummins (BE), Toyota Europe (BE),</a:t>
            </a:r>
          </a:p>
          <a:p>
            <a:pPr algn="l"/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Schaeffler (DE), Michelin (FR), IRD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(DK), Solvay (BE),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Monolithos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(GR),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HyGear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(NL),</a:t>
            </a:r>
          </a:p>
          <a:p>
            <a:pPr algn="l"/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Exentis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(CH),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Bekaert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(BE), CENMAT (DE),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Propuls</a:t>
            </a:r>
            <a:r>
              <a:rPr lang="it-IT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(DE), OORT (UK), ENI (IT), ENEL (IT), </a:t>
            </a:r>
            <a:r>
              <a:rPr lang="it-IT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Syensqo</a:t>
            </a:r>
            <a:endParaRPr lang="it-IT" sz="160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(IT), De Nora (IT), SNAM (IT), </a:t>
            </a:r>
            <a:r>
              <a:rPr lang="en-US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Duferco</a:t>
            </a:r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(IT), UFI (IT), Ansaldo (IT), </a:t>
            </a:r>
            <a:r>
              <a:rPr lang="en-US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Meridionale</a:t>
            </a:r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Impianti</a:t>
            </a:r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(IT), IMI</a:t>
            </a:r>
          </a:p>
          <a:p>
            <a:pPr algn="l"/>
            <a:r>
              <a:rPr lang="en-US" sz="16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Remosa</a:t>
            </a:r>
            <a:r>
              <a:rPr lang="en-US" sz="16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(IT), A2A (IT), RAM (IT), Leonardo (IT), … …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0788A4-A9B3-4ABD-BFF1-CD1E07E09B7E}"/>
              </a:ext>
            </a:extLst>
          </p:cNvPr>
          <p:cNvSpPr/>
          <p:nvPr/>
        </p:nvSpPr>
        <p:spPr>
          <a:xfrm>
            <a:off x="0" y="183471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7A92989-F254-9F03-3A77-C7275767F1D6}"/>
              </a:ext>
            </a:extLst>
          </p:cNvPr>
          <p:cNvSpPr/>
          <p:nvPr/>
        </p:nvSpPr>
        <p:spPr>
          <a:xfrm>
            <a:off x="6967822" y="393735"/>
            <a:ext cx="5011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24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CAPACITÀ SCIENTIFICA</a:t>
            </a:r>
            <a:endParaRPr lang="it-IT" altLang="it-IT" sz="2400" b="1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27C9E3C-DCAD-05CA-F9AA-AC4A285A7D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305112"/>
            <a:ext cx="3000298" cy="651830"/>
          </a:xfrm>
          <a:prstGeom prst="rect">
            <a:avLst/>
          </a:prstGeom>
        </p:spPr>
      </p:pic>
      <p:pic>
        <p:nvPicPr>
          <p:cNvPr id="1026" name="Picture 2" descr="Networking e Change Management | Blog | Hunters Group">
            <a:extLst>
              <a:ext uri="{FF2B5EF4-FFF2-40B4-BE49-F238E27FC236}">
                <a16:creationId xmlns:a16="http://schemas.microsoft.com/office/drawing/2014/main" id="{8837037D-3677-F7FB-DF31-42AE1A96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5" y="2082965"/>
            <a:ext cx="2082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01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6042-E0AF-F393-BD78-98222682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0FAE85-77F0-1BA5-FA44-13DA1B0E7982}"/>
              </a:ext>
            </a:extLst>
          </p:cNvPr>
          <p:cNvSpPr txBox="1"/>
          <p:nvPr/>
        </p:nvSpPr>
        <p:spPr>
          <a:xfrm>
            <a:off x="794752" y="2512483"/>
            <a:ext cx="110897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L’aggregazione coinvolge Istituti leader nel campo dello sviluppo di</a:t>
            </a: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materiali, dispostivi, tecnologie e processi nel settore energetico </a:t>
            </a:r>
          </a:p>
          <a:p>
            <a:pPr algn="l"/>
            <a:endParaRPr lang="it-IT" sz="18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con competenze uniche sul territorio nazionale</a:t>
            </a:r>
            <a:r>
              <a:rPr lang="it-IT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su un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ampio spettro di TRL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e protagonisti nei più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importanti contesti europei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come la </a:t>
            </a:r>
            <a:r>
              <a:rPr lang="it-IT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Energy </a:t>
            </a:r>
            <a:r>
              <a:rPr lang="it-IT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Alliance (EERA). </a:t>
            </a:r>
          </a:p>
          <a:p>
            <a:pPr algn="l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Tali competenze sono sfruttate anche in accordi di programma e progetti strategici nel settore energetico o in progetti Europei. </a:t>
            </a:r>
          </a:p>
          <a:p>
            <a:pPr algn="l"/>
            <a:endParaRPr lang="it-IT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Gli obiettivi scientifici si inquadrano negli obiettivi del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Nazionale Italiano Energia e Clima</a:t>
            </a:r>
            <a:r>
              <a:rPr lang="it-IT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D64CE0D-215E-7B56-ED15-B2DC48B3E2B6}"/>
              </a:ext>
            </a:extLst>
          </p:cNvPr>
          <p:cNvSpPr/>
          <p:nvPr/>
        </p:nvSpPr>
        <p:spPr>
          <a:xfrm>
            <a:off x="0" y="610982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EAFC8C1-02E9-62A6-67E4-CBB0C38AFB20}"/>
              </a:ext>
            </a:extLst>
          </p:cNvPr>
          <p:cNvSpPr/>
          <p:nvPr/>
        </p:nvSpPr>
        <p:spPr>
          <a:xfrm>
            <a:off x="6872819" y="669600"/>
            <a:ext cx="5011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24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Capacità di incidere sulle ricerche e politiche di settore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122CCC3-AF47-03B4-8ED1-A180B45D93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732623"/>
            <a:ext cx="3000298" cy="6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3098-7769-DBBB-949E-766129F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60192A-5CBD-FCD9-C3D3-6E4735C84AD9}"/>
              </a:ext>
            </a:extLst>
          </p:cNvPr>
          <p:cNvSpPr txBox="1"/>
          <p:nvPr/>
        </p:nvSpPr>
        <p:spPr>
          <a:xfrm>
            <a:off x="708810" y="1492615"/>
            <a:ext cx="1097329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collaborazioni in atto 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con ENEA, RSE e FBK nell’ambito della ricerca e di iniziative sull’idrogeno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ed altri temi energetici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possono espandersi nella aggregazione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Con molte imprese nazionali ed</a:t>
            </a: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internazionali si possono ulteriormente rafforzare le collaborazioni in corso e il </a:t>
            </a:r>
            <a:r>
              <a:rPr lang="it-IT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transfer.</a:t>
            </a:r>
          </a:p>
          <a:p>
            <a:pPr algn="l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L’aggregazione si occuperà di coinvolgere vari </a:t>
            </a:r>
            <a:r>
              <a:rPr lang="it-IT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attori e policy maker 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quali, ad esempio: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comunità energetiche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gli utenti della rete elettrica;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Regioni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coinvolte negli ecosistemi che partecipano alla aggregazione come Emilia-Romagna, Calabria, Basilicata, Lazio e Sicilia;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Osservatorio Idrogeno </a:t>
            </a:r>
            <a:r>
              <a:rPr lang="it-IT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regionali (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Regione Sicilia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Regione Puglia);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Osservatorio Italiano per le Marie Prime Critiche per Energia </a:t>
            </a:r>
            <a:r>
              <a:rPr lang="it-IT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(OIMCE);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Confindustria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Energia;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dell’Ambiente e Sicurezza Energetica e dell’Università e Ricerca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Istituzioni e Organismi 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Europei </a:t>
            </a:r>
            <a:r>
              <a:rPr lang="it-IT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come Commissione Europea; </a:t>
            </a:r>
            <a:r>
              <a:rPr lang="it-IT" sz="1800" b="1" i="0" u="none" strike="noStrike" baseline="0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Clean</a:t>
            </a:r>
            <a:r>
              <a:rPr lang="it-IT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</a:t>
            </a:r>
            <a:r>
              <a:rPr lang="sv-S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JU; </a:t>
            </a:r>
            <a:r>
              <a:rPr lang="sv-SE" sz="1800" b="1" i="0" u="none" strike="noStrike" baseline="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 Europe</a:t>
            </a:r>
            <a:r>
              <a:rPr lang="sv-S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; EERA; EERA-JPPV; ETIP-PV.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B737F76-5586-2065-7F82-7BBAEE860685}"/>
              </a:ext>
            </a:extLst>
          </p:cNvPr>
          <p:cNvSpPr/>
          <p:nvPr/>
        </p:nvSpPr>
        <p:spPr>
          <a:xfrm>
            <a:off x="0" y="31409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F6D6311-56EA-F1AF-604C-1CDBCF15D0FF}"/>
              </a:ext>
            </a:extLst>
          </p:cNvPr>
          <p:cNvSpPr/>
          <p:nvPr/>
        </p:nvSpPr>
        <p:spPr>
          <a:xfrm>
            <a:off x="6784748" y="553048"/>
            <a:ext cx="5011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24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IMPATTO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5B63202-BC79-CFEE-A0C1-1FA784A304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3" y="435739"/>
            <a:ext cx="3000298" cy="65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disegno, illustrazione, mulino a vent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6BC32B48-544B-4973-75D6-73C4EDDA6B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7853" t="9091" r="3210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8D2303-6152-0962-2098-07CF85879EE7}"/>
              </a:ext>
            </a:extLst>
          </p:cNvPr>
          <p:cNvSpPr txBox="1"/>
          <p:nvPr/>
        </p:nvSpPr>
        <p:spPr>
          <a:xfrm>
            <a:off x="481029" y="115665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This aggregation can </a:t>
            </a:r>
            <a:r>
              <a:rPr lang="en-US" sz="4400" b="1" dirty="0">
                <a:solidFill>
                  <a:srgbClr val="0432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STEER</a:t>
            </a:r>
            <a:r>
              <a:rPr lang="en-US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 sustainable energy transition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9D67D8-C040-8F9A-2DC5-4FC4A7087014}"/>
              </a:ext>
            </a:extLst>
          </p:cNvPr>
          <p:cNvSpPr txBox="1"/>
          <p:nvPr/>
        </p:nvSpPr>
        <p:spPr>
          <a:xfrm>
            <a:off x="481029" y="5862985"/>
            <a:ext cx="232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3401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25291F-3B28-52EC-FD71-BA8BD7FF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683" y="5610863"/>
            <a:ext cx="1759442" cy="10433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0B901B9-D8E5-4862-DF8B-5605E977C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516" y="5736629"/>
            <a:ext cx="1780225" cy="862469"/>
          </a:xfrm>
          <a:prstGeom prst="rect">
            <a:avLst/>
          </a:prstGeom>
        </p:spPr>
      </p:pic>
      <p:pic>
        <p:nvPicPr>
          <p:cNvPr id="10" name="Immagine 9" descr="Immagine che contiene Carattere, logo, test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6D6CEB37-D135-FD73-4A3E-2F4978596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03" y="5507260"/>
            <a:ext cx="2035775" cy="1146915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36D9703-E801-69A2-8C58-6D54E0AAF15E}"/>
              </a:ext>
            </a:extLst>
          </p:cNvPr>
          <p:cNvGrpSpPr/>
          <p:nvPr/>
        </p:nvGrpSpPr>
        <p:grpSpPr>
          <a:xfrm>
            <a:off x="0" y="258902"/>
            <a:ext cx="12192000" cy="939567"/>
            <a:chOff x="0" y="587229"/>
            <a:chExt cx="12192000" cy="939567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C2AECEB3-9AE0-88F8-A37C-491163355DBA}"/>
                </a:ext>
              </a:extLst>
            </p:cNvPr>
            <p:cNvSpPr/>
            <p:nvPr/>
          </p:nvSpPr>
          <p:spPr>
            <a:xfrm>
              <a:off x="0" y="587229"/>
              <a:ext cx="12192000" cy="939567"/>
            </a:xfrm>
            <a:prstGeom prst="rect">
              <a:avLst/>
            </a:prstGeom>
            <a:solidFill>
              <a:srgbClr val="002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FB7F439-1B5E-BC88-76B0-1492C94AC599}"/>
                </a:ext>
              </a:extLst>
            </p:cNvPr>
            <p:cNvSpPr/>
            <p:nvPr/>
          </p:nvSpPr>
          <p:spPr>
            <a:xfrm>
              <a:off x="6967822" y="797493"/>
              <a:ext cx="50116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sz="1400" dirty="0">
                  <a:solidFill>
                    <a:schemeClr val="bg1"/>
                  </a:solidFill>
                  <a:latin typeface="Source Sans Pro" panose="020B0503030403020204" pitchFamily="34" charset="0"/>
                  <a:ea typeface="Roboto" pitchFamily="2" charset="0"/>
                  <a:cs typeface="Tahoma" panose="020B0604030504040204" pitchFamily="34" charset="0"/>
                </a:rPr>
                <a:t>Area della Ricerca del CNR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sz="1400" dirty="0">
                  <a:solidFill>
                    <a:schemeClr val="bg1"/>
                  </a:solidFill>
                  <a:latin typeface="Source Sans Pro" panose="020B0503030403020204" pitchFamily="34" charset="0"/>
                  <a:ea typeface="Roboto" pitchFamily="2" charset="0"/>
                  <a:cs typeface="Tahoma" panose="020B0604030504040204" pitchFamily="34" charset="0"/>
                </a:rPr>
                <a:t>Pisa, 10 febbraio 2025</a:t>
              </a:r>
              <a:endParaRPr lang="it-IT" alt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endParaRPr>
            </a:p>
          </p:txBody>
        </p:sp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80EACB4-28B7-FD6A-4467-2B397260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13" y="708870"/>
              <a:ext cx="3000298" cy="651830"/>
            </a:xfrm>
            <a:prstGeom prst="rect">
              <a:avLst/>
            </a:prstGeom>
          </p:spPr>
        </p:pic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A1669B06-A04B-9A6B-0D31-78C5948F10DA}"/>
              </a:ext>
            </a:extLst>
          </p:cNvPr>
          <p:cNvSpPr/>
          <p:nvPr/>
        </p:nvSpPr>
        <p:spPr>
          <a:xfrm>
            <a:off x="1116279" y="1597884"/>
            <a:ext cx="10497787" cy="38156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B04BF91-4A2E-3862-2A2D-D5FB3D0D3AF1}"/>
              </a:ext>
            </a:extLst>
          </p:cNvPr>
          <p:cNvSpPr txBox="1"/>
          <p:nvPr/>
        </p:nvSpPr>
        <p:spPr>
          <a:xfrm>
            <a:off x="1116280" y="1581663"/>
            <a:ext cx="10497787" cy="421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Deriva dalle seguenti progettualità e iniziative CNR PNRR (M4C2/M6/M2/PNC):</a:t>
            </a:r>
          </a:p>
          <a:p>
            <a:pPr algn="ctr"/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MOST</a:t>
            </a:r>
          </a:p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NEST</a:t>
            </a:r>
          </a:p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107000"/>
              </a:lnSpc>
            </a:pP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ECOSISTER, Rome Technopole, SAMOTHRACE, TECH4YOU</a:t>
            </a:r>
          </a:p>
          <a:p>
            <a:pPr lvl="1" algn="ctr">
              <a:lnSpc>
                <a:spcPct val="107000"/>
              </a:lnSpc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lnSpc>
                <a:spcPct val="107000"/>
              </a:lnSpc>
            </a:pP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iENTRANCE@ENL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ECCSELLENT, NFFA-DI, I-PHOQS</a:t>
            </a:r>
          </a:p>
          <a:p>
            <a:pPr marL="449580" indent="7620" algn="ctr">
              <a:lnSpc>
                <a:spcPct val="107000"/>
              </a:lnSpc>
              <a:spcAft>
                <a:spcPts val="800"/>
              </a:spcAft>
            </a:pP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580" indent="7620"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M2C2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RICERCA E SVILUPPO PER LA FILIERA DELL’IDROGENO </a:t>
            </a:r>
          </a:p>
          <a:p>
            <a:pPr marL="449580" indent="7620" algn="ct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M2C2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PERMANENT</a:t>
            </a:r>
          </a:p>
          <a:p>
            <a:pPr marL="449580" indent="7620" algn="ctr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E0547A-4496-8486-3007-D04B8B39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62" y="2706600"/>
            <a:ext cx="982980" cy="9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vestimenti PNRR nell'economia circolare: le FAQ del MASE | Build News">
            <a:extLst>
              <a:ext uri="{FF2B5EF4-FFF2-40B4-BE49-F238E27FC236}">
                <a16:creationId xmlns:a16="http://schemas.microsoft.com/office/drawing/2014/main" id="{C34AF167-04B7-C57E-A1A2-DBE5F9AC4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86" y="4152236"/>
            <a:ext cx="1935531" cy="11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347409"/>
            <a:ext cx="10515600" cy="774358"/>
          </a:xfrm>
        </p:spPr>
        <p:txBody>
          <a:bodyPr>
            <a:noAutofit/>
          </a:bodyPr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Descrizione attuale della aggregazione proposta data dalle seguenti progettualità e iniziative: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0" y="1464347"/>
            <a:ext cx="11359515" cy="513794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it-IT" sz="29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CN_MOST </a:t>
            </a:r>
            <a:r>
              <a:rPr lang="it-IT" sz="2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Centro Nazionale per la Mobilità sostenibile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CNR è presente con un finanziamento di </a:t>
            </a:r>
            <a:r>
              <a:rPr lang="it-IT" sz="2700" b="1" dirty="0">
                <a:latin typeface="Calibri" panose="020F0502020204030204" pitchFamily="34" charset="0"/>
                <a:cs typeface="Calibri" panose="020F0502020204030204" pitchFamily="34" charset="0"/>
              </a:rPr>
              <a:t>17.1 M€</a:t>
            </a: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 nel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duplice ruolo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leader e  Affiliato e con il coinvolgimento per questa aggregazione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istituti</a:t>
            </a:r>
          </a:p>
          <a:p>
            <a:pPr marL="68580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 Materiali innovativi e alleggerimento (CNR affiliato)</a:t>
            </a:r>
          </a:p>
          <a:p>
            <a:pPr marL="685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Propulsori innovativi (</a:t>
            </a:r>
            <a:r>
              <a:rPr lang="it-IT" sz="25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CNR </a:t>
            </a:r>
            <a:r>
              <a:rPr lang="it-IT" sz="2500" dirty="0" err="1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sz="25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leader</a:t>
            </a:r>
            <a:r>
              <a:rPr lang="it-IT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8580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Idrogeno e nuovi carburanti (CNR affiliato)</a:t>
            </a:r>
          </a:p>
          <a:p>
            <a:pPr marL="0" indent="0">
              <a:buNone/>
            </a:pPr>
            <a:r>
              <a:rPr lang="it-IT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Istituti coinvolti: : ICCOM, ICMATE, IMEM, IMM, INO, ITAE, STEMS, ITAE</a:t>
            </a:r>
          </a:p>
          <a:p>
            <a:pPr marL="0" indent="0">
              <a:buNone/>
            </a:pPr>
            <a:endParaRPr lang="it-IT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9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PE021_NEST </a:t>
            </a:r>
            <a:r>
              <a:rPr lang="en-US" sz="2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Network for Energy Sustainable transition</a:t>
            </a: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CNR è presente con un finanziamento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8.3 M€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nel duplice ruolo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leader e affiliato e con il coinvolgimento per questa aggregazione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istituti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1 Solar: CSP, CST, PV (CNR affiliate, ISM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Istituto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riferimento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2 Energy harvesting &amp; off-shore renewable (CNR affiliate, INM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Istituto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riferimento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3 Bioenergy &amp; New biofuels for sustainable future (CNR affiliate, STEMS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Istituto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riferimento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4 Clean Hydrogen and final uses (CNR affiliate, ITAE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Istituto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riferimento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9 Energy Sustainable advanced materials (</a:t>
            </a:r>
            <a:r>
              <a:rPr lang="en-US" sz="25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CNR spoke leader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ICMATE </a:t>
            </a:r>
            <a:r>
              <a:rPr lang="en-US" sz="25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Istituto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spoke leader)</a:t>
            </a:r>
            <a:endParaRPr lang="en-US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5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Istituti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coinvolti</a:t>
            </a:r>
            <a:r>
              <a:rPr lang="en-US" sz="25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IC, ICCOM, ICMATE, IFN, IMEM, INM, INO, IOM, IPCF, ISM, ISMN, ISOF, ISSMC, ITAE, NANO, NANOTEC, SCITEC, SPIN, STEMS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9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 ECOSISTER </a:t>
            </a:r>
            <a:r>
              <a:rPr lang="it-IT" sz="2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Ecosistema Territoriale di Innovazione dell’Emilia-Romagna</a:t>
            </a:r>
          </a:p>
          <a:p>
            <a:pPr marL="0" indent="0">
              <a:buNone/>
            </a:pP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Il CNR è presente con un finanziamento di </a:t>
            </a:r>
            <a:r>
              <a:rPr lang="it-IT" sz="2700" b="1" dirty="0">
                <a:latin typeface="Calibri" panose="020F0502020204030204" pitchFamily="34" charset="0"/>
                <a:cs typeface="Calibri" panose="020F0502020204030204" pitchFamily="34" charset="0"/>
              </a:rPr>
              <a:t>17.9 M€</a:t>
            </a: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 nel duplice ruolo di </a:t>
            </a:r>
            <a:r>
              <a:rPr lang="it-IT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spoke</a:t>
            </a: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 leader e affiliato e con il coinvolgimento per questa aggregazione di </a:t>
            </a:r>
            <a:r>
              <a:rPr lang="it-IT" sz="27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 istitut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  <a:p>
            <a:pPr marL="0" indent="0">
              <a:spcBef>
                <a:spcPts val="0"/>
              </a:spcBef>
              <a:buNone/>
            </a:pPr>
            <a:endParaRPr lang="it-IT" sz="1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1 Materials for sustainability and ecological transition (</a:t>
            </a:r>
            <a:r>
              <a:rPr lang="en-US" sz="25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CNR spoke leader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2 Clean energy production, storage and saving (CNR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Spoke 4 Smart mobility, housing and energy solutions (CNR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Istituti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coinvolti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ISMN, ISSMC, IMEM, ISOF</a:t>
            </a:r>
            <a:endParaRPr lang="en-US" sz="25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2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3794B9-65AE-E566-2C6F-304ACCBD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607" y="1931698"/>
            <a:ext cx="1609101" cy="113652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CFF731C-F083-77BA-37A1-113E90B1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423" y="3858567"/>
            <a:ext cx="1398647" cy="61540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05702B-486B-549B-F8D3-51C7177F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84" y="5877470"/>
            <a:ext cx="1487968" cy="5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D1338-613E-C0CF-4331-854EC3098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875872-FE51-CDC3-123B-4D070917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42" y="249067"/>
            <a:ext cx="11359515" cy="635986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it-IT" sz="3500" b="1" dirty="0">
                <a:solidFill>
                  <a:srgbClr val="0432FF"/>
                </a:solidFill>
              </a:rPr>
              <a:t>EI Rome </a:t>
            </a:r>
            <a:r>
              <a:rPr lang="it-IT" sz="3500" b="1" dirty="0" err="1">
                <a:solidFill>
                  <a:srgbClr val="0432FF"/>
                </a:solidFill>
              </a:rPr>
              <a:t>technopole</a:t>
            </a:r>
            <a:endParaRPr lang="it-IT" sz="35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it-IT" sz="3300" dirty="0"/>
              <a:t>Il CNR è presente con un finanziamento di </a:t>
            </a:r>
            <a:r>
              <a:rPr lang="it-IT" sz="3300" b="1" dirty="0"/>
              <a:t>4.7 M€</a:t>
            </a:r>
            <a:r>
              <a:rPr lang="it-IT" sz="3300" dirty="0"/>
              <a:t> nel ruolo di Affiliato e con il coinvolgimento per questa aggregazione di </a:t>
            </a:r>
            <a:r>
              <a:rPr lang="it-IT" sz="3300" b="1" dirty="0"/>
              <a:t>6</a:t>
            </a:r>
            <a:r>
              <a:rPr lang="it-IT" sz="3300" dirty="0"/>
              <a:t> istituti</a:t>
            </a:r>
          </a:p>
          <a:p>
            <a:pPr marL="68580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30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 Ricerca applicata, sviluppo tecnologico e innovazione (CNR affiliato)</a:t>
            </a: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Trasferimento tecnologico, nuova imprenditorialità, incubazione e accelerazione di impresa (CNR affiliato)</a:t>
            </a: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Formazione universitaria, corsi di dottorato industriali, internazionalizzazione (CNR affiliato)</a:t>
            </a: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Raggiungimento e coinvolgimento del pubblico, lifelong learning (CNR affiliato)</a:t>
            </a: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Infrastrutture di ricerca aperte, laboratori congiunti, istruzione superiore con collaborazione industriale (CNR affiliato)</a:t>
            </a:r>
          </a:p>
          <a:p>
            <a:pPr marL="0" indent="0">
              <a:buNone/>
            </a:pP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 coinvolti: : ISM, IMM, IFN, SPIN, NANOTEC, INM</a:t>
            </a:r>
          </a:p>
          <a:p>
            <a:pPr marL="0" indent="0">
              <a:buNone/>
            </a:pPr>
            <a:endParaRPr lang="it-IT" sz="25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500" b="1" dirty="0">
                <a:solidFill>
                  <a:srgbClr val="0432FF"/>
                </a:solidFill>
              </a:rPr>
              <a:t>EI SAMOTHRACE </a:t>
            </a:r>
            <a:r>
              <a:rPr lang="it-IT" sz="3500" b="1" dirty="0">
                <a:solidFill>
                  <a:srgbClr val="C00000"/>
                </a:solidFill>
              </a:rPr>
              <a:t>- </a:t>
            </a:r>
            <a:r>
              <a:rPr lang="en-US" sz="3500" b="1" dirty="0">
                <a:solidFill>
                  <a:srgbClr val="C00000"/>
                </a:solidFill>
              </a:rPr>
              <a:t>Sicilian Micro and Nano Technology Research and Innovation Center</a:t>
            </a:r>
            <a:endParaRPr lang="it-IT" sz="3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300" dirty="0"/>
              <a:t>Il CNR è presente con un finanziamento di </a:t>
            </a:r>
            <a:r>
              <a:rPr lang="it-IT" sz="3300" b="1" dirty="0"/>
              <a:t>3.1 M€</a:t>
            </a:r>
            <a:r>
              <a:rPr lang="it-IT" sz="3300" dirty="0"/>
              <a:t> nel duplice ruolo di </a:t>
            </a:r>
            <a:r>
              <a:rPr lang="it-IT" sz="3300" dirty="0" err="1"/>
              <a:t>spoke</a:t>
            </a:r>
            <a:r>
              <a:rPr lang="it-IT" sz="3300" dirty="0"/>
              <a:t> leader e affiliato e con il coinvolgimento per questa aggregazione di </a:t>
            </a:r>
            <a:r>
              <a:rPr lang="it-IT" sz="3300" b="1" dirty="0"/>
              <a:t>3</a:t>
            </a:r>
            <a:r>
              <a:rPr lang="it-IT" sz="3300" dirty="0"/>
              <a:t> istituti</a:t>
            </a: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4 </a:t>
            </a:r>
            <a:r>
              <a:rPr lang="en-US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MIcroSysTEms</a:t>
            </a: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Routes to Innovation (</a:t>
            </a:r>
            <a:r>
              <a:rPr lang="en-US" sz="3000" dirty="0">
                <a:solidFill>
                  <a:srgbClr val="0432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Leader</a:t>
            </a: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3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IMM, IPCB, ITAE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500" b="1" dirty="0">
                <a:solidFill>
                  <a:srgbClr val="0432FF"/>
                </a:solidFill>
              </a:rPr>
              <a:t>EI TECH4YOU </a:t>
            </a:r>
            <a:r>
              <a:rPr lang="it-IT" sz="3500" b="1" dirty="0">
                <a:solidFill>
                  <a:srgbClr val="C00000"/>
                </a:solidFill>
              </a:rPr>
              <a:t>- </a:t>
            </a:r>
            <a:r>
              <a:rPr lang="en-US" sz="3500" b="1" dirty="0">
                <a:solidFill>
                  <a:srgbClr val="C00000"/>
                </a:solidFill>
              </a:rPr>
              <a:t>Technologies for climate change adaption and quality of life improvement</a:t>
            </a:r>
            <a:endParaRPr lang="it-IT" sz="3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300" dirty="0"/>
              <a:t>Il CNR è presente con un finanziamento di </a:t>
            </a:r>
            <a:r>
              <a:rPr lang="it-IT" sz="3300" b="1" dirty="0"/>
              <a:t>12.7M€</a:t>
            </a:r>
            <a:r>
              <a:rPr lang="it-IT" sz="3300" dirty="0"/>
              <a:t> nel ruolo di </a:t>
            </a:r>
            <a:r>
              <a:rPr lang="it-IT" sz="3300" dirty="0" err="1"/>
              <a:t>spoke</a:t>
            </a:r>
            <a:r>
              <a:rPr lang="it-IT" sz="3300" dirty="0"/>
              <a:t> leader e affiliato e con il coinvolgimento per questa aggregazione di </a:t>
            </a:r>
            <a:r>
              <a:rPr lang="it-IT" sz="3300" b="1" dirty="0">
                <a:highlight>
                  <a:srgbClr val="FFFF00"/>
                </a:highlight>
              </a:rPr>
              <a:t>1</a:t>
            </a:r>
            <a:r>
              <a:rPr lang="it-IT" sz="3300" dirty="0"/>
              <a:t> istituto</a:t>
            </a:r>
          </a:p>
          <a:p>
            <a:pPr marL="0" indent="0">
              <a:spcBef>
                <a:spcPts val="0"/>
              </a:spcBef>
              <a:buNone/>
            </a:pPr>
            <a:endParaRPr lang="it-IT" sz="1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Tecnologie per ridurre il consumo energetico e salvare la biodiversità (CNR affiliato)</a:t>
            </a:r>
          </a:p>
          <a:p>
            <a:pPr marL="36195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3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ITM, …..</a:t>
            </a:r>
            <a:endParaRPr lang="en-US" sz="30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400" b="1" dirty="0">
                <a:solidFill>
                  <a:srgbClr val="0432FF"/>
                </a:solidFill>
              </a:rPr>
              <a:t>IR </a:t>
            </a:r>
            <a:r>
              <a:rPr lang="it-IT" sz="3400" b="1" dirty="0" err="1">
                <a:solidFill>
                  <a:srgbClr val="0432FF"/>
                </a:solidFill>
              </a:rPr>
              <a:t>iENTRANCE</a:t>
            </a:r>
            <a:r>
              <a:rPr lang="it-IT" sz="3400" b="1" dirty="0">
                <a:solidFill>
                  <a:srgbClr val="0432FF"/>
                </a:solidFill>
              </a:rPr>
              <a:t> </a:t>
            </a:r>
            <a:r>
              <a:rPr lang="it-IT" sz="3400" b="1" dirty="0">
                <a:solidFill>
                  <a:srgbClr val="C00000"/>
                </a:solidFill>
              </a:rPr>
              <a:t>- </a:t>
            </a:r>
            <a:r>
              <a:rPr lang="en-US" sz="3400" b="1" dirty="0">
                <a:solidFill>
                  <a:srgbClr val="C00000"/>
                </a:solidFill>
              </a:rPr>
              <a:t>Infrastructure for Energy Transition and Circular Economy @ </a:t>
            </a:r>
            <a:r>
              <a:rPr lang="en-US" sz="3400" b="1" dirty="0" err="1">
                <a:solidFill>
                  <a:srgbClr val="C00000"/>
                </a:solidFill>
              </a:rPr>
              <a:t>EuroNanoLab</a:t>
            </a:r>
            <a:endParaRPr lang="it-IT" sz="3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300" dirty="0"/>
              <a:t>Il CNR è presente con un finanziamento di </a:t>
            </a:r>
            <a:r>
              <a:rPr lang="it-IT" sz="3300" b="1" dirty="0"/>
              <a:t>45M€</a:t>
            </a:r>
            <a:r>
              <a:rPr lang="it-IT" sz="3300" dirty="0"/>
              <a:t> nel ruolo di </a:t>
            </a:r>
            <a:r>
              <a:rPr lang="it-IT" sz="3300" dirty="0" err="1">
                <a:solidFill>
                  <a:srgbClr val="0432FF"/>
                </a:solidFill>
              </a:rPr>
              <a:t>spoke</a:t>
            </a:r>
            <a:r>
              <a:rPr lang="it-IT" sz="3300" dirty="0">
                <a:solidFill>
                  <a:srgbClr val="0432FF"/>
                </a:solidFill>
              </a:rPr>
              <a:t> leader </a:t>
            </a:r>
            <a:r>
              <a:rPr lang="it-IT" sz="3300" dirty="0"/>
              <a:t>e affiliato e con il coinvolgimento per questa aggregazione di </a:t>
            </a:r>
            <a:r>
              <a:rPr lang="it-IT" sz="3300" b="1" dirty="0"/>
              <a:t>7</a:t>
            </a:r>
            <a:r>
              <a:rPr lang="it-IT" sz="3300" dirty="0"/>
              <a:t> istituti</a:t>
            </a:r>
          </a:p>
          <a:p>
            <a:pPr marL="0" indent="0">
              <a:spcBef>
                <a:spcPts val="0"/>
              </a:spcBef>
              <a:buNone/>
            </a:pPr>
            <a:endParaRPr lang="it-IT" sz="3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3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ISMN, IPCB, IMM, NANO, ISM, IMEM, STEMS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3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3500" b="1" dirty="0">
                <a:solidFill>
                  <a:srgbClr val="0432FF"/>
                </a:solidFill>
              </a:rPr>
              <a:t>IR ECCSELLENT </a:t>
            </a:r>
            <a:r>
              <a:rPr lang="it-IT" sz="3500" b="1" dirty="0">
                <a:solidFill>
                  <a:srgbClr val="C00000"/>
                </a:solidFill>
              </a:rPr>
              <a:t>- </a:t>
            </a:r>
            <a:r>
              <a:rPr lang="en-US" sz="3500" b="1" dirty="0">
                <a:solidFill>
                  <a:srgbClr val="C00000"/>
                </a:solidFill>
              </a:rPr>
              <a:t>Development of ECCSEL - R.I. </a:t>
            </a:r>
            <a:r>
              <a:rPr lang="en-US" sz="3500" b="1" dirty="0" err="1">
                <a:solidFill>
                  <a:srgbClr val="C00000"/>
                </a:solidFill>
              </a:rPr>
              <a:t>ItaLian</a:t>
            </a:r>
            <a:r>
              <a:rPr lang="en-US" sz="3500" b="1" dirty="0">
                <a:solidFill>
                  <a:srgbClr val="C00000"/>
                </a:solidFill>
              </a:rPr>
              <a:t> facilities: </a:t>
            </a:r>
            <a:r>
              <a:rPr lang="en-US" sz="3500" b="1" dirty="0" err="1">
                <a:solidFill>
                  <a:srgbClr val="C00000"/>
                </a:solidFill>
              </a:rPr>
              <a:t>usEr</a:t>
            </a:r>
            <a:r>
              <a:rPr lang="en-US" sz="3500" b="1" dirty="0">
                <a:solidFill>
                  <a:srgbClr val="C00000"/>
                </a:solidFill>
              </a:rPr>
              <a:t> access, services and </a:t>
            </a:r>
            <a:r>
              <a:rPr lang="en-US" sz="3500" b="1" dirty="0" err="1">
                <a:solidFill>
                  <a:srgbClr val="C00000"/>
                </a:solidFill>
              </a:rPr>
              <a:t>loNg-Term</a:t>
            </a:r>
            <a:r>
              <a:rPr lang="en-US" sz="3500" b="1" dirty="0">
                <a:solidFill>
                  <a:srgbClr val="C00000"/>
                </a:solidFill>
              </a:rPr>
              <a:t> sustainability</a:t>
            </a:r>
            <a:endParaRPr lang="it-IT" sz="3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dirty="0"/>
              <a:t>Il CNR è presente con un finanziamento di </a:t>
            </a:r>
            <a:r>
              <a:rPr lang="it-IT" sz="3200" b="1" dirty="0"/>
              <a:t>4.9M€</a:t>
            </a:r>
            <a:r>
              <a:rPr lang="it-IT" sz="3200" dirty="0"/>
              <a:t> nel ruolo di </a:t>
            </a:r>
            <a:r>
              <a:rPr lang="it-IT" sz="3200" dirty="0" err="1">
                <a:solidFill>
                  <a:srgbClr val="0432FF"/>
                </a:solidFill>
              </a:rPr>
              <a:t>spoke</a:t>
            </a:r>
            <a:r>
              <a:rPr lang="it-IT" sz="3200" dirty="0">
                <a:solidFill>
                  <a:srgbClr val="0432FF"/>
                </a:solidFill>
              </a:rPr>
              <a:t> leader </a:t>
            </a:r>
            <a:r>
              <a:rPr lang="it-IT" sz="3200" dirty="0"/>
              <a:t>e affiliato e con il coinvolgimento per questa aggregazione di </a:t>
            </a:r>
            <a:r>
              <a:rPr lang="it-IT" sz="3200" b="1" dirty="0">
                <a:highlight>
                  <a:srgbClr val="FFFF00"/>
                </a:highlight>
              </a:rPr>
              <a:t>2</a:t>
            </a:r>
            <a:r>
              <a:rPr lang="it-IT" sz="3200" dirty="0"/>
              <a:t> istituti</a:t>
            </a:r>
          </a:p>
          <a:p>
            <a:pPr marL="0" indent="0">
              <a:spcBef>
                <a:spcPts val="0"/>
              </a:spcBef>
              <a:buNone/>
            </a:pPr>
            <a:endParaRPr lang="it-IT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ITAE, STEMS 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3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AF34858-BBB6-A5D9-BF51-E240D4723B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51" y="2889755"/>
            <a:ext cx="736727" cy="47791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7526750-CCB8-57C9-0158-28DDB8D70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87" y="3363848"/>
            <a:ext cx="1506361" cy="4740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C67E0F0-4576-9803-44ED-5779B53A91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93" y="4564620"/>
            <a:ext cx="1539771" cy="4260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409DB8-0963-8FB4-D3CE-93231EE58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3168" y="778668"/>
            <a:ext cx="1372958" cy="9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740F0-1856-28C8-570D-36FC3BA33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C7DD27-C99F-4DA9-BAA5-360790B8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19" y="605327"/>
            <a:ext cx="11080433" cy="60469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1400" b="1" dirty="0">
                <a:solidFill>
                  <a:srgbClr val="0432FF"/>
                </a:solidFill>
              </a:rPr>
              <a:t>IR NFFA </a:t>
            </a:r>
            <a:r>
              <a:rPr lang="it-IT" sz="1400" b="1" dirty="0">
                <a:solidFill>
                  <a:srgbClr val="C00000"/>
                </a:solidFill>
              </a:rPr>
              <a:t>- </a:t>
            </a:r>
            <a:r>
              <a:rPr lang="en-US" sz="1400" b="1" dirty="0">
                <a:solidFill>
                  <a:srgbClr val="C00000"/>
                </a:solidFill>
              </a:rPr>
              <a:t>The digital research infrastructure for </a:t>
            </a:r>
            <a:r>
              <a:rPr lang="en-US" sz="1400" b="1" dirty="0" err="1">
                <a:solidFill>
                  <a:srgbClr val="C00000"/>
                </a:solidFill>
              </a:rPr>
              <a:t>nanosciences</a:t>
            </a:r>
            <a:r>
              <a:rPr lang="en-US" sz="1400" b="1" dirty="0">
                <a:solidFill>
                  <a:srgbClr val="C00000"/>
                </a:solidFill>
              </a:rPr>
              <a:t> in Italy</a:t>
            </a:r>
            <a:endParaRPr lang="it-IT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300" dirty="0"/>
              <a:t>Il CNR è presente con un finanziamento di </a:t>
            </a:r>
            <a:r>
              <a:rPr lang="it-IT" sz="1300" b="1" dirty="0"/>
              <a:t>22.6 M€</a:t>
            </a:r>
            <a:r>
              <a:rPr lang="it-IT" sz="1300" dirty="0"/>
              <a:t> nel </a:t>
            </a:r>
            <a:r>
              <a:rPr lang="it-IT" sz="1300" dirty="0">
                <a:solidFill>
                  <a:srgbClr val="0432FF"/>
                </a:solidFill>
              </a:rPr>
              <a:t>ruolo di leader </a:t>
            </a:r>
            <a:r>
              <a:rPr lang="it-IT" sz="1300" dirty="0"/>
              <a:t>e con il coinvolgimento per questa aggregazione di </a:t>
            </a:r>
            <a:r>
              <a:rPr lang="it-IT" sz="1300" b="1" dirty="0"/>
              <a:t>7</a:t>
            </a:r>
            <a:r>
              <a:rPr lang="it-IT" sz="1300" dirty="0"/>
              <a:t> istituti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 coinvolti: : IOM, IFN, IMM, ISM, ISMN, NANOTEC, SPIN</a:t>
            </a:r>
          </a:p>
          <a:p>
            <a:pPr marL="0" indent="0">
              <a:buNone/>
            </a:pPr>
            <a:endParaRPr lang="it-IT" sz="25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0432FF"/>
                </a:solidFill>
              </a:rPr>
              <a:t>IR </a:t>
            </a:r>
            <a:r>
              <a:rPr lang="it-IT" sz="1400" b="1" dirty="0" err="1">
                <a:solidFill>
                  <a:srgbClr val="0432FF"/>
                </a:solidFill>
              </a:rPr>
              <a:t>iPHOQS</a:t>
            </a:r>
            <a:r>
              <a:rPr lang="it-IT" sz="1400" b="1" dirty="0">
                <a:solidFill>
                  <a:srgbClr val="0432FF"/>
                </a:solidFill>
              </a:rPr>
              <a:t> </a:t>
            </a:r>
            <a:r>
              <a:rPr lang="it-IT" sz="1400" b="1" dirty="0">
                <a:solidFill>
                  <a:srgbClr val="C00000"/>
                </a:solidFill>
              </a:rPr>
              <a:t>- </a:t>
            </a:r>
            <a:r>
              <a:rPr lang="en-US" sz="1400" b="1" dirty="0">
                <a:solidFill>
                  <a:srgbClr val="C00000"/>
                </a:solidFill>
              </a:rPr>
              <a:t>Integrated infrastructure </a:t>
            </a:r>
            <a:r>
              <a:rPr lang="en-US" sz="1400" b="1" dirty="0" err="1">
                <a:solidFill>
                  <a:srgbClr val="C00000"/>
                </a:solidFill>
              </a:rPr>
              <a:t>iniziative</a:t>
            </a:r>
            <a:r>
              <a:rPr lang="en-US" sz="1400" b="1" dirty="0">
                <a:solidFill>
                  <a:srgbClr val="C00000"/>
                </a:solidFill>
              </a:rPr>
              <a:t> in photonic and quantum Science</a:t>
            </a:r>
            <a:endParaRPr lang="it-IT" sz="1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1300" dirty="0"/>
              <a:t>Il CNR è presente con un finanziamento di </a:t>
            </a:r>
            <a:r>
              <a:rPr lang="it-IT" sz="1300" b="1" dirty="0"/>
              <a:t>42 M€</a:t>
            </a:r>
            <a:r>
              <a:rPr lang="it-IT" sz="1300" dirty="0"/>
              <a:t> nel </a:t>
            </a:r>
            <a:r>
              <a:rPr lang="it-IT" sz="1300" dirty="0">
                <a:solidFill>
                  <a:srgbClr val="0432FF"/>
                </a:solidFill>
              </a:rPr>
              <a:t>ruolo di co-coordinatore </a:t>
            </a:r>
            <a:r>
              <a:rPr lang="it-IT" sz="1300" dirty="0"/>
              <a:t>e con il coinvolgimento per questa aggregazione di </a:t>
            </a:r>
            <a:r>
              <a:rPr lang="it-IT" sz="1300" b="1" dirty="0"/>
              <a:t>4 </a:t>
            </a:r>
            <a:r>
              <a:rPr lang="it-IT" sz="1300" dirty="0"/>
              <a:t>istituti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INO, NANOTEC, IFN, IMM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400" b="1" dirty="0">
                <a:solidFill>
                  <a:srgbClr val="C00000"/>
                </a:solidFill>
              </a:rPr>
              <a:t>M2C2 </a:t>
            </a:r>
            <a:r>
              <a:rPr lang="it-IT" sz="1400" b="1" dirty="0" err="1">
                <a:solidFill>
                  <a:srgbClr val="C00000"/>
                </a:solidFill>
              </a:rPr>
              <a:t>inv</a:t>
            </a:r>
            <a:r>
              <a:rPr lang="it-IT" sz="1400" b="1" dirty="0">
                <a:solidFill>
                  <a:srgbClr val="C00000"/>
                </a:solidFill>
              </a:rPr>
              <a:t>. 3.5 </a:t>
            </a:r>
            <a:r>
              <a:rPr lang="it-IT" sz="1400" b="1" dirty="0">
                <a:solidFill>
                  <a:srgbClr val="0432FF"/>
                </a:solidFill>
              </a:rPr>
              <a:t>RICERCA E SVILUPPO DI TECNOLOGIE PER LA FILIERA DELL’IDROGENO </a:t>
            </a:r>
            <a:r>
              <a:rPr lang="it-IT" sz="1400" b="1" dirty="0">
                <a:solidFill>
                  <a:srgbClr val="C00000"/>
                </a:solidFill>
              </a:rPr>
              <a:t>(</a:t>
            </a:r>
            <a:r>
              <a:rPr lang="it-IT" sz="1400" b="1" dirty="0" err="1">
                <a:solidFill>
                  <a:srgbClr val="C00000"/>
                </a:solidFill>
              </a:rPr>
              <a:t>AdP</a:t>
            </a:r>
            <a:r>
              <a:rPr lang="it-IT" sz="1400" b="1" dirty="0">
                <a:solidFill>
                  <a:srgbClr val="C00000"/>
                </a:solidFill>
              </a:rPr>
              <a:t> MASE-ENEA)</a:t>
            </a:r>
          </a:p>
          <a:p>
            <a:pPr marL="0" indent="0">
              <a:buNone/>
            </a:pPr>
            <a:r>
              <a:rPr lang="it-IT" sz="1300" dirty="0"/>
              <a:t>Il CNR è presente con un finanziamento di </a:t>
            </a:r>
            <a:r>
              <a:rPr lang="it-IT" sz="1300" b="1" dirty="0"/>
              <a:t>20 M€</a:t>
            </a:r>
            <a:r>
              <a:rPr lang="it-IT" sz="1300" dirty="0"/>
              <a:t> nel ruolo di affiliato e con il coinvolgimento per questa aggregazione di </a:t>
            </a:r>
            <a:r>
              <a:rPr lang="it-IT" sz="1300" b="1" dirty="0"/>
              <a:t>14</a:t>
            </a:r>
            <a:r>
              <a:rPr lang="it-IT" sz="1300" dirty="0"/>
              <a:t> istituti</a:t>
            </a:r>
          </a:p>
          <a:p>
            <a:pPr marL="36195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ITAE, ISSMC, STEMS, INM, ICCOM, ICB, ICMATE, IC, SCITEC, IPCB, IPCF, ISOF, ITM, ISMN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sz="25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it-IT" sz="1400" b="1" dirty="0">
                <a:solidFill>
                  <a:srgbClr val="C00000"/>
                </a:solidFill>
              </a:rPr>
              <a:t>M2C2 </a:t>
            </a:r>
            <a:r>
              <a:rPr lang="it-IT" sz="1400" b="1" dirty="0" err="1">
                <a:solidFill>
                  <a:srgbClr val="C00000"/>
                </a:solidFill>
              </a:rPr>
              <a:t>inv</a:t>
            </a:r>
            <a:r>
              <a:rPr lang="it-IT" sz="1400" b="1" dirty="0">
                <a:solidFill>
                  <a:srgbClr val="C00000"/>
                </a:solidFill>
              </a:rPr>
              <a:t>. 3.5 </a:t>
            </a:r>
            <a:r>
              <a:rPr lang="it-IT" sz="1400" b="1" dirty="0">
                <a:solidFill>
                  <a:srgbClr val="0432FF"/>
                </a:solidFill>
              </a:rPr>
              <a:t>PERMANENT</a:t>
            </a:r>
            <a:r>
              <a:rPr lang="it-IT" sz="1400" b="1" dirty="0">
                <a:solidFill>
                  <a:srgbClr val="C00000"/>
                </a:solidFill>
              </a:rPr>
              <a:t> - Materiali e componenti avanzati per celle a combustibile PEM con innovativa strutturazione multi-scala per il miglioramento di durabilità e stabilità (MASE)</a:t>
            </a:r>
          </a:p>
          <a:p>
            <a:pPr marL="0" indent="0">
              <a:buNone/>
            </a:pPr>
            <a:r>
              <a:rPr lang="it-IT" sz="1300" dirty="0"/>
              <a:t>Il CNR è presente con un finanziamento di </a:t>
            </a:r>
            <a:r>
              <a:rPr lang="it-IT" sz="1300" b="1" dirty="0"/>
              <a:t>1.3 M€</a:t>
            </a:r>
            <a:r>
              <a:rPr lang="it-IT" sz="1300" dirty="0"/>
              <a:t> nel ruolo di affiliato e con il coinvolgimento per questa aggregazione di </a:t>
            </a:r>
            <a:r>
              <a:rPr lang="it-IT" sz="1300" b="1" dirty="0"/>
              <a:t>6</a:t>
            </a:r>
            <a:r>
              <a:rPr lang="it-IT" sz="1300" dirty="0"/>
              <a:t> istituti</a:t>
            </a:r>
          </a:p>
          <a:p>
            <a:pPr marL="0" indent="0">
              <a:spcBef>
                <a:spcPts val="0"/>
              </a:spcBef>
              <a:buNone/>
            </a:pPr>
            <a:endParaRPr lang="it-IT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Istituti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coinvolti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ITAE,IOM, ITM, ICCOM, ISM, NANOTEC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3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it-IT" sz="3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EEC815-9AA2-D213-E564-888C08900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089" y="849843"/>
            <a:ext cx="1653163" cy="3471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054A522-E0E2-44E6-D806-6E7B1860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922" y="2015549"/>
            <a:ext cx="784247" cy="7842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566BF9-367D-D777-12DF-B54CF4F8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4090" y="3264800"/>
            <a:ext cx="1068307" cy="8332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0F48ED-3C56-B166-2770-5146387E9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090" y="5402025"/>
            <a:ext cx="1572532" cy="3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8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CD037F0-51A7-21A6-DCF4-44B6D17B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157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Obiettivi scientifici e tecnologici condivisi con la comunità scientifica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0F6349-6066-B3C5-3EBD-3F8B76BE2128}"/>
              </a:ext>
            </a:extLst>
          </p:cNvPr>
          <p:cNvSpPr txBox="1"/>
          <p:nvPr/>
        </p:nvSpPr>
        <p:spPr>
          <a:xfrm>
            <a:off x="882015" y="1647154"/>
            <a:ext cx="10427970" cy="489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Obiettivo dell’aggregazione proposta è la messa a sistema la </a:t>
            </a:r>
            <a:r>
              <a:rPr lang="it-IT" sz="1400" i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filiera di tutte le competenze presenti al CNR in ambito </a:t>
            </a:r>
            <a:r>
              <a:rPr lang="it-IT" sz="1400" b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</a:t>
            </a: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vanno dallo sviluppo di </a:t>
            </a:r>
            <a:r>
              <a:rPr lang="it-IT" sz="1400" i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 e dispositivi fino allo sviluppo e testing di tecnologie in numerosi settori quali le energie rinnovabili, l’efficientamento energetico, lo sviluppo di vettori energetici e di sistemi di conversione, e in generale di sistemi di produzione, uso e accumulo di energia.  </a:t>
            </a:r>
          </a:p>
          <a:p>
            <a:pPr marL="0" lvl="0" indent="0">
              <a:lnSpc>
                <a:spcPct val="107000"/>
              </a:lnSpc>
              <a:buNone/>
            </a:pPr>
            <a:br>
              <a:rPr lang="it-IT" sz="1400" i="1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400" i="1" dirty="0">
              <a:solidFill>
                <a:srgbClr val="0432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it-IT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Nello specifico obiettivi condivisi e strategici includono:</a:t>
            </a:r>
          </a:p>
          <a:p>
            <a:pPr marL="0" lvl="0" indent="0">
              <a:lnSpc>
                <a:spcPct val="107000"/>
              </a:lnSpc>
              <a:buNone/>
            </a:pP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Nuovi materiali e dispositivi per lo sviluppo sostenibile delle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fonti rinnovabili 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Nuovi materiali, dispositivi e tecnologie per l’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efficientamento energetico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Sviluppo, stoccaggio ed impiego di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vettori energetici e nuovi combustibili </a:t>
            </a: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(Idrogeno, e-</a:t>
            </a:r>
            <a:r>
              <a:rPr lang="it-IT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fuels</a:t>
            </a: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ammoniaca, ecc.)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Materiali, dispositivi e tecnologie per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accumulo di energia</a:t>
            </a: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(elettrochimico e termico)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 per cattura, uso e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accumulo di CO</a:t>
            </a:r>
            <a:r>
              <a:rPr lang="it-IT" sz="1400" b="1" baseline="-250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it-IT" sz="1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Tecnologie energetiche finalizzate alla produzione, stoccaggio e distribuzione di energia elettrica e di vettori energetici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Materiali e tecnologie per l’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utilizzo di energia termica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Integrazioni di rete e nuove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infrastrutture energetiche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 finali dell'energia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Tali obiettivi sono in linea con gli obiettivi di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Innovation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Deal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della Strategia Europea “A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strategy for a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climate-neutral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Europe”, e della comunicazione COM(2022) 108 del 8 marzo 2022 “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REPowerEU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Joint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Action for more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secure and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energy”. </a:t>
            </a:r>
          </a:p>
        </p:txBody>
      </p:sp>
    </p:spTree>
    <p:extLst>
      <p:ext uri="{BB962C8B-B14F-4D97-AF65-F5344CB8AC3E}">
        <p14:creationId xmlns:p14="http://schemas.microsoft.com/office/powerpoint/2010/main" val="198360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196E-4EFE-3D34-613A-6D5C3075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CE22C-2FE3-319B-088B-86E99AA6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55" y="142523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Ambiti tematici e produzione scientifica</a:t>
            </a:r>
            <a:endParaRPr lang="it-IT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DEC6414-D774-CCAA-4F4E-6A267A1E0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42172"/>
              </p:ext>
            </p:extLst>
          </p:nvPr>
        </p:nvGraphicFramePr>
        <p:xfrm>
          <a:off x="1011555" y="1183500"/>
          <a:ext cx="10026016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29733">
                  <a:extLst>
                    <a:ext uri="{9D8B030D-6E8A-4147-A177-3AD203B41FA5}">
                      <a16:colId xmlns:a16="http://schemas.microsoft.com/office/drawing/2014/main" val="130746120"/>
                    </a:ext>
                  </a:extLst>
                </a:gridCol>
                <a:gridCol w="1944534">
                  <a:extLst>
                    <a:ext uri="{9D8B030D-6E8A-4147-A177-3AD203B41FA5}">
                      <a16:colId xmlns:a16="http://schemas.microsoft.com/office/drawing/2014/main" val="47995479"/>
                    </a:ext>
                  </a:extLst>
                </a:gridCol>
                <a:gridCol w="1427673">
                  <a:extLst>
                    <a:ext uri="{9D8B030D-6E8A-4147-A177-3AD203B41FA5}">
                      <a16:colId xmlns:a16="http://schemas.microsoft.com/office/drawing/2014/main" val="3412908174"/>
                    </a:ext>
                  </a:extLst>
                </a:gridCol>
                <a:gridCol w="2124076">
                  <a:extLst>
                    <a:ext uri="{9D8B030D-6E8A-4147-A177-3AD203B41FA5}">
                      <a16:colId xmlns:a16="http://schemas.microsoft.com/office/drawing/2014/main" val="61013515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bg1"/>
                          </a:solidFill>
                        </a:rPr>
                        <a:t>CN - MOST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01342"/>
                  </a:ext>
                </a:extLst>
              </a:tr>
              <a:tr h="25295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Ambiti disciplinari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Pubblicazioni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RTD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dottorandi/assegnisti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865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PE1</a:t>
                      </a:r>
                      <a:r>
                        <a:rPr lang="it-IT" sz="1100" dirty="0"/>
                        <a:t> </a:t>
                      </a:r>
                    </a:p>
                    <a:p>
                      <a:r>
                        <a:rPr lang="it-IT" sz="1100" dirty="0"/>
                        <a:t>(19 </a:t>
                      </a:r>
                      <a:r>
                        <a:rPr lang="it-IT" sz="1100" u="none" dirty="0"/>
                        <a:t>Scientific computing, 20 </a:t>
                      </a:r>
                      <a:r>
                        <a:rPr lang="it-IT" sz="1100" dirty="0"/>
                        <a:t>Control theory, </a:t>
                      </a:r>
                      <a:r>
                        <a:rPr lang="it-IT" sz="1100" dirty="0" err="1"/>
                        <a:t>optimisation</a:t>
                      </a:r>
                      <a:r>
                        <a:rPr lang="it-IT" sz="1100" dirty="0"/>
                        <a:t>, 21 Application of </a:t>
                      </a:r>
                      <a:r>
                        <a:rPr lang="it-IT" sz="1100" dirty="0" err="1"/>
                        <a:t>mathematics</a:t>
                      </a:r>
                      <a:r>
                        <a:rPr lang="it-IT" sz="1100" dirty="0"/>
                        <a:t> in sciences)</a:t>
                      </a:r>
                      <a:endParaRPr lang="it-IT" sz="1100" u="none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11902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/>
                        <a:t>PE3</a:t>
                      </a:r>
                    </a:p>
                    <a:p>
                      <a:r>
                        <a:rPr lang="it-IT" sz="1100"/>
                        <a:t>10 </a:t>
                      </a:r>
                      <a:r>
                        <a:rPr lang="it-IT" sz="1100" dirty="0" err="1"/>
                        <a:t>Nanophysics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Nanoelectronics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nanophotonics</a:t>
                      </a:r>
                      <a:r>
                        <a:rPr lang="it-IT" sz="1100" dirty="0"/>
                        <a:t>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1729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(2 </a:t>
                      </a:r>
                      <a:r>
                        <a:rPr lang="it-IT" sz="1100" dirty="0" err="1"/>
                        <a:t>Spectroscopic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spectrometric</a:t>
                      </a:r>
                      <a:r>
                        <a:rPr lang="it-IT" sz="1100" dirty="0"/>
                        <a:t> techniques, 10 </a:t>
                      </a:r>
                      <a:r>
                        <a:rPr lang="it-IT" sz="1100" dirty="0" err="1"/>
                        <a:t>Heterogeneous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catalysis</a:t>
                      </a:r>
                      <a:r>
                        <a:rPr lang="it-IT" sz="1100" dirty="0"/>
                        <a:t>, 15 </a:t>
                      </a:r>
                      <a:r>
                        <a:rPr lang="it-IT" sz="1100" dirty="0" err="1"/>
                        <a:t>Photochemistry</a:t>
                      </a:r>
                      <a:r>
                        <a:rPr lang="it-IT" sz="11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02593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PE5</a:t>
                      </a:r>
                    </a:p>
                    <a:p>
                      <a:r>
                        <a:rPr lang="it-IT" sz="1100" dirty="0"/>
                        <a:t>(1 </a:t>
                      </a:r>
                      <a:r>
                        <a:rPr lang="it-IT" sz="1100" dirty="0" err="1"/>
                        <a:t>Structural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properties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characterization</a:t>
                      </a:r>
                      <a:r>
                        <a:rPr lang="it-IT" sz="1100" dirty="0"/>
                        <a:t> …, 3 Surface </a:t>
                      </a:r>
                      <a:r>
                        <a:rPr lang="it-IT" sz="1100" dirty="0" err="1"/>
                        <a:t>modification</a:t>
                      </a:r>
                      <a:r>
                        <a:rPr lang="it-IT" sz="1100" dirty="0"/>
                        <a:t>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193"/>
                  </a:ext>
                </a:extLst>
              </a:tr>
              <a:tr h="282951">
                <a:tc>
                  <a:txBody>
                    <a:bodyPr/>
                    <a:lstStyle/>
                    <a:p>
                      <a:r>
                        <a:rPr lang="it-IT" sz="1100" b="1" dirty="0"/>
                        <a:t>PE6</a:t>
                      </a:r>
                    </a:p>
                    <a:p>
                      <a:r>
                        <a:rPr lang="it-IT" sz="1100" dirty="0"/>
                        <a:t>(3 Software engineering, programming …, 4 </a:t>
                      </a:r>
                      <a:r>
                        <a:rPr lang="it-IT" sz="1100" dirty="0" err="1"/>
                        <a:t>Theoretical</a:t>
                      </a:r>
                      <a:r>
                        <a:rPr lang="it-IT" sz="1100" dirty="0"/>
                        <a:t> computer science, 11 Machine learning, </a:t>
                      </a:r>
                      <a:r>
                        <a:rPr lang="it-IT" sz="1100" dirty="0" err="1"/>
                        <a:t>statistical</a:t>
                      </a:r>
                      <a:r>
                        <a:rPr lang="it-IT" sz="1100" dirty="0"/>
                        <a:t> data, …)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19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22596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PE7</a:t>
                      </a:r>
                    </a:p>
                    <a:p>
                      <a:r>
                        <a:rPr lang="it-IT" sz="1100" dirty="0"/>
                        <a:t>(6 Communication systems, wireless …, 7 </a:t>
                      </a:r>
                      <a:r>
                        <a:rPr lang="it-IT" sz="1100" dirty="0" err="1"/>
                        <a:t>Signal</a:t>
                      </a:r>
                      <a:r>
                        <a:rPr lang="it-IT" sz="1100" dirty="0"/>
                        <a:t> processing, 10 </a:t>
                      </a:r>
                      <a:r>
                        <a:rPr lang="it-IT" sz="1100" dirty="0" err="1"/>
                        <a:t>Robotics</a:t>
                      </a:r>
                      <a:r>
                        <a:rPr lang="it-IT" sz="1100" dirty="0"/>
                        <a:t>, 12 </a:t>
                      </a:r>
                      <a:r>
                        <a:rPr lang="it-IT" sz="1100" dirty="0" err="1"/>
                        <a:t>Electrical</a:t>
                      </a:r>
                      <a:r>
                        <a:rPr lang="it-IT" sz="1100" dirty="0"/>
                        <a:t> energy production, …)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19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6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40564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PE8</a:t>
                      </a:r>
                    </a:p>
                    <a:p>
                      <a:r>
                        <a:rPr lang="it-IT" sz="1100" dirty="0"/>
                        <a:t>(3 </a:t>
                      </a:r>
                      <a:r>
                        <a:rPr lang="it-IT" sz="1100" dirty="0" err="1"/>
                        <a:t>Civil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enigneering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architecture</a:t>
                      </a:r>
                      <a:r>
                        <a:rPr lang="it-IT" sz="1100" dirty="0"/>
                        <a:t>, offshore…, 5 </a:t>
                      </a:r>
                      <a:r>
                        <a:rPr lang="it-IT" sz="1100" dirty="0" err="1"/>
                        <a:t>Fluid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mechanics</a:t>
                      </a:r>
                      <a:r>
                        <a:rPr lang="it-IT" sz="1100" dirty="0"/>
                        <a:t>, 6 Energy </a:t>
                      </a:r>
                      <a:r>
                        <a:rPr lang="it-IT" sz="1100" dirty="0" err="1"/>
                        <a:t>processes</a:t>
                      </a:r>
                      <a:r>
                        <a:rPr lang="it-IT" sz="1100" dirty="0"/>
                        <a:t> engineering, 7 </a:t>
                      </a:r>
                      <a:r>
                        <a:rPr lang="it-IT" sz="1100" dirty="0" err="1"/>
                        <a:t>Mechanical</a:t>
                      </a:r>
                      <a:r>
                        <a:rPr lang="it-IT" sz="1100" dirty="0"/>
                        <a:t> engineering, 8 </a:t>
                      </a:r>
                      <a:r>
                        <a:rPr lang="it-IT" sz="1100" dirty="0" err="1"/>
                        <a:t>Propulsion</a:t>
                      </a:r>
                      <a:r>
                        <a:rPr lang="it-IT" sz="1100" dirty="0"/>
                        <a:t> engineering, </a:t>
                      </a:r>
                      <a:r>
                        <a:rPr lang="it-IT" sz="1100" dirty="0" err="1"/>
                        <a:t>hydraulic</a:t>
                      </a:r>
                      <a:r>
                        <a:rPr lang="it-IT" sz="1100" dirty="0"/>
                        <a:t>, …, 12 </a:t>
                      </a:r>
                      <a:r>
                        <a:rPr lang="it-IT" sz="1100" dirty="0" err="1"/>
                        <a:t>Naval</a:t>
                      </a:r>
                      <a:r>
                        <a:rPr lang="it-IT" sz="1100" dirty="0"/>
                        <a:t>/marine engineering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8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10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32793"/>
                  </a:ext>
                </a:extLst>
              </a:tr>
              <a:tr h="227320">
                <a:tc>
                  <a:txBody>
                    <a:bodyPr/>
                    <a:lstStyle/>
                    <a:p>
                      <a:r>
                        <a:rPr lang="it-IT" sz="1100" b="1" dirty="0"/>
                        <a:t>PE10</a:t>
                      </a:r>
                    </a:p>
                    <a:p>
                      <a:r>
                        <a:rPr lang="it-IT" sz="1100" dirty="0"/>
                        <a:t>14 Earth </a:t>
                      </a:r>
                      <a:r>
                        <a:rPr lang="it-IT" sz="1100" dirty="0" err="1"/>
                        <a:t>observations</a:t>
                      </a:r>
                      <a:r>
                        <a:rPr lang="it-IT" sz="1100" dirty="0"/>
                        <a:t> from </a:t>
                      </a:r>
                      <a:r>
                        <a:rPr lang="it-IT" sz="1100" dirty="0" err="1"/>
                        <a:t>space</a:t>
                      </a:r>
                      <a:r>
                        <a:rPr lang="it-IT" sz="1100" dirty="0"/>
                        <a:t>/remote sensing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9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2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B76F5-62FC-2189-412E-900A373B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32E3C-5630-6A85-F425-19EAA39DF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17" y="432856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Ambiti tematici e produzione scientifica</a:t>
            </a:r>
            <a:endParaRPr lang="it-IT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4E39AF3-5DF8-E5CF-4C7C-B6A104483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889759"/>
              </p:ext>
            </p:extLst>
          </p:nvPr>
        </p:nvGraphicFramePr>
        <p:xfrm>
          <a:off x="941917" y="1758419"/>
          <a:ext cx="10005061" cy="3901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8778">
                  <a:extLst>
                    <a:ext uri="{9D8B030D-6E8A-4147-A177-3AD203B41FA5}">
                      <a16:colId xmlns:a16="http://schemas.microsoft.com/office/drawing/2014/main" val="130746120"/>
                    </a:ext>
                  </a:extLst>
                </a:gridCol>
                <a:gridCol w="1944534">
                  <a:extLst>
                    <a:ext uri="{9D8B030D-6E8A-4147-A177-3AD203B41FA5}">
                      <a16:colId xmlns:a16="http://schemas.microsoft.com/office/drawing/2014/main" val="47995479"/>
                    </a:ext>
                  </a:extLst>
                </a:gridCol>
                <a:gridCol w="1427673">
                  <a:extLst>
                    <a:ext uri="{9D8B030D-6E8A-4147-A177-3AD203B41FA5}">
                      <a16:colId xmlns:a16="http://schemas.microsoft.com/office/drawing/2014/main" val="3412908174"/>
                    </a:ext>
                  </a:extLst>
                </a:gridCol>
                <a:gridCol w="2124076">
                  <a:extLst>
                    <a:ext uri="{9D8B030D-6E8A-4147-A177-3AD203B41FA5}">
                      <a16:colId xmlns:a16="http://schemas.microsoft.com/office/drawing/2014/main" val="610135156"/>
                    </a:ext>
                  </a:extLst>
                </a:gridCol>
              </a:tblGrid>
              <a:tr h="252950">
                <a:tc gridSpan="4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solidFill>
                            <a:schemeClr val="bg1"/>
                          </a:solidFill>
                        </a:rPr>
                        <a:t>PE NEST</a:t>
                      </a:r>
                    </a:p>
                  </a:txBody>
                  <a:tcPr>
                    <a:solidFill>
                      <a:schemeClr val="accent6">
                        <a:lumMod val="5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59442"/>
                  </a:ext>
                </a:extLst>
              </a:tr>
              <a:tr h="25295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Ambiti disciplinari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Pubblicazioni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RTD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dottorandi/assegnisti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8651"/>
                  </a:ext>
                </a:extLst>
              </a:tr>
              <a:tr h="301684">
                <a:tc>
                  <a:txBody>
                    <a:bodyPr/>
                    <a:lstStyle/>
                    <a:p>
                      <a:r>
                        <a:rPr lang="it-IT" sz="1100" b="1" dirty="0"/>
                        <a:t>PE3</a:t>
                      </a:r>
                    </a:p>
                    <a:p>
                      <a:r>
                        <a:rPr lang="it-IT" sz="1100" dirty="0"/>
                        <a:t>(3 </a:t>
                      </a:r>
                      <a:r>
                        <a:rPr lang="it-IT" sz="1100" u="none" dirty="0" err="1"/>
                        <a:t>Transport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properties</a:t>
                      </a:r>
                      <a:r>
                        <a:rPr lang="it-IT" sz="1100" u="none" dirty="0"/>
                        <a:t> of </a:t>
                      </a:r>
                      <a:r>
                        <a:rPr lang="it-IT" sz="1100" u="none" dirty="0" err="1"/>
                        <a:t>condesed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matter</a:t>
                      </a:r>
                      <a:r>
                        <a:rPr lang="it-IT" sz="1100" u="none" dirty="0"/>
                        <a:t>,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 for the energy and green </a:t>
                      </a:r>
                      <a:r>
                        <a:rPr lang="it-IT" sz="1100" dirty="0" err="1"/>
                        <a:t>transitions</a:t>
                      </a:r>
                      <a:r>
                        <a:rPr lang="it-IT" sz="1100" dirty="0"/>
                        <a:t>)</a:t>
                      </a:r>
                      <a:r>
                        <a:rPr lang="it-IT" sz="1100" u="none" dirty="0"/>
                        <a:t> 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11902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PE4</a:t>
                      </a:r>
                    </a:p>
                    <a:p>
                      <a:r>
                        <a:rPr lang="it-IT" sz="1100" dirty="0"/>
                        <a:t>(4 Surface science and </a:t>
                      </a:r>
                      <a:r>
                        <a:rPr lang="it-IT" sz="1100" dirty="0" err="1"/>
                        <a:t>nanostructures</a:t>
                      </a:r>
                      <a:r>
                        <a:rPr lang="it-IT" sz="1100" dirty="0"/>
                        <a:t>, 9 Method </a:t>
                      </a:r>
                      <a:r>
                        <a:rPr lang="it-IT" sz="1100" dirty="0" err="1"/>
                        <a:t>development</a:t>
                      </a:r>
                      <a:r>
                        <a:rPr lang="it-IT" sz="1100" dirty="0"/>
                        <a:t> in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13 </a:t>
                      </a:r>
                      <a:r>
                        <a:rPr lang="it-IT" sz="1100" dirty="0" err="1"/>
                        <a:t>Theoretical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computational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15 </a:t>
                      </a:r>
                      <a:r>
                        <a:rPr lang="it-IT" sz="1100" dirty="0" err="1"/>
                        <a:t>Photochemistry</a:t>
                      </a:r>
                      <a:r>
                        <a:rPr lang="it-IT" sz="1100" dirty="0"/>
                        <a:t>, 17 </a:t>
                      </a:r>
                      <a:r>
                        <a:rPr lang="it-IT" sz="1100" dirty="0" err="1"/>
                        <a:t>Characterization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methods</a:t>
                      </a:r>
                      <a:r>
                        <a:rPr lang="it-IT" sz="1100" dirty="0"/>
                        <a:t> of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 for energy)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19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5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26609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PE5</a:t>
                      </a:r>
                    </a:p>
                    <a:p>
                      <a:r>
                        <a:rPr lang="it-IT" sz="1100" dirty="0"/>
                        <a:t>(1 </a:t>
                      </a:r>
                      <a:r>
                        <a:rPr lang="it-IT" sz="1100" dirty="0" err="1"/>
                        <a:t>Structural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properties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characterization</a:t>
                      </a:r>
                      <a:r>
                        <a:rPr lang="it-IT" sz="1100" dirty="0"/>
                        <a:t> …, 3 Surface </a:t>
                      </a:r>
                      <a:r>
                        <a:rPr lang="it-IT" sz="1100" dirty="0" err="1"/>
                        <a:t>modification</a:t>
                      </a:r>
                      <a:r>
                        <a:rPr lang="it-IT" sz="1100" dirty="0"/>
                        <a:t>, 4 </a:t>
                      </a:r>
                      <a:r>
                        <a:rPr lang="it-IT" sz="1100" dirty="0" err="1"/>
                        <a:t>Thin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films</a:t>
                      </a:r>
                      <a:r>
                        <a:rPr lang="it-IT" sz="1100" dirty="0"/>
                        <a:t>, 6 New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: </a:t>
                      </a:r>
                      <a:r>
                        <a:rPr lang="it-IT" sz="1100" dirty="0" err="1"/>
                        <a:t>oxides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alloys</a:t>
                      </a:r>
                      <a:r>
                        <a:rPr lang="it-IT" sz="1100" dirty="0"/>
                        <a:t>, composite …..)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84193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PE8</a:t>
                      </a:r>
                    </a:p>
                    <a:p>
                      <a:r>
                        <a:rPr lang="it-IT" sz="1100" dirty="0"/>
                        <a:t>(2 Chemical engineering, technical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6 Energy </a:t>
                      </a:r>
                      <a:r>
                        <a:rPr lang="it-IT" sz="1100" dirty="0" err="1"/>
                        <a:t>processes</a:t>
                      </a:r>
                      <a:r>
                        <a:rPr lang="it-IT" sz="1100" dirty="0"/>
                        <a:t> engineering)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452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PE11</a:t>
                      </a:r>
                    </a:p>
                    <a:p>
                      <a:r>
                        <a:rPr lang="it-IT" sz="1100" dirty="0"/>
                        <a:t>Engineering of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 for green energy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7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F9719-E74F-C5E5-BC6C-E65DA3C56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131FAFC-DB2B-C75C-A986-4486F415E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50805"/>
              </p:ext>
            </p:extLst>
          </p:nvPr>
        </p:nvGraphicFramePr>
        <p:xfrm>
          <a:off x="941069" y="451104"/>
          <a:ext cx="10309861" cy="59557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40739">
                  <a:extLst>
                    <a:ext uri="{9D8B030D-6E8A-4147-A177-3AD203B41FA5}">
                      <a16:colId xmlns:a16="http://schemas.microsoft.com/office/drawing/2014/main" val="130746120"/>
                    </a:ext>
                  </a:extLst>
                </a:gridCol>
                <a:gridCol w="2005683">
                  <a:extLst>
                    <a:ext uri="{9D8B030D-6E8A-4147-A177-3AD203B41FA5}">
                      <a16:colId xmlns:a16="http://schemas.microsoft.com/office/drawing/2014/main" val="47995479"/>
                    </a:ext>
                  </a:extLst>
                </a:gridCol>
                <a:gridCol w="1472568">
                  <a:extLst>
                    <a:ext uri="{9D8B030D-6E8A-4147-A177-3AD203B41FA5}">
                      <a16:colId xmlns:a16="http://schemas.microsoft.com/office/drawing/2014/main" val="3412908174"/>
                    </a:ext>
                  </a:extLst>
                </a:gridCol>
                <a:gridCol w="2190871">
                  <a:extLst>
                    <a:ext uri="{9D8B030D-6E8A-4147-A177-3AD203B41FA5}">
                      <a16:colId xmlns:a16="http://schemas.microsoft.com/office/drawing/2014/main" val="610135156"/>
                    </a:ext>
                  </a:extLst>
                </a:gridCol>
              </a:tblGrid>
              <a:tr h="252950">
                <a:tc gridSpan="4"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</a:pPr>
                      <a:r>
                        <a:rPr lang="it-IT" sz="2400" b="1" dirty="0"/>
                        <a:t>EI </a:t>
                      </a:r>
                      <a:r>
                        <a:rPr lang="it-IT" sz="2400" dirty="0"/>
                        <a:t>ECOSISTER, Rome Technopole, SAMOTHRACE, TECH4YOU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15174"/>
                  </a:ext>
                </a:extLst>
              </a:tr>
              <a:tr h="25295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Ambiti disciplinari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Pubblicazioni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RTD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n. dottorandi/assegnisti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3865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u="none" dirty="0"/>
                        <a:t>PE3</a:t>
                      </a:r>
                    </a:p>
                    <a:p>
                      <a:r>
                        <a:rPr lang="it-IT" sz="1100" u="none" dirty="0"/>
                        <a:t>(1 </a:t>
                      </a:r>
                      <a:r>
                        <a:rPr lang="it-IT" sz="1100" u="none" dirty="0" err="1"/>
                        <a:t>Structure</a:t>
                      </a:r>
                      <a:r>
                        <a:rPr lang="it-IT" sz="1100" u="none" dirty="0"/>
                        <a:t> of </a:t>
                      </a:r>
                      <a:r>
                        <a:rPr lang="it-IT" sz="1100" u="none" dirty="0" err="1"/>
                        <a:t>solids</a:t>
                      </a:r>
                      <a:r>
                        <a:rPr lang="it-IT" sz="1100" u="none" dirty="0"/>
                        <a:t>, </a:t>
                      </a:r>
                      <a:r>
                        <a:rPr lang="it-IT" sz="1100" u="none" dirty="0" err="1"/>
                        <a:t>material</a:t>
                      </a:r>
                      <a:r>
                        <a:rPr lang="it-IT" sz="1100" u="none" dirty="0"/>
                        <a:t> </a:t>
                      </a:r>
                      <a:r>
                        <a:rPr lang="it-IT" sz="1100" u="none" dirty="0" err="1"/>
                        <a:t>growth</a:t>
                      </a:r>
                      <a:r>
                        <a:rPr lang="it-IT" sz="1100" u="none" dirty="0"/>
                        <a:t> …, 4 Electronic </a:t>
                      </a:r>
                      <a:r>
                        <a:rPr lang="it-IT" sz="1100" u="none" dirty="0" err="1"/>
                        <a:t>properties</a:t>
                      </a:r>
                      <a:r>
                        <a:rPr lang="it-IT" sz="1100" u="none" dirty="0"/>
                        <a:t> of </a:t>
                      </a:r>
                      <a:r>
                        <a:rPr lang="it-IT" sz="1100" u="none" dirty="0" err="1"/>
                        <a:t>materials</a:t>
                      </a:r>
                      <a:r>
                        <a:rPr lang="it-IT" sz="1100" u="none" dirty="0"/>
                        <a:t>, </a:t>
                      </a:r>
                      <a:r>
                        <a:rPr lang="it-IT" sz="1100" u="none" dirty="0" err="1"/>
                        <a:t>surfaces</a:t>
                      </a:r>
                      <a:r>
                        <a:rPr lang="it-IT" sz="1100" u="none" dirty="0"/>
                        <a:t>, …, 10 </a:t>
                      </a:r>
                      <a:r>
                        <a:rPr lang="it-IT" sz="1100" dirty="0" err="1"/>
                        <a:t>Nanophysics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nanoelectronics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nanophotonics</a:t>
                      </a:r>
                      <a:r>
                        <a:rPr lang="it-IT" sz="1100" dirty="0"/>
                        <a:t>, …., 13 </a:t>
                      </a:r>
                      <a:r>
                        <a:rPr lang="it-IT" sz="1100" dirty="0" err="1"/>
                        <a:t>Structure</a:t>
                      </a:r>
                      <a:r>
                        <a:rPr lang="it-IT" sz="1100" dirty="0"/>
                        <a:t> and dynamics of </a:t>
                      </a:r>
                      <a:r>
                        <a:rPr lang="it-IT" sz="1100" dirty="0" err="1"/>
                        <a:t>disordered</a:t>
                      </a:r>
                      <a:r>
                        <a:rPr lang="it-IT" sz="1100" dirty="0"/>
                        <a:t> systems,  .., 16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 of </a:t>
                      </a:r>
                      <a:r>
                        <a:rPr lang="it-IT" sz="1100" dirty="0" err="1"/>
                        <a:t>biological</a:t>
                      </a:r>
                      <a:r>
                        <a:rPr lang="it-IT" sz="1100" dirty="0"/>
                        <a:t> systems, </a:t>
                      </a:r>
                      <a:r>
                        <a:rPr lang="it-IT" sz="1100" dirty="0" err="1"/>
                        <a:t>Computational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modeling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simulation</a:t>
                      </a:r>
                      <a:r>
                        <a:rPr lang="it-IT" sz="1100" dirty="0"/>
                        <a:t> of </a:t>
                      </a:r>
                      <a:r>
                        <a:rPr lang="it-IT" sz="1100" dirty="0" err="1"/>
                        <a:t>matter</a:t>
                      </a:r>
                      <a:r>
                        <a:rPr lang="it-IT" sz="1100" dirty="0"/>
                        <a:t> ,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 for the energy and green </a:t>
                      </a:r>
                      <a:r>
                        <a:rPr lang="it-IT" sz="1100" dirty="0" err="1"/>
                        <a:t>transitions</a:t>
                      </a:r>
                      <a:r>
                        <a:rPr lang="it-IT" sz="1100" dirty="0"/>
                        <a:t>)</a:t>
                      </a:r>
                      <a:endParaRPr lang="it-IT" sz="1100" u="none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54222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r>
                        <a:rPr lang="it-IT" sz="1100" b="1" dirty="0"/>
                        <a:t>PE4</a:t>
                      </a:r>
                    </a:p>
                    <a:p>
                      <a:r>
                        <a:rPr lang="it-IT" sz="1100" dirty="0"/>
                        <a:t>8 </a:t>
                      </a:r>
                      <a:r>
                        <a:rPr lang="it-IT" sz="1100" dirty="0" err="1"/>
                        <a:t>Electrochemistry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electrodialysis</a:t>
                      </a:r>
                      <a:r>
                        <a:rPr lang="it-IT" sz="1100" dirty="0"/>
                        <a:t>, …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626609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PE5</a:t>
                      </a:r>
                    </a:p>
                    <a:p>
                      <a:r>
                        <a:rPr lang="it-IT" sz="1100" dirty="0"/>
                        <a:t>(16 </a:t>
                      </a:r>
                      <a:r>
                        <a:rPr lang="it-IT" sz="1100" dirty="0" err="1"/>
                        <a:t>Supramolecular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, 17 </a:t>
                      </a:r>
                      <a:r>
                        <a:rPr lang="it-IT" sz="1100" dirty="0" err="1"/>
                        <a:t>Organic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bioorganic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chemistry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1729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PE6</a:t>
                      </a:r>
                    </a:p>
                    <a:p>
                      <a:r>
                        <a:rPr lang="it-IT" sz="1100" dirty="0"/>
                        <a:t>12 Scientific computing, </a:t>
                      </a:r>
                      <a:r>
                        <a:rPr lang="it-IT" sz="1100" dirty="0" err="1"/>
                        <a:t>simulation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modeling</a:t>
                      </a:r>
                      <a:r>
                        <a:rPr lang="it-IT" sz="1100" dirty="0"/>
                        <a:t> tools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43246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PE7</a:t>
                      </a:r>
                    </a:p>
                    <a:p>
                      <a:r>
                        <a:rPr lang="it-IT" sz="1100" dirty="0"/>
                        <a:t>5 (Micro-, nano- and </a:t>
                      </a:r>
                      <a:r>
                        <a:rPr lang="it-IT" sz="1100" dirty="0" err="1"/>
                        <a:t>bio</a:t>
                      </a:r>
                      <a:r>
                        <a:rPr lang="it-IT" sz="1100" dirty="0"/>
                        <a:t>-) </a:t>
                      </a:r>
                      <a:r>
                        <a:rPr lang="it-IT" sz="1100" dirty="0" err="1"/>
                        <a:t>electronic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optoelectronic</a:t>
                      </a:r>
                      <a:r>
                        <a:rPr lang="it-IT" sz="1100" dirty="0"/>
                        <a:t> …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3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2291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PE8</a:t>
                      </a:r>
                    </a:p>
                    <a:p>
                      <a:r>
                        <a:rPr lang="it-IT" sz="1100" b="1" dirty="0"/>
                        <a:t>(</a:t>
                      </a:r>
                      <a:r>
                        <a:rPr lang="it-IT" sz="1100" dirty="0"/>
                        <a:t>5 </a:t>
                      </a:r>
                      <a:r>
                        <a:rPr lang="it-IT" sz="1100" dirty="0" err="1"/>
                        <a:t>Fluid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mechanics</a:t>
                      </a:r>
                      <a:r>
                        <a:rPr lang="it-IT" sz="1100" dirty="0"/>
                        <a:t>, 6 Energy </a:t>
                      </a:r>
                      <a:r>
                        <a:rPr lang="it-IT" sz="1100" dirty="0" err="1"/>
                        <a:t>processes</a:t>
                      </a:r>
                      <a:r>
                        <a:rPr lang="it-IT" sz="1100" dirty="0"/>
                        <a:t> engineering)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452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PE10</a:t>
                      </a:r>
                    </a:p>
                    <a:p>
                      <a:r>
                        <a:rPr lang="it-IT" sz="1100" dirty="0"/>
                        <a:t>(3 </a:t>
                      </a:r>
                      <a:r>
                        <a:rPr lang="it-IT" sz="1100" dirty="0" err="1"/>
                        <a:t>Climatology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climate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change</a:t>
                      </a:r>
                      <a:r>
                        <a:rPr lang="it-IT" sz="1100" dirty="0"/>
                        <a:t>, 7 </a:t>
                      </a:r>
                      <a:r>
                        <a:rPr lang="it-IT" sz="1100" dirty="0" err="1"/>
                        <a:t>Physics</a:t>
                      </a:r>
                      <a:r>
                        <a:rPr lang="it-IT" sz="1100" dirty="0"/>
                        <a:t> of </a:t>
                      </a:r>
                      <a:r>
                        <a:rPr lang="it-IT" sz="1100" dirty="0" err="1"/>
                        <a:t>earth’s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interior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seismology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geodynamics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7908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PE11</a:t>
                      </a:r>
                    </a:p>
                    <a:p>
                      <a:r>
                        <a:rPr lang="it-IT" sz="1100" dirty="0"/>
                        <a:t>(1 Engineering of </a:t>
                      </a:r>
                      <a:r>
                        <a:rPr lang="it-IT" sz="1100" dirty="0" err="1"/>
                        <a:t>biomaterials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biomimetic</a:t>
                      </a:r>
                      <a:r>
                        <a:rPr lang="it-IT" sz="1100" dirty="0"/>
                        <a:t>, </a:t>
                      </a:r>
                      <a:r>
                        <a:rPr lang="it-IT" sz="1100" dirty="0" err="1"/>
                        <a:t>bio-inspired</a:t>
                      </a:r>
                      <a:r>
                        <a:rPr lang="it-IT" sz="1100" dirty="0"/>
                        <a:t> …, 2 Engineering of metals and </a:t>
                      </a:r>
                      <a:r>
                        <a:rPr lang="it-IT" sz="1100" dirty="0" err="1"/>
                        <a:t>alloys</a:t>
                      </a:r>
                      <a:r>
                        <a:rPr lang="it-IT" sz="1100" dirty="0"/>
                        <a:t>, 3 Engineering of </a:t>
                      </a:r>
                      <a:r>
                        <a:rPr lang="it-IT" sz="1100" dirty="0" err="1"/>
                        <a:t>ceramics</a:t>
                      </a:r>
                      <a:r>
                        <a:rPr lang="it-IT" sz="1100" dirty="0"/>
                        <a:t> and glasses, 5 Engineering of </a:t>
                      </a:r>
                      <a:r>
                        <a:rPr lang="it-IT" sz="1100" dirty="0" err="1"/>
                        <a:t>composites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hybrid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, Engineering of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 for green energy </a:t>
                      </a:r>
                      <a:r>
                        <a:rPr lang="it-IT" sz="1100" dirty="0" err="1"/>
                        <a:t>applications</a:t>
                      </a:r>
                      <a:r>
                        <a:rPr lang="it-IT" sz="1100" dirty="0"/>
                        <a:t>, Engineering of </a:t>
                      </a:r>
                      <a:r>
                        <a:rPr lang="it-IT" sz="1100" dirty="0" err="1"/>
                        <a:t>functional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materials</a:t>
                      </a:r>
                      <a:r>
                        <a:rPr lang="it-IT" sz="1100" dirty="0"/>
                        <a:t>)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26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8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4</a:t>
                      </a:r>
                    </a:p>
                  </a:txBody>
                  <a:tcPr>
                    <a:solidFill>
                      <a:srgbClr val="E7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39908"/>
                  </a:ext>
                </a:extLst>
              </a:tr>
              <a:tr h="215007">
                <a:tc>
                  <a:txBody>
                    <a:bodyPr/>
                    <a:lstStyle/>
                    <a:p>
                      <a:r>
                        <a:rPr lang="it-IT" sz="1100" b="1" dirty="0"/>
                        <a:t>SH7</a:t>
                      </a:r>
                    </a:p>
                    <a:p>
                      <a:r>
                        <a:rPr lang="it-IT" sz="1100" dirty="0"/>
                        <a:t>6 </a:t>
                      </a:r>
                      <a:r>
                        <a:rPr lang="it-IT" sz="1100" dirty="0" err="1"/>
                        <a:t>Environmental</a:t>
                      </a:r>
                      <a:r>
                        <a:rPr lang="it-IT" sz="1100" dirty="0"/>
                        <a:t> and </a:t>
                      </a:r>
                      <a:r>
                        <a:rPr lang="it-IT" sz="1100" dirty="0" err="1"/>
                        <a:t>climate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change</a:t>
                      </a:r>
                      <a:r>
                        <a:rPr lang="it-IT" sz="1100" dirty="0"/>
                        <a:t>, hazards, risks …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1</a:t>
                      </a:r>
                    </a:p>
                  </a:txBody>
                  <a:tcPr>
                    <a:solidFill>
                      <a:srgbClr val="CCD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>
                    <a:solidFill>
                      <a:srgbClr val="CCD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6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30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22024D-821B-40E7-8349-B349E5E7378A}">
  <ds:schemaRefs>
    <ds:schemaRef ds:uri="http://purl.org/dc/dcmitype/"/>
    <ds:schemaRef ds:uri="ffb1c537-bcb0-4162-839b-e1a37c8e79a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2967</Words>
  <Application>Microsoft Macintosh PowerPoint</Application>
  <PresentationFormat>Widescreen</PresentationFormat>
  <Paragraphs>504</Paragraphs>
  <Slides>17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Aptos Narrow</vt:lpstr>
      <vt:lpstr>Arial</vt:lpstr>
      <vt:lpstr>Calibri</vt:lpstr>
      <vt:lpstr>Source Sans Pro</vt:lpstr>
      <vt:lpstr>Tema di Office</vt:lpstr>
      <vt:lpstr>Presentazione standard di PowerPoint</vt:lpstr>
      <vt:lpstr>Presentazione standard di PowerPoint</vt:lpstr>
      <vt:lpstr>Descrizione attuale della aggregazione proposta data dalle seguenti progettualità e iniziative:</vt:lpstr>
      <vt:lpstr>Presentazione standard di PowerPoint</vt:lpstr>
      <vt:lpstr>Presentazione standard di PowerPoint</vt:lpstr>
      <vt:lpstr>Obiettivi scientifici e tecnologici condivisi con la comunità scientifica  </vt:lpstr>
      <vt:lpstr>Ambiti tematici e produzione scientifica</vt:lpstr>
      <vt:lpstr>Ambiti tematici e produzione scientifica</vt:lpstr>
      <vt:lpstr>Presentazione standard di PowerPoint</vt:lpstr>
      <vt:lpstr>Presentazione standard di PowerPoint</vt:lpstr>
      <vt:lpstr>Presentazione standard di PowerPoint</vt:lpstr>
      <vt:lpstr>Ambiti tematici e produzione scientifica totali per l’aggregazione proposta</vt:lpstr>
      <vt:lpstr>Ambiti tematici e produzione scientifica totali per l’aggregazione proposta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LIDIA ARMELAO</cp:lastModifiedBy>
  <cp:revision>93</cp:revision>
  <dcterms:created xsi:type="dcterms:W3CDTF">2024-12-30T12:13:18Z</dcterms:created>
  <dcterms:modified xsi:type="dcterms:W3CDTF">2025-02-09T23:05:40Z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