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C0133-C779-B842-9A1D-AB155A736730}" v="1" dt="2025-02-10T08:12:01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58"/>
  </p:normalViewPr>
  <p:slideViewPr>
    <p:cSldViewPr snapToGrid="0">
      <p:cViewPr varScale="1">
        <p:scale>
          <a:sx n="106" d="100"/>
          <a:sy n="106" d="100"/>
        </p:scale>
        <p:origin x="13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AE1A359-F86A-8843-B605-4D1DCACAB38B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0" cy="5016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7860F46B-8F97-6E48-A6C2-1CA9ED4C122C}"/>
              </a:ext>
            </a:extLst>
          </p:cNvPr>
          <p:cNvCxnSpPr>
            <a:cxnSpLocks/>
          </p:cNvCxnSpPr>
          <p:nvPr/>
        </p:nvCxnSpPr>
        <p:spPr>
          <a:xfrm>
            <a:off x="838200" y="6356350"/>
            <a:ext cx="0" cy="5016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B6D4503A-87E7-AB49-996A-25DC5893C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38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6CDC8FA-FB67-F242-9C52-D76E3D264483}" type="slidenum">
              <a:rPr lang="it-IT" smtClean="0"/>
              <a:pPr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C95C3-D757-EC49-A89A-4B437A37F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cxnSp>
        <p:nvCxnSpPr>
          <p:cNvPr id="7" name="Connettore 1 11">
            <a:extLst>
              <a:ext uri="{FF2B5EF4-FFF2-40B4-BE49-F238E27FC236}">
                <a16:creationId xmlns:a16="http://schemas.microsoft.com/office/drawing/2014/main" id="{0CBA95CE-E8B7-174A-9E9D-33C6B14A0C69}"/>
              </a:ext>
            </a:extLst>
          </p:cNvPr>
          <p:cNvCxnSpPr/>
          <p:nvPr/>
        </p:nvCxnSpPr>
        <p:spPr>
          <a:xfrm>
            <a:off x="838200" y="961292"/>
            <a:ext cx="10515600" cy="0"/>
          </a:xfrm>
          <a:prstGeom prst="line">
            <a:avLst/>
          </a:prstGeom>
          <a:ln w="22225">
            <a:solidFill>
              <a:srgbClr val="191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3EA18-FE82-E148-A4CA-892B5981E4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Internet, prossima generazione</a:t>
            </a:r>
            <a:br>
              <a:rPr lang="it-IT"/>
            </a:br>
            <a:br>
              <a:rPr lang="it-IT"/>
            </a:br>
            <a:r>
              <a:rPr lang="it-IT"/>
              <a:t>: tra e-voluzione e ri-voluzione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5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57666"/>
            <a:ext cx="10515595" cy="1499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Pervasive Intelligence for Smart Mobility (PRISMA )</a:t>
            </a:r>
          </a:p>
        </p:txBody>
      </p:sp>
      <p:pic>
        <p:nvPicPr>
          <p:cNvPr id="1032" name="Picture 8" descr="MOST Centro nazionale per la mobilità sostenibile">
            <a:extLst>
              <a:ext uri="{FF2B5EF4-FFF2-40B4-BE49-F238E27FC236}">
                <a16:creationId xmlns:a16="http://schemas.microsoft.com/office/drawing/2014/main" id="{B85F648A-71C7-30B9-6B2D-91FE94082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9959"/>
          <a:stretch/>
        </p:blipFill>
        <p:spPr bwMode="auto">
          <a:xfrm>
            <a:off x="9775944" y="1333625"/>
            <a:ext cx="2251332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lue letters on a white background&#10;&#10;AI-generated content may be incorrect.">
            <a:extLst>
              <a:ext uri="{FF2B5EF4-FFF2-40B4-BE49-F238E27FC236}">
                <a16:creationId xmlns:a16="http://schemas.microsoft.com/office/drawing/2014/main" id="{2B27DF5D-4D1D-CD2E-EF12-608A4140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8" y="1301650"/>
            <a:ext cx="2251332" cy="787966"/>
          </a:xfrm>
          <a:prstGeom prst="rect">
            <a:avLst/>
          </a:prstGeom>
        </p:spPr>
      </p:pic>
      <p:pic>
        <p:nvPicPr>
          <p:cNvPr id="9" name="Picture 8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8590D770-E4BC-20F1-3DDC-6FCC0D2AB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2" y="1303888"/>
            <a:ext cx="2251332" cy="7373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982CB4-7789-4AC1-97AC-80493C393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005" y="1265986"/>
            <a:ext cx="2251332" cy="6684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1E5943-F9AB-62F6-5C07-FCF47149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93" y="1394766"/>
            <a:ext cx="2251332" cy="4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F51F4D4F-5533-CC0B-436C-5359B2B9F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8082C-30EA-4F7C-0BD2-6E68EE83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CDC8FA-FB67-F242-9C52-D76E3D264483}" type="slidenum">
              <a:rPr lang="it-IT" smtClean="0"/>
              <a:pPr/>
              <a:t>2</a:t>
            </a:fld>
            <a:endParaRPr lang="it-IT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0C031D-29BA-9C51-1F1A-85D10C17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99"/>
          </a:xfrm>
        </p:spPr>
        <p:txBody>
          <a:bodyPr>
            <a:normAutofit/>
          </a:bodyPr>
          <a:lstStyle/>
          <a:p>
            <a:r>
              <a:rPr lang="en-IT" sz="3200" dirty="0"/>
              <a:t>Future Internet: Pervasive connected intelligence</a:t>
            </a:r>
          </a:p>
        </p:txBody>
      </p:sp>
      <p:pic>
        <p:nvPicPr>
          <p:cNvPr id="7" name="Picture 6" descr="A diagram of a brain&#10;&#10;Description automatically generated">
            <a:extLst>
              <a:ext uri="{FF2B5EF4-FFF2-40B4-BE49-F238E27FC236}">
                <a16:creationId xmlns:a16="http://schemas.microsoft.com/office/drawing/2014/main" id="{17956D60-3974-DC98-7EB5-52F2C953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4" y="2146536"/>
            <a:ext cx="5890591" cy="3004300"/>
          </a:xfrm>
          <a:prstGeom prst="rect">
            <a:avLst/>
          </a:prstGeom>
        </p:spPr>
      </p:pic>
      <p:pic>
        <p:nvPicPr>
          <p:cNvPr id="8" name="Picture 7" descr="A diagram of different types of technology&#10;&#10;Description automatically generated">
            <a:extLst>
              <a:ext uri="{FF2B5EF4-FFF2-40B4-BE49-F238E27FC236}">
                <a16:creationId xmlns:a16="http://schemas.microsoft.com/office/drawing/2014/main" id="{015A3F20-D713-3F8E-2746-D26E0378A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813"/>
            <a:ext cx="5585119" cy="3456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165C3-518D-8D42-535E-24BFB0F45BB3}"/>
              </a:ext>
            </a:extLst>
          </p:cNvPr>
          <p:cNvSpPr txBox="1"/>
          <p:nvPr/>
        </p:nvSpPr>
        <p:spPr>
          <a:xfrm>
            <a:off x="863638" y="6338986"/>
            <a:ext cx="10464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The Next Horizon White Paper, From Connected People and Things to Connected Intelligence, Huawei</a:t>
            </a:r>
            <a:endParaRPr lang="en-IT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D1295-764E-CA72-119F-146F8F6A70DD}"/>
              </a:ext>
            </a:extLst>
          </p:cNvPr>
          <p:cNvGrpSpPr/>
          <p:nvPr/>
        </p:nvGrpSpPr>
        <p:grpSpPr>
          <a:xfrm>
            <a:off x="6151574" y="3117844"/>
            <a:ext cx="5890591" cy="1099751"/>
            <a:chOff x="6301409" y="2693772"/>
            <a:chExt cx="5890591" cy="109975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88CDD9-595A-02C7-D681-F32D3C18BCFE}"/>
                </a:ext>
              </a:extLst>
            </p:cNvPr>
            <p:cNvSpPr/>
            <p:nvPr/>
          </p:nvSpPr>
          <p:spPr>
            <a:xfrm>
              <a:off x="6301409" y="2693772"/>
              <a:ext cx="5890591" cy="10997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1EE90F-337F-3FA9-2674-FEC7B266A7B7}"/>
                </a:ext>
              </a:extLst>
            </p:cNvPr>
            <p:cNvSpPr txBox="1"/>
            <p:nvPr/>
          </p:nvSpPr>
          <p:spPr>
            <a:xfrm>
              <a:off x="10987068" y="3404924"/>
              <a:ext cx="10791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>
                  <a:solidFill>
                    <a:srgbClr val="FFC000"/>
                  </a:solidFill>
                </a:rPr>
                <a:t>comms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5C9D7-B534-619A-553E-EF8DD15271D9}"/>
              </a:ext>
            </a:extLst>
          </p:cNvPr>
          <p:cNvGrpSpPr/>
          <p:nvPr/>
        </p:nvGrpSpPr>
        <p:grpSpPr>
          <a:xfrm>
            <a:off x="6151573" y="1910938"/>
            <a:ext cx="5890591" cy="1099751"/>
            <a:chOff x="6301408" y="1486866"/>
            <a:chExt cx="5890591" cy="109975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F9A0B88-4F70-D046-93C5-77CDA409C509}"/>
                </a:ext>
              </a:extLst>
            </p:cNvPr>
            <p:cNvSpPr/>
            <p:nvPr/>
          </p:nvSpPr>
          <p:spPr>
            <a:xfrm>
              <a:off x="6301408" y="1486866"/>
              <a:ext cx="5890591" cy="1099751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A06FA6-040C-4F48-F33E-4DBB2DEC780C}"/>
                </a:ext>
              </a:extLst>
            </p:cNvPr>
            <p:cNvSpPr txBox="1"/>
            <p:nvPr/>
          </p:nvSpPr>
          <p:spPr>
            <a:xfrm>
              <a:off x="10987068" y="2160793"/>
              <a:ext cx="8739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>
                  <a:solidFill>
                    <a:srgbClr val="0070C0"/>
                  </a:solidFill>
                </a:rPr>
                <a:t>comp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47D37F-71FF-7CDE-6CCA-04E199605733}"/>
              </a:ext>
            </a:extLst>
          </p:cNvPr>
          <p:cNvGrpSpPr/>
          <p:nvPr/>
        </p:nvGrpSpPr>
        <p:grpSpPr>
          <a:xfrm>
            <a:off x="6151574" y="4338158"/>
            <a:ext cx="5890591" cy="1099751"/>
            <a:chOff x="6301409" y="3914086"/>
            <a:chExt cx="5890591" cy="109975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4515D7-A1F0-02FE-E657-2D3FB188B278}"/>
                </a:ext>
              </a:extLst>
            </p:cNvPr>
            <p:cNvSpPr/>
            <p:nvPr/>
          </p:nvSpPr>
          <p:spPr>
            <a:xfrm>
              <a:off x="6301409" y="3914086"/>
              <a:ext cx="5890591" cy="109975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0E0DE5-DE72-097B-F6DD-609CC27AEDC9}"/>
                </a:ext>
              </a:extLst>
            </p:cNvPr>
            <p:cNvSpPr txBox="1"/>
            <p:nvPr/>
          </p:nvSpPr>
          <p:spPr>
            <a:xfrm>
              <a:off x="10990813" y="4586119"/>
              <a:ext cx="8130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b="1" i="1" dirty="0"/>
                <a:t>cross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12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E0F1F-3354-E88A-8BFC-5B98000D9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91648-0ED7-DB0C-A020-C31A1E6AD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CDC8FA-FB67-F242-9C52-D76E3D264483}" type="slidenum">
              <a:rPr lang="it-IT" smtClean="0"/>
              <a:pPr/>
              <a:t>3</a:t>
            </a:fld>
            <a:endParaRPr lang="it-IT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1D72DF-1C81-887E-3528-BD9743DA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Paradigm shifts</a:t>
            </a:r>
          </a:p>
        </p:txBody>
      </p:sp>
      <p:pic>
        <p:nvPicPr>
          <p:cNvPr id="2" name="Picture 1" descr="A close-up of several icons&#10;&#10;Description automatically generated">
            <a:extLst>
              <a:ext uri="{FF2B5EF4-FFF2-40B4-BE49-F238E27FC236}">
                <a16:creationId xmlns:a16="http://schemas.microsoft.com/office/drawing/2014/main" id="{31D88D98-923F-2198-3921-56A7AD0B8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08" y="1456213"/>
            <a:ext cx="9674087" cy="4140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45352-89CC-29E5-E0F6-E09BC259C128}"/>
              </a:ext>
            </a:extLst>
          </p:cNvPr>
          <p:cNvSpPr txBox="1"/>
          <p:nvPr/>
        </p:nvSpPr>
        <p:spPr>
          <a:xfrm>
            <a:off x="863638" y="6338986"/>
            <a:ext cx="10464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The Next Horizon White Paper, From Connected People and Things to Connected Intelligence, Huawei</a:t>
            </a:r>
            <a:endParaRPr lang="en-IT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2926-7361-D6C7-0528-3B0AD8D1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654C6F-16FD-A809-4AE4-39A23604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PRISMA (Pervasive Intelligence for Smart Mobility)</a:t>
            </a:r>
          </a:p>
        </p:txBody>
      </p:sp>
      <p:pic>
        <p:nvPicPr>
          <p:cNvPr id="2050" name="Picture 2" descr="Il prisma di Kapferer e la brand identity – Digital PR Store">
            <a:extLst>
              <a:ext uri="{FF2B5EF4-FFF2-40B4-BE49-F238E27FC236}">
                <a16:creationId xmlns:a16="http://schemas.microsoft.com/office/drawing/2014/main" id="{3238FD15-B607-074E-8CCE-D09C85978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12413" r="30680" b="29624"/>
          <a:stretch/>
        </p:blipFill>
        <p:spPr bwMode="auto">
          <a:xfrm>
            <a:off x="353568" y="1827955"/>
            <a:ext cx="6235262" cy="3700906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42B1E16E-F067-A1EB-9FA7-D06C48CAB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3819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E4EB1E-EAF0-BCEC-1B6E-5F1BF410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656" y="5437770"/>
            <a:ext cx="2855935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e letters on a white background&#10;&#10;AI-generated content may be incorrect.">
            <a:extLst>
              <a:ext uri="{FF2B5EF4-FFF2-40B4-BE49-F238E27FC236}">
                <a16:creationId xmlns:a16="http://schemas.microsoft.com/office/drawing/2014/main" id="{A6768430-3607-0A8E-0C0A-2F2B78A70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77" y="3490583"/>
            <a:ext cx="2251332" cy="787966"/>
          </a:xfrm>
          <a:prstGeom prst="rect">
            <a:avLst/>
          </a:prstGeom>
        </p:spPr>
      </p:pic>
      <p:pic>
        <p:nvPicPr>
          <p:cNvPr id="9" name="Picture 8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C3359CFB-2FF0-AC7E-2817-060873D15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07" y="4151439"/>
            <a:ext cx="2251332" cy="7373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9CD4C2E-4FA4-B414-A2C0-7C4C50124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707" y="2721427"/>
            <a:ext cx="2251332" cy="668428"/>
          </a:xfrm>
          <a:prstGeom prst="rect">
            <a:avLst/>
          </a:prstGeom>
        </p:spPr>
      </p:pic>
      <p:pic>
        <p:nvPicPr>
          <p:cNvPr id="11" name="Picture 8" descr="MOST Centro nazionale per la mobilità sostenibile">
            <a:extLst>
              <a:ext uri="{FF2B5EF4-FFF2-40B4-BE49-F238E27FC236}">
                <a16:creationId xmlns:a16="http://schemas.microsoft.com/office/drawing/2014/main" id="{A8FEA65C-4854-4E09-8DD2-C3096989B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9959"/>
          <a:stretch/>
        </p:blipFill>
        <p:spPr bwMode="auto">
          <a:xfrm>
            <a:off x="5357438" y="1284328"/>
            <a:ext cx="2251332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38A41-8A76-AAD9-1E9B-D3DDEC065BC5}"/>
              </a:ext>
            </a:extLst>
          </p:cNvPr>
          <p:cNvSpPr txBox="1"/>
          <p:nvPr/>
        </p:nvSpPr>
        <p:spPr>
          <a:xfrm>
            <a:off x="9044703" y="5715156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Infrastructure services</a:t>
            </a:r>
          </a:p>
          <a:p>
            <a:pPr algn="ctr"/>
            <a:r>
              <a:rPr lang="en-IT" i="1" dirty="0"/>
              <a:t>(data, AI &amp; networks)</a:t>
            </a:r>
          </a:p>
        </p:txBody>
      </p:sp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01682210-7D23-0A5B-936D-C266BD47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21" y="6308866"/>
            <a:ext cx="1672389" cy="3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61F584B6-3DD3-7141-9A58-89768D6A91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77" y="6210299"/>
            <a:ext cx="1949450" cy="565150"/>
          </a:xfrm>
          <a:prstGeom prst="rect">
            <a:avLst/>
          </a:prstGeom>
        </p:spPr>
      </p:pic>
      <p:pic>
        <p:nvPicPr>
          <p:cNvPr id="2054" name="Picture 6" descr="Home">
            <a:extLst>
              <a:ext uri="{FF2B5EF4-FFF2-40B4-BE49-F238E27FC236}">
                <a16:creationId xmlns:a16="http://schemas.microsoft.com/office/drawing/2014/main" id="{5DAC98D3-6691-4A14-C4EC-94CE671C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33" y="5859379"/>
            <a:ext cx="916875" cy="8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8775F7-6956-96BF-6D47-0692DC27E795}"/>
              </a:ext>
            </a:extLst>
          </p:cNvPr>
          <p:cNvSpPr txBox="1"/>
          <p:nvPr/>
        </p:nvSpPr>
        <p:spPr>
          <a:xfrm>
            <a:off x="9605256" y="3078220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Foundations</a:t>
            </a:r>
          </a:p>
          <a:p>
            <a:pPr algn="ctr"/>
            <a:r>
              <a:rPr lang="en-GB" i="1" dirty="0"/>
              <a:t>P</a:t>
            </a:r>
            <a:r>
              <a:rPr lang="en-IT" i="1" dirty="0"/>
              <a:t>ervasive AI</a:t>
            </a:r>
          </a:p>
          <a:p>
            <a:pPr algn="ctr"/>
            <a:r>
              <a:rPr lang="en-IT" i="1" dirty="0"/>
              <a:t>Internet paradigms</a:t>
            </a:r>
          </a:p>
          <a:p>
            <a:pPr algn="ctr"/>
            <a:r>
              <a:rPr lang="en-IT" i="1" dirty="0"/>
              <a:t>Cybersecurity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34E7A-0FC7-B2D9-8B80-7BA2E9575BD4}"/>
              </a:ext>
            </a:extLst>
          </p:cNvPr>
          <p:cNvSpPr txBox="1"/>
          <p:nvPr/>
        </p:nvSpPr>
        <p:spPr>
          <a:xfrm>
            <a:off x="8654001" y="1306420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C00000"/>
                </a:solidFill>
              </a:rPr>
              <a:t>Applications</a:t>
            </a:r>
          </a:p>
          <a:p>
            <a:pPr algn="ctr"/>
            <a:r>
              <a:rPr lang="en-US" i="1" dirty="0"/>
              <a:t>Sustainable mobility</a:t>
            </a:r>
            <a:endParaRPr lang="en-IT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5BC6E6-9B76-E736-0849-4293D21EE70B}"/>
              </a:ext>
            </a:extLst>
          </p:cNvPr>
          <p:cNvCxnSpPr/>
          <p:nvPr/>
        </p:nvCxnSpPr>
        <p:spPr>
          <a:xfrm>
            <a:off x="5827776" y="5157216"/>
            <a:ext cx="599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6FA860-6081-8A14-C402-C6698F193D07}"/>
              </a:ext>
            </a:extLst>
          </p:cNvPr>
          <p:cNvCxnSpPr/>
          <p:nvPr/>
        </p:nvCxnSpPr>
        <p:spPr>
          <a:xfrm>
            <a:off x="5827776" y="2237232"/>
            <a:ext cx="599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28B4EC-EDE5-2BB4-79D9-ADE12D83D244}"/>
              </a:ext>
            </a:extLst>
          </p:cNvPr>
          <p:cNvSpPr txBox="1"/>
          <p:nvPr/>
        </p:nvSpPr>
        <p:spPr>
          <a:xfrm>
            <a:off x="588464" y="607248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AD prevalente: </a:t>
            </a:r>
            <a:r>
              <a:rPr lang="en-IT" b="1" dirty="0">
                <a:solidFill>
                  <a:srgbClr val="C00000"/>
                </a:solidFill>
              </a:rPr>
              <a:t>PE6</a:t>
            </a:r>
          </a:p>
        </p:txBody>
      </p:sp>
    </p:spTree>
    <p:extLst>
      <p:ext uri="{BB962C8B-B14F-4D97-AF65-F5344CB8AC3E}">
        <p14:creationId xmlns:p14="http://schemas.microsoft.com/office/powerpoint/2010/main" val="189598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7AA5-4A94-B7F0-5D0A-BE821592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CC467-A1B2-F40B-E4CD-9B67FD5D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Critical mass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727AF-B751-0F02-58BC-4D988D9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SoBigData</a:t>
            </a:r>
          </a:p>
          <a:p>
            <a:pPr lvl="1"/>
            <a:r>
              <a:rPr lang="en-GB" sz="2000" dirty="0"/>
              <a:t>D</a:t>
            </a:r>
            <a:r>
              <a:rPr lang="en-IT" sz="2000" dirty="0"/>
              <a:t>ata, AI &amp; networks Research Spaces</a:t>
            </a:r>
          </a:p>
          <a:p>
            <a:r>
              <a:rPr lang="en-IT" sz="2400" dirty="0">
                <a:solidFill>
                  <a:srgbClr val="FF0000"/>
                </a:solidFill>
              </a:rPr>
              <a:t>FAIR</a:t>
            </a:r>
          </a:p>
          <a:p>
            <a:pPr lvl="1"/>
            <a:r>
              <a:rPr lang="en-GB" sz="2000" dirty="0" err="1"/>
              <a:t>Affiliato</a:t>
            </a:r>
            <a:r>
              <a:rPr lang="en-GB" sz="2000" dirty="0"/>
              <a:t> Spoke 1, </a:t>
            </a:r>
            <a:r>
              <a:rPr lang="en-GB" sz="2000" dirty="0" err="1"/>
              <a:t>Affiliato</a:t>
            </a:r>
            <a:r>
              <a:rPr lang="en-GB" sz="2000" dirty="0"/>
              <a:t> Spoke 3, </a:t>
            </a:r>
            <a:r>
              <a:rPr lang="en-GB" sz="2000" dirty="0" err="1"/>
              <a:t>Affiliato</a:t>
            </a:r>
            <a:r>
              <a:rPr lang="en-GB" sz="2000" dirty="0"/>
              <a:t> Spoke 5, </a:t>
            </a:r>
            <a:r>
              <a:rPr lang="en-GB" sz="2000" dirty="0" err="1"/>
              <a:t>Affiliato</a:t>
            </a:r>
            <a:r>
              <a:rPr lang="en-GB" sz="2000" dirty="0"/>
              <a:t> Spoke 8, </a:t>
            </a:r>
            <a:r>
              <a:rPr lang="en-GB" sz="2000" dirty="0" err="1"/>
              <a:t>Affiliato</a:t>
            </a:r>
            <a:r>
              <a:rPr lang="en-GB" sz="2000" dirty="0"/>
              <a:t> Spoke 9</a:t>
            </a:r>
            <a:endParaRPr lang="en-IT" sz="2000" dirty="0"/>
          </a:p>
          <a:p>
            <a:r>
              <a:rPr lang="en-IT" sz="2400" dirty="0"/>
              <a:t>RESTART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Spoke 1</a:t>
            </a:r>
            <a:r>
              <a:rPr lang="en-GB" sz="2000" dirty="0"/>
              <a:t>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5 </a:t>
            </a:r>
            <a:endParaRPr lang="en-IT" sz="2000" dirty="0"/>
          </a:p>
          <a:p>
            <a:r>
              <a:rPr lang="en-IT" sz="2400" dirty="0"/>
              <a:t>SERICS</a:t>
            </a:r>
          </a:p>
          <a:p>
            <a:pPr lvl="1"/>
            <a:r>
              <a:rPr lang="en-GB" sz="2000" dirty="0" err="1"/>
              <a:t>Affiliato</a:t>
            </a:r>
            <a:r>
              <a:rPr lang="en-GB" sz="2000" dirty="0"/>
              <a:t> Spoke 3,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5, </a:t>
            </a:r>
            <a:r>
              <a:rPr lang="en-GB" sz="2000" dirty="0" err="1"/>
              <a:t>Affiliato</a:t>
            </a:r>
            <a:r>
              <a:rPr lang="en-GB" sz="2000" dirty="0"/>
              <a:t> Spoke 7, </a:t>
            </a:r>
            <a:r>
              <a:rPr lang="en-GB" sz="2000" dirty="0" err="1"/>
              <a:t>Affiliato</a:t>
            </a:r>
            <a:r>
              <a:rPr lang="en-GB" sz="2000" dirty="0"/>
              <a:t> Spoke 8</a:t>
            </a:r>
            <a:endParaRPr lang="en-IT" sz="2000" dirty="0"/>
          </a:p>
          <a:p>
            <a:r>
              <a:rPr lang="en-IT" sz="2400" dirty="0"/>
              <a:t>MOST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Spoke 3</a:t>
            </a:r>
            <a:r>
              <a:rPr lang="en-GB" sz="2000" dirty="0"/>
              <a:t>, </a:t>
            </a:r>
            <a:r>
              <a:rPr lang="en-GB" sz="2000" dirty="0" err="1"/>
              <a:t>Affiliato</a:t>
            </a:r>
            <a:r>
              <a:rPr lang="en-GB" sz="2000" dirty="0"/>
              <a:t> Spoke 4, </a:t>
            </a:r>
            <a:r>
              <a:rPr lang="en-GB" sz="2000" dirty="0" err="1"/>
              <a:t>Affiliato</a:t>
            </a:r>
            <a:r>
              <a:rPr lang="en-GB" sz="2000" dirty="0"/>
              <a:t> Spoke 6, </a:t>
            </a:r>
            <a:r>
              <a:rPr lang="en-GB" sz="2000" dirty="0" err="1"/>
              <a:t>Affiliato</a:t>
            </a:r>
            <a:r>
              <a:rPr lang="en-GB" sz="2000" dirty="0"/>
              <a:t> Spoke 7</a:t>
            </a:r>
            <a:endParaRPr lang="en-IT" sz="20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B041797-78B3-04C5-CECC-FFEDE362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13CD55-2407-89E1-6AAC-1752316D770C}"/>
              </a:ext>
            </a:extLst>
          </p:cNvPr>
          <p:cNvGrpSpPr/>
          <p:nvPr/>
        </p:nvGrpSpPr>
        <p:grpSpPr>
          <a:xfrm>
            <a:off x="3390380" y="5694363"/>
            <a:ext cx="5411239" cy="965200"/>
            <a:chOff x="168444" y="5694362"/>
            <a:chExt cx="5411239" cy="965200"/>
          </a:xfrm>
        </p:grpSpPr>
        <p:pic>
          <p:nvPicPr>
            <p:cNvPr id="1026" name="Picture 2" descr="iit_cnr_logo">
              <a:extLst>
                <a:ext uri="{FF2B5EF4-FFF2-40B4-BE49-F238E27FC236}">
                  <a16:creationId xmlns:a16="http://schemas.microsoft.com/office/drawing/2014/main" id="{6D68C9A2-B7AD-C588-E702-75A8C5187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33"/>
            <a:stretch/>
          </p:blipFill>
          <p:spPr bwMode="auto">
            <a:xfrm>
              <a:off x="168444" y="5810885"/>
              <a:ext cx="876854" cy="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ISTI">
              <a:extLst>
                <a:ext uri="{FF2B5EF4-FFF2-40B4-BE49-F238E27FC236}">
                  <a16:creationId xmlns:a16="http://schemas.microsoft.com/office/drawing/2014/main" id="{404E2066-8E0D-EFAE-A5AB-2CB8ED9FB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7"/>
            <a:stretch/>
          </p:blipFill>
          <p:spPr bwMode="auto">
            <a:xfrm>
              <a:off x="1145078" y="5694362"/>
              <a:ext cx="1139952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NR-IEIIT - YouTube">
              <a:extLst>
                <a:ext uri="{FF2B5EF4-FFF2-40B4-BE49-F238E27FC236}">
                  <a16:creationId xmlns:a16="http://schemas.microsoft.com/office/drawing/2014/main" id="{CECE45A5-6FB3-B87F-569B-D313DD635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810" y="5760720"/>
              <a:ext cx="859536" cy="859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stituto di iNgegneria del Mare (INM) | Consiglio Nazionale delle Ricerche">
              <a:extLst>
                <a:ext uri="{FF2B5EF4-FFF2-40B4-BE49-F238E27FC236}">
                  <a16:creationId xmlns:a16="http://schemas.microsoft.com/office/drawing/2014/main" id="{55D390FA-F891-EF9D-6B0A-8FB60E0D0A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0"/>
            <a:stretch/>
          </p:blipFill>
          <p:spPr bwMode="auto">
            <a:xfrm>
              <a:off x="3440537" y="5694362"/>
              <a:ext cx="2139146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8E75475-C7FA-06B9-37F0-FFCB472B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2" y="6173312"/>
            <a:ext cx="897293" cy="4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AR CNR">
            <a:extLst>
              <a:ext uri="{FF2B5EF4-FFF2-40B4-BE49-F238E27FC236}">
                <a16:creationId xmlns:a16="http://schemas.microsoft.com/office/drawing/2014/main" id="{992C1ACA-A442-60C4-5BBE-5FBA61110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1"/>
          <a:stretch/>
        </p:blipFill>
        <p:spPr bwMode="auto">
          <a:xfrm>
            <a:off x="1453092" y="6191418"/>
            <a:ext cx="838200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ti logo">
            <a:extLst>
              <a:ext uri="{FF2B5EF4-FFF2-40B4-BE49-F238E27FC236}">
                <a16:creationId xmlns:a16="http://schemas.microsoft.com/office/drawing/2014/main" id="{456F02D4-DC30-3AF2-9FC1-4BDD4EDA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" y="5690712"/>
            <a:ext cx="998728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SASI">
            <a:extLst>
              <a:ext uri="{FF2B5EF4-FFF2-40B4-BE49-F238E27FC236}">
                <a16:creationId xmlns:a16="http://schemas.microsoft.com/office/drawing/2014/main" id="{AB74512D-5909-549C-1F35-1E316A2D1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/>
          <a:stretch/>
        </p:blipFill>
        <p:spPr bwMode="auto">
          <a:xfrm>
            <a:off x="1562447" y="5578886"/>
            <a:ext cx="529389" cy="5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IIMA-CNR">
            <a:extLst>
              <a:ext uri="{FF2B5EF4-FFF2-40B4-BE49-F238E27FC236}">
                <a16:creationId xmlns:a16="http://schemas.microsoft.com/office/drawing/2014/main" id="{72FF3198-43BD-E444-B82C-D8762ABE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48" y="6271958"/>
            <a:ext cx="1026829" cy="2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ina Iniziale">
            <a:extLst>
              <a:ext uri="{FF2B5EF4-FFF2-40B4-BE49-F238E27FC236}">
                <a16:creationId xmlns:a16="http://schemas.microsoft.com/office/drawing/2014/main" id="{D42C3435-5451-78CF-F772-CED11796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58" y="5760720"/>
            <a:ext cx="1272996" cy="3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with a letter and text&#10;&#10;AI-generated content may be incorrect.">
            <a:extLst>
              <a:ext uri="{FF2B5EF4-FFF2-40B4-BE49-F238E27FC236}">
                <a16:creationId xmlns:a16="http://schemas.microsoft.com/office/drawing/2014/main" id="{7EEE8053-055E-12F9-42F6-BA7F546EB6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3"/>
          <a:stretch/>
        </p:blipFill>
        <p:spPr>
          <a:xfrm>
            <a:off x="2503260" y="5938394"/>
            <a:ext cx="549113" cy="504190"/>
          </a:xfrm>
          <a:prstGeom prst="rect">
            <a:avLst/>
          </a:prstGeom>
        </p:spPr>
      </p:pic>
      <p:pic>
        <p:nvPicPr>
          <p:cNvPr id="1048" name="Picture 24" descr="CNR IAC - YouTube">
            <a:extLst>
              <a:ext uri="{FF2B5EF4-FFF2-40B4-BE49-F238E27FC236}">
                <a16:creationId xmlns:a16="http://schemas.microsoft.com/office/drawing/2014/main" id="{E716AF82-061B-7D01-5359-632A2DE2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323" y="5606534"/>
            <a:ext cx="480445" cy="4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TC - Istituto per le Tecnologie della Costruzione - CNR / Area  territoriale di Ricerca di Padova">
            <a:extLst>
              <a:ext uri="{FF2B5EF4-FFF2-40B4-BE49-F238E27FC236}">
                <a16:creationId xmlns:a16="http://schemas.microsoft.com/office/drawing/2014/main" id="{2100C422-F4FE-DF23-D449-06781EDD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10" y="6305109"/>
            <a:ext cx="904494" cy="2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0A0A-475F-F369-0453-1A3372E4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F930FA-840C-53A4-E994-67FD7B94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T" sz="3200" dirty="0"/>
              <a:t>Collaboration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05066-628C-E169-FDDF-F43D525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385" y="1413192"/>
            <a:ext cx="3776330" cy="5079683"/>
          </a:xfrm>
        </p:spPr>
        <p:txBody>
          <a:bodyPr>
            <a:normAutofit/>
          </a:bodyPr>
          <a:lstStyle/>
          <a:p>
            <a:r>
              <a:rPr lang="en-IT" sz="2000" dirty="0">
                <a:solidFill>
                  <a:srgbClr val="C00000"/>
                </a:solidFill>
              </a:rPr>
              <a:t>Academia</a:t>
            </a:r>
          </a:p>
          <a:p>
            <a:pPr lvl="1"/>
            <a:r>
              <a:rPr lang="en-GB" sz="1600" dirty="0"/>
              <a:t>Sorbonne University</a:t>
            </a:r>
          </a:p>
          <a:p>
            <a:pPr lvl="1"/>
            <a:r>
              <a:rPr lang="en-GB" sz="1600" dirty="0" err="1"/>
              <a:t>Eurecom</a:t>
            </a:r>
            <a:endParaRPr lang="en-GB" sz="1600" dirty="0"/>
          </a:p>
          <a:p>
            <a:pPr lvl="1"/>
            <a:r>
              <a:rPr lang="en-GB" sz="1600" dirty="0"/>
              <a:t>INRIA</a:t>
            </a:r>
          </a:p>
          <a:p>
            <a:pPr lvl="1"/>
            <a:r>
              <a:rPr lang="en-GB" sz="1600" dirty="0"/>
              <a:t>UC3M</a:t>
            </a:r>
          </a:p>
          <a:p>
            <a:pPr lvl="1"/>
            <a:r>
              <a:rPr lang="en-GB" sz="1600" dirty="0"/>
              <a:t>DFKI</a:t>
            </a:r>
          </a:p>
          <a:p>
            <a:pPr lvl="1"/>
            <a:r>
              <a:rPr lang="en-GB" sz="1600" dirty="0"/>
              <a:t>Fraunhofer</a:t>
            </a:r>
          </a:p>
          <a:p>
            <a:pPr lvl="1"/>
            <a:r>
              <a:rPr lang="en-GB" sz="1600" dirty="0"/>
              <a:t>TU Munich</a:t>
            </a:r>
          </a:p>
          <a:p>
            <a:pPr lvl="1"/>
            <a:r>
              <a:rPr lang="en-GB" sz="1600" dirty="0"/>
              <a:t>PSNC</a:t>
            </a:r>
          </a:p>
          <a:p>
            <a:pPr lvl="1"/>
            <a:r>
              <a:rPr lang="en-GB" sz="1600" dirty="0"/>
              <a:t>Barcelona Supercomputing Centre</a:t>
            </a:r>
          </a:p>
          <a:p>
            <a:pPr lvl="1"/>
            <a:r>
              <a:rPr lang="en-GB" sz="1600" dirty="0"/>
              <a:t>ETH Zurich</a:t>
            </a:r>
          </a:p>
          <a:p>
            <a:pPr lvl="1"/>
            <a:r>
              <a:rPr lang="en-GB" sz="1600" dirty="0"/>
              <a:t>KTH</a:t>
            </a:r>
          </a:p>
          <a:p>
            <a:pPr lvl="1"/>
            <a:r>
              <a:rPr lang="en-GB" sz="1600" dirty="0"/>
              <a:t>Kings College London</a:t>
            </a:r>
          </a:p>
          <a:p>
            <a:pPr lvl="1"/>
            <a:r>
              <a:rPr lang="en-GB" sz="1600" dirty="0"/>
              <a:t>Alan Turing Institute</a:t>
            </a:r>
            <a:endParaRPr lang="en-IT" sz="1600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E56B7CAC-8FBA-0F9D-7369-948BEBD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6CDC8FA-FB67-F242-9C52-D76E3D264483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>
              <a:latin typeface="+mn-l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E3965C-94C2-B651-BA2F-83D08F728A98}"/>
              </a:ext>
            </a:extLst>
          </p:cNvPr>
          <p:cNvSpPr txBox="1">
            <a:spLocks/>
          </p:cNvSpPr>
          <p:nvPr/>
        </p:nvSpPr>
        <p:spPr>
          <a:xfrm>
            <a:off x="756684" y="1413192"/>
            <a:ext cx="377633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sz="2000" dirty="0">
                <a:solidFill>
                  <a:srgbClr val="C00000"/>
                </a:solidFill>
              </a:rPr>
              <a:t>Industry</a:t>
            </a:r>
          </a:p>
          <a:p>
            <a:pPr lvl="1"/>
            <a:r>
              <a:rPr lang="en-GB" sz="1600" dirty="0"/>
              <a:t>Leonardo</a:t>
            </a:r>
          </a:p>
          <a:p>
            <a:pPr lvl="1"/>
            <a:r>
              <a:rPr lang="en-GB" sz="1600" dirty="0"/>
              <a:t>Intesa Sanpaolo</a:t>
            </a:r>
          </a:p>
          <a:p>
            <a:pPr lvl="1"/>
            <a:r>
              <a:rPr lang="en-GB" sz="1600" dirty="0"/>
              <a:t>Generali</a:t>
            </a:r>
          </a:p>
          <a:p>
            <a:pPr lvl="1"/>
            <a:r>
              <a:rPr lang="en-GB" sz="1600" dirty="0"/>
              <a:t>Fincantieri</a:t>
            </a:r>
          </a:p>
          <a:p>
            <a:pPr lvl="1"/>
            <a:r>
              <a:rPr lang="en-GB" sz="1600" dirty="0"/>
              <a:t>ST Microelectronics</a:t>
            </a:r>
          </a:p>
          <a:p>
            <a:pPr lvl="1"/>
            <a:r>
              <a:rPr lang="en-GB" sz="1600" dirty="0"/>
              <a:t>Telecom Italia</a:t>
            </a:r>
          </a:p>
          <a:p>
            <a:pPr lvl="1"/>
            <a:r>
              <a:rPr lang="en-GB" sz="1600" dirty="0"/>
              <a:t>Siemens</a:t>
            </a:r>
          </a:p>
          <a:p>
            <a:pPr lvl="1"/>
            <a:r>
              <a:rPr lang="en-GB" sz="1600" dirty="0"/>
              <a:t>Thales</a:t>
            </a:r>
          </a:p>
          <a:p>
            <a:pPr lvl="1"/>
            <a:r>
              <a:rPr lang="en-GB" sz="1600" dirty="0"/>
              <a:t>IBM</a:t>
            </a:r>
          </a:p>
          <a:p>
            <a:pPr lvl="1"/>
            <a:r>
              <a:rPr lang="en-GB" sz="1600" dirty="0"/>
              <a:t>SKY</a:t>
            </a:r>
          </a:p>
          <a:p>
            <a:pPr lvl="1"/>
            <a:r>
              <a:rPr lang="en-GB" sz="1600" dirty="0"/>
              <a:t>Ericsson</a:t>
            </a:r>
          </a:p>
          <a:p>
            <a:pPr lvl="1"/>
            <a:r>
              <a:rPr lang="en-GB" sz="1600" dirty="0" err="1"/>
              <a:t>OpenFiber</a:t>
            </a:r>
            <a:endParaRPr lang="en-GB" sz="1600" dirty="0"/>
          </a:p>
          <a:p>
            <a:pPr lvl="1"/>
            <a:r>
              <a:rPr lang="en-GB" sz="1600" dirty="0"/>
              <a:t>Vodafone</a:t>
            </a:r>
          </a:p>
          <a:p>
            <a:pPr lvl="1"/>
            <a:r>
              <a:rPr lang="en-GB" sz="1600" dirty="0" err="1"/>
              <a:t>WindTre</a:t>
            </a:r>
            <a:endParaRPr lang="en-GB" sz="1600" dirty="0"/>
          </a:p>
          <a:p>
            <a:pPr lvl="1"/>
            <a:r>
              <a:rPr lang="en-GB" sz="1600" dirty="0"/>
              <a:t>Almaviva</a:t>
            </a:r>
          </a:p>
          <a:p>
            <a:pPr lvl="1"/>
            <a:endParaRPr lang="en-IT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3AADB6-418C-0979-0C21-19A9C276131B}"/>
              </a:ext>
            </a:extLst>
          </p:cNvPr>
          <p:cNvSpPr txBox="1">
            <a:spLocks/>
          </p:cNvSpPr>
          <p:nvPr/>
        </p:nvSpPr>
        <p:spPr>
          <a:xfrm>
            <a:off x="3724055" y="1668373"/>
            <a:ext cx="3776330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err="1"/>
              <a:t>Ferrovie</a:t>
            </a:r>
            <a:r>
              <a:rPr lang="en-GB" sz="1600" dirty="0"/>
              <a:t> </a:t>
            </a:r>
            <a:r>
              <a:rPr lang="en-GB" sz="1600" dirty="0" err="1"/>
              <a:t>dello</a:t>
            </a:r>
            <a:r>
              <a:rPr lang="en-GB" sz="1600" dirty="0"/>
              <a:t> </a:t>
            </a:r>
            <a:r>
              <a:rPr lang="en-GB" sz="1600" dirty="0" err="1"/>
              <a:t>Stato</a:t>
            </a:r>
            <a:endParaRPr lang="en-GB" sz="1600" dirty="0"/>
          </a:p>
          <a:p>
            <a:pPr lvl="1"/>
            <a:r>
              <a:rPr lang="en-GB" sz="1600" dirty="0"/>
              <a:t>Accenture</a:t>
            </a:r>
          </a:p>
          <a:p>
            <a:pPr lvl="1"/>
            <a:r>
              <a:rPr lang="en-GB" sz="1600" dirty="0"/>
              <a:t>Stellantis</a:t>
            </a:r>
          </a:p>
          <a:p>
            <a:pPr lvl="1"/>
            <a:r>
              <a:rPr lang="en-GB" sz="1600" dirty="0"/>
              <a:t>Hitachi</a:t>
            </a:r>
          </a:p>
          <a:p>
            <a:pPr lvl="1"/>
            <a:r>
              <a:rPr lang="en-GB" sz="1600" dirty="0"/>
              <a:t>Ferrari</a:t>
            </a:r>
          </a:p>
          <a:p>
            <a:pPr lvl="1"/>
            <a:r>
              <a:rPr lang="en-GB" sz="1600" dirty="0"/>
              <a:t>Leonardo</a:t>
            </a:r>
          </a:p>
          <a:p>
            <a:pPr lvl="1"/>
            <a:r>
              <a:rPr lang="en-GB" sz="1600" dirty="0" err="1"/>
              <a:t>Unipol</a:t>
            </a:r>
            <a:endParaRPr lang="en-GB" sz="1600" dirty="0"/>
          </a:p>
          <a:p>
            <a:pPr lvl="1"/>
            <a:r>
              <a:rPr lang="en-GB" sz="1600" dirty="0"/>
              <a:t>Poste Italiane</a:t>
            </a:r>
          </a:p>
          <a:p>
            <a:pPr lvl="1"/>
            <a:r>
              <a:rPr lang="en-GB" sz="1600" dirty="0" err="1"/>
              <a:t>Autostrade</a:t>
            </a:r>
            <a:endParaRPr lang="en-GB" sz="1600" dirty="0"/>
          </a:p>
          <a:p>
            <a:pPr lvl="1"/>
            <a:r>
              <a:rPr lang="en-GB" sz="1600" dirty="0"/>
              <a:t>Iveco</a:t>
            </a:r>
          </a:p>
          <a:p>
            <a:pPr lvl="1"/>
            <a:r>
              <a:rPr lang="en-GB" sz="1600" dirty="0"/>
              <a:t>Coop</a:t>
            </a:r>
          </a:p>
          <a:p>
            <a:pPr lvl="1"/>
            <a:r>
              <a:rPr lang="en-GB" sz="1600" dirty="0" err="1"/>
              <a:t>Unicredit</a:t>
            </a:r>
            <a:endParaRPr lang="en-GB" sz="1600" dirty="0"/>
          </a:p>
          <a:p>
            <a:pPr lvl="1"/>
            <a:r>
              <a:rPr lang="en-GB" sz="1600" dirty="0"/>
              <a:t>Monte </a:t>
            </a:r>
            <a:r>
              <a:rPr lang="en-GB" sz="1600" dirty="0" err="1"/>
              <a:t>dei</a:t>
            </a:r>
            <a:r>
              <a:rPr lang="en-GB" sz="1600" dirty="0"/>
              <a:t> Paschi di Siena</a:t>
            </a:r>
          </a:p>
          <a:p>
            <a:pPr lvl="1"/>
            <a:r>
              <a:rPr lang="en-GB" sz="1600" dirty="0" err="1"/>
              <a:t>Fineco</a:t>
            </a:r>
            <a:r>
              <a:rPr lang="en-GB" sz="1600" dirty="0"/>
              <a:t> Bank</a:t>
            </a:r>
          </a:p>
          <a:p>
            <a:pPr lvl="1"/>
            <a:r>
              <a:rPr lang="en-GB" sz="1600" dirty="0"/>
              <a:t>Orange</a:t>
            </a:r>
          </a:p>
          <a:p>
            <a:pPr lvl="1"/>
            <a:r>
              <a:rPr lang="en-GB" sz="1600" dirty="0"/>
              <a:t>Bloomberg</a:t>
            </a:r>
            <a:endParaRPr lang="en-IT" sz="1600" dirty="0"/>
          </a:p>
        </p:txBody>
      </p:sp>
      <p:pic>
        <p:nvPicPr>
          <p:cNvPr id="2050" name="Picture 2" descr="Smart factory Vectors, Clipart &amp; Illustrations for Free Download - illustAC">
            <a:extLst>
              <a:ext uri="{FF2B5EF4-FFF2-40B4-BE49-F238E27FC236}">
                <a16:creationId xmlns:a16="http://schemas.microsoft.com/office/drawing/2014/main" id="{371CB2C7-2762-F3F2-24ED-35CB42D13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/>
          <a:stretch/>
        </p:blipFill>
        <p:spPr bwMode="auto">
          <a:xfrm>
            <a:off x="2625535" y="953039"/>
            <a:ext cx="1651175" cy="9203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Clip Art Images - Free Download on Freepik">
            <a:extLst>
              <a:ext uri="{FF2B5EF4-FFF2-40B4-BE49-F238E27FC236}">
                <a16:creationId xmlns:a16="http://schemas.microsoft.com/office/drawing/2014/main" id="{1857B89E-B39F-AC81-B265-3973708C2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12174" b="11609"/>
          <a:stretch/>
        </p:blipFill>
        <p:spPr bwMode="auto">
          <a:xfrm>
            <a:off x="10284340" y="896290"/>
            <a:ext cx="1069460" cy="1033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CC31A-1EDA-3E85-A098-F9B167A0797B}"/>
              </a:ext>
            </a:extLst>
          </p:cNvPr>
          <p:cNvSpPr txBox="1"/>
          <p:nvPr/>
        </p:nvSpPr>
        <p:spPr>
          <a:xfrm>
            <a:off x="3945327" y="6308209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C00000"/>
                </a:solidFill>
              </a:rPr>
              <a:t>~600 </a:t>
            </a:r>
            <a:r>
              <a:rPr lang="en-IT" dirty="0">
                <a:solidFill>
                  <a:srgbClr val="C00000"/>
                </a:solidFill>
              </a:rPr>
              <a:t>companies from Cascade Calls</a:t>
            </a:r>
          </a:p>
        </p:txBody>
      </p:sp>
    </p:spTree>
    <p:extLst>
      <p:ext uri="{BB962C8B-B14F-4D97-AF65-F5344CB8AC3E}">
        <p14:creationId xmlns:p14="http://schemas.microsoft.com/office/powerpoint/2010/main" val="1012620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ffb1c537-bcb0-4162-839b-e1a37c8e79a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242</Words>
  <Application>Microsoft Macintosh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Montserrat</vt:lpstr>
      <vt:lpstr>Tema di Office</vt:lpstr>
      <vt:lpstr>Pervasive Intelligence for Smart Mobility (PRISMA )</vt:lpstr>
      <vt:lpstr>Future Internet: Pervasive connected intelligence</vt:lpstr>
      <vt:lpstr>Paradigm shifts</vt:lpstr>
      <vt:lpstr>PRISMA (Pervasive Intelligence for Smart Mobility)</vt:lpstr>
      <vt:lpstr>Critical mass</vt:lpstr>
      <vt:lpstr>Collaboration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ANDREA PASSARELLA</cp:lastModifiedBy>
  <cp:revision>18</cp:revision>
  <dcterms:created xsi:type="dcterms:W3CDTF">2024-12-30T12:13:18Z</dcterms:created>
  <dcterms:modified xsi:type="dcterms:W3CDTF">2025-02-10T10:05:13Z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