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9"/>
  </p:notesMasterIdLst>
  <p:sldIdLst>
    <p:sldId id="278" r:id="rId5"/>
    <p:sldId id="279" r:id="rId6"/>
    <p:sldId id="283" r:id="rId7"/>
    <p:sldId id="289" r:id="rId8"/>
    <p:sldId id="282" r:id="rId9"/>
    <p:sldId id="281" r:id="rId10"/>
    <p:sldId id="287" r:id="rId11"/>
    <p:sldId id="288" r:id="rId12"/>
    <p:sldId id="280" r:id="rId13"/>
    <p:sldId id="293" r:id="rId14"/>
    <p:sldId id="271" r:id="rId15"/>
    <p:sldId id="259" r:id="rId16"/>
    <p:sldId id="290" r:id="rId17"/>
    <p:sldId id="292" r:id="rId18"/>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317" userDrawn="1">
          <p15:clr>
            <a:srgbClr val="A4A3A4"/>
          </p15:clr>
        </p15:guide>
        <p15:guide id="2" pos="377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7A7268"/>
    <a:srgbClr val="009051"/>
    <a:srgbClr val="3A3A3A"/>
    <a:srgbClr val="404040"/>
    <a:srgbClr val="00FF7C"/>
    <a:srgbClr val="FEF4EA"/>
    <a:srgbClr val="BB5DB2"/>
    <a:srgbClr val="00DCE8"/>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4587" autoAdjust="0"/>
    <p:restoredTop sz="94404" autoAdjust="0"/>
  </p:normalViewPr>
  <p:slideViewPr>
    <p:cSldViewPr snapToGrid="0">
      <p:cViewPr>
        <p:scale>
          <a:sx n="70" d="100"/>
          <a:sy n="70" d="100"/>
        </p:scale>
        <p:origin x="-216" y="96"/>
      </p:cViewPr>
      <p:guideLst>
        <p:guide orient="horz" pos="3317"/>
        <p:guide pos="3772"/>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257BB89-9C24-4EE9-8833-A4755980D8B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it-IT"/>
        </a:p>
      </dgm:t>
    </dgm:pt>
    <dgm:pt modelId="{D064C19F-123A-4947-87AC-CB33F516E7E6}">
      <dgm:prSet phldrT="[Testo]" custT="1"/>
      <dgm:spPr>
        <a:solidFill>
          <a:srgbClr val="404040"/>
        </a:solidFill>
      </dgm:spPr>
      <dgm:t>
        <a:bodyPr/>
        <a:lstStyle/>
        <a:p>
          <a:pPr rtl="0"/>
          <a:r>
            <a:rPr lang="it-IT" sz="2400" dirty="0">
              <a:solidFill>
                <a:srgbClr val="FFFF99"/>
              </a:solidFill>
              <a:latin typeface="+mn-lt"/>
            </a:rPr>
            <a:t>Capacità  scientifica</a:t>
          </a:r>
        </a:p>
      </dgm:t>
    </dgm:pt>
    <dgm:pt modelId="{9CEBD712-3D06-44B1-8D25-FB61881F4F52}" type="parTrans" cxnId="{C23E2A31-3DAF-4162-AB6C-BF2E778F9E94}">
      <dgm:prSet/>
      <dgm:spPr/>
      <dgm:t>
        <a:bodyPr/>
        <a:lstStyle/>
        <a:p>
          <a:endParaRPr lang="it-IT">
            <a:latin typeface="+mn-lt"/>
          </a:endParaRPr>
        </a:p>
      </dgm:t>
    </dgm:pt>
    <dgm:pt modelId="{2BD5E24A-7D5D-4FE5-864B-656888BC770B}" type="sibTrans" cxnId="{C23E2A31-3DAF-4162-AB6C-BF2E778F9E94}">
      <dgm:prSet/>
      <dgm:spPr/>
      <dgm:t>
        <a:bodyPr/>
        <a:lstStyle/>
        <a:p>
          <a:endParaRPr lang="it-IT">
            <a:latin typeface="+mn-lt"/>
          </a:endParaRPr>
        </a:p>
      </dgm:t>
    </dgm:pt>
    <dgm:pt modelId="{92CFF9DE-05CA-4693-A49C-AAB7C218A42E}">
      <dgm:prSet phldrT="[Testo]"/>
      <dgm:spPr/>
      <dgm:t>
        <a:bodyPr/>
        <a:lstStyle/>
        <a:p>
          <a:endParaRPr lang="it-IT" sz="2800" dirty="0">
            <a:latin typeface="+mn-lt"/>
          </a:endParaRPr>
        </a:p>
      </dgm:t>
    </dgm:pt>
    <dgm:pt modelId="{E2F50DD1-034F-46DD-8B0F-135E3EC93E0E}" type="parTrans" cxnId="{57B5BB57-1DD0-4CB7-8E70-9022B2546D09}">
      <dgm:prSet/>
      <dgm:spPr/>
      <dgm:t>
        <a:bodyPr/>
        <a:lstStyle/>
        <a:p>
          <a:endParaRPr lang="it-IT">
            <a:latin typeface="+mn-lt"/>
          </a:endParaRPr>
        </a:p>
      </dgm:t>
    </dgm:pt>
    <dgm:pt modelId="{70C6266A-833D-4E35-B31E-0F84562A48DC}" type="sibTrans" cxnId="{57B5BB57-1DD0-4CB7-8E70-9022B2546D09}">
      <dgm:prSet/>
      <dgm:spPr/>
      <dgm:t>
        <a:bodyPr/>
        <a:lstStyle/>
        <a:p>
          <a:endParaRPr lang="it-IT">
            <a:latin typeface="+mn-lt"/>
          </a:endParaRPr>
        </a:p>
      </dgm:t>
    </dgm:pt>
    <dgm:pt modelId="{60E31542-9BD7-4DAD-A1A0-D040CEBDB99F}">
      <dgm:prSet phldrT="[Testo]" custT="1"/>
      <dgm:spPr/>
      <dgm:t>
        <a:bodyPr/>
        <a:lstStyle/>
        <a:p>
          <a:r>
            <a:rPr lang="it-IT" sz="1600" b="1" dirty="0">
              <a:latin typeface="Aptos" panose="020B0004020202020204" pitchFamily="34" charset="0"/>
            </a:rPr>
            <a:t>Capacità di incidere sulle ricerche e politiche di settore</a:t>
          </a:r>
          <a:r>
            <a:rPr lang="it-IT" sz="1600" dirty="0">
              <a:latin typeface="Aptos" panose="020B0004020202020204" pitchFamily="34" charset="0"/>
            </a:rPr>
            <a:t>: LOTUS rivoluziona la comprensione della resilienza cerebrale, integrando dati sperimentali e modelli computazionali per sviluppare nuove terapie personalizzate contro malattie neurologiche. LOTUS influenzerà le politiche sanitarie, promuovendo la medicina personalizzata e contribuendo alla gestione ambientale tramite iniziative internazionali come la Convenzione di Stoccolma.</a:t>
          </a:r>
        </a:p>
      </dgm:t>
    </dgm:pt>
    <dgm:pt modelId="{9752C91A-ECF6-43D2-BCD1-FCE22DACC706}" type="parTrans" cxnId="{F3C9E45C-0E73-4355-9122-AC4E3E76D819}">
      <dgm:prSet/>
      <dgm:spPr/>
      <dgm:t>
        <a:bodyPr/>
        <a:lstStyle/>
        <a:p>
          <a:endParaRPr lang="it-IT">
            <a:latin typeface="+mn-lt"/>
          </a:endParaRPr>
        </a:p>
      </dgm:t>
    </dgm:pt>
    <dgm:pt modelId="{207F431F-39A4-47E2-B647-3A4185F14C69}" type="sibTrans" cxnId="{F3C9E45C-0E73-4355-9122-AC4E3E76D819}">
      <dgm:prSet/>
      <dgm:spPr/>
      <dgm:t>
        <a:bodyPr/>
        <a:lstStyle/>
        <a:p>
          <a:endParaRPr lang="it-IT">
            <a:latin typeface="+mn-lt"/>
          </a:endParaRPr>
        </a:p>
      </dgm:t>
    </dgm:pt>
    <dgm:pt modelId="{350843DC-2802-4363-AB62-53803FC731B9}">
      <dgm:prSet phldrT="[Testo]" custT="1"/>
      <dgm:spPr/>
      <dgm:t>
        <a:bodyPr/>
        <a:lstStyle/>
        <a:p>
          <a:r>
            <a:rPr lang="it-IT" sz="1600" b="1" dirty="0">
              <a:latin typeface="Aptos" panose="020B0004020202020204" pitchFamily="34" charset="0"/>
            </a:rPr>
            <a:t>Contratti di licenza e capacità di realizzare brevetti/spin off</a:t>
          </a:r>
          <a:r>
            <a:rPr lang="it-IT" sz="1600" dirty="0">
              <a:latin typeface="Aptos" panose="020B0004020202020204" pitchFamily="34" charset="0"/>
            </a:rPr>
            <a:t>: sensori indossabili per analizzare </a:t>
          </a:r>
          <a:r>
            <a:rPr lang="it-IT" sz="1600" dirty="0" err="1">
              <a:latin typeface="Aptos" panose="020B0004020202020204" pitchFamily="34" charset="0"/>
            </a:rPr>
            <a:t>esposoma;piattaforme</a:t>
          </a:r>
          <a:r>
            <a:rPr lang="it-IT" sz="1600" dirty="0">
              <a:latin typeface="Aptos" panose="020B0004020202020204" pitchFamily="34" charset="0"/>
            </a:rPr>
            <a:t> integrate per analisi omiche; sistemi di imaging avanzato; sensori diagnostici ultrasensibili; biomarcatori e terapie personalizzate brevettabili; tecnologia smart </a:t>
          </a:r>
          <a:r>
            <a:rPr lang="it-IT" sz="1600" dirty="0" err="1">
              <a:latin typeface="Aptos" panose="020B0004020202020204" pitchFamily="34" charset="0"/>
            </a:rPr>
            <a:t>healthcare</a:t>
          </a:r>
          <a:r>
            <a:rPr lang="it-IT" sz="1600" dirty="0">
              <a:latin typeface="Aptos" panose="020B0004020202020204" pitchFamily="34" charset="0"/>
            </a:rPr>
            <a:t>.</a:t>
          </a:r>
        </a:p>
      </dgm:t>
    </dgm:pt>
    <dgm:pt modelId="{3CB77416-9600-4E25-9420-0D622C6BF8E9}" type="parTrans" cxnId="{AC8DF732-9F79-4E47-8421-826DF05B3351}">
      <dgm:prSet/>
      <dgm:spPr/>
      <dgm:t>
        <a:bodyPr/>
        <a:lstStyle/>
        <a:p>
          <a:endParaRPr lang="it-IT">
            <a:latin typeface="+mn-lt"/>
          </a:endParaRPr>
        </a:p>
      </dgm:t>
    </dgm:pt>
    <dgm:pt modelId="{51BA281B-A1C6-4880-B41B-6BA912D42ABE}" type="sibTrans" cxnId="{AC8DF732-9F79-4E47-8421-826DF05B3351}">
      <dgm:prSet/>
      <dgm:spPr/>
      <dgm:t>
        <a:bodyPr/>
        <a:lstStyle/>
        <a:p>
          <a:endParaRPr lang="it-IT">
            <a:latin typeface="+mn-lt"/>
          </a:endParaRPr>
        </a:p>
      </dgm:t>
    </dgm:pt>
    <dgm:pt modelId="{3E979E6A-01D1-4070-9B6F-836796BFF120}">
      <dgm:prSet phldrT="[Testo]" custT="1"/>
      <dgm:spPr/>
      <dgm:t>
        <a:bodyPr/>
        <a:lstStyle/>
        <a:p>
          <a:r>
            <a:rPr lang="it-IT" sz="1600" b="1" dirty="0">
              <a:latin typeface="Aptos" panose="020B0004020202020204" pitchFamily="34" charset="0"/>
            </a:rPr>
            <a:t>Strumenti software open source</a:t>
          </a:r>
          <a:r>
            <a:rPr lang="it-IT" sz="1600" dirty="0">
              <a:latin typeface="Aptos" panose="020B0004020202020204" pitchFamily="34" charset="0"/>
            </a:rPr>
            <a:t>: Nel corso dei progetti PNRR sono state sviluppate diverse piattaforme software Open Source, che dimostrano la capacità di realizzazione dell’aggregazione.</a:t>
          </a:r>
        </a:p>
      </dgm:t>
    </dgm:pt>
    <dgm:pt modelId="{C538E990-020A-4F57-AC5F-B8EFAF3D1DA9}" type="parTrans" cxnId="{1A02E158-1506-47C9-BECA-1550ED33C978}">
      <dgm:prSet/>
      <dgm:spPr/>
      <dgm:t>
        <a:bodyPr/>
        <a:lstStyle/>
        <a:p>
          <a:endParaRPr lang="it-IT">
            <a:latin typeface="+mn-lt"/>
          </a:endParaRPr>
        </a:p>
      </dgm:t>
    </dgm:pt>
    <dgm:pt modelId="{9949709B-654D-4D7E-91DE-6B85FBCF987D}" type="sibTrans" cxnId="{1A02E158-1506-47C9-BECA-1550ED33C978}">
      <dgm:prSet/>
      <dgm:spPr/>
      <dgm:t>
        <a:bodyPr/>
        <a:lstStyle/>
        <a:p>
          <a:endParaRPr lang="it-IT">
            <a:latin typeface="+mn-lt"/>
          </a:endParaRPr>
        </a:p>
      </dgm:t>
    </dgm:pt>
    <dgm:pt modelId="{1D1FCBF9-644C-4646-8BB0-4D0C46B8196E}">
      <dgm:prSet phldrT="[Testo]" custT="1"/>
      <dgm:spPr/>
      <dgm:t>
        <a:bodyPr/>
        <a:lstStyle/>
        <a:p>
          <a:r>
            <a:rPr lang="it-IT" sz="1600" b="1" dirty="0">
              <a:latin typeface="Aptos" panose="020B0004020202020204" pitchFamily="34" charset="0"/>
            </a:rPr>
            <a:t>Collaborazioni internazionali</a:t>
          </a:r>
          <a:r>
            <a:rPr lang="it-IT" sz="1600" dirty="0">
              <a:latin typeface="Aptos" panose="020B0004020202020204" pitchFamily="34" charset="0"/>
            </a:rPr>
            <a:t>: EBRAINS Europe; il Francis Crick Institute; il Max Planck Institute of </a:t>
          </a:r>
          <a:r>
            <a:rPr lang="it-IT" sz="1600" dirty="0" err="1">
              <a:latin typeface="Aptos" panose="020B0004020202020204" pitchFamily="34" charset="0"/>
            </a:rPr>
            <a:t>Experimental</a:t>
          </a:r>
          <a:r>
            <a:rPr lang="it-IT" sz="1600" dirty="0">
              <a:latin typeface="Aptos" panose="020B0004020202020204" pitchFamily="34" charset="0"/>
            </a:rPr>
            <a:t> Medicine; il Karolinska Institute; l’</a:t>
          </a:r>
          <a:r>
            <a:rPr lang="it-IT" sz="1600" dirty="0" err="1">
              <a:latin typeface="Aptos" panose="020B0004020202020204" pitchFamily="34" charset="0"/>
            </a:rPr>
            <a:t>European</a:t>
          </a:r>
          <a:r>
            <a:rPr lang="it-IT" sz="1600" dirty="0">
              <a:latin typeface="Aptos" panose="020B0004020202020204" pitchFamily="34" charset="0"/>
            </a:rPr>
            <a:t> </a:t>
          </a:r>
          <a:r>
            <a:rPr lang="it-IT" sz="1600" dirty="0" err="1">
              <a:latin typeface="Aptos" panose="020B0004020202020204" pitchFamily="34" charset="0"/>
            </a:rPr>
            <a:t>Molecular</a:t>
          </a:r>
          <a:r>
            <a:rPr lang="it-IT" sz="1600" dirty="0">
              <a:latin typeface="Aptos" panose="020B0004020202020204" pitchFamily="34" charset="0"/>
            </a:rPr>
            <a:t> </a:t>
          </a:r>
          <a:r>
            <a:rPr lang="it-IT" sz="1600" dirty="0" err="1">
              <a:latin typeface="Aptos" panose="020B0004020202020204" pitchFamily="34" charset="0"/>
            </a:rPr>
            <a:t>Biology</a:t>
          </a:r>
          <a:r>
            <a:rPr lang="it-IT" sz="1600" dirty="0">
              <a:latin typeface="Aptos" panose="020B0004020202020204" pitchFamily="34" charset="0"/>
            </a:rPr>
            <a:t> </a:t>
          </a:r>
          <a:r>
            <a:rPr lang="it-IT" sz="1600" dirty="0" err="1">
              <a:latin typeface="Aptos" panose="020B0004020202020204" pitchFamily="34" charset="0"/>
            </a:rPr>
            <a:t>Laboratory</a:t>
          </a:r>
          <a:r>
            <a:rPr lang="it-IT" sz="1600" dirty="0">
              <a:latin typeface="Aptos" panose="020B0004020202020204" pitchFamily="34" charset="0"/>
            </a:rPr>
            <a:t> (EMBL); il Swiss Federal Institute of Technology (ETH Zurich); il Wellcome Sanger Institute, l’Institut </a:t>
          </a:r>
          <a:r>
            <a:rPr lang="it-IT" sz="1600" dirty="0" err="1">
              <a:latin typeface="Aptos" panose="020B0004020202020204" pitchFamily="34" charset="0"/>
            </a:rPr>
            <a:t>du</a:t>
          </a:r>
          <a:r>
            <a:rPr lang="it-IT" sz="1600" dirty="0">
              <a:latin typeface="Aptos" panose="020B0004020202020204" pitchFamily="34" charset="0"/>
            </a:rPr>
            <a:t> </a:t>
          </a:r>
          <a:r>
            <a:rPr lang="it-IT" sz="1600" dirty="0" err="1">
              <a:latin typeface="Aptos" panose="020B0004020202020204" pitchFamily="34" charset="0"/>
            </a:rPr>
            <a:t>Cerveau</a:t>
          </a:r>
          <a:r>
            <a:rPr lang="it-IT" sz="1600" dirty="0">
              <a:latin typeface="Aptos" panose="020B0004020202020204" pitchFamily="34" charset="0"/>
            </a:rPr>
            <a:t> et de la </a:t>
          </a:r>
          <a:r>
            <a:rPr lang="it-IT" sz="1600" dirty="0" err="1">
              <a:latin typeface="Aptos" panose="020B0004020202020204" pitchFamily="34" charset="0"/>
            </a:rPr>
            <a:t>Moelle</a:t>
          </a:r>
          <a:r>
            <a:rPr lang="it-IT" sz="1600" dirty="0">
              <a:latin typeface="Aptos" panose="020B0004020202020204" pitchFamily="34" charset="0"/>
            </a:rPr>
            <a:t> </a:t>
          </a:r>
          <a:r>
            <a:rPr lang="it-IT" sz="1600" dirty="0" err="1">
              <a:latin typeface="Aptos" panose="020B0004020202020204" pitchFamily="34" charset="0"/>
            </a:rPr>
            <a:t>Epinière</a:t>
          </a:r>
          <a:r>
            <a:rPr lang="it-IT" sz="1600" dirty="0">
              <a:latin typeface="Aptos" panose="020B0004020202020204" pitchFamily="34" charset="0"/>
            </a:rPr>
            <a:t> (ICM); l’</a:t>
          </a:r>
          <a:r>
            <a:rPr lang="it-IT" sz="1600" dirty="0" err="1">
              <a:latin typeface="Aptos" panose="020B0004020202020204" pitchFamily="34" charset="0"/>
            </a:rPr>
            <a:t>Instituto</a:t>
          </a:r>
          <a:r>
            <a:rPr lang="it-IT" sz="1600" dirty="0">
              <a:latin typeface="Aptos" panose="020B0004020202020204" pitchFamily="34" charset="0"/>
            </a:rPr>
            <a:t> de </a:t>
          </a:r>
          <a:r>
            <a:rPr lang="it-IT" sz="1600" dirty="0" err="1">
              <a:latin typeface="Aptos" panose="020B0004020202020204" pitchFamily="34" charset="0"/>
            </a:rPr>
            <a:t>Neurociencias</a:t>
          </a:r>
          <a:r>
            <a:rPr lang="it-IT" sz="1600" dirty="0">
              <a:latin typeface="Aptos" panose="020B0004020202020204" pitchFamily="34" charset="0"/>
            </a:rPr>
            <a:t> (IN); Harvard </a:t>
          </a:r>
          <a:r>
            <a:rPr lang="it-IT" sz="1600" dirty="0" err="1">
              <a:latin typeface="Aptos" panose="020B0004020202020204" pitchFamily="34" charset="0"/>
            </a:rPr>
            <a:t>Medical</a:t>
          </a:r>
          <a:r>
            <a:rPr lang="it-IT" sz="1600" dirty="0">
              <a:latin typeface="Aptos" panose="020B0004020202020204" pitchFamily="34" charset="0"/>
            </a:rPr>
            <a:t> School; il Boston </a:t>
          </a:r>
          <a:r>
            <a:rPr lang="it-IT" sz="1600" dirty="0" err="1">
              <a:latin typeface="Aptos" panose="020B0004020202020204" pitchFamily="34" charset="0"/>
            </a:rPr>
            <a:t>Children's</a:t>
          </a:r>
          <a:r>
            <a:rPr lang="it-IT" sz="1600" dirty="0">
              <a:latin typeface="Aptos" panose="020B0004020202020204" pitchFamily="34" charset="0"/>
            </a:rPr>
            <a:t> Hospital; Harvard University; il National Institutes of Health (NIH); il Salk Institute for </a:t>
          </a:r>
          <a:r>
            <a:rPr lang="it-IT" sz="1600" dirty="0" err="1">
              <a:latin typeface="Aptos" panose="020B0004020202020204" pitchFamily="34" charset="0"/>
            </a:rPr>
            <a:t>Biological</a:t>
          </a:r>
          <a:r>
            <a:rPr lang="it-IT" sz="1600" dirty="0">
              <a:latin typeface="Aptos" panose="020B0004020202020204" pitchFamily="34" charset="0"/>
            </a:rPr>
            <a:t> Studies; il California Institute of Technology (Caltech); il Brain and Mind Institute </a:t>
          </a:r>
          <a:r>
            <a:rPr lang="it-IT" sz="1600" dirty="0" err="1">
              <a:latin typeface="Aptos" panose="020B0004020202020204" pitchFamily="34" charset="0"/>
            </a:rPr>
            <a:t>at</a:t>
          </a:r>
          <a:r>
            <a:rPr lang="it-IT" sz="1600" dirty="0">
              <a:latin typeface="Aptos" panose="020B0004020202020204" pitchFamily="34" charset="0"/>
            </a:rPr>
            <a:t> the University of California; il CHU Sainte-Justine </a:t>
          </a:r>
          <a:r>
            <a:rPr lang="it-IT" sz="1600" dirty="0" err="1">
              <a:latin typeface="Aptos" panose="020B0004020202020204" pitchFamily="34" charset="0"/>
            </a:rPr>
            <a:t>Research</a:t>
          </a:r>
          <a:r>
            <a:rPr lang="it-IT" sz="1600" dirty="0">
              <a:latin typeface="Aptos" panose="020B0004020202020204" pitchFamily="34" charset="0"/>
            </a:rPr>
            <a:t> Center dell’Università di Montreal ed il centro IRCN dell’Università di Tokyo.</a:t>
          </a:r>
        </a:p>
      </dgm:t>
    </dgm:pt>
    <dgm:pt modelId="{C4CD79FD-431D-984F-9DA1-CB806D9A9FA0}" type="parTrans" cxnId="{5CD54C46-1BAD-3748-AC1D-EB93F4A6173A}">
      <dgm:prSet/>
      <dgm:spPr/>
      <dgm:t>
        <a:bodyPr/>
        <a:lstStyle/>
        <a:p>
          <a:endParaRPr lang="it-IT">
            <a:latin typeface="+mn-lt"/>
          </a:endParaRPr>
        </a:p>
      </dgm:t>
    </dgm:pt>
    <dgm:pt modelId="{1417BB02-2FB2-E145-8B0F-9246E0F0A1A3}" type="sibTrans" cxnId="{5CD54C46-1BAD-3748-AC1D-EB93F4A6173A}">
      <dgm:prSet/>
      <dgm:spPr/>
      <dgm:t>
        <a:bodyPr/>
        <a:lstStyle/>
        <a:p>
          <a:endParaRPr lang="it-IT">
            <a:latin typeface="+mn-lt"/>
          </a:endParaRPr>
        </a:p>
      </dgm:t>
    </dgm:pt>
    <dgm:pt modelId="{BD5E8B59-BC0C-834A-9B6C-1CCF5D46681E}">
      <dgm:prSet phldrT="[Testo]" custT="1"/>
      <dgm:spPr/>
      <dgm:t>
        <a:bodyPr/>
        <a:lstStyle/>
        <a:p>
          <a:r>
            <a:rPr lang="it-IT" sz="1600" b="1" dirty="0">
              <a:latin typeface="Aptos" panose="020B0004020202020204" pitchFamily="34" charset="0"/>
            </a:rPr>
            <a:t>Il contributo atteso dalle IR</a:t>
          </a:r>
          <a:r>
            <a:rPr lang="it-IT" sz="1600" dirty="0">
              <a:latin typeface="Aptos" panose="020B0004020202020204" pitchFamily="34" charset="0"/>
            </a:rPr>
            <a:t>: L'integrazione di infrastrutture avanzate come EBRAINS-</a:t>
          </a:r>
          <a:r>
            <a:rPr lang="it-IT" sz="1600" dirty="0" err="1">
              <a:latin typeface="Aptos" panose="020B0004020202020204" pitchFamily="34" charset="0"/>
            </a:rPr>
            <a:t>Italy</a:t>
          </a:r>
          <a:r>
            <a:rPr lang="it-IT" sz="1600" dirty="0">
              <a:latin typeface="Aptos" panose="020B0004020202020204" pitchFamily="34" charset="0"/>
            </a:rPr>
            <a:t>, SEE LIFE, ITINERIS ed ELIXIR nel progetto LOTUS riveste un'importanza cruciale, non solo come supporto, ma come componenti strategiche e pienamente integrate nei flussi di lavoro del progetto. Queste infrastrutture giocheranno un ruolo attivo nel progresso dell'agenda di ricerca e innovazione tecnologica di LOTUS.</a:t>
          </a:r>
        </a:p>
      </dgm:t>
    </dgm:pt>
    <dgm:pt modelId="{78129FD7-DC66-754D-B3F8-C624A98A907F}" type="parTrans" cxnId="{8EF9A5F0-68C3-C14D-8FC5-BB0072FB3542}">
      <dgm:prSet/>
      <dgm:spPr/>
      <dgm:t>
        <a:bodyPr/>
        <a:lstStyle/>
        <a:p>
          <a:endParaRPr lang="it-IT">
            <a:latin typeface="+mn-lt"/>
          </a:endParaRPr>
        </a:p>
      </dgm:t>
    </dgm:pt>
    <dgm:pt modelId="{C384019C-AE3B-A54C-AB26-5B21DAB68935}" type="sibTrans" cxnId="{8EF9A5F0-68C3-C14D-8FC5-BB0072FB3542}">
      <dgm:prSet/>
      <dgm:spPr/>
      <dgm:t>
        <a:bodyPr/>
        <a:lstStyle/>
        <a:p>
          <a:endParaRPr lang="it-IT">
            <a:latin typeface="+mn-lt"/>
          </a:endParaRPr>
        </a:p>
      </dgm:t>
    </dgm:pt>
    <dgm:pt modelId="{C89BAB45-A9C9-4647-A43E-9BA222D32E88}">
      <dgm:prSet phldrT="[Testo]" custT="1"/>
      <dgm:spPr/>
      <dgm:t>
        <a:bodyPr/>
        <a:lstStyle/>
        <a:p>
          <a:r>
            <a:rPr lang="it-IT" sz="1600" b="1" dirty="0">
              <a:latin typeface="Aptos" panose="020B0004020202020204" pitchFamily="34" charset="0"/>
            </a:rPr>
            <a:t>Collaborazioni nazionali</a:t>
          </a:r>
          <a:r>
            <a:rPr lang="it-IT" sz="1600" dirty="0">
              <a:latin typeface="Aptos" panose="020B0004020202020204" pitchFamily="34" charset="0"/>
            </a:rPr>
            <a:t>: Università di Firenze; l’Università Humanitas; l’Università degli studi di Milano; l’Università degli Studi di Milano-Bicocca; l’Università di Padova; l’Università di Parma; l’Università di Pisa; l’Università Vita-Salute San Raffaele; la Scuola Normale Superiore; la Scuola Superiore Sant’Anna e il Laboratorio Europeo per le Spettroscopie Non Lineari (LENS).</a:t>
          </a:r>
        </a:p>
      </dgm:t>
    </dgm:pt>
    <dgm:pt modelId="{4FE00B18-2F9E-6E46-9CFF-254A4D303FD9}" type="parTrans" cxnId="{025BFA4B-C1E6-8C46-AD2D-EBA12DE1164F}">
      <dgm:prSet/>
      <dgm:spPr/>
      <dgm:t>
        <a:bodyPr/>
        <a:lstStyle/>
        <a:p>
          <a:endParaRPr lang="it-IT"/>
        </a:p>
      </dgm:t>
    </dgm:pt>
    <dgm:pt modelId="{DF470E01-6CB3-0B46-9DB4-0F449DEB6EC5}" type="sibTrans" cxnId="{025BFA4B-C1E6-8C46-AD2D-EBA12DE1164F}">
      <dgm:prSet/>
      <dgm:spPr/>
      <dgm:t>
        <a:bodyPr/>
        <a:lstStyle/>
        <a:p>
          <a:endParaRPr lang="it-IT"/>
        </a:p>
      </dgm:t>
    </dgm:pt>
    <dgm:pt modelId="{F8BBA0E2-05B7-4837-BCF2-72F6549A1B7D}" type="pres">
      <dgm:prSet presAssocID="{6257BB89-9C24-4EE9-8833-A4755980D8B8}" presName="linear" presStyleCnt="0">
        <dgm:presLayoutVars>
          <dgm:animLvl val="lvl"/>
          <dgm:resizeHandles val="exact"/>
        </dgm:presLayoutVars>
      </dgm:prSet>
      <dgm:spPr/>
    </dgm:pt>
    <dgm:pt modelId="{4327B5E9-FFF6-41F7-B07F-AC38114CD9BB}" type="pres">
      <dgm:prSet presAssocID="{D064C19F-123A-4947-87AC-CB33F516E7E6}" presName="parentText" presStyleLbl="node1" presStyleIdx="0" presStyleCnt="1" custScaleY="46607" custLinFactNeighborY="-33194">
        <dgm:presLayoutVars>
          <dgm:chMax val="0"/>
          <dgm:bulletEnabled val="1"/>
        </dgm:presLayoutVars>
      </dgm:prSet>
      <dgm:spPr/>
    </dgm:pt>
    <dgm:pt modelId="{E350793C-3CA8-4FAF-B6E6-3A310F4742ED}" type="pres">
      <dgm:prSet presAssocID="{D064C19F-123A-4947-87AC-CB33F516E7E6}" presName="childText" presStyleLbl="revTx" presStyleIdx="0" presStyleCnt="1" custLinFactNeighborY="29059">
        <dgm:presLayoutVars>
          <dgm:bulletEnabled val="1"/>
        </dgm:presLayoutVars>
      </dgm:prSet>
      <dgm:spPr/>
    </dgm:pt>
  </dgm:ptLst>
  <dgm:cxnLst>
    <dgm:cxn modelId="{A15AE60E-C5A4-4F0B-9A20-84027715A9D9}" type="presOf" srcId="{60E31542-9BD7-4DAD-A1A0-D040CEBDB99F}" destId="{E350793C-3CA8-4FAF-B6E6-3A310F4742ED}" srcOrd="0" destOrd="2" presId="urn:microsoft.com/office/officeart/2005/8/layout/vList2"/>
    <dgm:cxn modelId="{F3B8031C-ACFA-4BE6-9AD7-7792F34A2539}" type="presOf" srcId="{92CFF9DE-05CA-4693-A49C-AAB7C218A42E}" destId="{E350793C-3CA8-4FAF-B6E6-3A310F4742ED}" srcOrd="0" destOrd="6" presId="urn:microsoft.com/office/officeart/2005/8/layout/vList2"/>
    <dgm:cxn modelId="{9BC20A20-F3BA-4100-83BF-C57572447CAB}" type="presOf" srcId="{D064C19F-123A-4947-87AC-CB33F516E7E6}" destId="{4327B5E9-FFF6-41F7-B07F-AC38114CD9BB}" srcOrd="0" destOrd="0" presId="urn:microsoft.com/office/officeart/2005/8/layout/vList2"/>
    <dgm:cxn modelId="{C23E2A31-3DAF-4162-AB6C-BF2E778F9E94}" srcId="{6257BB89-9C24-4EE9-8833-A4755980D8B8}" destId="{D064C19F-123A-4947-87AC-CB33F516E7E6}" srcOrd="0" destOrd="0" parTransId="{9CEBD712-3D06-44B1-8D25-FB61881F4F52}" sibTransId="{2BD5E24A-7D5D-4FE5-864B-656888BC770B}"/>
    <dgm:cxn modelId="{AC8DF732-9F79-4E47-8421-826DF05B3351}" srcId="{D064C19F-123A-4947-87AC-CB33F516E7E6}" destId="{350843DC-2802-4363-AB62-53803FC731B9}" srcOrd="3" destOrd="0" parTransId="{3CB77416-9600-4E25-9420-0D622C6BF8E9}" sibTransId="{51BA281B-A1C6-4880-B41B-6BA912D42ABE}"/>
    <dgm:cxn modelId="{A14B3B39-EF30-4F26-97BD-115355061227}" type="presOf" srcId="{6257BB89-9C24-4EE9-8833-A4755980D8B8}" destId="{F8BBA0E2-05B7-4837-BCF2-72F6549A1B7D}" srcOrd="0" destOrd="0" presId="urn:microsoft.com/office/officeart/2005/8/layout/vList2"/>
    <dgm:cxn modelId="{F3C9E45C-0E73-4355-9122-AC4E3E76D819}" srcId="{D064C19F-123A-4947-87AC-CB33F516E7E6}" destId="{60E31542-9BD7-4DAD-A1A0-D040CEBDB99F}" srcOrd="2" destOrd="0" parTransId="{9752C91A-ECF6-43D2-BCD1-FCE22DACC706}" sibTransId="{207F431F-39A4-47E2-B647-3A4185F14C69}"/>
    <dgm:cxn modelId="{5CD54C46-1BAD-3748-AC1D-EB93F4A6173A}" srcId="{D064C19F-123A-4947-87AC-CB33F516E7E6}" destId="{1D1FCBF9-644C-4646-8BB0-4D0C46B8196E}" srcOrd="1" destOrd="0" parTransId="{C4CD79FD-431D-984F-9DA1-CB806D9A9FA0}" sibTransId="{1417BB02-2FB2-E145-8B0F-9246E0F0A1A3}"/>
    <dgm:cxn modelId="{41C89C66-9F52-4F42-A823-DA40A1DAE012}" type="presOf" srcId="{3E979E6A-01D1-4070-9B6F-836796BFF120}" destId="{E350793C-3CA8-4FAF-B6E6-3A310F4742ED}" srcOrd="0" destOrd="4" presId="urn:microsoft.com/office/officeart/2005/8/layout/vList2"/>
    <dgm:cxn modelId="{025BFA4B-C1E6-8C46-AD2D-EBA12DE1164F}" srcId="{D064C19F-123A-4947-87AC-CB33F516E7E6}" destId="{C89BAB45-A9C9-4647-A43E-9BA222D32E88}" srcOrd="0" destOrd="0" parTransId="{4FE00B18-2F9E-6E46-9CFF-254A4D303FD9}" sibTransId="{DF470E01-6CB3-0B46-9DB4-0F449DEB6EC5}"/>
    <dgm:cxn modelId="{57B5BB57-1DD0-4CB7-8E70-9022B2546D09}" srcId="{D064C19F-123A-4947-87AC-CB33F516E7E6}" destId="{92CFF9DE-05CA-4693-A49C-AAB7C218A42E}" srcOrd="6" destOrd="0" parTransId="{E2F50DD1-034F-46DD-8B0F-135E3EC93E0E}" sibTransId="{70C6266A-833D-4E35-B31E-0F84562A48DC}"/>
    <dgm:cxn modelId="{1A02E158-1506-47C9-BECA-1550ED33C978}" srcId="{D064C19F-123A-4947-87AC-CB33F516E7E6}" destId="{3E979E6A-01D1-4070-9B6F-836796BFF120}" srcOrd="4" destOrd="0" parTransId="{C538E990-020A-4F57-AC5F-B8EFAF3D1DA9}" sibTransId="{9949709B-654D-4D7E-91DE-6B85FBCF987D}"/>
    <dgm:cxn modelId="{98447979-0CE2-2D48-9965-C8C9C228A808}" type="presOf" srcId="{BD5E8B59-BC0C-834A-9B6C-1CCF5D46681E}" destId="{E350793C-3CA8-4FAF-B6E6-3A310F4742ED}" srcOrd="0" destOrd="5" presId="urn:microsoft.com/office/officeart/2005/8/layout/vList2"/>
    <dgm:cxn modelId="{56B80BA5-6FB6-4AE2-93AC-CAAE0EB7B7DA}" type="presOf" srcId="{350843DC-2802-4363-AB62-53803FC731B9}" destId="{E350793C-3CA8-4FAF-B6E6-3A310F4742ED}" srcOrd="0" destOrd="3" presId="urn:microsoft.com/office/officeart/2005/8/layout/vList2"/>
    <dgm:cxn modelId="{071AFDB8-41FD-BA45-961C-4A3EC4C46421}" type="presOf" srcId="{C89BAB45-A9C9-4647-A43E-9BA222D32E88}" destId="{E350793C-3CA8-4FAF-B6E6-3A310F4742ED}" srcOrd="0" destOrd="0" presId="urn:microsoft.com/office/officeart/2005/8/layout/vList2"/>
    <dgm:cxn modelId="{417759BE-A760-EC4C-83B9-71B6FC4E67BB}" type="presOf" srcId="{1D1FCBF9-644C-4646-8BB0-4D0C46B8196E}" destId="{E350793C-3CA8-4FAF-B6E6-3A310F4742ED}" srcOrd="0" destOrd="1" presId="urn:microsoft.com/office/officeart/2005/8/layout/vList2"/>
    <dgm:cxn modelId="{8EF9A5F0-68C3-C14D-8FC5-BB0072FB3542}" srcId="{D064C19F-123A-4947-87AC-CB33F516E7E6}" destId="{BD5E8B59-BC0C-834A-9B6C-1CCF5D46681E}" srcOrd="5" destOrd="0" parTransId="{78129FD7-DC66-754D-B3F8-C624A98A907F}" sibTransId="{C384019C-AE3B-A54C-AB26-5B21DAB68935}"/>
    <dgm:cxn modelId="{4A1E6093-85A6-4F45-B1E5-3AAF7F3AA9AC}" type="presParOf" srcId="{F8BBA0E2-05B7-4837-BCF2-72F6549A1B7D}" destId="{4327B5E9-FFF6-41F7-B07F-AC38114CD9BB}" srcOrd="0" destOrd="0" presId="urn:microsoft.com/office/officeart/2005/8/layout/vList2"/>
    <dgm:cxn modelId="{E106462C-E8E7-4253-ADB8-87AF1FAA9068}" type="presParOf" srcId="{F8BBA0E2-05B7-4837-BCF2-72F6549A1B7D}" destId="{E350793C-3CA8-4FAF-B6E6-3A310F4742ED}"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257BB89-9C24-4EE9-8833-A4755980D8B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it-IT"/>
        </a:p>
      </dgm:t>
    </dgm:pt>
    <dgm:pt modelId="{CE0EC68E-B102-411A-92BE-A1997ED85386}">
      <dgm:prSet phldrT="[Testo]" custT="1"/>
      <dgm:spPr>
        <a:solidFill>
          <a:srgbClr val="404040"/>
        </a:solidFill>
      </dgm:spPr>
      <dgm:t>
        <a:bodyPr/>
        <a:lstStyle/>
        <a:p>
          <a:r>
            <a:rPr lang="it-IT" sz="2400" dirty="0">
              <a:solidFill>
                <a:srgbClr val="FFFF99"/>
              </a:solidFill>
              <a:latin typeface="Aptos" panose="020B0004020202020204" pitchFamily="34" charset="0"/>
            </a:rPr>
            <a:t>Impatto economico e sociale</a:t>
          </a:r>
        </a:p>
      </dgm:t>
    </dgm:pt>
    <dgm:pt modelId="{8323FB20-B577-4800-8A56-53EE02B8FB5D}" type="parTrans" cxnId="{47335FF5-CF95-468E-9FE2-8FCA9D1DCFF1}">
      <dgm:prSet/>
      <dgm:spPr/>
      <dgm:t>
        <a:bodyPr/>
        <a:lstStyle/>
        <a:p>
          <a:endParaRPr lang="it-IT"/>
        </a:p>
      </dgm:t>
    </dgm:pt>
    <dgm:pt modelId="{75541567-1A3B-4F46-8014-CB14107441CC}" type="sibTrans" cxnId="{47335FF5-CF95-468E-9FE2-8FCA9D1DCFF1}">
      <dgm:prSet/>
      <dgm:spPr/>
      <dgm:t>
        <a:bodyPr/>
        <a:lstStyle/>
        <a:p>
          <a:endParaRPr lang="it-IT"/>
        </a:p>
      </dgm:t>
    </dgm:pt>
    <dgm:pt modelId="{F65A7AAF-A045-4221-8567-DE621B6A5E7C}">
      <dgm:prSet phldrT="[Testo]" custT="1"/>
      <dgm:spPr/>
      <dgm:t>
        <a:bodyPr/>
        <a:lstStyle/>
        <a:p>
          <a:r>
            <a:rPr lang="it-IT" sz="1800" b="1" dirty="0"/>
            <a:t>Capacità di attrarre risorse dall’esterno anche attraverso il venture capital</a:t>
          </a:r>
          <a:r>
            <a:rPr lang="it-IT" sz="1800" dirty="0"/>
            <a:t>: Fondazione Telethon, Azioni Marie </a:t>
          </a:r>
          <a:r>
            <a:rPr lang="it-IT" sz="1800" dirty="0" err="1"/>
            <a:t>Skłodowska</a:t>
          </a:r>
          <a:r>
            <a:rPr lang="it-IT" sz="1800" dirty="0"/>
            <a:t>-Curie (MSCA), Horizon Europe, EU4Health, EIT Health, Innovative </a:t>
          </a:r>
          <a:r>
            <a:rPr lang="it-IT" sz="1800" dirty="0" err="1"/>
            <a:t>Medicines</a:t>
          </a:r>
          <a:r>
            <a:rPr lang="it-IT" sz="1800" dirty="0"/>
            <a:t> </a:t>
          </a:r>
          <a:r>
            <a:rPr lang="it-IT" sz="1800" dirty="0" err="1"/>
            <a:t>Initiative</a:t>
          </a:r>
          <a:r>
            <a:rPr lang="it-IT" sz="1800" dirty="0"/>
            <a:t> (IMI), Programma Congiunto Europeo per le Malattie Rare (EJP RD), Fondazione AFM Telethon, Fondazione Jerome Lejeune, NIH, Department of </a:t>
          </a:r>
          <a:r>
            <a:rPr lang="it-IT" sz="1800" dirty="0" err="1"/>
            <a:t>Defence</a:t>
          </a:r>
          <a:r>
            <a:rPr lang="it-IT" sz="1800" dirty="0"/>
            <a:t> (</a:t>
          </a:r>
          <a:r>
            <a:rPr lang="it-IT" sz="1800" dirty="0" err="1"/>
            <a:t>DoD</a:t>
          </a:r>
          <a:r>
            <a:rPr lang="it-IT" sz="1800" dirty="0"/>
            <a:t>), BRAIN </a:t>
          </a:r>
          <a:r>
            <a:rPr lang="it-IT" sz="1800" dirty="0" err="1"/>
            <a:t>Initiative</a:t>
          </a:r>
          <a:r>
            <a:rPr lang="it-IT" sz="1800" dirty="0"/>
            <a:t>, Simons Foundation </a:t>
          </a:r>
          <a:r>
            <a:rPr lang="it-IT" sz="1800" dirty="0" err="1"/>
            <a:t>Autism</a:t>
          </a:r>
          <a:r>
            <a:rPr lang="it-IT" sz="1800" dirty="0"/>
            <a:t> </a:t>
          </a:r>
          <a:r>
            <a:rPr lang="it-IT" sz="1800" dirty="0" err="1"/>
            <a:t>Research</a:t>
          </a:r>
          <a:r>
            <a:rPr lang="it-IT" sz="1800" dirty="0"/>
            <a:t> </a:t>
          </a:r>
          <a:r>
            <a:rPr lang="it-IT" sz="1800" dirty="0" err="1"/>
            <a:t>Initiative</a:t>
          </a:r>
          <a:r>
            <a:rPr lang="it-IT" sz="1800" dirty="0"/>
            <a:t> (SFARI), Michael </a:t>
          </a:r>
          <a:r>
            <a:rPr lang="it-IT" sz="1800" dirty="0" err="1"/>
            <a:t>J</a:t>
          </a:r>
          <a:r>
            <a:rPr lang="it-IT" sz="1800" dirty="0"/>
            <a:t>. Fox Foundation, </a:t>
          </a:r>
          <a:r>
            <a:rPr lang="it-IT" sz="1800" dirty="0" err="1"/>
            <a:t>Alzheimer's</a:t>
          </a:r>
          <a:r>
            <a:rPr lang="it-IT" sz="1800" dirty="0"/>
            <a:t> Association (opportunità di finanziamento); Fondazione Pisa per la Scienza, Cassa di Risparmio di Firenze, Banca d’Italia, Unicredit, Fondazione Intesa San Paolo (istituzioni finanziarie); partnership con aziende </a:t>
          </a:r>
          <a:r>
            <a:rPr lang="it-IT" sz="1800" dirty="0" err="1"/>
            <a:t>pharma</a:t>
          </a:r>
          <a:r>
            <a:rPr lang="it-IT" sz="1800" dirty="0"/>
            <a:t>/biotech (vedi sotto); OLTRE VENTURE, Fondazione Telecom Italia (società di venture capital). </a:t>
          </a:r>
        </a:p>
      </dgm:t>
    </dgm:pt>
    <dgm:pt modelId="{BCA3D3BD-603D-47AE-ACC2-D53C1E842547}" type="parTrans" cxnId="{AA8B6122-6385-4609-ACFC-304C96F4C5CD}">
      <dgm:prSet/>
      <dgm:spPr/>
      <dgm:t>
        <a:bodyPr/>
        <a:lstStyle/>
        <a:p>
          <a:endParaRPr lang="it-IT"/>
        </a:p>
      </dgm:t>
    </dgm:pt>
    <dgm:pt modelId="{B0DD1983-C510-4B7D-8ECC-E62DD6228564}" type="sibTrans" cxnId="{AA8B6122-6385-4609-ACFC-304C96F4C5CD}">
      <dgm:prSet/>
      <dgm:spPr/>
      <dgm:t>
        <a:bodyPr/>
        <a:lstStyle/>
        <a:p>
          <a:endParaRPr lang="it-IT"/>
        </a:p>
      </dgm:t>
    </dgm:pt>
    <dgm:pt modelId="{74CFADE4-5CA2-42FE-BCDC-4839907D83EA}">
      <dgm:prSet phldrT="[Testo]" custT="1"/>
      <dgm:spPr/>
      <dgm:t>
        <a:bodyPr/>
        <a:lstStyle/>
        <a:p>
          <a:r>
            <a:rPr lang="it-IT" sz="1800" b="1" dirty="0"/>
            <a:t>Coinvolgimento di attori pubblici/policy maker</a:t>
          </a:r>
          <a:r>
            <a:rPr lang="it-IT" sz="1800" dirty="0"/>
            <a:t>: Direzione Generale per la Ricerca e l'Innovazione (DG RTD) della Commissione Europea; Agenzia Europea per i Medicinali (EMA); </a:t>
          </a:r>
          <a:r>
            <a:rPr lang="it-IT" sz="1800" dirty="0" err="1"/>
            <a:t>European</a:t>
          </a:r>
          <a:r>
            <a:rPr lang="it-IT" sz="1800" dirty="0"/>
            <a:t> Brain </a:t>
          </a:r>
          <a:r>
            <a:rPr lang="it-IT" sz="1800" dirty="0" err="1"/>
            <a:t>Research</a:t>
          </a:r>
          <a:r>
            <a:rPr lang="it-IT" sz="1800" dirty="0"/>
            <a:t> </a:t>
          </a:r>
          <a:r>
            <a:rPr lang="it-IT" sz="1800" dirty="0" err="1"/>
            <a:t>Initiative</a:t>
          </a:r>
          <a:r>
            <a:rPr lang="it-IT" sz="1800" dirty="0"/>
            <a:t>; Ministero della Salute; Ministero dell'Università e della Ricerca; </a:t>
          </a:r>
          <a:r>
            <a:rPr lang="it-IT" sz="1800" dirty="0" err="1"/>
            <a:t>Stakholders</a:t>
          </a:r>
          <a:r>
            <a:rPr lang="it-IT" sz="1800" dirty="0"/>
            <a:t> regionali.</a:t>
          </a:r>
        </a:p>
      </dgm:t>
    </dgm:pt>
    <dgm:pt modelId="{64DF9BF8-16D7-4490-8B24-FBCC04192634}" type="parTrans" cxnId="{7EBB586B-2CA6-4183-A7B5-BEC4C32B3FBC}">
      <dgm:prSet/>
      <dgm:spPr/>
      <dgm:t>
        <a:bodyPr/>
        <a:lstStyle/>
        <a:p>
          <a:endParaRPr lang="it-IT"/>
        </a:p>
      </dgm:t>
    </dgm:pt>
    <dgm:pt modelId="{0CD7BD54-CCE9-40E1-9597-A7295BEFD8C1}" type="sibTrans" cxnId="{7EBB586B-2CA6-4183-A7B5-BEC4C32B3FBC}">
      <dgm:prSet/>
      <dgm:spPr/>
      <dgm:t>
        <a:bodyPr/>
        <a:lstStyle/>
        <a:p>
          <a:endParaRPr lang="it-IT"/>
        </a:p>
      </dgm:t>
    </dgm:pt>
    <dgm:pt modelId="{CD6E5C61-9D40-4D38-BCCF-EB3C09553C43}">
      <dgm:prSet phldrT="[Testo]" custT="1"/>
      <dgm:spPr/>
      <dgm:t>
        <a:bodyPr/>
        <a:lstStyle/>
        <a:p>
          <a:r>
            <a:rPr lang="it-IT" sz="1800" b="1" dirty="0"/>
            <a:t>Fabbisogno di personale</a:t>
          </a:r>
          <a:r>
            <a:rPr lang="it-IT" sz="1800" b="0" dirty="0"/>
            <a:t>: 3-5 anni: 4-6 ricercatori e tecnologi e 7-9 gestionali. 10 anni: oltre 15 ricercatori e tecnologi e 10-12 gestionali.</a:t>
          </a:r>
          <a:endParaRPr lang="it-IT" sz="1800" dirty="0"/>
        </a:p>
      </dgm:t>
    </dgm:pt>
    <dgm:pt modelId="{6E410E08-7676-44B3-8F0B-B24D435876E4}" type="parTrans" cxnId="{17845D10-18C0-4BD8-8A40-7D0CE6DD1142}">
      <dgm:prSet/>
      <dgm:spPr/>
      <dgm:t>
        <a:bodyPr/>
        <a:lstStyle/>
        <a:p>
          <a:endParaRPr lang="it-IT"/>
        </a:p>
      </dgm:t>
    </dgm:pt>
    <dgm:pt modelId="{61B9CC1B-5C26-4523-9FEA-C7E3399BBB3F}" type="sibTrans" cxnId="{17845D10-18C0-4BD8-8A40-7D0CE6DD1142}">
      <dgm:prSet/>
      <dgm:spPr/>
      <dgm:t>
        <a:bodyPr/>
        <a:lstStyle/>
        <a:p>
          <a:endParaRPr lang="it-IT"/>
        </a:p>
      </dgm:t>
    </dgm:pt>
    <dgm:pt modelId="{1420EA42-9294-8444-9652-406206338F46}">
      <dgm:prSet phldrT="[Testo]" custT="1"/>
      <dgm:spPr/>
      <dgm:t>
        <a:bodyPr/>
        <a:lstStyle/>
        <a:p>
          <a:r>
            <a:rPr lang="it-IT" sz="1800" b="1" dirty="0"/>
            <a:t>Coinvolgimento di imprese e/o Organismi di ricerca</a:t>
          </a:r>
          <a:r>
            <a:rPr lang="it-IT" sz="1800" dirty="0"/>
            <a:t>: IRCCS Fondazione Stella Maris, UCBM (Università Campus </a:t>
          </a:r>
          <a:r>
            <a:rPr lang="it-IT" sz="1800" dirty="0" err="1"/>
            <a:t>Bio</a:t>
          </a:r>
          <a:r>
            <a:rPr lang="it-IT" sz="1800" dirty="0"/>
            <a:t>-Medico di Roma), Ospedale San Raffaele, Istituto Mario Negri, Ospedale Cardarelli di Napoli, Ospedale Niguarda, Ospedale Humanitas, IRCCS Ospedale Pediatrico Meyer, Istituto Neurologico "Carlo Besta" ASP di Palermo (organismi di ricerca clinica); Biogen, </a:t>
          </a:r>
          <a:r>
            <a:rPr lang="it-IT" sz="1800" dirty="0" err="1"/>
            <a:t>ENEATech</a:t>
          </a:r>
          <a:r>
            <a:rPr lang="it-IT" sz="1800" dirty="0"/>
            <a:t>, </a:t>
          </a:r>
          <a:r>
            <a:rPr lang="it-IT" sz="1800" dirty="0" err="1"/>
            <a:t>Takeda</a:t>
          </a:r>
          <a:r>
            <a:rPr lang="it-IT" sz="1800" dirty="0"/>
            <a:t>, Eli Lilly, </a:t>
          </a:r>
          <a:r>
            <a:rPr lang="it-IT" sz="1800" dirty="0" err="1"/>
            <a:t>Lifft</a:t>
          </a:r>
          <a:r>
            <a:rPr lang="it-IT" sz="1800" dirty="0"/>
            <a:t>, MSD Italia, POLIFARMA, Dompè, ABOCA, Chiesi Farmaceutici, Roche, Biogen, </a:t>
          </a:r>
          <a:r>
            <a:rPr lang="it-IT" sz="1800" dirty="0" err="1"/>
            <a:t>Pharmanutra</a:t>
          </a:r>
          <a:r>
            <a:rPr lang="it-IT" sz="1800" dirty="0"/>
            <a:t>, Novamont, Neurogene, </a:t>
          </a:r>
          <a:r>
            <a:rPr lang="it-IT" sz="1800" dirty="0" err="1"/>
            <a:t>Ultragenyx</a:t>
          </a:r>
          <a:r>
            <a:rPr lang="it-IT" sz="1800" dirty="0"/>
            <a:t>, </a:t>
          </a:r>
          <a:r>
            <a:rPr lang="it-IT" sz="1800" dirty="0" err="1"/>
            <a:t>Ionis</a:t>
          </a:r>
          <a:r>
            <a:rPr lang="it-IT" sz="1800" dirty="0"/>
            <a:t> (aziende private </a:t>
          </a:r>
          <a:r>
            <a:rPr lang="it-IT" sz="1800" dirty="0" err="1"/>
            <a:t>pharma</a:t>
          </a:r>
          <a:r>
            <a:rPr lang="it-IT" sz="1800" dirty="0"/>
            <a:t>-biotech); GE Healthcare, Philips, Siemens </a:t>
          </a:r>
          <a:r>
            <a:rPr lang="it-IT" sz="1800" dirty="0" err="1"/>
            <a:t>Healthineers</a:t>
          </a:r>
          <a:r>
            <a:rPr lang="it-IT" sz="1800" dirty="0"/>
            <a:t> (aziende private tech); Brain and </a:t>
          </a:r>
          <a:r>
            <a:rPr lang="it-IT" sz="1800" dirty="0" err="1"/>
            <a:t>Behavior</a:t>
          </a:r>
          <a:r>
            <a:rPr lang="it-IT" sz="1800" dirty="0"/>
            <a:t> </a:t>
          </a:r>
          <a:r>
            <a:rPr lang="it-IT" sz="1800" dirty="0" err="1"/>
            <a:t>Research</a:t>
          </a:r>
          <a:r>
            <a:rPr lang="it-IT" sz="1800" dirty="0"/>
            <a:t> Foundation, Brain </a:t>
          </a:r>
          <a:r>
            <a:rPr lang="it-IT" sz="1800" dirty="0" err="1"/>
            <a:t>Resilience</a:t>
          </a:r>
          <a:r>
            <a:rPr lang="it-IT" sz="1800" dirty="0"/>
            <a:t> Foundation (organizzazioni no-profit).</a:t>
          </a:r>
        </a:p>
      </dgm:t>
    </dgm:pt>
    <dgm:pt modelId="{7BFEB29E-9356-A541-A6BC-57C41E99485C}" type="parTrans" cxnId="{22BDC430-0BEE-1240-A16C-E4F1B3F22719}">
      <dgm:prSet/>
      <dgm:spPr/>
      <dgm:t>
        <a:bodyPr/>
        <a:lstStyle/>
        <a:p>
          <a:endParaRPr lang="it-IT"/>
        </a:p>
      </dgm:t>
    </dgm:pt>
    <dgm:pt modelId="{3C578E79-00FD-2646-83E1-686AB0DB1DDD}" type="sibTrans" cxnId="{22BDC430-0BEE-1240-A16C-E4F1B3F22719}">
      <dgm:prSet/>
      <dgm:spPr/>
      <dgm:t>
        <a:bodyPr/>
        <a:lstStyle/>
        <a:p>
          <a:endParaRPr lang="it-IT"/>
        </a:p>
      </dgm:t>
    </dgm:pt>
    <dgm:pt modelId="{F8BBA0E2-05B7-4837-BCF2-72F6549A1B7D}" type="pres">
      <dgm:prSet presAssocID="{6257BB89-9C24-4EE9-8833-A4755980D8B8}" presName="linear" presStyleCnt="0">
        <dgm:presLayoutVars>
          <dgm:animLvl val="lvl"/>
          <dgm:resizeHandles val="exact"/>
        </dgm:presLayoutVars>
      </dgm:prSet>
      <dgm:spPr/>
    </dgm:pt>
    <dgm:pt modelId="{714DA850-917D-4F9F-8DE4-9D10AD7E5743}" type="pres">
      <dgm:prSet presAssocID="{CE0EC68E-B102-411A-92BE-A1997ED85386}" presName="parentText" presStyleLbl="node1" presStyleIdx="0" presStyleCnt="1" custScaleY="53799" custLinFactNeighborX="-9498" custLinFactNeighborY="-325">
        <dgm:presLayoutVars>
          <dgm:chMax val="0"/>
          <dgm:bulletEnabled val="1"/>
        </dgm:presLayoutVars>
      </dgm:prSet>
      <dgm:spPr/>
    </dgm:pt>
    <dgm:pt modelId="{48EABA33-0FDE-475E-BC8B-EF8B60366955}" type="pres">
      <dgm:prSet presAssocID="{CE0EC68E-B102-411A-92BE-A1997ED85386}" presName="childText" presStyleLbl="revTx" presStyleIdx="0" presStyleCnt="1">
        <dgm:presLayoutVars>
          <dgm:bulletEnabled val="1"/>
        </dgm:presLayoutVars>
      </dgm:prSet>
      <dgm:spPr/>
    </dgm:pt>
  </dgm:ptLst>
  <dgm:cxnLst>
    <dgm:cxn modelId="{17845D10-18C0-4BD8-8A40-7D0CE6DD1142}" srcId="{CE0EC68E-B102-411A-92BE-A1997ED85386}" destId="{CD6E5C61-9D40-4D38-BCCF-EB3C09553C43}" srcOrd="3" destOrd="0" parTransId="{6E410E08-7676-44B3-8F0B-B24D435876E4}" sibTransId="{61B9CC1B-5C26-4523-9FEA-C7E3399BBB3F}"/>
    <dgm:cxn modelId="{AA8B6122-6385-4609-ACFC-304C96F4C5CD}" srcId="{CE0EC68E-B102-411A-92BE-A1997ED85386}" destId="{F65A7AAF-A045-4221-8567-DE621B6A5E7C}" srcOrd="0" destOrd="0" parTransId="{BCA3D3BD-603D-47AE-ACC2-D53C1E842547}" sibTransId="{B0DD1983-C510-4B7D-8ECC-E62DD6228564}"/>
    <dgm:cxn modelId="{14E79026-5289-48DD-8CD3-A8D9E9C0A3C8}" type="presOf" srcId="{74CFADE4-5CA2-42FE-BCDC-4839907D83EA}" destId="{48EABA33-0FDE-475E-BC8B-EF8B60366955}" srcOrd="0" destOrd="2" presId="urn:microsoft.com/office/officeart/2005/8/layout/vList2"/>
    <dgm:cxn modelId="{22BDC430-0BEE-1240-A16C-E4F1B3F22719}" srcId="{CE0EC68E-B102-411A-92BE-A1997ED85386}" destId="{1420EA42-9294-8444-9652-406206338F46}" srcOrd="1" destOrd="0" parTransId="{7BFEB29E-9356-A541-A6BC-57C41E99485C}" sibTransId="{3C578E79-00FD-2646-83E1-686AB0DB1DDD}"/>
    <dgm:cxn modelId="{A14B3B39-EF30-4F26-97BD-115355061227}" type="presOf" srcId="{6257BB89-9C24-4EE9-8833-A4755980D8B8}" destId="{F8BBA0E2-05B7-4837-BCF2-72F6549A1B7D}" srcOrd="0" destOrd="0" presId="urn:microsoft.com/office/officeart/2005/8/layout/vList2"/>
    <dgm:cxn modelId="{7EBB586B-2CA6-4183-A7B5-BEC4C32B3FBC}" srcId="{CE0EC68E-B102-411A-92BE-A1997ED85386}" destId="{74CFADE4-5CA2-42FE-BCDC-4839907D83EA}" srcOrd="2" destOrd="0" parTransId="{64DF9BF8-16D7-4490-8B24-FBCC04192634}" sibTransId="{0CD7BD54-CCE9-40E1-9597-A7295BEFD8C1}"/>
    <dgm:cxn modelId="{98F9664F-4F09-3041-8C70-68762583BEB3}" type="presOf" srcId="{1420EA42-9294-8444-9652-406206338F46}" destId="{48EABA33-0FDE-475E-BC8B-EF8B60366955}" srcOrd="0" destOrd="1" presId="urn:microsoft.com/office/officeart/2005/8/layout/vList2"/>
    <dgm:cxn modelId="{71B2D98D-09D3-4DCB-9582-8F1923E3E39D}" type="presOf" srcId="{F65A7AAF-A045-4221-8567-DE621B6A5E7C}" destId="{48EABA33-0FDE-475E-BC8B-EF8B60366955}" srcOrd="0" destOrd="0" presId="urn:microsoft.com/office/officeart/2005/8/layout/vList2"/>
    <dgm:cxn modelId="{5A4582D7-686E-4103-B172-E922E346A293}" type="presOf" srcId="{CE0EC68E-B102-411A-92BE-A1997ED85386}" destId="{714DA850-917D-4F9F-8DE4-9D10AD7E5743}" srcOrd="0" destOrd="0" presId="urn:microsoft.com/office/officeart/2005/8/layout/vList2"/>
    <dgm:cxn modelId="{7B5E29EE-E847-40BF-B863-34D5445A7795}" type="presOf" srcId="{CD6E5C61-9D40-4D38-BCCF-EB3C09553C43}" destId="{48EABA33-0FDE-475E-BC8B-EF8B60366955}" srcOrd="0" destOrd="3" presId="urn:microsoft.com/office/officeart/2005/8/layout/vList2"/>
    <dgm:cxn modelId="{47335FF5-CF95-468E-9FE2-8FCA9D1DCFF1}" srcId="{6257BB89-9C24-4EE9-8833-A4755980D8B8}" destId="{CE0EC68E-B102-411A-92BE-A1997ED85386}" srcOrd="0" destOrd="0" parTransId="{8323FB20-B577-4800-8A56-53EE02B8FB5D}" sibTransId="{75541567-1A3B-4F46-8014-CB14107441CC}"/>
    <dgm:cxn modelId="{395C2D7F-C92E-4B3E-A24C-43ADF087F47D}" type="presParOf" srcId="{F8BBA0E2-05B7-4837-BCF2-72F6549A1B7D}" destId="{714DA850-917D-4F9F-8DE4-9D10AD7E5743}" srcOrd="0" destOrd="0" presId="urn:microsoft.com/office/officeart/2005/8/layout/vList2"/>
    <dgm:cxn modelId="{40CF5278-35DF-4C71-A0F2-B98A5AECA6D8}" type="presParOf" srcId="{F8BBA0E2-05B7-4837-BCF2-72F6549A1B7D}" destId="{48EABA33-0FDE-475E-BC8B-EF8B60366955}"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27B5E9-FFF6-41F7-B07F-AC38114CD9BB}">
      <dsp:nvSpPr>
        <dsp:cNvPr id="0" name=""/>
        <dsp:cNvSpPr/>
      </dsp:nvSpPr>
      <dsp:spPr>
        <a:xfrm>
          <a:off x="0" y="0"/>
          <a:ext cx="11765702" cy="584836"/>
        </a:xfrm>
        <a:prstGeom prst="roundRect">
          <a:avLst/>
        </a:prstGeom>
        <a:solidFill>
          <a:srgbClr val="40404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it-IT" sz="2400" kern="1200" dirty="0">
              <a:solidFill>
                <a:srgbClr val="FFFF99"/>
              </a:solidFill>
              <a:latin typeface="+mn-lt"/>
            </a:rPr>
            <a:t>Capacità  scientifica</a:t>
          </a:r>
        </a:p>
      </dsp:txBody>
      <dsp:txXfrm>
        <a:off x="28549" y="28549"/>
        <a:ext cx="11708604" cy="527738"/>
      </dsp:txXfrm>
    </dsp:sp>
    <dsp:sp modelId="{E350793C-3CA8-4FAF-B6E6-3A310F4742ED}">
      <dsp:nvSpPr>
        <dsp:cNvPr id="0" name=""/>
        <dsp:cNvSpPr/>
      </dsp:nvSpPr>
      <dsp:spPr>
        <a:xfrm>
          <a:off x="0" y="630169"/>
          <a:ext cx="11765702" cy="56511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73561" tIns="20320" rIns="113792" bIns="20320" numCol="1" spcCol="1270" anchor="t" anchorCtr="0">
          <a:noAutofit/>
        </a:bodyPr>
        <a:lstStyle/>
        <a:p>
          <a:pPr marL="171450" lvl="1" indent="-171450" algn="l" defTabSz="711200">
            <a:lnSpc>
              <a:spcPct val="90000"/>
            </a:lnSpc>
            <a:spcBef>
              <a:spcPct val="0"/>
            </a:spcBef>
            <a:spcAft>
              <a:spcPct val="20000"/>
            </a:spcAft>
            <a:buChar char="•"/>
          </a:pPr>
          <a:r>
            <a:rPr lang="it-IT" sz="1600" b="1" kern="1200" dirty="0">
              <a:latin typeface="Aptos" panose="020B0004020202020204" pitchFamily="34" charset="0"/>
            </a:rPr>
            <a:t>Collaborazioni nazionali</a:t>
          </a:r>
          <a:r>
            <a:rPr lang="it-IT" sz="1600" kern="1200" dirty="0">
              <a:latin typeface="Aptos" panose="020B0004020202020204" pitchFamily="34" charset="0"/>
            </a:rPr>
            <a:t>: Università di Firenze; l’Università Humanitas; l’Università degli studi di Milano; l’Università degli Studi di Milano-Bicocca; l’Università di Padova; l’Università di Parma; l’Università di Pisa; l’Università Vita-Salute San Raffaele; la Scuola Normale Superiore; la Scuola Superiore Sant’Anna e il Laboratorio Europeo per le Spettroscopie Non Lineari (LENS).</a:t>
          </a:r>
        </a:p>
        <a:p>
          <a:pPr marL="171450" lvl="1" indent="-171450" algn="l" defTabSz="711200">
            <a:lnSpc>
              <a:spcPct val="90000"/>
            </a:lnSpc>
            <a:spcBef>
              <a:spcPct val="0"/>
            </a:spcBef>
            <a:spcAft>
              <a:spcPct val="20000"/>
            </a:spcAft>
            <a:buChar char="•"/>
          </a:pPr>
          <a:r>
            <a:rPr lang="it-IT" sz="1600" b="1" kern="1200" dirty="0">
              <a:latin typeface="Aptos" panose="020B0004020202020204" pitchFamily="34" charset="0"/>
            </a:rPr>
            <a:t>Collaborazioni internazionali</a:t>
          </a:r>
          <a:r>
            <a:rPr lang="it-IT" sz="1600" kern="1200" dirty="0">
              <a:latin typeface="Aptos" panose="020B0004020202020204" pitchFamily="34" charset="0"/>
            </a:rPr>
            <a:t>: EBRAINS Europe; il Francis Crick Institute; il Max Planck Institute of </a:t>
          </a:r>
          <a:r>
            <a:rPr lang="it-IT" sz="1600" kern="1200" dirty="0" err="1">
              <a:latin typeface="Aptos" panose="020B0004020202020204" pitchFamily="34" charset="0"/>
            </a:rPr>
            <a:t>Experimental</a:t>
          </a:r>
          <a:r>
            <a:rPr lang="it-IT" sz="1600" kern="1200" dirty="0">
              <a:latin typeface="Aptos" panose="020B0004020202020204" pitchFamily="34" charset="0"/>
            </a:rPr>
            <a:t> Medicine; il Karolinska Institute; l’</a:t>
          </a:r>
          <a:r>
            <a:rPr lang="it-IT" sz="1600" kern="1200" dirty="0" err="1">
              <a:latin typeface="Aptos" panose="020B0004020202020204" pitchFamily="34" charset="0"/>
            </a:rPr>
            <a:t>European</a:t>
          </a:r>
          <a:r>
            <a:rPr lang="it-IT" sz="1600" kern="1200" dirty="0">
              <a:latin typeface="Aptos" panose="020B0004020202020204" pitchFamily="34" charset="0"/>
            </a:rPr>
            <a:t> </a:t>
          </a:r>
          <a:r>
            <a:rPr lang="it-IT" sz="1600" kern="1200" dirty="0" err="1">
              <a:latin typeface="Aptos" panose="020B0004020202020204" pitchFamily="34" charset="0"/>
            </a:rPr>
            <a:t>Molecular</a:t>
          </a:r>
          <a:r>
            <a:rPr lang="it-IT" sz="1600" kern="1200" dirty="0">
              <a:latin typeface="Aptos" panose="020B0004020202020204" pitchFamily="34" charset="0"/>
            </a:rPr>
            <a:t> </a:t>
          </a:r>
          <a:r>
            <a:rPr lang="it-IT" sz="1600" kern="1200" dirty="0" err="1">
              <a:latin typeface="Aptos" panose="020B0004020202020204" pitchFamily="34" charset="0"/>
            </a:rPr>
            <a:t>Biology</a:t>
          </a:r>
          <a:r>
            <a:rPr lang="it-IT" sz="1600" kern="1200" dirty="0">
              <a:latin typeface="Aptos" panose="020B0004020202020204" pitchFamily="34" charset="0"/>
            </a:rPr>
            <a:t> </a:t>
          </a:r>
          <a:r>
            <a:rPr lang="it-IT" sz="1600" kern="1200" dirty="0" err="1">
              <a:latin typeface="Aptos" panose="020B0004020202020204" pitchFamily="34" charset="0"/>
            </a:rPr>
            <a:t>Laboratory</a:t>
          </a:r>
          <a:r>
            <a:rPr lang="it-IT" sz="1600" kern="1200" dirty="0">
              <a:latin typeface="Aptos" panose="020B0004020202020204" pitchFamily="34" charset="0"/>
            </a:rPr>
            <a:t> (EMBL); il Swiss Federal Institute of Technology (ETH Zurich); il Wellcome Sanger Institute, l’Institut </a:t>
          </a:r>
          <a:r>
            <a:rPr lang="it-IT" sz="1600" kern="1200" dirty="0" err="1">
              <a:latin typeface="Aptos" panose="020B0004020202020204" pitchFamily="34" charset="0"/>
            </a:rPr>
            <a:t>du</a:t>
          </a:r>
          <a:r>
            <a:rPr lang="it-IT" sz="1600" kern="1200" dirty="0">
              <a:latin typeface="Aptos" panose="020B0004020202020204" pitchFamily="34" charset="0"/>
            </a:rPr>
            <a:t> </a:t>
          </a:r>
          <a:r>
            <a:rPr lang="it-IT" sz="1600" kern="1200" dirty="0" err="1">
              <a:latin typeface="Aptos" panose="020B0004020202020204" pitchFamily="34" charset="0"/>
            </a:rPr>
            <a:t>Cerveau</a:t>
          </a:r>
          <a:r>
            <a:rPr lang="it-IT" sz="1600" kern="1200" dirty="0">
              <a:latin typeface="Aptos" panose="020B0004020202020204" pitchFamily="34" charset="0"/>
            </a:rPr>
            <a:t> et de la </a:t>
          </a:r>
          <a:r>
            <a:rPr lang="it-IT" sz="1600" kern="1200" dirty="0" err="1">
              <a:latin typeface="Aptos" panose="020B0004020202020204" pitchFamily="34" charset="0"/>
            </a:rPr>
            <a:t>Moelle</a:t>
          </a:r>
          <a:r>
            <a:rPr lang="it-IT" sz="1600" kern="1200" dirty="0">
              <a:latin typeface="Aptos" panose="020B0004020202020204" pitchFamily="34" charset="0"/>
            </a:rPr>
            <a:t> </a:t>
          </a:r>
          <a:r>
            <a:rPr lang="it-IT" sz="1600" kern="1200" dirty="0" err="1">
              <a:latin typeface="Aptos" panose="020B0004020202020204" pitchFamily="34" charset="0"/>
            </a:rPr>
            <a:t>Epinière</a:t>
          </a:r>
          <a:r>
            <a:rPr lang="it-IT" sz="1600" kern="1200" dirty="0">
              <a:latin typeface="Aptos" panose="020B0004020202020204" pitchFamily="34" charset="0"/>
            </a:rPr>
            <a:t> (ICM); l’</a:t>
          </a:r>
          <a:r>
            <a:rPr lang="it-IT" sz="1600" kern="1200" dirty="0" err="1">
              <a:latin typeface="Aptos" panose="020B0004020202020204" pitchFamily="34" charset="0"/>
            </a:rPr>
            <a:t>Instituto</a:t>
          </a:r>
          <a:r>
            <a:rPr lang="it-IT" sz="1600" kern="1200" dirty="0">
              <a:latin typeface="Aptos" panose="020B0004020202020204" pitchFamily="34" charset="0"/>
            </a:rPr>
            <a:t> de </a:t>
          </a:r>
          <a:r>
            <a:rPr lang="it-IT" sz="1600" kern="1200" dirty="0" err="1">
              <a:latin typeface="Aptos" panose="020B0004020202020204" pitchFamily="34" charset="0"/>
            </a:rPr>
            <a:t>Neurociencias</a:t>
          </a:r>
          <a:r>
            <a:rPr lang="it-IT" sz="1600" kern="1200" dirty="0">
              <a:latin typeface="Aptos" panose="020B0004020202020204" pitchFamily="34" charset="0"/>
            </a:rPr>
            <a:t> (IN); Harvard </a:t>
          </a:r>
          <a:r>
            <a:rPr lang="it-IT" sz="1600" kern="1200" dirty="0" err="1">
              <a:latin typeface="Aptos" panose="020B0004020202020204" pitchFamily="34" charset="0"/>
            </a:rPr>
            <a:t>Medical</a:t>
          </a:r>
          <a:r>
            <a:rPr lang="it-IT" sz="1600" kern="1200" dirty="0">
              <a:latin typeface="Aptos" panose="020B0004020202020204" pitchFamily="34" charset="0"/>
            </a:rPr>
            <a:t> School; il Boston </a:t>
          </a:r>
          <a:r>
            <a:rPr lang="it-IT" sz="1600" kern="1200" dirty="0" err="1">
              <a:latin typeface="Aptos" panose="020B0004020202020204" pitchFamily="34" charset="0"/>
            </a:rPr>
            <a:t>Children's</a:t>
          </a:r>
          <a:r>
            <a:rPr lang="it-IT" sz="1600" kern="1200" dirty="0">
              <a:latin typeface="Aptos" panose="020B0004020202020204" pitchFamily="34" charset="0"/>
            </a:rPr>
            <a:t> Hospital; Harvard University; il National Institutes of Health (NIH); il Salk Institute for </a:t>
          </a:r>
          <a:r>
            <a:rPr lang="it-IT" sz="1600" kern="1200" dirty="0" err="1">
              <a:latin typeface="Aptos" panose="020B0004020202020204" pitchFamily="34" charset="0"/>
            </a:rPr>
            <a:t>Biological</a:t>
          </a:r>
          <a:r>
            <a:rPr lang="it-IT" sz="1600" kern="1200" dirty="0">
              <a:latin typeface="Aptos" panose="020B0004020202020204" pitchFamily="34" charset="0"/>
            </a:rPr>
            <a:t> Studies; il California Institute of Technology (Caltech); il Brain and Mind Institute </a:t>
          </a:r>
          <a:r>
            <a:rPr lang="it-IT" sz="1600" kern="1200" dirty="0" err="1">
              <a:latin typeface="Aptos" panose="020B0004020202020204" pitchFamily="34" charset="0"/>
            </a:rPr>
            <a:t>at</a:t>
          </a:r>
          <a:r>
            <a:rPr lang="it-IT" sz="1600" kern="1200" dirty="0">
              <a:latin typeface="Aptos" panose="020B0004020202020204" pitchFamily="34" charset="0"/>
            </a:rPr>
            <a:t> the University of California; il CHU Sainte-Justine </a:t>
          </a:r>
          <a:r>
            <a:rPr lang="it-IT" sz="1600" kern="1200" dirty="0" err="1">
              <a:latin typeface="Aptos" panose="020B0004020202020204" pitchFamily="34" charset="0"/>
            </a:rPr>
            <a:t>Research</a:t>
          </a:r>
          <a:r>
            <a:rPr lang="it-IT" sz="1600" kern="1200" dirty="0">
              <a:latin typeface="Aptos" panose="020B0004020202020204" pitchFamily="34" charset="0"/>
            </a:rPr>
            <a:t> Center dell’Università di Montreal ed il centro IRCN dell’Università di Tokyo.</a:t>
          </a:r>
        </a:p>
        <a:p>
          <a:pPr marL="171450" lvl="1" indent="-171450" algn="l" defTabSz="711200">
            <a:lnSpc>
              <a:spcPct val="90000"/>
            </a:lnSpc>
            <a:spcBef>
              <a:spcPct val="0"/>
            </a:spcBef>
            <a:spcAft>
              <a:spcPct val="20000"/>
            </a:spcAft>
            <a:buChar char="•"/>
          </a:pPr>
          <a:r>
            <a:rPr lang="it-IT" sz="1600" b="1" kern="1200" dirty="0">
              <a:latin typeface="Aptos" panose="020B0004020202020204" pitchFamily="34" charset="0"/>
            </a:rPr>
            <a:t>Capacità di incidere sulle ricerche e politiche di settore</a:t>
          </a:r>
          <a:r>
            <a:rPr lang="it-IT" sz="1600" kern="1200" dirty="0">
              <a:latin typeface="Aptos" panose="020B0004020202020204" pitchFamily="34" charset="0"/>
            </a:rPr>
            <a:t>: LOTUS rivoluziona la comprensione della resilienza cerebrale, integrando dati sperimentali e modelli computazionali per sviluppare nuove terapie personalizzate contro malattie neurologiche. LOTUS influenzerà le politiche sanitarie, promuovendo la medicina personalizzata e contribuendo alla gestione ambientale tramite iniziative internazionali come la Convenzione di Stoccolma.</a:t>
          </a:r>
        </a:p>
        <a:p>
          <a:pPr marL="171450" lvl="1" indent="-171450" algn="l" defTabSz="711200">
            <a:lnSpc>
              <a:spcPct val="90000"/>
            </a:lnSpc>
            <a:spcBef>
              <a:spcPct val="0"/>
            </a:spcBef>
            <a:spcAft>
              <a:spcPct val="20000"/>
            </a:spcAft>
            <a:buChar char="•"/>
          </a:pPr>
          <a:r>
            <a:rPr lang="it-IT" sz="1600" b="1" kern="1200" dirty="0">
              <a:latin typeface="Aptos" panose="020B0004020202020204" pitchFamily="34" charset="0"/>
            </a:rPr>
            <a:t>Contratti di licenza e capacità di realizzare brevetti/spin off</a:t>
          </a:r>
          <a:r>
            <a:rPr lang="it-IT" sz="1600" kern="1200" dirty="0">
              <a:latin typeface="Aptos" panose="020B0004020202020204" pitchFamily="34" charset="0"/>
            </a:rPr>
            <a:t>: sensori indossabili per analizzare </a:t>
          </a:r>
          <a:r>
            <a:rPr lang="it-IT" sz="1600" kern="1200" dirty="0" err="1">
              <a:latin typeface="Aptos" panose="020B0004020202020204" pitchFamily="34" charset="0"/>
            </a:rPr>
            <a:t>esposoma;piattaforme</a:t>
          </a:r>
          <a:r>
            <a:rPr lang="it-IT" sz="1600" kern="1200" dirty="0">
              <a:latin typeface="Aptos" panose="020B0004020202020204" pitchFamily="34" charset="0"/>
            </a:rPr>
            <a:t> integrate per analisi omiche; sistemi di imaging avanzato; sensori diagnostici ultrasensibili; biomarcatori e terapie personalizzate brevettabili; tecnologia smart </a:t>
          </a:r>
          <a:r>
            <a:rPr lang="it-IT" sz="1600" kern="1200" dirty="0" err="1">
              <a:latin typeface="Aptos" panose="020B0004020202020204" pitchFamily="34" charset="0"/>
            </a:rPr>
            <a:t>healthcare</a:t>
          </a:r>
          <a:r>
            <a:rPr lang="it-IT" sz="1600" kern="1200" dirty="0">
              <a:latin typeface="Aptos" panose="020B0004020202020204" pitchFamily="34" charset="0"/>
            </a:rPr>
            <a:t>.</a:t>
          </a:r>
        </a:p>
        <a:p>
          <a:pPr marL="171450" lvl="1" indent="-171450" algn="l" defTabSz="711200">
            <a:lnSpc>
              <a:spcPct val="90000"/>
            </a:lnSpc>
            <a:spcBef>
              <a:spcPct val="0"/>
            </a:spcBef>
            <a:spcAft>
              <a:spcPct val="20000"/>
            </a:spcAft>
            <a:buChar char="•"/>
          </a:pPr>
          <a:r>
            <a:rPr lang="it-IT" sz="1600" b="1" kern="1200" dirty="0">
              <a:latin typeface="Aptos" panose="020B0004020202020204" pitchFamily="34" charset="0"/>
            </a:rPr>
            <a:t>Strumenti software open source</a:t>
          </a:r>
          <a:r>
            <a:rPr lang="it-IT" sz="1600" kern="1200" dirty="0">
              <a:latin typeface="Aptos" panose="020B0004020202020204" pitchFamily="34" charset="0"/>
            </a:rPr>
            <a:t>: Nel corso dei progetti PNRR sono state sviluppate diverse piattaforme software Open Source, che dimostrano la capacità di realizzazione dell’aggregazione.</a:t>
          </a:r>
        </a:p>
        <a:p>
          <a:pPr marL="171450" lvl="1" indent="-171450" algn="l" defTabSz="711200">
            <a:lnSpc>
              <a:spcPct val="90000"/>
            </a:lnSpc>
            <a:spcBef>
              <a:spcPct val="0"/>
            </a:spcBef>
            <a:spcAft>
              <a:spcPct val="20000"/>
            </a:spcAft>
            <a:buChar char="•"/>
          </a:pPr>
          <a:r>
            <a:rPr lang="it-IT" sz="1600" b="1" kern="1200" dirty="0">
              <a:latin typeface="Aptos" panose="020B0004020202020204" pitchFamily="34" charset="0"/>
            </a:rPr>
            <a:t>Il contributo atteso dalle IR</a:t>
          </a:r>
          <a:r>
            <a:rPr lang="it-IT" sz="1600" kern="1200" dirty="0">
              <a:latin typeface="Aptos" panose="020B0004020202020204" pitchFamily="34" charset="0"/>
            </a:rPr>
            <a:t>: L'integrazione di infrastrutture avanzate come EBRAINS-</a:t>
          </a:r>
          <a:r>
            <a:rPr lang="it-IT" sz="1600" kern="1200" dirty="0" err="1">
              <a:latin typeface="Aptos" panose="020B0004020202020204" pitchFamily="34" charset="0"/>
            </a:rPr>
            <a:t>Italy</a:t>
          </a:r>
          <a:r>
            <a:rPr lang="it-IT" sz="1600" kern="1200" dirty="0">
              <a:latin typeface="Aptos" panose="020B0004020202020204" pitchFamily="34" charset="0"/>
            </a:rPr>
            <a:t>, SEE LIFE, ITINERIS ed ELIXIR nel progetto LOTUS riveste un'importanza cruciale, non solo come supporto, ma come componenti strategiche e pienamente integrate nei flussi di lavoro del progetto. Queste infrastrutture giocheranno un ruolo attivo nel progresso dell'agenda di ricerca e innovazione tecnologica di LOTUS.</a:t>
          </a:r>
        </a:p>
        <a:p>
          <a:pPr marL="285750" lvl="1" indent="-285750" algn="l" defTabSz="1244600">
            <a:lnSpc>
              <a:spcPct val="90000"/>
            </a:lnSpc>
            <a:spcBef>
              <a:spcPct val="0"/>
            </a:spcBef>
            <a:spcAft>
              <a:spcPct val="20000"/>
            </a:spcAft>
            <a:buChar char="•"/>
          </a:pPr>
          <a:endParaRPr lang="it-IT" sz="2800" kern="1200" dirty="0">
            <a:latin typeface="+mn-lt"/>
          </a:endParaRPr>
        </a:p>
      </dsp:txBody>
      <dsp:txXfrm>
        <a:off x="0" y="630169"/>
        <a:ext cx="11765702" cy="56511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4DA850-917D-4F9F-8DE4-9D10AD7E5743}">
      <dsp:nvSpPr>
        <dsp:cNvPr id="0" name=""/>
        <dsp:cNvSpPr/>
      </dsp:nvSpPr>
      <dsp:spPr>
        <a:xfrm>
          <a:off x="0" y="91860"/>
          <a:ext cx="11751198" cy="654626"/>
        </a:xfrm>
        <a:prstGeom prst="roundRect">
          <a:avLst/>
        </a:prstGeom>
        <a:solidFill>
          <a:srgbClr val="40404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it-IT" sz="2400" kern="1200" dirty="0">
              <a:solidFill>
                <a:srgbClr val="FFFF99"/>
              </a:solidFill>
              <a:latin typeface="Aptos" panose="020B0004020202020204" pitchFamily="34" charset="0"/>
            </a:rPr>
            <a:t>Impatto economico e sociale</a:t>
          </a:r>
        </a:p>
      </dsp:txBody>
      <dsp:txXfrm>
        <a:off x="31956" y="123816"/>
        <a:ext cx="11687286" cy="590714"/>
      </dsp:txXfrm>
    </dsp:sp>
    <dsp:sp modelId="{48EABA33-0FDE-475E-BC8B-EF8B60366955}">
      <dsp:nvSpPr>
        <dsp:cNvPr id="0" name=""/>
        <dsp:cNvSpPr/>
      </dsp:nvSpPr>
      <dsp:spPr>
        <a:xfrm>
          <a:off x="0" y="763541"/>
          <a:ext cx="11751198" cy="52474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73101" tIns="22860" rIns="128016" bIns="22860" numCol="1" spcCol="1270" anchor="t" anchorCtr="0">
          <a:noAutofit/>
        </a:bodyPr>
        <a:lstStyle/>
        <a:p>
          <a:pPr marL="171450" lvl="1" indent="-171450" algn="l" defTabSz="800100">
            <a:lnSpc>
              <a:spcPct val="90000"/>
            </a:lnSpc>
            <a:spcBef>
              <a:spcPct val="0"/>
            </a:spcBef>
            <a:spcAft>
              <a:spcPct val="20000"/>
            </a:spcAft>
            <a:buChar char="•"/>
          </a:pPr>
          <a:r>
            <a:rPr lang="it-IT" sz="1800" b="1" kern="1200" dirty="0"/>
            <a:t>Capacità di attrarre risorse dall’esterno anche attraverso il venture capital</a:t>
          </a:r>
          <a:r>
            <a:rPr lang="it-IT" sz="1800" kern="1200" dirty="0"/>
            <a:t>: Fondazione Telethon, Azioni Marie </a:t>
          </a:r>
          <a:r>
            <a:rPr lang="it-IT" sz="1800" kern="1200" dirty="0" err="1"/>
            <a:t>Skłodowska</a:t>
          </a:r>
          <a:r>
            <a:rPr lang="it-IT" sz="1800" kern="1200" dirty="0"/>
            <a:t>-Curie (MSCA), Horizon Europe, EU4Health, EIT Health, Innovative </a:t>
          </a:r>
          <a:r>
            <a:rPr lang="it-IT" sz="1800" kern="1200" dirty="0" err="1"/>
            <a:t>Medicines</a:t>
          </a:r>
          <a:r>
            <a:rPr lang="it-IT" sz="1800" kern="1200" dirty="0"/>
            <a:t> </a:t>
          </a:r>
          <a:r>
            <a:rPr lang="it-IT" sz="1800" kern="1200" dirty="0" err="1"/>
            <a:t>Initiative</a:t>
          </a:r>
          <a:r>
            <a:rPr lang="it-IT" sz="1800" kern="1200" dirty="0"/>
            <a:t> (IMI), Programma Congiunto Europeo per le Malattie Rare (EJP RD), Fondazione AFM Telethon, Fondazione Jerome Lejeune, NIH, Department of </a:t>
          </a:r>
          <a:r>
            <a:rPr lang="it-IT" sz="1800" kern="1200" dirty="0" err="1"/>
            <a:t>Defence</a:t>
          </a:r>
          <a:r>
            <a:rPr lang="it-IT" sz="1800" kern="1200" dirty="0"/>
            <a:t> (</a:t>
          </a:r>
          <a:r>
            <a:rPr lang="it-IT" sz="1800" kern="1200" dirty="0" err="1"/>
            <a:t>DoD</a:t>
          </a:r>
          <a:r>
            <a:rPr lang="it-IT" sz="1800" kern="1200" dirty="0"/>
            <a:t>), BRAIN </a:t>
          </a:r>
          <a:r>
            <a:rPr lang="it-IT" sz="1800" kern="1200" dirty="0" err="1"/>
            <a:t>Initiative</a:t>
          </a:r>
          <a:r>
            <a:rPr lang="it-IT" sz="1800" kern="1200" dirty="0"/>
            <a:t>, Simons Foundation </a:t>
          </a:r>
          <a:r>
            <a:rPr lang="it-IT" sz="1800" kern="1200" dirty="0" err="1"/>
            <a:t>Autism</a:t>
          </a:r>
          <a:r>
            <a:rPr lang="it-IT" sz="1800" kern="1200" dirty="0"/>
            <a:t> </a:t>
          </a:r>
          <a:r>
            <a:rPr lang="it-IT" sz="1800" kern="1200" dirty="0" err="1"/>
            <a:t>Research</a:t>
          </a:r>
          <a:r>
            <a:rPr lang="it-IT" sz="1800" kern="1200" dirty="0"/>
            <a:t> </a:t>
          </a:r>
          <a:r>
            <a:rPr lang="it-IT" sz="1800" kern="1200" dirty="0" err="1"/>
            <a:t>Initiative</a:t>
          </a:r>
          <a:r>
            <a:rPr lang="it-IT" sz="1800" kern="1200" dirty="0"/>
            <a:t> (SFARI), Michael </a:t>
          </a:r>
          <a:r>
            <a:rPr lang="it-IT" sz="1800" kern="1200" dirty="0" err="1"/>
            <a:t>J</a:t>
          </a:r>
          <a:r>
            <a:rPr lang="it-IT" sz="1800" kern="1200" dirty="0"/>
            <a:t>. Fox Foundation, </a:t>
          </a:r>
          <a:r>
            <a:rPr lang="it-IT" sz="1800" kern="1200" dirty="0" err="1"/>
            <a:t>Alzheimer's</a:t>
          </a:r>
          <a:r>
            <a:rPr lang="it-IT" sz="1800" kern="1200" dirty="0"/>
            <a:t> Association (opportunità di finanziamento); Fondazione Pisa per la Scienza, Cassa di Risparmio di Firenze, Banca d’Italia, Unicredit, Fondazione Intesa San Paolo (istituzioni finanziarie); partnership con aziende </a:t>
          </a:r>
          <a:r>
            <a:rPr lang="it-IT" sz="1800" kern="1200" dirty="0" err="1"/>
            <a:t>pharma</a:t>
          </a:r>
          <a:r>
            <a:rPr lang="it-IT" sz="1800" kern="1200" dirty="0"/>
            <a:t>/biotech (vedi sotto); OLTRE VENTURE, Fondazione Telecom Italia (società di venture capital). </a:t>
          </a:r>
        </a:p>
        <a:p>
          <a:pPr marL="171450" lvl="1" indent="-171450" algn="l" defTabSz="800100">
            <a:lnSpc>
              <a:spcPct val="90000"/>
            </a:lnSpc>
            <a:spcBef>
              <a:spcPct val="0"/>
            </a:spcBef>
            <a:spcAft>
              <a:spcPct val="20000"/>
            </a:spcAft>
            <a:buChar char="•"/>
          </a:pPr>
          <a:r>
            <a:rPr lang="it-IT" sz="1800" b="1" kern="1200" dirty="0"/>
            <a:t>Coinvolgimento di imprese e/o Organismi di ricerca</a:t>
          </a:r>
          <a:r>
            <a:rPr lang="it-IT" sz="1800" kern="1200" dirty="0"/>
            <a:t>: IRCCS Fondazione Stella Maris, UCBM (Università Campus </a:t>
          </a:r>
          <a:r>
            <a:rPr lang="it-IT" sz="1800" kern="1200" dirty="0" err="1"/>
            <a:t>Bio</a:t>
          </a:r>
          <a:r>
            <a:rPr lang="it-IT" sz="1800" kern="1200" dirty="0"/>
            <a:t>-Medico di Roma), Ospedale San Raffaele, Istituto Mario Negri, Ospedale Cardarelli di Napoli, Ospedale Niguarda, Ospedale Humanitas, IRCCS Ospedale Pediatrico Meyer, Istituto Neurologico "Carlo Besta" ASP di Palermo (organismi di ricerca clinica); Biogen, </a:t>
          </a:r>
          <a:r>
            <a:rPr lang="it-IT" sz="1800" kern="1200" dirty="0" err="1"/>
            <a:t>ENEATech</a:t>
          </a:r>
          <a:r>
            <a:rPr lang="it-IT" sz="1800" kern="1200" dirty="0"/>
            <a:t>, </a:t>
          </a:r>
          <a:r>
            <a:rPr lang="it-IT" sz="1800" kern="1200" dirty="0" err="1"/>
            <a:t>Takeda</a:t>
          </a:r>
          <a:r>
            <a:rPr lang="it-IT" sz="1800" kern="1200" dirty="0"/>
            <a:t>, Eli Lilly, </a:t>
          </a:r>
          <a:r>
            <a:rPr lang="it-IT" sz="1800" kern="1200" dirty="0" err="1"/>
            <a:t>Lifft</a:t>
          </a:r>
          <a:r>
            <a:rPr lang="it-IT" sz="1800" kern="1200" dirty="0"/>
            <a:t>, MSD Italia, POLIFARMA, Dompè, ABOCA, Chiesi Farmaceutici, Roche, Biogen, </a:t>
          </a:r>
          <a:r>
            <a:rPr lang="it-IT" sz="1800" kern="1200" dirty="0" err="1"/>
            <a:t>Pharmanutra</a:t>
          </a:r>
          <a:r>
            <a:rPr lang="it-IT" sz="1800" kern="1200" dirty="0"/>
            <a:t>, Novamont, Neurogene, </a:t>
          </a:r>
          <a:r>
            <a:rPr lang="it-IT" sz="1800" kern="1200" dirty="0" err="1"/>
            <a:t>Ultragenyx</a:t>
          </a:r>
          <a:r>
            <a:rPr lang="it-IT" sz="1800" kern="1200" dirty="0"/>
            <a:t>, </a:t>
          </a:r>
          <a:r>
            <a:rPr lang="it-IT" sz="1800" kern="1200" dirty="0" err="1"/>
            <a:t>Ionis</a:t>
          </a:r>
          <a:r>
            <a:rPr lang="it-IT" sz="1800" kern="1200" dirty="0"/>
            <a:t> (aziende private </a:t>
          </a:r>
          <a:r>
            <a:rPr lang="it-IT" sz="1800" kern="1200" dirty="0" err="1"/>
            <a:t>pharma</a:t>
          </a:r>
          <a:r>
            <a:rPr lang="it-IT" sz="1800" kern="1200" dirty="0"/>
            <a:t>-biotech); GE Healthcare, Philips, Siemens </a:t>
          </a:r>
          <a:r>
            <a:rPr lang="it-IT" sz="1800" kern="1200" dirty="0" err="1"/>
            <a:t>Healthineers</a:t>
          </a:r>
          <a:r>
            <a:rPr lang="it-IT" sz="1800" kern="1200" dirty="0"/>
            <a:t> (aziende private tech); Brain and </a:t>
          </a:r>
          <a:r>
            <a:rPr lang="it-IT" sz="1800" kern="1200" dirty="0" err="1"/>
            <a:t>Behavior</a:t>
          </a:r>
          <a:r>
            <a:rPr lang="it-IT" sz="1800" kern="1200" dirty="0"/>
            <a:t> </a:t>
          </a:r>
          <a:r>
            <a:rPr lang="it-IT" sz="1800" kern="1200" dirty="0" err="1"/>
            <a:t>Research</a:t>
          </a:r>
          <a:r>
            <a:rPr lang="it-IT" sz="1800" kern="1200" dirty="0"/>
            <a:t> Foundation, Brain </a:t>
          </a:r>
          <a:r>
            <a:rPr lang="it-IT" sz="1800" kern="1200" dirty="0" err="1"/>
            <a:t>Resilience</a:t>
          </a:r>
          <a:r>
            <a:rPr lang="it-IT" sz="1800" kern="1200" dirty="0"/>
            <a:t> Foundation (organizzazioni no-profit).</a:t>
          </a:r>
        </a:p>
        <a:p>
          <a:pPr marL="171450" lvl="1" indent="-171450" algn="l" defTabSz="800100">
            <a:lnSpc>
              <a:spcPct val="90000"/>
            </a:lnSpc>
            <a:spcBef>
              <a:spcPct val="0"/>
            </a:spcBef>
            <a:spcAft>
              <a:spcPct val="20000"/>
            </a:spcAft>
            <a:buChar char="•"/>
          </a:pPr>
          <a:r>
            <a:rPr lang="it-IT" sz="1800" b="1" kern="1200" dirty="0"/>
            <a:t>Coinvolgimento di attori pubblici/policy maker</a:t>
          </a:r>
          <a:r>
            <a:rPr lang="it-IT" sz="1800" kern="1200" dirty="0"/>
            <a:t>: Direzione Generale per la Ricerca e l'Innovazione (DG RTD) della Commissione Europea; Agenzia Europea per i Medicinali (EMA); </a:t>
          </a:r>
          <a:r>
            <a:rPr lang="it-IT" sz="1800" kern="1200" dirty="0" err="1"/>
            <a:t>European</a:t>
          </a:r>
          <a:r>
            <a:rPr lang="it-IT" sz="1800" kern="1200" dirty="0"/>
            <a:t> Brain </a:t>
          </a:r>
          <a:r>
            <a:rPr lang="it-IT" sz="1800" kern="1200" dirty="0" err="1"/>
            <a:t>Research</a:t>
          </a:r>
          <a:r>
            <a:rPr lang="it-IT" sz="1800" kern="1200" dirty="0"/>
            <a:t> </a:t>
          </a:r>
          <a:r>
            <a:rPr lang="it-IT" sz="1800" kern="1200" dirty="0" err="1"/>
            <a:t>Initiative</a:t>
          </a:r>
          <a:r>
            <a:rPr lang="it-IT" sz="1800" kern="1200" dirty="0"/>
            <a:t>; Ministero della Salute; Ministero dell'Università e della Ricerca; </a:t>
          </a:r>
          <a:r>
            <a:rPr lang="it-IT" sz="1800" kern="1200" dirty="0" err="1"/>
            <a:t>Stakholders</a:t>
          </a:r>
          <a:r>
            <a:rPr lang="it-IT" sz="1800" kern="1200" dirty="0"/>
            <a:t> regionali.</a:t>
          </a:r>
        </a:p>
        <a:p>
          <a:pPr marL="171450" lvl="1" indent="-171450" algn="l" defTabSz="800100">
            <a:lnSpc>
              <a:spcPct val="90000"/>
            </a:lnSpc>
            <a:spcBef>
              <a:spcPct val="0"/>
            </a:spcBef>
            <a:spcAft>
              <a:spcPct val="20000"/>
            </a:spcAft>
            <a:buChar char="•"/>
          </a:pPr>
          <a:r>
            <a:rPr lang="it-IT" sz="1800" b="1" kern="1200" dirty="0"/>
            <a:t>Fabbisogno di personale</a:t>
          </a:r>
          <a:r>
            <a:rPr lang="it-IT" sz="1800" b="0" kern="1200" dirty="0"/>
            <a:t>: 3-5 anni: 4-6 ricercatori e tecnologi e 7-9 gestionali. 10 anni: oltre 15 ricercatori e tecnologi e 10-12 gestionali.</a:t>
          </a:r>
          <a:endParaRPr lang="it-IT" sz="1800" kern="1200" dirty="0"/>
        </a:p>
      </dsp:txBody>
      <dsp:txXfrm>
        <a:off x="0" y="763541"/>
        <a:ext cx="11751198" cy="524745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12DD09-FE71-514E-A519-DEEE30DA8952}" type="datetimeFigureOut">
              <a:rPr lang="it-IT" smtClean="0"/>
              <a:t>10/02/2025</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F95CD3-3A22-7242-9BAA-693F19E1744A}" type="slidenum">
              <a:rPr lang="it-IT" smtClean="0"/>
              <a:t>‹#›</a:t>
            </a:fld>
            <a:endParaRPr lang="it-IT"/>
          </a:p>
        </p:txBody>
      </p:sp>
    </p:spTree>
    <p:extLst>
      <p:ext uri="{BB962C8B-B14F-4D97-AF65-F5344CB8AC3E}">
        <p14:creationId xmlns:p14="http://schemas.microsoft.com/office/powerpoint/2010/main" val="33312467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LOTUS e’ un progetto innovativo di ricerca integrata delle neuroscienze moderne dalla ricerca di base alla clinica.</a:t>
            </a:r>
          </a:p>
          <a:p>
            <a:r>
              <a:rPr lang="it-IT" dirty="0"/>
              <a:t>Grazie a un approccio multidisciplinare, infrastrutture di eccellenza e collaborazioni nazionali e internazionali, LOTUS punta a elucidare i meccanismi della resilienza cerebrale durante le varie fasi della vita con l’obiettivo di contrastare patologie neuropsichiatriche, neurodegenerative e del nerurosviluppo con terapie personalizzate e tecnologie all’avanguardia.</a:t>
            </a:r>
            <a:endParaRPr lang="en-US" dirty="0"/>
          </a:p>
        </p:txBody>
      </p:sp>
      <p:sp>
        <p:nvSpPr>
          <p:cNvPr id="4" name="Slide Number Placeholder 3"/>
          <p:cNvSpPr>
            <a:spLocks noGrp="1"/>
          </p:cNvSpPr>
          <p:nvPr>
            <p:ph type="sldNum" sz="quarter" idx="5"/>
          </p:nvPr>
        </p:nvSpPr>
        <p:spPr/>
        <p:txBody>
          <a:bodyPr/>
          <a:lstStyle/>
          <a:p>
            <a:fld id="{0EF95CD3-3A22-7242-9BAA-693F19E1744A}" type="slidenum">
              <a:rPr lang="it-IT" smtClean="0"/>
              <a:t>1</a:t>
            </a:fld>
            <a:endParaRPr lang="it-IT"/>
          </a:p>
        </p:txBody>
      </p:sp>
    </p:spTree>
    <p:extLst>
      <p:ext uri="{BB962C8B-B14F-4D97-AF65-F5344CB8AC3E}">
        <p14:creationId xmlns:p14="http://schemas.microsoft.com/office/powerpoint/2010/main" val="31382649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Grazie per </a:t>
            </a:r>
            <a:r>
              <a:rPr lang="en-US" dirty="0" err="1"/>
              <a:t>l’attenzione</a:t>
            </a:r>
            <a:r>
              <a:rPr lang="en-US" dirty="0"/>
              <a:t>. Per </a:t>
            </a:r>
            <a:r>
              <a:rPr lang="en-US" dirty="0" err="1"/>
              <a:t>ulteriori</a:t>
            </a:r>
            <a:r>
              <a:rPr lang="en-US" dirty="0"/>
              <a:t> </a:t>
            </a:r>
            <a:r>
              <a:rPr lang="en-US" dirty="0" err="1"/>
              <a:t>informazini</a:t>
            </a:r>
            <a:r>
              <a:rPr lang="en-US" dirty="0"/>
              <a:t> </a:t>
            </a:r>
            <a:r>
              <a:rPr lang="en-US" dirty="0" err="1"/>
              <a:t>sono</a:t>
            </a:r>
            <a:r>
              <a:rPr lang="en-US" dirty="0"/>
              <a:t> a </a:t>
            </a:r>
            <a:r>
              <a:rPr lang="en-US" dirty="0" err="1"/>
              <a:t>vostra</a:t>
            </a:r>
            <a:r>
              <a:rPr lang="en-US" dirty="0"/>
              <a:t> </a:t>
            </a:r>
            <a:r>
              <a:rPr lang="en-US" dirty="0" err="1"/>
              <a:t>disposizione</a:t>
            </a:r>
            <a:r>
              <a:rPr lang="en-US" dirty="0"/>
              <a:t> via </a:t>
            </a:r>
            <a:r>
              <a:rPr lang="en-US" dirty="0" err="1"/>
              <a:t>whatsapp</a:t>
            </a:r>
            <a:r>
              <a:rPr lang="en-US" dirty="0"/>
              <a:t> o email</a:t>
            </a:r>
          </a:p>
        </p:txBody>
      </p:sp>
      <p:sp>
        <p:nvSpPr>
          <p:cNvPr id="4" name="Slide Number Placeholder 3"/>
          <p:cNvSpPr>
            <a:spLocks noGrp="1"/>
          </p:cNvSpPr>
          <p:nvPr>
            <p:ph type="sldNum" sz="quarter" idx="5"/>
          </p:nvPr>
        </p:nvSpPr>
        <p:spPr/>
        <p:txBody>
          <a:bodyPr/>
          <a:lstStyle/>
          <a:p>
            <a:fld id="{0EF95CD3-3A22-7242-9BAA-693F19E1744A}" type="slidenum">
              <a:rPr lang="it-IT" smtClean="0"/>
              <a:t>10</a:t>
            </a:fld>
            <a:endParaRPr lang="it-IT"/>
          </a:p>
        </p:txBody>
      </p:sp>
    </p:spTree>
    <p:extLst>
      <p:ext uri="{BB962C8B-B14F-4D97-AF65-F5344CB8AC3E}">
        <p14:creationId xmlns:p14="http://schemas.microsoft.com/office/powerpoint/2010/main" val="34687330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LOTUS e’ un progetto innovativo di ricerca integrata capace di affrontare le sfide piu’ complesse delle neuroscienze moderne dalla ricerca di base alla clinica.</a:t>
            </a:r>
          </a:p>
          <a:p>
            <a:r>
              <a:rPr lang="en-US" dirty="0"/>
              <a:t>LOTUS </a:t>
            </a:r>
            <a:r>
              <a:rPr lang="en-US" dirty="0" err="1"/>
              <a:t>si</a:t>
            </a:r>
            <a:r>
              <a:rPr lang="en-US" dirty="0"/>
              <a:t> </a:t>
            </a:r>
            <a:r>
              <a:rPr lang="en-US" dirty="0" err="1"/>
              <a:t>concentrera</a:t>
            </a:r>
            <a:r>
              <a:rPr lang="en-US" dirty="0"/>
              <a:t>’ </a:t>
            </a:r>
            <a:r>
              <a:rPr lang="en-US" dirty="0" err="1"/>
              <a:t>sullo</a:t>
            </a:r>
            <a:r>
              <a:rPr lang="en-US" dirty="0"/>
              <a:t> studio </a:t>
            </a:r>
            <a:r>
              <a:rPr lang="en-US" dirty="0" err="1"/>
              <a:t>della</a:t>
            </a:r>
            <a:r>
              <a:rPr lang="en-US" dirty="0"/>
              <a:t> </a:t>
            </a:r>
            <a:r>
              <a:rPr lang="en-US" dirty="0" err="1"/>
              <a:t>resilienza</a:t>
            </a:r>
            <a:r>
              <a:rPr lang="en-US" dirty="0"/>
              <a:t> </a:t>
            </a:r>
            <a:r>
              <a:rPr lang="en-US" dirty="0" err="1"/>
              <a:t>cerebrale</a:t>
            </a:r>
            <a:r>
              <a:rPr lang="en-US" dirty="0"/>
              <a:t>- </a:t>
            </a:r>
            <a:r>
              <a:rPr lang="en-US" dirty="0" err="1"/>
              <a:t>tema</a:t>
            </a:r>
            <a:r>
              <a:rPr lang="en-US" dirty="0"/>
              <a:t> </a:t>
            </a:r>
            <a:r>
              <a:rPr lang="en-US" dirty="0" err="1"/>
              <a:t>cenrale</a:t>
            </a:r>
            <a:r>
              <a:rPr lang="en-US" dirty="0"/>
              <a:t> </a:t>
            </a:r>
            <a:r>
              <a:rPr lang="en-US" dirty="0" err="1"/>
              <a:t>gia</a:t>
            </a:r>
            <a:r>
              <a:rPr lang="en-US" dirty="0"/>
              <a:t>’ del PNRR- con </a:t>
            </a:r>
            <a:r>
              <a:rPr lang="en-US" dirty="0" err="1"/>
              <a:t>tre</a:t>
            </a:r>
            <a:r>
              <a:rPr lang="en-US" dirty="0"/>
              <a:t> </a:t>
            </a:r>
            <a:r>
              <a:rPr lang="en-US" dirty="0" err="1"/>
              <a:t>obiettivi</a:t>
            </a:r>
            <a:r>
              <a:rPr lang="en-US" dirty="0"/>
              <a:t> </a:t>
            </a:r>
            <a:r>
              <a:rPr lang="en-US" dirty="0" err="1"/>
              <a:t>specifici</a:t>
            </a:r>
            <a:r>
              <a:rPr lang="en-US" dirty="0"/>
              <a:t>:</a:t>
            </a:r>
          </a:p>
          <a:p>
            <a:r>
              <a:rPr lang="en-US" dirty="0" err="1"/>
              <a:t>Questi</a:t>
            </a:r>
            <a:r>
              <a:rPr lang="en-US" dirty="0"/>
              <a:t> </a:t>
            </a:r>
            <a:r>
              <a:rPr lang="en-US" dirty="0" err="1"/>
              <a:t>oiettivi</a:t>
            </a:r>
            <a:r>
              <a:rPr lang="en-US" dirty="0"/>
              <a:t> </a:t>
            </a:r>
            <a:r>
              <a:rPr lang="en-US" dirty="0" err="1"/>
              <a:t>si</a:t>
            </a:r>
            <a:r>
              <a:rPr lang="en-US" dirty="0"/>
              <a:t> </a:t>
            </a:r>
            <a:r>
              <a:rPr lang="en-US" dirty="0" err="1"/>
              <a:t>basano</a:t>
            </a:r>
            <a:r>
              <a:rPr lang="en-US" dirty="0"/>
              <a:t> </a:t>
            </a:r>
            <a:r>
              <a:rPr lang="en-US" dirty="0" err="1"/>
              <a:t>sull’analisi</a:t>
            </a:r>
            <a:r>
              <a:rPr lang="en-US" dirty="0"/>
              <a:t> </a:t>
            </a:r>
            <a:r>
              <a:rPr lang="en-US" dirty="0" err="1"/>
              <a:t>delle</a:t>
            </a:r>
            <a:r>
              <a:rPr lang="en-US" dirty="0"/>
              <a:t> diverse </a:t>
            </a:r>
            <a:r>
              <a:rPr lang="en-US" dirty="0" err="1"/>
              <a:t>fasi</a:t>
            </a:r>
            <a:r>
              <a:rPr lang="en-US" dirty="0"/>
              <a:t> </a:t>
            </a:r>
            <a:r>
              <a:rPr lang="en-US" dirty="0" err="1"/>
              <a:t>della</a:t>
            </a:r>
            <a:r>
              <a:rPr lang="en-US" dirty="0"/>
              <a:t> vita e </a:t>
            </a:r>
            <a:r>
              <a:rPr lang="en-US" dirty="0" err="1"/>
              <a:t>sull’identificazione</a:t>
            </a:r>
            <a:r>
              <a:rPr lang="en-US" dirty="0"/>
              <a:t> di </a:t>
            </a:r>
            <a:r>
              <a:rPr lang="en-US" dirty="0" err="1"/>
              <a:t>strategie</a:t>
            </a:r>
            <a:r>
              <a:rPr lang="en-US" dirty="0"/>
              <a:t> per </a:t>
            </a:r>
            <a:r>
              <a:rPr lang="en-US" dirty="0" err="1"/>
              <a:t>potenziare</a:t>
            </a:r>
            <a:r>
              <a:rPr lang="en-US" dirty="0"/>
              <a:t> la </a:t>
            </a:r>
            <a:r>
              <a:rPr lang="en-US" dirty="0" err="1"/>
              <a:t>resilienza</a:t>
            </a:r>
            <a:r>
              <a:rPr lang="en-US" dirty="0"/>
              <a:t> </a:t>
            </a:r>
            <a:r>
              <a:rPr lang="en-US" dirty="0" err="1"/>
              <a:t>cerebrale</a:t>
            </a:r>
            <a:r>
              <a:rPr lang="en-US" dirty="0"/>
              <a:t> al fine di </a:t>
            </a:r>
            <a:r>
              <a:rPr lang="en-US" dirty="0" err="1"/>
              <a:t>contrastare</a:t>
            </a:r>
            <a:r>
              <a:rPr lang="en-US" dirty="0"/>
              <a:t> le </a:t>
            </a:r>
            <a:r>
              <a:rPr lang="en-US" dirty="0" err="1"/>
              <a:t>malattie</a:t>
            </a:r>
            <a:r>
              <a:rPr lang="en-US" dirty="0"/>
              <a:t> </a:t>
            </a:r>
            <a:r>
              <a:rPr lang="en-US" dirty="0" err="1"/>
              <a:t>neurologiche</a:t>
            </a:r>
            <a:r>
              <a:rPr lang="en-US" dirty="0"/>
              <a:t> e </a:t>
            </a:r>
            <a:r>
              <a:rPr lang="en-US" dirty="0" err="1"/>
              <a:t>neuropsichiatriche</a:t>
            </a:r>
            <a:endParaRPr lang="en-US" dirty="0"/>
          </a:p>
          <a:p>
            <a:r>
              <a:rPr lang="it-IT" dirty="0"/>
              <a:t>Grazie a un approccio multidisciplinare, infrastrutture di eccellenza e collaborazioni nazionali e internazionali, LOTUS punta a elucidare i meccanismi della resilienza cerebrale durante le varie fasi della vita con l’obiettivo di contrastare patologie neuropsichiatriche, neurodegenerative e del nerurosviluppo con terapie personalizzate e tecnologie all’avanguardia.</a:t>
            </a:r>
            <a:endParaRPr lang="en-US" dirty="0"/>
          </a:p>
          <a:p>
            <a:endParaRPr lang="en-US" dirty="0"/>
          </a:p>
        </p:txBody>
      </p:sp>
      <p:sp>
        <p:nvSpPr>
          <p:cNvPr id="4" name="Slide Number Placeholder 3"/>
          <p:cNvSpPr>
            <a:spLocks noGrp="1"/>
          </p:cNvSpPr>
          <p:nvPr>
            <p:ph type="sldNum" sz="quarter" idx="5"/>
          </p:nvPr>
        </p:nvSpPr>
        <p:spPr/>
        <p:txBody>
          <a:bodyPr/>
          <a:lstStyle/>
          <a:p>
            <a:fld id="{0EF95CD3-3A22-7242-9BAA-693F19E1744A}" type="slidenum">
              <a:rPr lang="it-IT" smtClean="0"/>
              <a:t>2</a:t>
            </a:fld>
            <a:endParaRPr lang="it-IT"/>
          </a:p>
        </p:txBody>
      </p:sp>
    </p:spTree>
    <p:extLst>
      <p:ext uri="{BB962C8B-B14F-4D97-AF65-F5344CB8AC3E}">
        <p14:creationId xmlns:p14="http://schemas.microsoft.com/office/powerpoint/2010/main" val="38917187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a:spcAft>
                <a:spcPts val="900"/>
              </a:spcAft>
            </a:pPr>
            <a:r>
              <a:rPr lang="en-US" sz="1800" dirty="0">
                <a:effectLst/>
                <a:latin typeface="Times New Roman" panose="02020603050405020304" pitchFamily="18" charset="0"/>
                <a:ea typeface="Aptos" panose="020B0004020202020204" pitchFamily="34" charset="0"/>
                <a:cs typeface="Aptos" panose="020B0004020202020204" pitchFamily="34" charset="0"/>
              </a:rPr>
              <a:t>LOTUS </a:t>
            </a:r>
            <a:r>
              <a:rPr lang="en-US" sz="1800" dirty="0" err="1">
                <a:effectLst/>
                <a:latin typeface="Times New Roman" panose="02020603050405020304" pitchFamily="18" charset="0"/>
                <a:ea typeface="Aptos" panose="020B0004020202020204" pitchFamily="34" charset="0"/>
                <a:cs typeface="Aptos" panose="020B0004020202020204" pitchFamily="34" charset="0"/>
              </a:rPr>
              <a:t>nasce</a:t>
            </a:r>
            <a:r>
              <a:rPr lang="en-US" sz="1800" dirty="0">
                <a:effectLst/>
                <a:latin typeface="Times New Roman" panose="02020603050405020304" pitchFamily="18" charset="0"/>
                <a:ea typeface="Aptos" panose="020B0004020202020204" pitchFamily="34" charset="0"/>
                <a:cs typeface="Aptos" panose="020B0004020202020204" pitchFamily="34" charset="0"/>
              </a:rPr>
              <a:t> </a:t>
            </a:r>
            <a:r>
              <a:rPr lang="en-US" sz="1800" dirty="0" err="1">
                <a:effectLst/>
                <a:latin typeface="Times New Roman" panose="02020603050405020304" pitchFamily="18" charset="0"/>
                <a:ea typeface="Aptos" panose="020B0004020202020204" pitchFamily="34" charset="0"/>
                <a:cs typeface="Aptos" panose="020B0004020202020204" pitchFamily="34" charset="0"/>
              </a:rPr>
              <a:t>dall</a:t>
            </a:r>
            <a:r>
              <a:rPr lang="en-US" sz="1800" dirty="0">
                <a:effectLst/>
                <a:latin typeface="Times New Roman" panose="02020603050405020304" pitchFamily="18" charset="0"/>
                <a:ea typeface="Aptos" panose="020B0004020202020204" pitchFamily="34" charset="0"/>
                <a:cs typeface="Aptos" panose="020B0004020202020204" pitchFamily="34" charset="0"/>
              </a:rPr>
              <a:t>’ </a:t>
            </a:r>
            <a:r>
              <a:rPr lang="en-US" sz="1800" dirty="0" err="1">
                <a:effectLst/>
                <a:latin typeface="Times New Roman" panose="02020603050405020304" pitchFamily="18" charset="0"/>
                <a:ea typeface="Aptos" panose="020B0004020202020204" pitchFamily="34" charset="0"/>
                <a:cs typeface="Aptos" panose="020B0004020202020204" pitchFamily="34" charset="0"/>
              </a:rPr>
              <a:t>integrazione</a:t>
            </a:r>
            <a:r>
              <a:rPr lang="en-US" sz="1800" dirty="0">
                <a:effectLst/>
                <a:latin typeface="Times New Roman" panose="02020603050405020304" pitchFamily="18" charset="0"/>
                <a:ea typeface="Aptos" panose="020B0004020202020204" pitchFamily="34" charset="0"/>
                <a:cs typeface="Aptos" panose="020B0004020202020204" pitchFamily="34" charset="0"/>
              </a:rPr>
              <a:t> </a:t>
            </a:r>
            <a:r>
              <a:rPr lang="en-US" sz="1800" dirty="0" err="1">
                <a:effectLst/>
                <a:latin typeface="Times New Roman" panose="02020603050405020304" pitchFamily="18" charset="0"/>
                <a:ea typeface="Aptos" panose="020B0004020202020204" pitchFamily="34" charset="0"/>
                <a:cs typeface="Aptos" panose="020B0004020202020204" pitchFamily="34" charset="0"/>
              </a:rPr>
              <a:t>delle</a:t>
            </a:r>
            <a:r>
              <a:rPr lang="en-US" sz="1800" dirty="0">
                <a:effectLst/>
                <a:latin typeface="Times New Roman" panose="02020603050405020304" pitchFamily="18" charset="0"/>
                <a:ea typeface="Aptos" panose="020B0004020202020204" pitchFamily="34" charset="0"/>
                <a:cs typeface="Aptos" panose="020B0004020202020204" pitchFamily="34" charset="0"/>
              </a:rPr>
              <a:t> </a:t>
            </a:r>
            <a:r>
              <a:rPr lang="en-US" sz="1800" dirty="0" err="1">
                <a:effectLst/>
                <a:latin typeface="Times New Roman" panose="02020603050405020304" pitchFamily="18" charset="0"/>
                <a:ea typeface="Aptos" panose="020B0004020202020204" pitchFamily="34" charset="0"/>
                <a:cs typeface="Aptos" panose="020B0004020202020204" pitchFamily="34" charset="0"/>
              </a:rPr>
              <a:t>competenze</a:t>
            </a:r>
            <a:r>
              <a:rPr lang="en-US" sz="1800" dirty="0">
                <a:effectLst/>
                <a:latin typeface="Times New Roman" panose="02020603050405020304" pitchFamily="18" charset="0"/>
                <a:ea typeface="Aptos" panose="020B0004020202020204" pitchFamily="34" charset="0"/>
                <a:cs typeface="Aptos" panose="020B0004020202020204" pitchFamily="34" charset="0"/>
              </a:rPr>
              <a:t> di 24 </a:t>
            </a:r>
            <a:r>
              <a:rPr lang="en-US" sz="1800" dirty="0" err="1">
                <a:effectLst/>
                <a:latin typeface="Times New Roman" panose="02020603050405020304" pitchFamily="18" charset="0"/>
                <a:ea typeface="Aptos" panose="020B0004020202020204" pitchFamily="34" charset="0"/>
                <a:cs typeface="Aptos" panose="020B0004020202020204" pitchFamily="34" charset="0"/>
              </a:rPr>
              <a:t>Istituti</a:t>
            </a:r>
            <a:r>
              <a:rPr lang="en-US" sz="1800" dirty="0">
                <a:effectLst/>
                <a:latin typeface="Times New Roman" panose="02020603050405020304" pitchFamily="18" charset="0"/>
                <a:ea typeface="Aptos" panose="020B0004020202020204" pitchFamily="34" charset="0"/>
                <a:cs typeface="Aptos" panose="020B0004020202020204" pitchFamily="34" charset="0"/>
              </a:rPr>
              <a:t> e 4 </a:t>
            </a:r>
            <a:r>
              <a:rPr lang="en-US" sz="1800" dirty="0" err="1">
                <a:effectLst/>
                <a:latin typeface="Times New Roman" panose="02020603050405020304" pitchFamily="18" charset="0"/>
                <a:ea typeface="Aptos" panose="020B0004020202020204" pitchFamily="34" charset="0"/>
                <a:cs typeface="Aptos" panose="020B0004020202020204" pitchFamily="34" charset="0"/>
              </a:rPr>
              <a:t>Dipartimenti</a:t>
            </a:r>
            <a:r>
              <a:rPr lang="en-US" sz="1800" dirty="0">
                <a:effectLst/>
                <a:latin typeface="Times New Roman" panose="02020603050405020304" pitchFamily="18" charset="0"/>
                <a:ea typeface="Aptos" panose="020B0004020202020204" pitchFamily="34" charset="0"/>
                <a:cs typeface="Aptos" panose="020B0004020202020204" pitchFamily="34" charset="0"/>
              </a:rPr>
              <a:t> del CNR, </a:t>
            </a:r>
            <a:r>
              <a:rPr lang="en-US" sz="1800" dirty="0" err="1">
                <a:effectLst/>
                <a:latin typeface="Times New Roman" panose="02020603050405020304" pitchFamily="18" charset="0"/>
                <a:ea typeface="Aptos" panose="020B0004020202020204" pitchFamily="34" charset="0"/>
                <a:cs typeface="Aptos" panose="020B0004020202020204" pitchFamily="34" charset="0"/>
              </a:rPr>
              <a:t>oltre</a:t>
            </a:r>
            <a:r>
              <a:rPr lang="en-US" sz="1800" dirty="0">
                <a:effectLst/>
                <a:latin typeface="Times New Roman" panose="02020603050405020304" pitchFamily="18" charset="0"/>
                <a:ea typeface="Aptos" panose="020B0004020202020204" pitchFamily="34" charset="0"/>
                <a:cs typeface="Aptos" panose="020B0004020202020204" pitchFamily="34" charset="0"/>
              </a:rPr>
              <a:t> </a:t>
            </a:r>
            <a:r>
              <a:rPr lang="en-US" sz="1800" dirty="0" err="1">
                <a:effectLst/>
                <a:latin typeface="Times New Roman" panose="02020603050405020304" pitchFamily="18" charset="0"/>
                <a:ea typeface="Aptos" panose="020B0004020202020204" pitchFamily="34" charset="0"/>
                <a:cs typeface="Aptos" panose="020B0004020202020204" pitchFamily="34" charset="0"/>
              </a:rPr>
              <a:t>che</a:t>
            </a:r>
            <a:r>
              <a:rPr lang="en-US" sz="1800" dirty="0">
                <a:effectLst/>
                <a:latin typeface="Times New Roman" panose="02020603050405020304" pitchFamily="18" charset="0"/>
                <a:ea typeface="Aptos" panose="020B0004020202020204" pitchFamily="34" charset="0"/>
                <a:cs typeface="Aptos" panose="020B0004020202020204" pitchFamily="34" charset="0"/>
              </a:rPr>
              <a:t> </a:t>
            </a:r>
            <a:r>
              <a:rPr lang="en-US" sz="1800" dirty="0" err="1">
                <a:effectLst/>
                <a:latin typeface="Times New Roman" panose="02020603050405020304" pitchFamily="18" charset="0"/>
                <a:ea typeface="Aptos" panose="020B0004020202020204" pitchFamily="34" charset="0"/>
                <a:cs typeface="Aptos" panose="020B0004020202020204" pitchFamily="34" charset="0"/>
              </a:rPr>
              <a:t>dai</a:t>
            </a:r>
            <a:r>
              <a:rPr lang="en-US" sz="1800" dirty="0">
                <a:effectLst/>
                <a:latin typeface="Times New Roman" panose="02020603050405020304" pitchFamily="18" charset="0"/>
                <a:ea typeface="Aptos" panose="020B0004020202020204" pitchFamily="34" charset="0"/>
                <a:cs typeface="Aptos" panose="020B0004020202020204" pitchFamily="34" charset="0"/>
              </a:rPr>
              <a:t> </a:t>
            </a:r>
            <a:r>
              <a:rPr lang="en-US" sz="1800" dirty="0" err="1">
                <a:effectLst/>
                <a:latin typeface="Times New Roman" panose="02020603050405020304" pitchFamily="18" charset="0"/>
                <a:ea typeface="Aptos" panose="020B0004020202020204" pitchFamily="34" charset="0"/>
                <a:cs typeface="Aptos" panose="020B0004020202020204" pitchFamily="34" charset="0"/>
              </a:rPr>
              <a:t>risultati</a:t>
            </a:r>
            <a:r>
              <a:rPr lang="en-US" sz="1800" dirty="0">
                <a:effectLst/>
                <a:latin typeface="Times New Roman" panose="02020603050405020304" pitchFamily="18" charset="0"/>
                <a:ea typeface="Aptos" panose="020B0004020202020204" pitchFamily="34" charset="0"/>
                <a:cs typeface="Aptos" panose="020B0004020202020204" pitchFamily="34" charset="0"/>
              </a:rPr>
              <a:t> di </a:t>
            </a:r>
            <a:r>
              <a:rPr lang="en-US" sz="1800" dirty="0" err="1">
                <a:effectLst/>
                <a:latin typeface="Times New Roman" panose="02020603050405020304" pitchFamily="18" charset="0"/>
                <a:ea typeface="Aptos" panose="020B0004020202020204" pitchFamily="34" charset="0"/>
                <a:cs typeface="Aptos" panose="020B0004020202020204" pitchFamily="34" charset="0"/>
              </a:rPr>
              <a:t>iniziative</a:t>
            </a:r>
            <a:r>
              <a:rPr lang="en-US" sz="1800" dirty="0">
                <a:effectLst/>
                <a:latin typeface="Times New Roman" panose="02020603050405020304" pitchFamily="18" charset="0"/>
                <a:ea typeface="Aptos" panose="020B0004020202020204" pitchFamily="34" charset="0"/>
                <a:cs typeface="Aptos" panose="020B0004020202020204" pitchFamily="34" charset="0"/>
              </a:rPr>
              <a:t> </a:t>
            </a:r>
            <a:r>
              <a:rPr lang="en-US" sz="1800" dirty="0" err="1">
                <a:effectLst/>
                <a:latin typeface="Times New Roman" panose="02020603050405020304" pitchFamily="18" charset="0"/>
                <a:ea typeface="Aptos" panose="020B0004020202020204" pitchFamily="34" charset="0"/>
                <a:cs typeface="Aptos" panose="020B0004020202020204" pitchFamily="34" charset="0"/>
              </a:rPr>
              <a:t>strategiche</a:t>
            </a:r>
            <a:r>
              <a:rPr lang="en-US" sz="1800" dirty="0">
                <a:effectLst/>
                <a:latin typeface="Times New Roman" panose="02020603050405020304" pitchFamily="18" charset="0"/>
                <a:ea typeface="Aptos" panose="020B0004020202020204" pitchFamily="34" charset="0"/>
                <a:cs typeface="Aptos" panose="020B0004020202020204" pitchFamily="34" charset="0"/>
              </a:rPr>
              <a:t> </a:t>
            </a:r>
            <a:r>
              <a:rPr lang="en-US" sz="1800" dirty="0" err="1">
                <a:effectLst/>
                <a:latin typeface="Times New Roman" panose="02020603050405020304" pitchFamily="18" charset="0"/>
                <a:ea typeface="Aptos" panose="020B0004020202020204" pitchFamily="34" charset="0"/>
                <a:cs typeface="Aptos" panose="020B0004020202020204" pitchFamily="34" charset="0"/>
              </a:rPr>
              <a:t>finanziate</a:t>
            </a:r>
            <a:r>
              <a:rPr lang="en-US" sz="1800" dirty="0">
                <a:effectLst/>
                <a:latin typeface="Times New Roman" panose="02020603050405020304" pitchFamily="18" charset="0"/>
                <a:ea typeface="Aptos" panose="020B0004020202020204" pitchFamily="34" charset="0"/>
                <a:cs typeface="Aptos" panose="020B0004020202020204" pitchFamily="34" charset="0"/>
              </a:rPr>
              <a:t> dal PNRR. </a:t>
            </a:r>
          </a:p>
          <a:p>
            <a:pPr marL="0" marR="0">
              <a:spcAft>
                <a:spcPts val="900"/>
              </a:spcAft>
            </a:pPr>
            <a:r>
              <a:rPr lang="en-US" sz="1800" dirty="0">
                <a:effectLst/>
                <a:latin typeface="Times New Roman" panose="02020603050405020304" pitchFamily="18" charset="0"/>
                <a:ea typeface="Aptos" panose="020B0004020202020204" pitchFamily="34" charset="0"/>
                <a:cs typeface="Aptos" panose="020B0004020202020204" pitchFamily="34" charset="0"/>
              </a:rPr>
              <a:t>Il </a:t>
            </a:r>
            <a:r>
              <a:rPr lang="en-US" sz="1800" dirty="0" err="1">
                <a:effectLst/>
                <a:latin typeface="Times New Roman" panose="02020603050405020304" pitchFamily="18" charset="0"/>
                <a:ea typeface="Aptos" panose="020B0004020202020204" pitchFamily="34" charset="0"/>
                <a:cs typeface="Aptos" panose="020B0004020202020204" pitchFamily="34" charset="0"/>
              </a:rPr>
              <a:t>progetto</a:t>
            </a:r>
            <a:r>
              <a:rPr lang="en-US" sz="1800" dirty="0">
                <a:effectLst/>
                <a:latin typeface="Times New Roman" panose="02020603050405020304" pitchFamily="18" charset="0"/>
                <a:ea typeface="Aptos" panose="020B0004020202020204" pitchFamily="34" charset="0"/>
                <a:cs typeface="Aptos" panose="020B0004020202020204" pitchFamily="34" charset="0"/>
              </a:rPr>
              <a:t> beneficia del </a:t>
            </a:r>
            <a:r>
              <a:rPr lang="en-US" sz="1800" dirty="0" err="1">
                <a:effectLst/>
                <a:latin typeface="Times New Roman" panose="02020603050405020304" pitchFamily="18" charset="0"/>
                <a:ea typeface="Aptos" panose="020B0004020202020204" pitchFamily="34" charset="0"/>
                <a:cs typeface="Aptos" panose="020B0004020202020204" pitchFamily="34" charset="0"/>
              </a:rPr>
              <a:t>contributo</a:t>
            </a:r>
            <a:r>
              <a:rPr lang="en-US" sz="1800" dirty="0">
                <a:effectLst/>
                <a:latin typeface="Times New Roman" panose="02020603050405020304" pitchFamily="18" charset="0"/>
                <a:ea typeface="Aptos" panose="020B0004020202020204" pitchFamily="34" charset="0"/>
                <a:cs typeface="Aptos" panose="020B0004020202020204" pitchFamily="34" charset="0"/>
              </a:rPr>
              <a:t> di </a:t>
            </a:r>
            <a:r>
              <a:rPr lang="en-US" sz="1800" dirty="0" err="1">
                <a:effectLst/>
                <a:latin typeface="Times New Roman" panose="02020603050405020304" pitchFamily="18" charset="0"/>
                <a:ea typeface="Aptos" panose="020B0004020202020204" pitchFamily="34" charset="0"/>
                <a:cs typeface="Aptos" panose="020B0004020202020204" pitchFamily="34" charset="0"/>
              </a:rPr>
              <a:t>ecosistemi</a:t>
            </a:r>
            <a:r>
              <a:rPr lang="en-US" sz="1800" dirty="0">
                <a:effectLst/>
                <a:latin typeface="Times New Roman" panose="02020603050405020304" pitchFamily="18" charset="0"/>
                <a:ea typeface="Aptos" panose="020B0004020202020204" pitchFamily="34" charset="0"/>
                <a:cs typeface="Aptos" panose="020B0004020202020204" pitchFamily="34" charset="0"/>
              </a:rPr>
              <a:t>, </a:t>
            </a:r>
            <a:r>
              <a:rPr lang="en-US" sz="1800" dirty="0" err="1">
                <a:effectLst/>
                <a:latin typeface="Times New Roman" panose="02020603050405020304" pitchFamily="18" charset="0"/>
                <a:ea typeface="Aptos" panose="020B0004020202020204" pitchFamily="34" charset="0"/>
                <a:cs typeface="Aptos" panose="020B0004020202020204" pitchFamily="34" charset="0"/>
              </a:rPr>
              <a:t>partenariati</a:t>
            </a:r>
            <a:r>
              <a:rPr lang="en-US" sz="1800" dirty="0">
                <a:effectLst/>
                <a:latin typeface="Times New Roman" panose="02020603050405020304" pitchFamily="18" charset="0"/>
                <a:ea typeface="Aptos" panose="020B0004020202020204" pitchFamily="34" charset="0"/>
                <a:cs typeface="Aptos" panose="020B0004020202020204" pitchFamily="34" charset="0"/>
              </a:rPr>
              <a:t> e </a:t>
            </a:r>
            <a:r>
              <a:rPr lang="en-US" sz="1800" dirty="0" err="1">
                <a:effectLst/>
                <a:latin typeface="Times New Roman" panose="02020603050405020304" pitchFamily="18" charset="0"/>
                <a:ea typeface="Aptos" panose="020B0004020202020204" pitchFamily="34" charset="0"/>
                <a:cs typeface="Aptos" panose="020B0004020202020204" pitchFamily="34" charset="0"/>
              </a:rPr>
              <a:t>centri</a:t>
            </a:r>
            <a:r>
              <a:rPr lang="en-US" sz="1800" dirty="0">
                <a:effectLst/>
                <a:latin typeface="Times New Roman" panose="02020603050405020304" pitchFamily="18" charset="0"/>
                <a:ea typeface="Aptos" panose="020B0004020202020204" pitchFamily="34" charset="0"/>
                <a:cs typeface="Aptos" panose="020B0004020202020204" pitchFamily="34" charset="0"/>
              </a:rPr>
              <a:t> </a:t>
            </a:r>
            <a:r>
              <a:rPr lang="en-US" sz="1800" dirty="0" err="1">
                <a:effectLst/>
                <a:latin typeface="Times New Roman" panose="02020603050405020304" pitchFamily="18" charset="0"/>
                <a:ea typeface="Aptos" panose="020B0004020202020204" pitchFamily="34" charset="0"/>
                <a:cs typeface="Aptos" panose="020B0004020202020204" pitchFamily="34" charset="0"/>
              </a:rPr>
              <a:t>nazionali</a:t>
            </a:r>
            <a:r>
              <a:rPr lang="en-US" sz="1800" dirty="0">
                <a:effectLst/>
                <a:latin typeface="Times New Roman" panose="02020603050405020304" pitchFamily="18" charset="0"/>
                <a:ea typeface="Aptos" panose="020B0004020202020204" pitchFamily="34" charset="0"/>
                <a:cs typeface="Aptos" panose="020B0004020202020204" pitchFamily="34" charset="0"/>
              </a:rPr>
              <a:t>, </a:t>
            </a:r>
            <a:r>
              <a:rPr lang="en-US" sz="1800" dirty="0" err="1">
                <a:effectLst/>
                <a:latin typeface="Times New Roman" panose="02020603050405020304" pitchFamily="18" charset="0"/>
                <a:ea typeface="Aptos" panose="020B0004020202020204" pitchFamily="34" charset="0"/>
                <a:cs typeface="Aptos" panose="020B0004020202020204" pitchFamily="34" charset="0"/>
              </a:rPr>
              <a:t>che</a:t>
            </a:r>
            <a:r>
              <a:rPr lang="en-US" sz="1800" dirty="0">
                <a:effectLst/>
                <a:latin typeface="Times New Roman" panose="02020603050405020304" pitchFamily="18" charset="0"/>
                <a:ea typeface="Aptos" panose="020B0004020202020204" pitchFamily="34" charset="0"/>
                <a:cs typeface="Aptos" panose="020B0004020202020204" pitchFamily="34" charset="0"/>
              </a:rPr>
              <a:t> </a:t>
            </a:r>
            <a:r>
              <a:rPr lang="en-US" sz="1800" dirty="0" err="1">
                <a:effectLst/>
                <a:latin typeface="Times New Roman" panose="02020603050405020304" pitchFamily="18" charset="0"/>
                <a:ea typeface="Aptos" panose="020B0004020202020204" pitchFamily="34" charset="0"/>
                <a:cs typeface="Aptos" panose="020B0004020202020204" pitchFamily="34" charset="0"/>
              </a:rPr>
              <a:t>hanno</a:t>
            </a:r>
            <a:r>
              <a:rPr lang="en-US" sz="1800" dirty="0">
                <a:effectLst/>
                <a:latin typeface="Times New Roman" panose="02020603050405020304" pitchFamily="18" charset="0"/>
                <a:ea typeface="Aptos" panose="020B0004020202020204" pitchFamily="34" charset="0"/>
                <a:cs typeface="Aptos" panose="020B0004020202020204" pitchFamily="34" charset="0"/>
              </a:rPr>
              <a:t> </a:t>
            </a:r>
            <a:r>
              <a:rPr lang="en-US" sz="1800" dirty="0" err="1">
                <a:effectLst/>
                <a:latin typeface="Times New Roman" panose="02020603050405020304" pitchFamily="18" charset="0"/>
                <a:ea typeface="Aptos" panose="020B0004020202020204" pitchFamily="34" charset="0"/>
                <a:cs typeface="Aptos" panose="020B0004020202020204" pitchFamily="34" charset="0"/>
              </a:rPr>
              <a:t>favorito</a:t>
            </a:r>
            <a:r>
              <a:rPr lang="en-US" sz="1800" dirty="0">
                <a:effectLst/>
                <a:latin typeface="Times New Roman" panose="02020603050405020304" pitchFamily="18" charset="0"/>
                <a:ea typeface="Aptos" panose="020B0004020202020204" pitchFamily="34" charset="0"/>
                <a:cs typeface="Aptos" panose="020B0004020202020204" pitchFamily="34" charset="0"/>
              </a:rPr>
              <a:t> </a:t>
            </a:r>
            <a:r>
              <a:rPr lang="en-US" sz="1800" dirty="0" err="1">
                <a:effectLst/>
                <a:latin typeface="Times New Roman" panose="02020603050405020304" pitchFamily="18" charset="0"/>
                <a:ea typeface="Aptos" panose="020B0004020202020204" pitchFamily="34" charset="0"/>
                <a:cs typeface="Aptos" panose="020B0004020202020204" pitchFamily="34" charset="0"/>
              </a:rPr>
              <a:t>progressi</a:t>
            </a:r>
            <a:r>
              <a:rPr lang="en-US" sz="1800" dirty="0">
                <a:effectLst/>
                <a:latin typeface="Times New Roman" panose="02020603050405020304" pitchFamily="18" charset="0"/>
                <a:ea typeface="Aptos" panose="020B0004020202020204" pitchFamily="34" charset="0"/>
                <a:cs typeface="Aptos" panose="020B0004020202020204" pitchFamily="34" charset="0"/>
              </a:rPr>
              <a:t> </a:t>
            </a:r>
            <a:r>
              <a:rPr lang="en-US" sz="1800" dirty="0" err="1">
                <a:effectLst/>
                <a:latin typeface="Times New Roman" panose="02020603050405020304" pitchFamily="18" charset="0"/>
                <a:ea typeface="Aptos" panose="020B0004020202020204" pitchFamily="34" charset="0"/>
                <a:cs typeface="Aptos" panose="020B0004020202020204" pitchFamily="34" charset="0"/>
              </a:rPr>
              <a:t>significativi</a:t>
            </a:r>
            <a:r>
              <a:rPr lang="en-US" sz="1800" dirty="0">
                <a:effectLst/>
                <a:latin typeface="Times New Roman" panose="02020603050405020304" pitchFamily="18" charset="0"/>
                <a:ea typeface="Aptos" panose="020B0004020202020204" pitchFamily="34" charset="0"/>
                <a:cs typeface="Aptos" panose="020B0004020202020204" pitchFamily="34" charset="0"/>
              </a:rPr>
              <a:t> in </a:t>
            </a:r>
            <a:r>
              <a:rPr lang="en-US" sz="1800" dirty="0" err="1">
                <a:effectLst/>
                <a:latin typeface="Times New Roman" panose="02020603050405020304" pitchFamily="18" charset="0"/>
                <a:ea typeface="Aptos" panose="020B0004020202020204" pitchFamily="34" charset="0"/>
                <a:cs typeface="Aptos" panose="020B0004020202020204" pitchFamily="34" charset="0"/>
              </a:rPr>
              <a:t>aree</a:t>
            </a:r>
            <a:r>
              <a:rPr lang="en-US" sz="1800" dirty="0">
                <a:effectLst/>
                <a:latin typeface="Times New Roman" panose="02020603050405020304" pitchFamily="18" charset="0"/>
                <a:ea typeface="Aptos" panose="020B0004020202020204" pitchFamily="34" charset="0"/>
                <a:cs typeface="Aptos" panose="020B0004020202020204" pitchFamily="34" charset="0"/>
              </a:rPr>
              <a:t> </a:t>
            </a:r>
            <a:r>
              <a:rPr lang="en-US" sz="1800" dirty="0" err="1">
                <a:effectLst/>
                <a:latin typeface="Times New Roman" panose="02020603050405020304" pitchFamily="18" charset="0"/>
                <a:ea typeface="Aptos" panose="020B0004020202020204" pitchFamily="34" charset="0"/>
                <a:cs typeface="Aptos" panose="020B0004020202020204" pitchFamily="34" charset="0"/>
              </a:rPr>
              <a:t>quali</a:t>
            </a:r>
            <a:r>
              <a:rPr lang="en-US" sz="1800" dirty="0">
                <a:effectLst/>
                <a:latin typeface="Times New Roman" panose="02020603050405020304" pitchFamily="18" charset="0"/>
                <a:ea typeface="Aptos" panose="020B0004020202020204" pitchFamily="34" charset="0"/>
                <a:cs typeface="Aptos" panose="020B0004020202020204" pitchFamily="34" charset="0"/>
              </a:rPr>
              <a:t>:</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0" marR="0">
              <a:spcAft>
                <a:spcPts val="900"/>
              </a:spcAft>
            </a:pPr>
            <a:r>
              <a:rPr lang="en-US" sz="1800" dirty="0">
                <a:effectLst/>
                <a:latin typeface="Times New Roman" panose="02020603050405020304" pitchFamily="18" charset="0"/>
                <a:ea typeface="Aptos" panose="020B0004020202020204" pitchFamily="34" charset="0"/>
                <a:cs typeface="Aptos" panose="020B0004020202020204" pitchFamily="34" charset="0"/>
              </a:rPr>
              <a:t>1) </a:t>
            </a:r>
            <a:r>
              <a:rPr lang="en-US" sz="1800" dirty="0" err="1">
                <a:effectLst/>
                <a:latin typeface="Aptos" panose="020B0004020202020204" pitchFamily="34" charset="0"/>
                <a:ea typeface="Aptos" panose="020B0004020202020204" pitchFamily="34" charset="0"/>
                <a:cs typeface="Aptos" panose="020B0004020202020204" pitchFamily="34" charset="0"/>
              </a:rPr>
              <a:t>Sviluppo</a:t>
            </a:r>
            <a:r>
              <a:rPr lang="en-US" sz="1800" dirty="0">
                <a:effectLst/>
                <a:latin typeface="Aptos" panose="020B0004020202020204" pitchFamily="34" charset="0"/>
                <a:ea typeface="Aptos" panose="020B0004020202020204" pitchFamily="34" charset="0"/>
                <a:cs typeface="Aptos" panose="020B0004020202020204" pitchFamily="34" charset="0"/>
              </a:rPr>
              <a:t> di </a:t>
            </a:r>
            <a:r>
              <a:rPr lang="en-US" sz="1800" dirty="0" err="1">
                <a:effectLst/>
                <a:latin typeface="Aptos" panose="020B0004020202020204" pitchFamily="34" charset="0"/>
                <a:ea typeface="Aptos" panose="020B0004020202020204" pitchFamily="34" charset="0"/>
                <a:cs typeface="Aptos" panose="020B0004020202020204" pitchFamily="34" charset="0"/>
              </a:rPr>
              <a:t>biomarcatori</a:t>
            </a:r>
            <a:r>
              <a:rPr lang="en-US" sz="1800" dirty="0">
                <a:effectLst/>
                <a:latin typeface="Aptos" panose="020B0004020202020204" pitchFamily="34" charset="0"/>
                <a:ea typeface="Aptos" panose="020B0004020202020204" pitchFamily="34" charset="0"/>
                <a:cs typeface="Aptos" panose="020B0004020202020204" pitchFamily="34" charset="0"/>
              </a:rPr>
              <a:t> e </a:t>
            </a:r>
            <a:r>
              <a:rPr lang="en-US" sz="1800" dirty="0" err="1">
                <a:effectLst/>
                <a:latin typeface="Aptos" panose="020B0004020202020204" pitchFamily="34" charset="0"/>
                <a:ea typeface="Aptos" panose="020B0004020202020204" pitchFamily="34" charset="0"/>
                <a:cs typeface="Aptos" panose="020B0004020202020204" pitchFamily="34" charset="0"/>
              </a:rPr>
              <a:t>diagnostica</a:t>
            </a:r>
            <a:r>
              <a:rPr lang="en-US" sz="1800" dirty="0">
                <a:effectLst/>
                <a:latin typeface="Aptos" panose="020B0004020202020204" pitchFamily="34" charset="0"/>
                <a:ea typeface="Aptos" panose="020B0004020202020204" pitchFamily="34" charset="0"/>
                <a:cs typeface="Aptos" panose="020B0004020202020204" pitchFamily="34" charset="0"/>
              </a:rPr>
              <a:t> </a:t>
            </a:r>
            <a:r>
              <a:rPr lang="en-US" sz="1800" dirty="0" err="1">
                <a:effectLst/>
                <a:latin typeface="Aptos" panose="020B0004020202020204" pitchFamily="34" charset="0"/>
                <a:ea typeface="Aptos" panose="020B0004020202020204" pitchFamily="34" charset="0"/>
                <a:cs typeface="Aptos" panose="020B0004020202020204" pitchFamily="34" charset="0"/>
              </a:rPr>
              <a:t>avanzata</a:t>
            </a:r>
            <a:r>
              <a:rPr lang="en-US" sz="1800" dirty="0">
                <a:effectLst/>
                <a:latin typeface="Aptos" panose="020B0004020202020204" pitchFamily="34" charset="0"/>
                <a:ea typeface="Aptos" panose="020B0004020202020204" pitchFamily="34" charset="0"/>
                <a:cs typeface="Aptos" panose="020B0004020202020204" pitchFamily="34" charset="0"/>
              </a:rPr>
              <a:t>,</a:t>
            </a:r>
          </a:p>
          <a:p>
            <a:pPr marL="0" marR="0">
              <a:spcAft>
                <a:spcPts val="900"/>
              </a:spcAft>
            </a:pPr>
            <a:r>
              <a:rPr lang="en-US" sz="1800" dirty="0">
                <a:effectLst/>
                <a:latin typeface="Times New Roman" panose="02020603050405020304" pitchFamily="18" charset="0"/>
                <a:ea typeface="Aptos" panose="020B0004020202020204" pitchFamily="34" charset="0"/>
                <a:cs typeface="Aptos" panose="020B0004020202020204" pitchFamily="34" charset="0"/>
              </a:rPr>
              <a:t>2) </a:t>
            </a:r>
            <a:r>
              <a:rPr lang="en-US" sz="1800" dirty="0">
                <a:effectLst/>
                <a:latin typeface="Aptos" panose="020B0004020202020204" pitchFamily="34" charset="0"/>
                <a:ea typeface="Aptos" panose="020B0004020202020204" pitchFamily="34" charset="0"/>
                <a:cs typeface="Aptos" panose="020B0004020202020204" pitchFamily="34" charset="0"/>
              </a:rPr>
              <a:t>Studio degli </a:t>
            </a:r>
            <a:r>
              <a:rPr lang="en-US" sz="1800" dirty="0" err="1">
                <a:effectLst/>
                <a:latin typeface="Aptos" panose="020B0004020202020204" pitchFamily="34" charset="0"/>
                <a:ea typeface="Aptos" panose="020B0004020202020204" pitchFamily="34" charset="0"/>
                <a:cs typeface="Aptos" panose="020B0004020202020204" pitchFamily="34" charset="0"/>
              </a:rPr>
              <a:t>effetti</a:t>
            </a:r>
            <a:r>
              <a:rPr lang="en-US" sz="1800" dirty="0">
                <a:effectLst/>
                <a:latin typeface="Aptos" panose="020B0004020202020204" pitchFamily="34" charset="0"/>
                <a:ea typeface="Aptos" panose="020B0004020202020204" pitchFamily="34" charset="0"/>
                <a:cs typeface="Aptos" panose="020B0004020202020204" pitchFamily="34" charset="0"/>
              </a:rPr>
              <a:t> </a:t>
            </a:r>
            <a:r>
              <a:rPr lang="en-US" sz="1800" dirty="0" err="1">
                <a:effectLst/>
                <a:latin typeface="Aptos" panose="020B0004020202020204" pitchFamily="34" charset="0"/>
                <a:ea typeface="Aptos" panose="020B0004020202020204" pitchFamily="34" charset="0"/>
                <a:cs typeface="Aptos" panose="020B0004020202020204" pitchFamily="34" charset="0"/>
              </a:rPr>
              <a:t>delle</a:t>
            </a:r>
            <a:r>
              <a:rPr lang="en-US" sz="1800" dirty="0">
                <a:effectLst/>
                <a:latin typeface="Aptos" panose="020B0004020202020204" pitchFamily="34" charset="0"/>
                <a:ea typeface="Aptos" panose="020B0004020202020204" pitchFamily="34" charset="0"/>
                <a:cs typeface="Aptos" panose="020B0004020202020204" pitchFamily="34" charset="0"/>
              </a:rPr>
              <a:t> </a:t>
            </a:r>
            <a:r>
              <a:rPr lang="en-US" sz="1800" dirty="0" err="1">
                <a:effectLst/>
                <a:latin typeface="Aptos" panose="020B0004020202020204" pitchFamily="34" charset="0"/>
                <a:ea typeface="Aptos" panose="020B0004020202020204" pitchFamily="34" charset="0"/>
                <a:cs typeface="Aptos" panose="020B0004020202020204" pitchFamily="34" charset="0"/>
              </a:rPr>
              <a:t>infezioni</a:t>
            </a:r>
            <a:r>
              <a:rPr lang="en-US" sz="1800" dirty="0">
                <a:effectLst/>
                <a:latin typeface="Aptos" panose="020B0004020202020204" pitchFamily="34" charset="0"/>
                <a:ea typeface="Aptos" panose="020B0004020202020204" pitchFamily="34" charset="0"/>
                <a:cs typeface="Aptos" panose="020B0004020202020204" pitchFamily="34" charset="0"/>
              </a:rPr>
              <a:t> </a:t>
            </a:r>
            <a:r>
              <a:rPr lang="en-US" sz="1800" dirty="0" err="1">
                <a:effectLst/>
                <a:latin typeface="Aptos" panose="020B0004020202020204" pitchFamily="34" charset="0"/>
                <a:ea typeface="Aptos" panose="020B0004020202020204" pitchFamily="34" charset="0"/>
                <a:cs typeface="Aptos" panose="020B0004020202020204" pitchFamily="34" charset="0"/>
              </a:rPr>
              <a:t>virali</a:t>
            </a:r>
            <a:r>
              <a:rPr lang="en-US" sz="1800" dirty="0">
                <a:effectLst/>
                <a:latin typeface="Aptos" panose="020B0004020202020204" pitchFamily="34" charset="0"/>
                <a:ea typeface="Aptos" panose="020B0004020202020204" pitchFamily="34" charset="0"/>
                <a:cs typeface="Aptos" panose="020B0004020202020204" pitchFamily="34" charset="0"/>
              </a:rPr>
              <a:t> </a:t>
            </a:r>
            <a:r>
              <a:rPr lang="en-US" sz="1800" dirty="0" err="1">
                <a:effectLst/>
                <a:latin typeface="Aptos" panose="020B0004020202020204" pitchFamily="34" charset="0"/>
                <a:ea typeface="Aptos" panose="020B0004020202020204" pitchFamily="34" charset="0"/>
                <a:cs typeface="Aptos" panose="020B0004020202020204" pitchFamily="34" charset="0"/>
              </a:rPr>
              <a:t>sul</a:t>
            </a:r>
            <a:r>
              <a:rPr lang="en-US" sz="1800" dirty="0">
                <a:effectLst/>
                <a:latin typeface="Aptos" panose="020B0004020202020204" pitchFamily="34" charset="0"/>
                <a:ea typeface="Aptos" panose="020B0004020202020204" pitchFamily="34" charset="0"/>
                <a:cs typeface="Aptos" panose="020B0004020202020204" pitchFamily="34" charset="0"/>
              </a:rPr>
              <a:t> </a:t>
            </a:r>
            <a:r>
              <a:rPr lang="en-US" sz="1800" dirty="0" err="1">
                <a:effectLst/>
                <a:latin typeface="Aptos" panose="020B0004020202020204" pitchFamily="34" charset="0"/>
                <a:ea typeface="Aptos" panose="020B0004020202020204" pitchFamily="34" charset="0"/>
                <a:cs typeface="Aptos" panose="020B0004020202020204" pitchFamily="34" charset="0"/>
              </a:rPr>
              <a:t>sistema</a:t>
            </a:r>
            <a:r>
              <a:rPr lang="en-US" sz="1800" dirty="0">
                <a:effectLst/>
                <a:latin typeface="Aptos" panose="020B0004020202020204" pitchFamily="34" charset="0"/>
                <a:ea typeface="Aptos" panose="020B0004020202020204" pitchFamily="34" charset="0"/>
                <a:cs typeface="Aptos" panose="020B0004020202020204" pitchFamily="34" charset="0"/>
              </a:rPr>
              <a:t> </a:t>
            </a:r>
            <a:r>
              <a:rPr lang="en-US" sz="1800" dirty="0" err="1">
                <a:effectLst/>
                <a:latin typeface="Aptos" panose="020B0004020202020204" pitchFamily="34" charset="0"/>
                <a:ea typeface="Aptos" panose="020B0004020202020204" pitchFamily="34" charset="0"/>
                <a:cs typeface="Aptos" panose="020B0004020202020204" pitchFamily="34" charset="0"/>
              </a:rPr>
              <a:t>nervoso</a:t>
            </a:r>
            <a:r>
              <a:rPr lang="en-US" sz="1800" dirty="0">
                <a:effectLst/>
                <a:latin typeface="Aptos" panose="020B0004020202020204" pitchFamily="34" charset="0"/>
                <a:ea typeface="Aptos" panose="020B0004020202020204" pitchFamily="34" charset="0"/>
                <a:cs typeface="Aptos" panose="020B0004020202020204" pitchFamily="34" charset="0"/>
              </a:rPr>
              <a:t> centrale in </a:t>
            </a:r>
            <a:r>
              <a:rPr lang="en-US" sz="1800" dirty="0" err="1">
                <a:effectLst/>
                <a:latin typeface="Aptos" panose="020B0004020202020204" pitchFamily="34" charset="0"/>
                <a:ea typeface="Aptos" panose="020B0004020202020204" pitchFamily="34" charset="0"/>
                <a:cs typeface="Aptos" panose="020B0004020202020204" pitchFamily="34" charset="0"/>
              </a:rPr>
              <a:t>fase</a:t>
            </a:r>
            <a:r>
              <a:rPr lang="en-US" sz="1800" dirty="0">
                <a:effectLst/>
                <a:latin typeface="Aptos" panose="020B0004020202020204" pitchFamily="34" charset="0"/>
                <a:ea typeface="Aptos" panose="020B0004020202020204" pitchFamily="34" charset="0"/>
                <a:cs typeface="Aptos" panose="020B0004020202020204" pitchFamily="34" charset="0"/>
              </a:rPr>
              <a:t> di </a:t>
            </a:r>
            <a:r>
              <a:rPr lang="en-US" sz="1800" dirty="0" err="1">
                <a:effectLst/>
                <a:latin typeface="Aptos" panose="020B0004020202020204" pitchFamily="34" charset="0"/>
                <a:ea typeface="Aptos" panose="020B0004020202020204" pitchFamily="34" charset="0"/>
                <a:cs typeface="Aptos" panose="020B0004020202020204" pitchFamily="34" charset="0"/>
              </a:rPr>
              <a:t>sviluppo</a:t>
            </a:r>
            <a:r>
              <a:rPr lang="en-US" sz="1800" dirty="0">
                <a:effectLst/>
                <a:latin typeface="Aptos" panose="020B0004020202020204" pitchFamily="34" charset="0"/>
                <a:ea typeface="Aptos" panose="020B0004020202020204" pitchFamily="34" charset="0"/>
                <a:cs typeface="Aptos" panose="020B0004020202020204" pitchFamily="34" charset="0"/>
              </a:rPr>
              <a:t> e </a:t>
            </a:r>
            <a:r>
              <a:rPr lang="en-US" sz="1800" dirty="0" err="1">
                <a:effectLst/>
                <a:latin typeface="Aptos" panose="020B0004020202020204" pitchFamily="34" charset="0"/>
                <a:ea typeface="Aptos" panose="020B0004020202020204" pitchFamily="34" charset="0"/>
                <a:cs typeface="Aptos" panose="020B0004020202020204" pitchFamily="34" charset="0"/>
              </a:rPr>
              <a:t>nell’adulto</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0" marR="0">
              <a:spcAft>
                <a:spcPts val="900"/>
              </a:spcAft>
            </a:pPr>
            <a:r>
              <a:rPr lang="en-US" sz="1800" dirty="0">
                <a:effectLst/>
                <a:latin typeface="Times New Roman" panose="02020603050405020304" pitchFamily="18" charset="0"/>
                <a:ea typeface="Aptos" panose="020B0004020202020204" pitchFamily="34" charset="0"/>
                <a:cs typeface="Aptos" panose="020B0004020202020204" pitchFamily="34" charset="0"/>
              </a:rPr>
              <a:t>3) </a:t>
            </a:r>
            <a:r>
              <a:rPr lang="en-US" sz="1800" dirty="0" err="1">
                <a:effectLst/>
                <a:latin typeface="Aptos" panose="020B0004020202020204" pitchFamily="34" charset="0"/>
                <a:ea typeface="Aptos" panose="020B0004020202020204" pitchFamily="34" charset="0"/>
                <a:cs typeface="Aptos" panose="020B0004020202020204" pitchFamily="34" charset="0"/>
              </a:rPr>
              <a:t>Analisi</a:t>
            </a:r>
            <a:r>
              <a:rPr lang="en-US" sz="1800" dirty="0">
                <a:effectLst/>
                <a:latin typeface="Aptos" panose="020B0004020202020204" pitchFamily="34" charset="0"/>
                <a:ea typeface="Aptos" panose="020B0004020202020204" pitchFamily="34" charset="0"/>
                <a:cs typeface="Aptos" panose="020B0004020202020204" pitchFamily="34" charset="0"/>
              </a:rPr>
              <a:t> di </a:t>
            </a:r>
            <a:r>
              <a:rPr lang="en-US" sz="1800" dirty="0" err="1">
                <a:effectLst/>
                <a:latin typeface="Aptos" panose="020B0004020202020204" pitchFamily="34" charset="0"/>
                <a:ea typeface="Aptos" panose="020B0004020202020204" pitchFamily="34" charset="0"/>
                <a:cs typeface="Aptos" panose="020B0004020202020204" pitchFamily="34" charset="0"/>
              </a:rPr>
              <a:t>fattori</a:t>
            </a:r>
            <a:r>
              <a:rPr lang="en-US" sz="1800" dirty="0">
                <a:effectLst/>
                <a:latin typeface="Aptos" panose="020B0004020202020204" pitchFamily="34" charset="0"/>
                <a:ea typeface="Aptos" panose="020B0004020202020204" pitchFamily="34" charset="0"/>
                <a:cs typeface="Aptos" panose="020B0004020202020204" pitchFamily="34" charset="0"/>
              </a:rPr>
              <a:t> </a:t>
            </a:r>
            <a:r>
              <a:rPr lang="en-US" sz="1800" dirty="0" err="1">
                <a:effectLst/>
                <a:latin typeface="Aptos" panose="020B0004020202020204" pitchFamily="34" charset="0"/>
                <a:ea typeface="Aptos" panose="020B0004020202020204" pitchFamily="34" charset="0"/>
                <a:cs typeface="Aptos" panose="020B0004020202020204" pitchFamily="34" charset="0"/>
              </a:rPr>
              <a:t>ambientali</a:t>
            </a:r>
            <a:r>
              <a:rPr lang="en-US" sz="1800" dirty="0">
                <a:effectLst/>
                <a:latin typeface="Aptos" panose="020B0004020202020204" pitchFamily="34" charset="0"/>
                <a:ea typeface="Aptos" panose="020B0004020202020204" pitchFamily="34" charset="0"/>
                <a:cs typeface="Aptos" panose="020B0004020202020204" pitchFamily="34" charset="0"/>
              </a:rPr>
              <a:t> </a:t>
            </a:r>
            <a:r>
              <a:rPr lang="en-US" sz="1800" dirty="0" err="1">
                <a:effectLst/>
                <a:latin typeface="Aptos" panose="020B0004020202020204" pitchFamily="34" charset="0"/>
                <a:ea typeface="Aptos" panose="020B0004020202020204" pitchFamily="34" charset="0"/>
                <a:cs typeface="Aptos" panose="020B0004020202020204" pitchFamily="34" charset="0"/>
              </a:rPr>
              <a:t>quali</a:t>
            </a:r>
            <a:r>
              <a:rPr lang="en-US" sz="1800" dirty="0">
                <a:effectLst/>
                <a:latin typeface="Aptos" panose="020B0004020202020204" pitchFamily="34" charset="0"/>
                <a:ea typeface="Aptos" panose="020B0004020202020204" pitchFamily="34" charset="0"/>
                <a:cs typeface="Aptos" panose="020B0004020202020204" pitchFamily="34" charset="0"/>
              </a:rPr>
              <a:t> stress, </a:t>
            </a:r>
            <a:r>
              <a:rPr lang="en-US" sz="1800" dirty="0" err="1">
                <a:effectLst/>
                <a:latin typeface="Aptos" panose="020B0004020202020204" pitchFamily="34" charset="0"/>
                <a:ea typeface="Aptos" panose="020B0004020202020204" pitchFamily="34" charset="0"/>
                <a:cs typeface="Aptos" panose="020B0004020202020204" pitchFamily="34" charset="0"/>
              </a:rPr>
              <a:t>dieta</a:t>
            </a:r>
            <a:r>
              <a:rPr lang="en-US" sz="1800" dirty="0">
                <a:effectLst/>
                <a:latin typeface="Aptos" panose="020B0004020202020204" pitchFamily="34" charset="0"/>
                <a:ea typeface="Aptos" panose="020B0004020202020204" pitchFamily="34" charset="0"/>
                <a:cs typeface="Aptos" panose="020B0004020202020204" pitchFamily="34" charset="0"/>
              </a:rPr>
              <a:t>, </a:t>
            </a:r>
            <a:r>
              <a:rPr lang="en-US" sz="1800" dirty="0" err="1">
                <a:effectLst/>
                <a:latin typeface="Aptos" panose="020B0004020202020204" pitchFamily="34" charset="0"/>
                <a:ea typeface="Aptos" panose="020B0004020202020204" pitchFamily="34" charset="0"/>
                <a:cs typeface="Aptos" panose="020B0004020202020204" pitchFamily="34" charset="0"/>
              </a:rPr>
              <a:t>inquinanti</a:t>
            </a:r>
            <a:r>
              <a:rPr lang="en-US" sz="1800" dirty="0">
                <a:effectLst/>
                <a:latin typeface="Aptos" panose="020B0004020202020204" pitchFamily="34" charset="0"/>
                <a:ea typeface="Aptos" panose="020B0004020202020204" pitchFamily="34" charset="0"/>
                <a:cs typeface="Aptos" panose="020B0004020202020204" pitchFamily="34" charset="0"/>
              </a:rPr>
              <a:t>.</a:t>
            </a:r>
          </a:p>
          <a:p>
            <a:pPr marL="0" marR="0">
              <a:spcAft>
                <a:spcPts val="900"/>
              </a:spcAft>
            </a:pPr>
            <a:r>
              <a:rPr lang="en-US" sz="1800" dirty="0">
                <a:effectLst/>
                <a:latin typeface="Times New Roman" panose="02020603050405020304" pitchFamily="18" charset="0"/>
                <a:ea typeface="Aptos" panose="020B0004020202020204" pitchFamily="34" charset="0"/>
                <a:cs typeface="Aptos" panose="020B0004020202020204" pitchFamily="34" charset="0"/>
              </a:rPr>
              <a:t> </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0" marR="0">
              <a:spcAft>
                <a:spcPts val="900"/>
              </a:spcAft>
            </a:pPr>
            <a:r>
              <a:rPr lang="en-US" sz="1800" dirty="0" err="1">
                <a:effectLst/>
                <a:latin typeface="Times New Roman" panose="02020603050405020304" pitchFamily="18" charset="0"/>
                <a:ea typeface="Aptos" panose="020B0004020202020204" pitchFamily="34" charset="0"/>
                <a:cs typeface="Aptos" panose="020B0004020202020204" pitchFamily="34" charset="0"/>
              </a:rPr>
              <a:t>Consolidando</a:t>
            </a:r>
            <a:r>
              <a:rPr lang="en-US" sz="1800" dirty="0">
                <a:effectLst/>
                <a:latin typeface="Times New Roman" panose="02020603050405020304" pitchFamily="18" charset="0"/>
                <a:ea typeface="Aptos" panose="020B0004020202020204" pitchFamily="34" charset="0"/>
                <a:cs typeface="Aptos" panose="020B0004020202020204" pitchFamily="34" charset="0"/>
              </a:rPr>
              <a:t> un </a:t>
            </a:r>
            <a:r>
              <a:rPr lang="en-US" sz="1800" dirty="0" err="1">
                <a:effectLst/>
                <a:latin typeface="Times New Roman" panose="02020603050405020304" pitchFamily="18" charset="0"/>
                <a:ea typeface="Aptos" panose="020B0004020202020204" pitchFamily="34" charset="0"/>
                <a:cs typeface="Aptos" panose="020B0004020202020204" pitchFamily="34" charset="0"/>
              </a:rPr>
              <a:t>approccio</a:t>
            </a:r>
            <a:r>
              <a:rPr lang="en-US" sz="1800" dirty="0">
                <a:effectLst/>
                <a:latin typeface="Times New Roman" panose="02020603050405020304" pitchFamily="18" charset="0"/>
                <a:ea typeface="Aptos" panose="020B0004020202020204" pitchFamily="34" charset="0"/>
                <a:cs typeface="Aptos" panose="020B0004020202020204" pitchFamily="34" charset="0"/>
              </a:rPr>
              <a:t> </a:t>
            </a:r>
            <a:r>
              <a:rPr lang="en-US" sz="1800" dirty="0" err="1">
                <a:effectLst/>
                <a:latin typeface="Times New Roman" panose="02020603050405020304" pitchFamily="18" charset="0"/>
                <a:ea typeface="Aptos" panose="020B0004020202020204" pitchFamily="34" charset="0"/>
                <a:cs typeface="Aptos" panose="020B0004020202020204" pitchFamily="34" charset="0"/>
              </a:rPr>
              <a:t>trasversale</a:t>
            </a:r>
            <a:r>
              <a:rPr lang="en-US" sz="1800" dirty="0">
                <a:effectLst/>
                <a:latin typeface="Times New Roman" panose="02020603050405020304" pitchFamily="18" charset="0"/>
                <a:ea typeface="Aptos" panose="020B0004020202020204" pitchFamily="34" charset="0"/>
                <a:cs typeface="Aptos" panose="020B0004020202020204" pitchFamily="34" charset="0"/>
              </a:rPr>
              <a:t> e </a:t>
            </a:r>
            <a:r>
              <a:rPr lang="en-US" sz="1800" dirty="0" err="1">
                <a:effectLst/>
                <a:latin typeface="Times New Roman" panose="02020603050405020304" pitchFamily="18" charset="0"/>
                <a:ea typeface="Aptos" panose="020B0004020202020204" pitchFamily="34" charset="0"/>
                <a:cs typeface="Aptos" panose="020B0004020202020204" pitchFamily="34" charset="0"/>
              </a:rPr>
              <a:t>multidisciplinare</a:t>
            </a:r>
            <a:r>
              <a:rPr lang="en-US" sz="1800" dirty="0">
                <a:effectLst/>
                <a:latin typeface="Times New Roman" panose="02020603050405020304" pitchFamily="18" charset="0"/>
                <a:ea typeface="Aptos" panose="020B0004020202020204" pitchFamily="34" charset="0"/>
                <a:cs typeface="Aptos" panose="020B0004020202020204" pitchFamily="34" charset="0"/>
              </a:rPr>
              <a:t> </a:t>
            </a:r>
            <a:r>
              <a:rPr lang="en-US" sz="1800" dirty="0" err="1">
                <a:effectLst/>
                <a:latin typeface="Times New Roman" panose="02020603050405020304" pitchFamily="18" charset="0"/>
                <a:ea typeface="Aptos" panose="020B0004020202020204" pitchFamily="34" charset="0"/>
                <a:cs typeface="Aptos" panose="020B0004020202020204" pitchFamily="34" charset="0"/>
              </a:rPr>
              <a:t>che</a:t>
            </a:r>
            <a:r>
              <a:rPr lang="en-US" sz="1800" dirty="0">
                <a:effectLst/>
                <a:latin typeface="Times New Roman" panose="02020603050405020304" pitchFamily="18" charset="0"/>
                <a:ea typeface="Aptos" panose="020B0004020202020204" pitchFamily="34" charset="0"/>
                <a:cs typeface="Aptos" panose="020B0004020202020204" pitchFamily="34" charset="0"/>
              </a:rPr>
              <a:t> </a:t>
            </a:r>
            <a:r>
              <a:rPr lang="en-US" sz="1800" dirty="0" err="1">
                <a:effectLst/>
                <a:latin typeface="Times New Roman" panose="02020603050405020304" pitchFamily="18" charset="0"/>
                <a:ea typeface="Aptos" panose="020B0004020202020204" pitchFamily="34" charset="0"/>
                <a:cs typeface="Aptos" panose="020B0004020202020204" pitchFamily="34" charset="0"/>
              </a:rPr>
              <a:t>costituisce</a:t>
            </a:r>
            <a:r>
              <a:rPr lang="en-US" sz="1800" dirty="0">
                <a:effectLst/>
                <a:latin typeface="Times New Roman" panose="02020603050405020304" pitchFamily="18" charset="0"/>
                <a:ea typeface="Aptos" panose="020B0004020202020204" pitchFamily="34" charset="0"/>
                <a:cs typeface="Aptos" panose="020B0004020202020204" pitchFamily="34" charset="0"/>
              </a:rPr>
              <a:t> le </a:t>
            </a:r>
            <a:r>
              <a:rPr lang="en-US" sz="1800" dirty="0" err="1">
                <a:effectLst/>
                <a:latin typeface="Times New Roman" panose="02020603050405020304" pitchFamily="18" charset="0"/>
                <a:ea typeface="Aptos" panose="020B0004020202020204" pitchFamily="34" charset="0"/>
                <a:cs typeface="Aptos" panose="020B0004020202020204" pitchFamily="34" charset="0"/>
              </a:rPr>
              <a:t>fondamenta</a:t>
            </a:r>
            <a:r>
              <a:rPr lang="en-US" sz="1800" dirty="0">
                <a:effectLst/>
                <a:latin typeface="Times New Roman" panose="02020603050405020304" pitchFamily="18" charset="0"/>
                <a:ea typeface="Aptos" panose="020B0004020202020204" pitchFamily="34" charset="0"/>
                <a:cs typeface="Aptos" panose="020B0004020202020204" pitchFamily="34" charset="0"/>
              </a:rPr>
              <a:t> del </a:t>
            </a:r>
            <a:r>
              <a:rPr lang="en-US" sz="1800" dirty="0" err="1">
                <a:effectLst/>
                <a:latin typeface="Times New Roman" panose="02020603050405020304" pitchFamily="18" charset="0"/>
                <a:ea typeface="Aptos" panose="020B0004020202020204" pitchFamily="34" charset="0"/>
                <a:cs typeface="Aptos" panose="020B0004020202020204" pitchFamily="34" charset="0"/>
              </a:rPr>
              <a:t>progetto</a:t>
            </a:r>
            <a:r>
              <a:rPr lang="en-US" sz="1800" dirty="0">
                <a:effectLst/>
                <a:latin typeface="Times New Roman" panose="02020603050405020304" pitchFamily="18" charset="0"/>
                <a:ea typeface="Aptos" panose="020B0004020202020204" pitchFamily="34" charset="0"/>
                <a:cs typeface="Aptos" panose="020B0004020202020204" pitchFamily="34" charset="0"/>
              </a:rPr>
              <a:t>.</a:t>
            </a:r>
          </a:p>
          <a:p>
            <a:pPr marL="0" marR="0">
              <a:spcAft>
                <a:spcPts val="900"/>
              </a:spcAft>
            </a:pP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0" marR="0">
              <a:spcAft>
                <a:spcPts val="900"/>
              </a:spcAft>
            </a:pPr>
            <a:r>
              <a:rPr lang="en-US" sz="1800" dirty="0">
                <a:effectLst/>
                <a:latin typeface="Times New Roman" panose="02020603050405020304" pitchFamily="18" charset="0"/>
                <a:ea typeface="Aptos" panose="020B0004020202020204" pitchFamily="34" charset="0"/>
                <a:cs typeface="Aptos" panose="020B0004020202020204" pitchFamily="34" charset="0"/>
              </a:rPr>
              <a:t>LOTUS </a:t>
            </a:r>
            <a:r>
              <a:rPr lang="en-US" sz="1800" dirty="0" err="1">
                <a:effectLst/>
                <a:latin typeface="Times New Roman" panose="02020603050405020304" pitchFamily="18" charset="0"/>
                <a:ea typeface="Aptos" panose="020B0004020202020204" pitchFamily="34" charset="0"/>
                <a:cs typeface="Aptos" panose="020B0004020202020204" pitchFamily="34" charset="0"/>
              </a:rPr>
              <a:t>si</a:t>
            </a:r>
            <a:r>
              <a:rPr lang="en-US" sz="1800" dirty="0">
                <a:effectLst/>
                <a:latin typeface="Times New Roman" panose="02020603050405020304" pitchFamily="18" charset="0"/>
                <a:ea typeface="Aptos" panose="020B0004020202020204" pitchFamily="34" charset="0"/>
                <a:cs typeface="Aptos" panose="020B0004020202020204" pitchFamily="34" charset="0"/>
              </a:rPr>
              <a:t> </a:t>
            </a:r>
            <a:r>
              <a:rPr lang="en-US" sz="1800" dirty="0" err="1">
                <a:effectLst/>
                <a:latin typeface="Times New Roman" panose="02020603050405020304" pitchFamily="18" charset="0"/>
                <a:ea typeface="Aptos" panose="020B0004020202020204" pitchFamily="34" charset="0"/>
                <a:cs typeface="Aptos" panose="020B0004020202020204" pitchFamily="34" charset="0"/>
              </a:rPr>
              <a:t>avvale</a:t>
            </a:r>
            <a:r>
              <a:rPr lang="en-US" sz="1800" dirty="0">
                <a:effectLst/>
                <a:latin typeface="Times New Roman" panose="02020603050405020304" pitchFamily="18" charset="0"/>
                <a:ea typeface="Aptos" panose="020B0004020202020204" pitchFamily="34" charset="0"/>
                <a:cs typeface="Aptos" panose="020B0004020202020204" pitchFamily="34" charset="0"/>
              </a:rPr>
              <a:t> </a:t>
            </a:r>
            <a:r>
              <a:rPr lang="en-US" sz="1800" dirty="0" err="1">
                <a:effectLst/>
                <a:latin typeface="Times New Roman" panose="02020603050405020304" pitchFamily="18" charset="0"/>
                <a:ea typeface="Aptos" panose="020B0004020202020204" pitchFamily="34" charset="0"/>
                <a:cs typeface="Aptos" panose="020B0004020202020204" pitchFamily="34" charset="0"/>
              </a:rPr>
              <a:t>inoltre</a:t>
            </a:r>
            <a:r>
              <a:rPr lang="en-US" sz="1800" dirty="0">
                <a:effectLst/>
                <a:latin typeface="Times New Roman" panose="02020603050405020304" pitchFamily="18" charset="0"/>
                <a:ea typeface="Aptos" panose="020B0004020202020204" pitchFamily="34" charset="0"/>
                <a:cs typeface="Aptos" panose="020B0004020202020204" pitchFamily="34" charset="0"/>
              </a:rPr>
              <a:t> di </a:t>
            </a:r>
            <a:r>
              <a:rPr lang="en-US" sz="1800" dirty="0" err="1">
                <a:effectLst/>
                <a:latin typeface="Times New Roman" panose="02020603050405020304" pitchFamily="18" charset="0"/>
                <a:ea typeface="Aptos" panose="020B0004020202020204" pitchFamily="34" charset="0"/>
                <a:cs typeface="Aptos" panose="020B0004020202020204" pitchFamily="34" charset="0"/>
              </a:rPr>
              <a:t>infrastrutture</a:t>
            </a:r>
            <a:r>
              <a:rPr lang="en-US" sz="1800" dirty="0">
                <a:effectLst/>
                <a:latin typeface="Times New Roman" panose="02020603050405020304" pitchFamily="18" charset="0"/>
                <a:ea typeface="Aptos" panose="020B0004020202020204" pitchFamily="34" charset="0"/>
                <a:cs typeface="Aptos" panose="020B0004020202020204" pitchFamily="34" charset="0"/>
              </a:rPr>
              <a:t> di </a:t>
            </a:r>
            <a:r>
              <a:rPr lang="en-US" sz="1800" dirty="0" err="1">
                <a:effectLst/>
                <a:latin typeface="Times New Roman" panose="02020603050405020304" pitchFamily="18" charset="0"/>
                <a:ea typeface="Aptos" panose="020B0004020202020204" pitchFamily="34" charset="0"/>
                <a:cs typeface="Aptos" panose="020B0004020202020204" pitchFamily="34" charset="0"/>
              </a:rPr>
              <a:t>ricerca</a:t>
            </a:r>
            <a:r>
              <a:rPr lang="en-US" sz="1800" dirty="0">
                <a:effectLst/>
                <a:latin typeface="Times New Roman" panose="02020603050405020304" pitchFamily="18" charset="0"/>
                <a:ea typeface="Aptos" panose="020B0004020202020204" pitchFamily="34" charset="0"/>
                <a:cs typeface="Aptos" panose="020B0004020202020204" pitchFamily="34" charset="0"/>
              </a:rPr>
              <a:t> </a:t>
            </a:r>
            <a:r>
              <a:rPr lang="en-US" sz="1800" dirty="0" err="1">
                <a:effectLst/>
                <a:latin typeface="Times New Roman" panose="02020603050405020304" pitchFamily="18" charset="0"/>
                <a:ea typeface="Aptos" panose="020B0004020202020204" pitchFamily="34" charset="0"/>
                <a:cs typeface="Aptos" panose="020B0004020202020204" pitchFamily="34" charset="0"/>
              </a:rPr>
              <a:t>all’avanguardia</a:t>
            </a:r>
            <a:r>
              <a:rPr lang="en-US" sz="1800" dirty="0">
                <a:effectLst/>
                <a:latin typeface="Times New Roman" panose="02020603050405020304" pitchFamily="18" charset="0"/>
                <a:ea typeface="Aptos" panose="020B0004020202020204" pitchFamily="34" charset="0"/>
                <a:cs typeface="Aptos" panose="020B0004020202020204" pitchFamily="34" charset="0"/>
              </a:rPr>
              <a:t> come ITINERIS, ELIXIR, SEE LIFE, EMMA ed EBRAINS integrate </a:t>
            </a:r>
            <a:r>
              <a:rPr lang="en-US" sz="1800" dirty="0" err="1">
                <a:effectLst/>
                <a:latin typeface="Times New Roman" panose="02020603050405020304" pitchFamily="18" charset="0"/>
                <a:ea typeface="Aptos" panose="020B0004020202020204" pitchFamily="34" charset="0"/>
                <a:cs typeface="Aptos" panose="020B0004020202020204" pitchFamily="34" charset="0"/>
              </a:rPr>
              <a:t>perfettamente</a:t>
            </a:r>
            <a:r>
              <a:rPr lang="en-US" sz="1800" dirty="0">
                <a:effectLst/>
                <a:latin typeface="Times New Roman" panose="02020603050405020304" pitchFamily="18" charset="0"/>
                <a:ea typeface="Aptos" panose="020B0004020202020204" pitchFamily="34" charset="0"/>
                <a:cs typeface="Aptos" panose="020B0004020202020204" pitchFamily="34" charset="0"/>
              </a:rPr>
              <a:t> </a:t>
            </a:r>
            <a:r>
              <a:rPr lang="en-US" sz="1800" dirty="0" err="1">
                <a:effectLst/>
                <a:latin typeface="Times New Roman" panose="02020603050405020304" pitchFamily="18" charset="0"/>
                <a:ea typeface="Aptos" panose="020B0004020202020204" pitchFamily="34" charset="0"/>
                <a:cs typeface="Aptos" panose="020B0004020202020204" pitchFamily="34" charset="0"/>
              </a:rPr>
              <a:t>nelle</a:t>
            </a:r>
            <a:r>
              <a:rPr lang="en-US" sz="1800" dirty="0">
                <a:effectLst/>
                <a:latin typeface="Times New Roman" panose="02020603050405020304" pitchFamily="18" charset="0"/>
                <a:ea typeface="Aptos" panose="020B0004020202020204" pitchFamily="34" charset="0"/>
                <a:cs typeface="Aptos" panose="020B0004020202020204" pitchFamily="34" charset="0"/>
              </a:rPr>
              <a:t> </a:t>
            </a:r>
            <a:r>
              <a:rPr lang="en-US" sz="1800" dirty="0" err="1">
                <a:effectLst/>
                <a:latin typeface="Times New Roman" panose="02020603050405020304" pitchFamily="18" charset="0"/>
                <a:ea typeface="Aptos" panose="020B0004020202020204" pitchFamily="34" charset="0"/>
                <a:cs typeface="Aptos" panose="020B0004020202020204" pitchFamily="34" charset="0"/>
              </a:rPr>
              <a:t>attivita</a:t>
            </a:r>
            <a:r>
              <a:rPr lang="en-US" sz="1800" dirty="0">
                <a:effectLst/>
                <a:latin typeface="Times New Roman" panose="02020603050405020304" pitchFamily="18" charset="0"/>
                <a:ea typeface="Aptos" panose="020B0004020202020204" pitchFamily="34" charset="0"/>
                <a:cs typeface="Aptos" panose="020B0004020202020204" pitchFamily="34" charset="0"/>
              </a:rPr>
              <a:t>’ </a:t>
            </a:r>
            <a:r>
              <a:rPr lang="en-US" sz="1800" dirty="0" err="1">
                <a:effectLst/>
                <a:latin typeface="Times New Roman" panose="02020603050405020304" pitchFamily="18" charset="0"/>
                <a:ea typeface="Aptos" panose="020B0004020202020204" pitchFamily="34" charset="0"/>
                <a:cs typeface="Aptos" panose="020B0004020202020204" pitchFamily="34" charset="0"/>
              </a:rPr>
              <a:t>dell’aggregazione</a:t>
            </a:r>
            <a:r>
              <a:rPr lang="en-US" sz="1800" dirty="0">
                <a:effectLst/>
                <a:latin typeface="Times New Roman" panose="02020603050405020304" pitchFamily="18" charset="0"/>
                <a:ea typeface="Aptos" panose="020B0004020202020204" pitchFamily="34" charset="0"/>
                <a:cs typeface="Aptos" panose="020B0004020202020204" pitchFamily="34" charset="0"/>
              </a:rPr>
              <a:t>. </a:t>
            </a:r>
            <a:r>
              <a:rPr lang="en-US" sz="1800" dirty="0" err="1">
                <a:effectLst/>
                <a:latin typeface="Times New Roman" panose="02020603050405020304" pitchFamily="18" charset="0"/>
                <a:ea typeface="Aptos" panose="020B0004020202020204" pitchFamily="34" charset="0"/>
                <a:cs typeface="Aptos" panose="020B0004020202020204" pitchFamily="34" charset="0"/>
              </a:rPr>
              <a:t>Queste</a:t>
            </a:r>
            <a:r>
              <a:rPr lang="en-US" sz="1800" dirty="0">
                <a:effectLst/>
                <a:latin typeface="Times New Roman" panose="02020603050405020304" pitchFamily="18" charset="0"/>
                <a:ea typeface="Aptos" panose="020B0004020202020204" pitchFamily="34" charset="0"/>
                <a:cs typeface="Aptos" panose="020B0004020202020204" pitchFamily="34" charset="0"/>
              </a:rPr>
              <a:t> </a:t>
            </a:r>
            <a:r>
              <a:rPr lang="en-US" sz="1800" dirty="0" err="1">
                <a:effectLst/>
                <a:latin typeface="Times New Roman" panose="02020603050405020304" pitchFamily="18" charset="0"/>
                <a:ea typeface="Aptos" panose="020B0004020202020204" pitchFamily="34" charset="0"/>
                <a:cs typeface="Aptos" panose="020B0004020202020204" pitchFamily="34" charset="0"/>
              </a:rPr>
              <a:t>infrastrutture</a:t>
            </a:r>
            <a:r>
              <a:rPr lang="en-US" sz="1800" dirty="0">
                <a:effectLst/>
                <a:latin typeface="Times New Roman" panose="02020603050405020304" pitchFamily="18" charset="0"/>
                <a:ea typeface="Aptos" panose="020B0004020202020204" pitchFamily="34" charset="0"/>
                <a:cs typeface="Aptos" panose="020B0004020202020204" pitchFamily="34" charset="0"/>
              </a:rPr>
              <a:t> </a:t>
            </a:r>
            <a:r>
              <a:rPr lang="en-US" sz="1800" dirty="0" err="1">
                <a:effectLst/>
                <a:latin typeface="Times New Roman" panose="02020603050405020304" pitchFamily="18" charset="0"/>
                <a:ea typeface="Aptos" panose="020B0004020202020204" pitchFamily="34" charset="0"/>
                <a:cs typeface="Aptos" panose="020B0004020202020204" pitchFamily="34" charset="0"/>
              </a:rPr>
              <a:t>rappresentano</a:t>
            </a:r>
            <a:r>
              <a:rPr lang="en-US" sz="1800" dirty="0">
                <a:effectLst/>
                <a:latin typeface="Times New Roman" panose="02020603050405020304" pitchFamily="18" charset="0"/>
                <a:ea typeface="Aptos" panose="020B0004020202020204" pitchFamily="34" charset="0"/>
                <a:cs typeface="Aptos" panose="020B0004020202020204" pitchFamily="34" charset="0"/>
              </a:rPr>
              <a:t> un </a:t>
            </a:r>
            <a:r>
              <a:rPr lang="en-US" sz="1800" dirty="0" err="1">
                <a:effectLst/>
                <a:latin typeface="Times New Roman" panose="02020603050405020304" pitchFamily="18" charset="0"/>
                <a:ea typeface="Aptos" panose="020B0004020202020204" pitchFamily="34" charset="0"/>
                <a:cs typeface="Aptos" panose="020B0004020202020204" pitchFamily="34" charset="0"/>
              </a:rPr>
              <a:t>pilastro</a:t>
            </a:r>
            <a:r>
              <a:rPr lang="en-US" sz="1800" dirty="0">
                <a:effectLst/>
                <a:latin typeface="Times New Roman" panose="02020603050405020304" pitchFamily="18" charset="0"/>
                <a:ea typeface="Aptos" panose="020B0004020202020204" pitchFamily="34" charset="0"/>
                <a:cs typeface="Aptos" panose="020B0004020202020204" pitchFamily="34" charset="0"/>
              </a:rPr>
              <a:t> </a:t>
            </a:r>
            <a:r>
              <a:rPr lang="en-US" sz="1800" dirty="0" err="1">
                <a:effectLst/>
                <a:latin typeface="Times New Roman" panose="02020603050405020304" pitchFamily="18" charset="0"/>
                <a:ea typeface="Aptos" panose="020B0004020202020204" pitchFamily="34" charset="0"/>
                <a:cs typeface="Aptos" panose="020B0004020202020204" pitchFamily="34" charset="0"/>
              </a:rPr>
              <a:t>strategico</a:t>
            </a:r>
            <a:r>
              <a:rPr lang="en-US" sz="1800" dirty="0">
                <a:effectLst/>
                <a:latin typeface="Times New Roman" panose="02020603050405020304" pitchFamily="18" charset="0"/>
                <a:ea typeface="Aptos" panose="020B0004020202020204" pitchFamily="34" charset="0"/>
                <a:cs typeface="Aptos" panose="020B0004020202020204" pitchFamily="34" charset="0"/>
              </a:rPr>
              <a:t> ed </a:t>
            </a:r>
            <a:r>
              <a:rPr lang="en-US" sz="1800" dirty="0" err="1">
                <a:effectLst/>
                <a:latin typeface="Times New Roman" panose="02020603050405020304" pitchFamily="18" charset="0"/>
                <a:ea typeface="Aptos" panose="020B0004020202020204" pitchFamily="34" charset="0"/>
                <a:cs typeface="Aptos" panose="020B0004020202020204" pitchFamily="34" charset="0"/>
              </a:rPr>
              <a:t>essemziale</a:t>
            </a:r>
            <a:r>
              <a:rPr lang="en-US" sz="1800" dirty="0">
                <a:effectLst/>
                <a:latin typeface="Times New Roman" panose="02020603050405020304" pitchFamily="18" charset="0"/>
                <a:ea typeface="Aptos" panose="020B0004020202020204" pitchFamily="34" charset="0"/>
                <a:cs typeface="Aptos" panose="020B0004020202020204" pitchFamily="34" charset="0"/>
              </a:rPr>
              <a:t> per il </a:t>
            </a:r>
            <a:r>
              <a:rPr lang="en-US" sz="1800" dirty="0" err="1">
                <a:effectLst/>
                <a:latin typeface="Times New Roman" panose="02020603050405020304" pitchFamily="18" charset="0"/>
                <a:ea typeface="Aptos" panose="020B0004020202020204" pitchFamily="34" charset="0"/>
                <a:cs typeface="Aptos" panose="020B0004020202020204" pitchFamily="34" charset="0"/>
              </a:rPr>
              <a:t>progetto</a:t>
            </a:r>
            <a:r>
              <a:rPr lang="en-US" sz="1800" dirty="0">
                <a:effectLst/>
                <a:latin typeface="Times New Roman" panose="02020603050405020304" pitchFamily="18" charset="0"/>
                <a:ea typeface="Aptos" panose="020B0004020202020204" pitchFamily="34" charset="0"/>
                <a:cs typeface="Aptos" panose="020B0004020202020204" pitchFamily="34" charset="0"/>
              </a:rPr>
              <a:t>, </a:t>
            </a:r>
            <a:r>
              <a:rPr lang="en-US" sz="1800" dirty="0" err="1">
                <a:effectLst/>
                <a:latin typeface="Times New Roman" panose="02020603050405020304" pitchFamily="18" charset="0"/>
                <a:ea typeface="Aptos" panose="020B0004020202020204" pitchFamily="34" charset="0"/>
                <a:cs typeface="Aptos" panose="020B0004020202020204" pitchFamily="34" charset="0"/>
              </a:rPr>
              <a:t>combinando</a:t>
            </a:r>
            <a:r>
              <a:rPr lang="en-US" sz="1800" dirty="0">
                <a:effectLst/>
                <a:latin typeface="Times New Roman" panose="02020603050405020304" pitchFamily="18" charset="0"/>
                <a:ea typeface="Aptos" panose="020B0004020202020204" pitchFamily="34" charset="0"/>
                <a:cs typeface="Aptos" panose="020B0004020202020204" pitchFamily="34" charset="0"/>
              </a:rPr>
              <a:t> </a:t>
            </a:r>
            <a:r>
              <a:rPr lang="en-US" sz="1800" dirty="0" err="1">
                <a:effectLst/>
                <a:latin typeface="Times New Roman" panose="02020603050405020304" pitchFamily="18" charset="0"/>
                <a:ea typeface="Aptos" panose="020B0004020202020204" pitchFamily="34" charset="0"/>
                <a:cs typeface="Aptos" panose="020B0004020202020204" pitchFamily="34" charset="0"/>
              </a:rPr>
              <a:t>biologia</a:t>
            </a:r>
            <a:r>
              <a:rPr lang="en-US" sz="1800" dirty="0">
                <a:effectLst/>
                <a:latin typeface="Times New Roman" panose="02020603050405020304" pitchFamily="18" charset="0"/>
                <a:ea typeface="Aptos" panose="020B0004020202020204" pitchFamily="34" charset="0"/>
                <a:cs typeface="Aptos" panose="020B0004020202020204" pitchFamily="34" charset="0"/>
              </a:rPr>
              <a:t> </a:t>
            </a:r>
            <a:r>
              <a:rPr lang="en-US" sz="1800" dirty="0" err="1">
                <a:effectLst/>
                <a:latin typeface="Times New Roman" panose="02020603050405020304" pitchFamily="18" charset="0"/>
                <a:ea typeface="Aptos" panose="020B0004020202020204" pitchFamily="34" charset="0"/>
                <a:cs typeface="Aptos" panose="020B0004020202020204" pitchFamily="34" charset="0"/>
              </a:rPr>
              <a:t>dei</a:t>
            </a:r>
            <a:r>
              <a:rPr lang="en-US" sz="1800" dirty="0">
                <a:effectLst/>
                <a:latin typeface="Times New Roman" panose="02020603050405020304" pitchFamily="18" charset="0"/>
                <a:ea typeface="Aptos" panose="020B0004020202020204" pitchFamily="34" charset="0"/>
                <a:cs typeface="Aptos" panose="020B0004020202020204" pitchFamily="34" charset="0"/>
              </a:rPr>
              <a:t> </a:t>
            </a:r>
            <a:r>
              <a:rPr lang="en-US" sz="1800" dirty="0" err="1">
                <a:effectLst/>
                <a:latin typeface="Times New Roman" panose="02020603050405020304" pitchFamily="18" charset="0"/>
                <a:ea typeface="Aptos" panose="020B0004020202020204" pitchFamily="34" charset="0"/>
                <a:cs typeface="Aptos" panose="020B0004020202020204" pitchFamily="34" charset="0"/>
              </a:rPr>
              <a:t>sistemi</a:t>
            </a:r>
            <a:r>
              <a:rPr lang="en-US" sz="1800" dirty="0">
                <a:effectLst/>
                <a:latin typeface="Times New Roman" panose="02020603050405020304" pitchFamily="18" charset="0"/>
                <a:ea typeface="Aptos" panose="020B0004020202020204" pitchFamily="34" charset="0"/>
                <a:cs typeface="Aptos" panose="020B0004020202020204" pitchFamily="34" charset="0"/>
              </a:rPr>
              <a:t>, imaging, </a:t>
            </a:r>
            <a:r>
              <a:rPr lang="en-US" sz="1800" dirty="0" err="1">
                <a:effectLst/>
                <a:latin typeface="Times New Roman" panose="02020603050405020304" pitchFamily="18" charset="0"/>
                <a:ea typeface="Aptos" panose="020B0004020202020204" pitchFamily="34" charset="0"/>
                <a:cs typeface="Aptos" panose="020B0004020202020204" pitchFamily="34" charset="0"/>
              </a:rPr>
              <a:t>intelligenza</a:t>
            </a:r>
            <a:r>
              <a:rPr lang="en-US" sz="1800" dirty="0">
                <a:effectLst/>
                <a:latin typeface="Times New Roman" panose="02020603050405020304" pitchFamily="18" charset="0"/>
                <a:ea typeface="Aptos" panose="020B0004020202020204" pitchFamily="34" charset="0"/>
                <a:cs typeface="Aptos" panose="020B0004020202020204" pitchFamily="34" charset="0"/>
              </a:rPr>
              <a:t> </a:t>
            </a:r>
            <a:r>
              <a:rPr lang="en-US" sz="1800" dirty="0" err="1">
                <a:effectLst/>
                <a:latin typeface="Times New Roman" panose="02020603050405020304" pitchFamily="18" charset="0"/>
                <a:ea typeface="Aptos" panose="020B0004020202020204" pitchFamily="34" charset="0"/>
                <a:cs typeface="Aptos" panose="020B0004020202020204" pitchFamily="34" charset="0"/>
              </a:rPr>
              <a:t>artificiale</a:t>
            </a:r>
            <a:r>
              <a:rPr lang="en-US" sz="1800" dirty="0">
                <a:effectLst/>
                <a:latin typeface="Times New Roman" panose="02020603050405020304" pitchFamily="18" charset="0"/>
                <a:ea typeface="Aptos" panose="020B0004020202020204" pitchFamily="34" charset="0"/>
                <a:cs typeface="Aptos" panose="020B0004020202020204" pitchFamily="34" charset="0"/>
              </a:rPr>
              <a:t> e </a:t>
            </a:r>
            <a:r>
              <a:rPr lang="en-US" sz="1800" dirty="0" err="1">
                <a:effectLst/>
                <a:latin typeface="Times New Roman" panose="02020603050405020304" pitchFamily="18" charset="0"/>
                <a:ea typeface="Aptos" panose="020B0004020202020204" pitchFamily="34" charset="0"/>
                <a:cs typeface="Aptos" panose="020B0004020202020204" pitchFamily="34" charset="0"/>
              </a:rPr>
              <a:t>neuroscienze</a:t>
            </a:r>
            <a:r>
              <a:rPr lang="en-US" sz="1800" dirty="0">
                <a:effectLst/>
                <a:latin typeface="Times New Roman" panose="02020603050405020304" pitchFamily="18" charset="0"/>
                <a:ea typeface="Aptos" panose="020B0004020202020204" pitchFamily="34" charset="0"/>
                <a:cs typeface="Aptos" panose="020B0004020202020204" pitchFamily="34" charset="0"/>
              </a:rPr>
              <a:t> </a:t>
            </a:r>
            <a:r>
              <a:rPr lang="en-US" sz="1800" dirty="0" err="1">
                <a:effectLst/>
                <a:latin typeface="Times New Roman" panose="02020603050405020304" pitchFamily="18" charset="0"/>
                <a:ea typeface="Aptos" panose="020B0004020202020204" pitchFamily="34" charset="0"/>
                <a:cs typeface="Aptos" panose="020B0004020202020204" pitchFamily="34" charset="0"/>
              </a:rPr>
              <a:t>computazionali</a:t>
            </a:r>
            <a:r>
              <a:rPr lang="en-US" sz="1800" dirty="0">
                <a:effectLst/>
                <a:latin typeface="Times New Roman" panose="02020603050405020304" pitchFamily="18" charset="0"/>
                <a:ea typeface="Aptos" panose="020B0004020202020204" pitchFamily="34" charset="0"/>
                <a:cs typeface="Aptos" panose="020B0004020202020204" pitchFamily="34" charset="0"/>
              </a:rPr>
              <a:t> per </a:t>
            </a:r>
            <a:r>
              <a:rPr lang="en-US" sz="1800" dirty="0" err="1">
                <a:effectLst/>
                <a:latin typeface="Times New Roman" panose="02020603050405020304" pitchFamily="18" charset="0"/>
                <a:ea typeface="Aptos" panose="020B0004020202020204" pitchFamily="34" charset="0"/>
                <a:cs typeface="Aptos" panose="020B0004020202020204" pitchFamily="34" charset="0"/>
              </a:rPr>
              <a:t>esplorare</a:t>
            </a:r>
            <a:r>
              <a:rPr lang="en-US" sz="1800" dirty="0">
                <a:effectLst/>
                <a:latin typeface="Times New Roman" panose="02020603050405020304" pitchFamily="18" charset="0"/>
                <a:ea typeface="Aptos" panose="020B0004020202020204" pitchFamily="34" charset="0"/>
                <a:cs typeface="Aptos" panose="020B0004020202020204" pitchFamily="34" charset="0"/>
              </a:rPr>
              <a:t> i </a:t>
            </a:r>
            <a:r>
              <a:rPr lang="en-US" sz="1800" dirty="0" err="1">
                <a:effectLst/>
                <a:latin typeface="Times New Roman" panose="02020603050405020304" pitchFamily="18" charset="0"/>
                <a:ea typeface="Aptos" panose="020B0004020202020204" pitchFamily="34" charset="0"/>
                <a:cs typeface="Aptos" panose="020B0004020202020204" pitchFamily="34" charset="0"/>
              </a:rPr>
              <a:t>meccanismi</a:t>
            </a:r>
            <a:r>
              <a:rPr lang="en-US" sz="1800" dirty="0">
                <a:effectLst/>
                <a:latin typeface="Times New Roman" panose="02020603050405020304" pitchFamily="18" charset="0"/>
                <a:ea typeface="Aptos" panose="020B0004020202020204" pitchFamily="34" charset="0"/>
                <a:cs typeface="Aptos" panose="020B0004020202020204" pitchFamily="34" charset="0"/>
              </a:rPr>
              <a:t> di </a:t>
            </a:r>
            <a:r>
              <a:rPr lang="en-US" sz="1800" dirty="0" err="1">
                <a:effectLst/>
                <a:latin typeface="Times New Roman" panose="02020603050405020304" pitchFamily="18" charset="0"/>
                <a:ea typeface="Aptos" panose="020B0004020202020204" pitchFamily="34" charset="0"/>
                <a:cs typeface="Aptos" panose="020B0004020202020204" pitchFamily="34" charset="0"/>
              </a:rPr>
              <a:t>resilienza</a:t>
            </a:r>
            <a:r>
              <a:rPr lang="en-US" sz="1800" dirty="0">
                <a:effectLst/>
                <a:latin typeface="Times New Roman" panose="02020603050405020304" pitchFamily="18" charset="0"/>
                <a:ea typeface="Aptos" panose="020B0004020202020204" pitchFamily="34" charset="0"/>
                <a:cs typeface="Aptos" panose="020B0004020202020204" pitchFamily="34" charset="0"/>
              </a:rPr>
              <a:t> </a:t>
            </a:r>
            <a:r>
              <a:rPr lang="en-US" sz="1800" dirty="0" err="1">
                <a:effectLst/>
                <a:latin typeface="Times New Roman" panose="02020603050405020304" pitchFamily="18" charset="0"/>
                <a:ea typeface="Aptos" panose="020B0004020202020204" pitchFamily="34" charset="0"/>
                <a:cs typeface="Aptos" panose="020B0004020202020204" pitchFamily="34" charset="0"/>
              </a:rPr>
              <a:t>cerebrale</a:t>
            </a:r>
            <a:r>
              <a:rPr lang="en-US" sz="1800" dirty="0">
                <a:effectLst/>
                <a:latin typeface="Times New Roman" panose="02020603050405020304" pitchFamily="18" charset="0"/>
                <a:ea typeface="Aptos" panose="020B0004020202020204" pitchFamily="34" charset="0"/>
                <a:cs typeface="Aptos" panose="020B0004020202020204" pitchFamily="34" charset="0"/>
              </a:rPr>
              <a:t> e </a:t>
            </a:r>
            <a:r>
              <a:rPr lang="en-US" sz="1800" dirty="0" err="1">
                <a:effectLst/>
                <a:latin typeface="Times New Roman" panose="02020603050405020304" pitchFamily="18" charset="0"/>
                <a:ea typeface="Aptos" panose="020B0004020202020204" pitchFamily="34" charset="0"/>
                <a:cs typeface="Aptos" panose="020B0004020202020204" pitchFamily="34" charset="0"/>
              </a:rPr>
              <a:t>promuovere</a:t>
            </a:r>
            <a:r>
              <a:rPr lang="en-US" sz="1800" dirty="0">
                <a:effectLst/>
                <a:latin typeface="Times New Roman" panose="02020603050405020304" pitchFamily="18" charset="0"/>
                <a:ea typeface="Aptos" panose="020B0004020202020204" pitchFamily="34" charset="0"/>
                <a:cs typeface="Aptos" panose="020B0004020202020204" pitchFamily="34" charset="0"/>
              </a:rPr>
              <a:t> </a:t>
            </a:r>
            <a:r>
              <a:rPr lang="en-US" sz="1800" dirty="0" err="1">
                <a:effectLst/>
                <a:latin typeface="Times New Roman" panose="02020603050405020304" pitchFamily="18" charset="0"/>
                <a:ea typeface="Aptos" panose="020B0004020202020204" pitchFamily="34" charset="0"/>
                <a:cs typeface="Aptos" panose="020B0004020202020204" pitchFamily="34" charset="0"/>
              </a:rPr>
              <a:t>innovazioni</a:t>
            </a:r>
            <a:r>
              <a:rPr lang="en-US" sz="1800" dirty="0">
                <a:effectLst/>
                <a:latin typeface="Times New Roman" panose="02020603050405020304" pitchFamily="18" charset="0"/>
                <a:ea typeface="Aptos" panose="020B0004020202020204" pitchFamily="34" charset="0"/>
                <a:cs typeface="Aptos" panose="020B0004020202020204" pitchFamily="34" charset="0"/>
              </a:rPr>
              <a:t> </a:t>
            </a:r>
            <a:r>
              <a:rPr lang="en-US" sz="1800" dirty="0" err="1">
                <a:effectLst/>
                <a:latin typeface="Times New Roman" panose="02020603050405020304" pitchFamily="18" charset="0"/>
                <a:ea typeface="Aptos" panose="020B0004020202020204" pitchFamily="34" charset="0"/>
                <a:cs typeface="Aptos" panose="020B0004020202020204" pitchFamily="34" charset="0"/>
              </a:rPr>
              <a:t>nella</a:t>
            </a:r>
            <a:r>
              <a:rPr lang="en-US" sz="1800" dirty="0">
                <a:effectLst/>
                <a:latin typeface="Times New Roman" panose="02020603050405020304" pitchFamily="18" charset="0"/>
                <a:ea typeface="Aptos" panose="020B0004020202020204" pitchFamily="34" charset="0"/>
                <a:cs typeface="Aptos" panose="020B0004020202020204" pitchFamily="34" charset="0"/>
              </a:rPr>
              <a:t> </a:t>
            </a:r>
            <a:r>
              <a:rPr lang="en-US" sz="1800" dirty="0" err="1">
                <a:effectLst/>
                <a:latin typeface="Times New Roman" panose="02020603050405020304" pitchFamily="18" charset="0"/>
                <a:ea typeface="Aptos" panose="020B0004020202020204" pitchFamily="34" charset="0"/>
                <a:cs typeface="Aptos" panose="020B0004020202020204" pitchFamily="34" charset="0"/>
              </a:rPr>
              <a:t>diagnosi</a:t>
            </a:r>
            <a:r>
              <a:rPr lang="en-US" sz="1800" dirty="0">
                <a:effectLst/>
                <a:latin typeface="Times New Roman" panose="02020603050405020304" pitchFamily="18" charset="0"/>
                <a:ea typeface="Aptos" panose="020B0004020202020204" pitchFamily="34" charset="0"/>
                <a:cs typeface="Aptos" panose="020B0004020202020204" pitchFamily="34" charset="0"/>
              </a:rPr>
              <a:t> e </a:t>
            </a:r>
            <a:r>
              <a:rPr lang="en-US" sz="1800" dirty="0" err="1">
                <a:effectLst/>
                <a:latin typeface="Times New Roman" panose="02020603050405020304" pitchFamily="18" charset="0"/>
                <a:ea typeface="Aptos" panose="020B0004020202020204" pitchFamily="34" charset="0"/>
                <a:cs typeface="Aptos" panose="020B0004020202020204" pitchFamily="34" charset="0"/>
              </a:rPr>
              <a:t>nel</a:t>
            </a:r>
            <a:r>
              <a:rPr lang="en-US" sz="1800" dirty="0">
                <a:effectLst/>
                <a:latin typeface="Times New Roman" panose="02020603050405020304" pitchFamily="18" charset="0"/>
                <a:ea typeface="Aptos" panose="020B0004020202020204" pitchFamily="34" charset="0"/>
                <a:cs typeface="Aptos" panose="020B0004020202020204" pitchFamily="34" charset="0"/>
              </a:rPr>
              <a:t> </a:t>
            </a:r>
            <a:r>
              <a:rPr lang="en-US" sz="1800" dirty="0" err="1">
                <a:effectLst/>
                <a:latin typeface="Times New Roman" panose="02020603050405020304" pitchFamily="18" charset="0"/>
                <a:ea typeface="Aptos" panose="020B0004020202020204" pitchFamily="34" charset="0"/>
                <a:cs typeface="Aptos" panose="020B0004020202020204" pitchFamily="34" charset="0"/>
              </a:rPr>
              <a:t>trattamento</a:t>
            </a:r>
            <a:r>
              <a:rPr lang="en-US" sz="1800" dirty="0">
                <a:effectLst/>
                <a:latin typeface="Times New Roman" panose="02020603050405020304" pitchFamily="18" charset="0"/>
                <a:ea typeface="Aptos" panose="020B0004020202020204" pitchFamily="34" charset="0"/>
                <a:cs typeface="Aptos" panose="020B0004020202020204" pitchFamily="34" charset="0"/>
              </a:rPr>
              <a:t> </a:t>
            </a:r>
            <a:r>
              <a:rPr lang="en-US" sz="1800" dirty="0" err="1">
                <a:effectLst/>
                <a:latin typeface="Times New Roman" panose="02020603050405020304" pitchFamily="18" charset="0"/>
                <a:ea typeface="Aptos" panose="020B0004020202020204" pitchFamily="34" charset="0"/>
                <a:cs typeface="Aptos" panose="020B0004020202020204" pitchFamily="34" charset="0"/>
              </a:rPr>
              <a:t>delle</a:t>
            </a:r>
            <a:r>
              <a:rPr lang="en-US" sz="1800" dirty="0">
                <a:effectLst/>
                <a:latin typeface="Times New Roman" panose="02020603050405020304" pitchFamily="18" charset="0"/>
                <a:ea typeface="Aptos" panose="020B0004020202020204" pitchFamily="34" charset="0"/>
                <a:cs typeface="Aptos" panose="020B0004020202020204" pitchFamily="34" charset="0"/>
              </a:rPr>
              <a:t> </a:t>
            </a:r>
            <a:r>
              <a:rPr lang="en-US" sz="1800" dirty="0" err="1">
                <a:effectLst/>
                <a:latin typeface="Times New Roman" panose="02020603050405020304" pitchFamily="18" charset="0"/>
                <a:ea typeface="Aptos" panose="020B0004020202020204" pitchFamily="34" charset="0"/>
                <a:cs typeface="Aptos" panose="020B0004020202020204" pitchFamily="34" charset="0"/>
              </a:rPr>
              <a:t>malattie</a:t>
            </a:r>
            <a:r>
              <a:rPr lang="en-US" sz="1800" dirty="0">
                <a:effectLst/>
                <a:latin typeface="Times New Roman" panose="02020603050405020304" pitchFamily="18" charset="0"/>
                <a:ea typeface="Aptos" panose="020B0004020202020204" pitchFamily="34" charset="0"/>
                <a:cs typeface="Aptos" panose="020B0004020202020204" pitchFamily="34" charset="0"/>
              </a:rPr>
              <a:t> </a:t>
            </a:r>
            <a:r>
              <a:rPr lang="en-US" sz="1800" dirty="0" err="1">
                <a:effectLst/>
                <a:latin typeface="Times New Roman" panose="02020603050405020304" pitchFamily="18" charset="0"/>
                <a:ea typeface="Aptos" panose="020B0004020202020204" pitchFamily="34" charset="0"/>
                <a:cs typeface="Aptos" panose="020B0004020202020204" pitchFamily="34" charset="0"/>
              </a:rPr>
              <a:t>neurologiche</a:t>
            </a:r>
            <a:r>
              <a:rPr lang="en-US" sz="1800" dirty="0">
                <a:effectLst/>
                <a:latin typeface="Times New Roman" panose="02020603050405020304" pitchFamily="18" charset="0"/>
                <a:ea typeface="Aptos" panose="020B0004020202020204" pitchFamily="34" charset="0"/>
                <a:cs typeface="Aptos" panose="020B0004020202020204" pitchFamily="34" charset="0"/>
              </a:rPr>
              <a:t>.</a:t>
            </a:r>
            <a:endParaRPr lang="en-US" sz="1800" dirty="0">
              <a:effectLst/>
              <a:latin typeface="Aptos" panose="020B0004020202020204" pitchFamily="34" charset="0"/>
              <a:ea typeface="Aptos" panose="020B0004020202020204" pitchFamily="34" charset="0"/>
              <a:cs typeface="Aptos" panose="020B0004020202020204" pitchFamily="34" charset="0"/>
            </a:endParaRPr>
          </a:p>
          <a:p>
            <a:endParaRPr lang="it-IT" dirty="0"/>
          </a:p>
        </p:txBody>
      </p:sp>
      <p:sp>
        <p:nvSpPr>
          <p:cNvPr id="4" name="Segnaposto numero diapositiva 3"/>
          <p:cNvSpPr>
            <a:spLocks noGrp="1"/>
          </p:cNvSpPr>
          <p:nvPr>
            <p:ph type="sldNum" sz="quarter" idx="5"/>
          </p:nvPr>
        </p:nvSpPr>
        <p:spPr/>
        <p:txBody>
          <a:bodyPr/>
          <a:lstStyle/>
          <a:p>
            <a:fld id="{0EF95CD3-3A22-7242-9BAA-693F19E1744A}" type="slidenum">
              <a:rPr lang="it-IT" smtClean="0"/>
              <a:t>3</a:t>
            </a:fld>
            <a:endParaRPr lang="it-IT"/>
          </a:p>
        </p:txBody>
      </p:sp>
    </p:spTree>
    <p:extLst>
      <p:ext uri="{BB962C8B-B14F-4D97-AF65-F5344CB8AC3E}">
        <p14:creationId xmlns:p14="http://schemas.microsoft.com/office/powerpoint/2010/main" val="33856947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LOTUS </a:t>
            </a:r>
            <a:r>
              <a:rPr lang="en-US" dirty="0" err="1"/>
              <a:t>sfruttera</a:t>
            </a:r>
            <a:r>
              <a:rPr lang="en-US" dirty="0"/>
              <a:t>’ le </a:t>
            </a:r>
            <a:r>
              <a:rPr lang="en-US" dirty="0" err="1"/>
              <a:t>competenze</a:t>
            </a:r>
            <a:r>
              <a:rPr lang="en-US" dirty="0"/>
              <a:t> consolidate degli </a:t>
            </a:r>
            <a:r>
              <a:rPr lang="en-US" dirty="0" err="1"/>
              <a:t>istituti</a:t>
            </a:r>
            <a:r>
              <a:rPr lang="en-US" dirty="0"/>
              <a:t> e </a:t>
            </a:r>
            <a:r>
              <a:rPr lang="en-US" dirty="0" err="1"/>
              <a:t>infrastrutture</a:t>
            </a:r>
            <a:r>
              <a:rPr lang="en-US" dirty="0"/>
              <a:t> CNR ma </a:t>
            </a:r>
            <a:r>
              <a:rPr lang="en-US" dirty="0" err="1"/>
              <a:t>rafforzera</a:t>
            </a:r>
            <a:r>
              <a:rPr lang="en-US" dirty="0"/>
              <a:t>’ </a:t>
            </a:r>
            <a:r>
              <a:rPr lang="en-US" dirty="0" err="1"/>
              <a:t>anche</a:t>
            </a:r>
            <a:r>
              <a:rPr lang="en-US" dirty="0"/>
              <a:t> le </a:t>
            </a:r>
            <a:r>
              <a:rPr lang="en-US" dirty="0" err="1"/>
              <a:t>collaborazioni</a:t>
            </a:r>
            <a:r>
              <a:rPr lang="en-US" dirty="0"/>
              <a:t> </a:t>
            </a:r>
            <a:r>
              <a:rPr lang="en-US" dirty="0" err="1"/>
              <a:t>esistenti</a:t>
            </a:r>
            <a:r>
              <a:rPr lang="en-US" dirty="0"/>
              <a:t> e ne </a:t>
            </a:r>
            <a:r>
              <a:rPr lang="en-US" dirty="0" err="1"/>
              <a:t>avviera</a:t>
            </a:r>
            <a:r>
              <a:rPr lang="en-US" dirty="0"/>
              <a:t>’ di </a:t>
            </a:r>
            <a:r>
              <a:rPr lang="en-US" dirty="0" err="1"/>
              <a:t>nuove</a:t>
            </a:r>
            <a:r>
              <a:rPr lang="en-US" dirty="0"/>
              <a:t> con </a:t>
            </a:r>
            <a:r>
              <a:rPr lang="en-US" dirty="0" err="1"/>
              <a:t>prestigiose</a:t>
            </a:r>
            <a:r>
              <a:rPr lang="en-US" dirty="0"/>
              <a:t> </a:t>
            </a:r>
            <a:r>
              <a:rPr lang="en-US" dirty="0" err="1"/>
              <a:t>istitutzioni</a:t>
            </a:r>
            <a:r>
              <a:rPr lang="en-US" dirty="0"/>
              <a:t> </a:t>
            </a:r>
            <a:r>
              <a:rPr lang="en-US" dirty="0" err="1"/>
              <a:t>internazionali</a:t>
            </a:r>
            <a:r>
              <a:rPr lang="en-US" dirty="0"/>
              <a:t> (</a:t>
            </a:r>
            <a:r>
              <a:rPr lang="en-US" dirty="0" err="1"/>
              <a:t>europee</a:t>
            </a:r>
            <a:r>
              <a:rPr lang="en-US" dirty="0"/>
              <a:t>, </a:t>
            </a:r>
            <a:r>
              <a:rPr lang="en-US" dirty="0" err="1"/>
              <a:t>americane</a:t>
            </a:r>
            <a:r>
              <a:rPr lang="en-US" dirty="0"/>
              <a:t> e </a:t>
            </a:r>
            <a:r>
              <a:rPr lang="en-US" dirty="0" err="1"/>
              <a:t>asiatiche</a:t>
            </a:r>
            <a:r>
              <a:rPr lang="en-US" dirty="0"/>
              <a:t>) I cui </a:t>
            </a:r>
            <a:r>
              <a:rPr lang="en-US" dirty="0" err="1"/>
              <a:t>temi</a:t>
            </a:r>
            <a:r>
              <a:rPr lang="en-US" dirty="0"/>
              <a:t> </a:t>
            </a:r>
            <a:r>
              <a:rPr lang="en-US" dirty="0" err="1"/>
              <a:t>sono</a:t>
            </a:r>
            <a:r>
              <a:rPr lang="en-US" dirty="0"/>
              <a:t> </a:t>
            </a:r>
            <a:r>
              <a:rPr lang="en-US" dirty="0" err="1"/>
              <a:t>strettamente</a:t>
            </a:r>
            <a:r>
              <a:rPr lang="en-US" dirty="0"/>
              <a:t> </a:t>
            </a:r>
            <a:r>
              <a:rPr lang="en-US" dirty="0" err="1"/>
              <a:t>legati</a:t>
            </a:r>
            <a:r>
              <a:rPr lang="en-US" dirty="0"/>
              <a:t> </a:t>
            </a:r>
            <a:r>
              <a:rPr lang="en-US" dirty="0" err="1"/>
              <a:t>agli</a:t>
            </a:r>
            <a:r>
              <a:rPr lang="en-US" dirty="0"/>
              <a:t> </a:t>
            </a:r>
            <a:r>
              <a:rPr lang="en-US" dirty="0" err="1"/>
              <a:t>obiettivi</a:t>
            </a:r>
            <a:r>
              <a:rPr lang="en-US" dirty="0"/>
              <a:t> del </a:t>
            </a:r>
            <a:r>
              <a:rPr lang="en-US" dirty="0" err="1"/>
              <a:t>progetto</a:t>
            </a:r>
            <a:r>
              <a:rPr lang="en-US" dirty="0"/>
              <a:t>.</a:t>
            </a:r>
          </a:p>
          <a:p>
            <a:endParaRPr lang="en-US" dirty="0"/>
          </a:p>
          <a:p>
            <a:r>
              <a:rPr lang="en-US" dirty="0"/>
              <a:t>LOTUS </a:t>
            </a:r>
            <a:r>
              <a:rPr lang="en-US" dirty="0" err="1"/>
              <a:t>si</a:t>
            </a:r>
            <a:r>
              <a:rPr lang="en-US" dirty="0"/>
              <a:t> </a:t>
            </a:r>
            <a:r>
              <a:rPr lang="en-US" dirty="0" err="1"/>
              <a:t>sviluppa</a:t>
            </a:r>
            <a:r>
              <a:rPr lang="en-US" dirty="0"/>
              <a:t> </a:t>
            </a:r>
            <a:r>
              <a:rPr lang="en-US" dirty="0" err="1"/>
              <a:t>attraverso</a:t>
            </a:r>
            <a:r>
              <a:rPr lang="en-US" dirty="0"/>
              <a:t> 5 Work Packages, </a:t>
            </a:r>
            <a:r>
              <a:rPr lang="en-US" dirty="0" err="1"/>
              <a:t>che</a:t>
            </a:r>
            <a:r>
              <a:rPr lang="en-US" dirty="0"/>
              <a:t> </a:t>
            </a:r>
            <a:r>
              <a:rPr lang="en-US" dirty="0" err="1"/>
              <a:t>si</a:t>
            </a:r>
            <a:r>
              <a:rPr lang="en-US" dirty="0"/>
              <a:t> </a:t>
            </a:r>
            <a:r>
              <a:rPr lang="en-US" dirty="0" err="1"/>
              <a:t>concentrano</a:t>
            </a:r>
            <a:r>
              <a:rPr lang="en-US" dirty="0"/>
              <a:t> </a:t>
            </a:r>
            <a:r>
              <a:rPr lang="en-US" dirty="0" err="1"/>
              <a:t>sull’analisi</a:t>
            </a:r>
            <a:r>
              <a:rPr lang="en-US" dirty="0"/>
              <a:t> </a:t>
            </a:r>
            <a:r>
              <a:rPr lang="en-US" dirty="0" err="1"/>
              <a:t>dei</a:t>
            </a:r>
            <a:r>
              <a:rPr lang="en-US" dirty="0"/>
              <a:t> </a:t>
            </a:r>
            <a:r>
              <a:rPr lang="en-US" dirty="0" err="1"/>
              <a:t>meccanismi</a:t>
            </a:r>
            <a:r>
              <a:rPr lang="en-US" dirty="0"/>
              <a:t> di </a:t>
            </a:r>
            <a:r>
              <a:rPr lang="en-US" dirty="0" err="1"/>
              <a:t>resistenza</a:t>
            </a:r>
            <a:r>
              <a:rPr lang="en-US" dirty="0"/>
              <a:t> e </a:t>
            </a:r>
            <a:r>
              <a:rPr lang="en-US" dirty="0" err="1"/>
              <a:t>resilienza</a:t>
            </a:r>
            <a:r>
              <a:rPr lang="en-US" dirty="0"/>
              <a:t> in </a:t>
            </a:r>
            <a:r>
              <a:rPr lang="en-US" dirty="0" err="1"/>
              <a:t>risposta</a:t>
            </a:r>
            <a:r>
              <a:rPr lang="en-US" dirty="0"/>
              <a:t> a stress </a:t>
            </a:r>
            <a:r>
              <a:rPr lang="en-US" dirty="0" err="1"/>
              <a:t>sociale</a:t>
            </a:r>
            <a:r>
              <a:rPr lang="en-US" dirty="0"/>
              <a:t> e </a:t>
            </a:r>
            <a:r>
              <a:rPr lang="en-US" dirty="0" err="1"/>
              <a:t>ambientale</a:t>
            </a:r>
            <a:r>
              <a:rPr lang="en-US" dirty="0"/>
              <a:t> in </a:t>
            </a:r>
            <a:r>
              <a:rPr lang="en-US" dirty="0" err="1"/>
              <a:t>condizini</a:t>
            </a:r>
            <a:r>
              <a:rPr lang="en-US" dirty="0"/>
              <a:t> </a:t>
            </a:r>
            <a:r>
              <a:rPr lang="en-US" dirty="0" err="1"/>
              <a:t>fisiologiche</a:t>
            </a:r>
            <a:r>
              <a:rPr lang="en-US" dirty="0"/>
              <a:t> e </a:t>
            </a:r>
            <a:r>
              <a:rPr lang="en-US" dirty="0" err="1"/>
              <a:t>nelle</a:t>
            </a:r>
            <a:r>
              <a:rPr lang="en-US" dirty="0"/>
              <a:t> </a:t>
            </a:r>
            <a:r>
              <a:rPr lang="en-US" dirty="0" err="1"/>
              <a:t>varie</a:t>
            </a:r>
            <a:r>
              <a:rPr lang="en-US" dirty="0"/>
              <a:t> </a:t>
            </a:r>
            <a:r>
              <a:rPr lang="en-US" dirty="0" err="1"/>
              <a:t>fasi</a:t>
            </a:r>
            <a:r>
              <a:rPr lang="en-US" dirty="0"/>
              <a:t> </a:t>
            </a:r>
            <a:r>
              <a:rPr lang="en-US" dirty="0" err="1"/>
              <a:t>della</a:t>
            </a:r>
            <a:r>
              <a:rPr lang="en-US" dirty="0"/>
              <a:t> vita per poi </a:t>
            </a:r>
            <a:r>
              <a:rPr lang="en-US" dirty="0" err="1"/>
              <a:t>approfondire</a:t>
            </a:r>
            <a:r>
              <a:rPr lang="en-US" dirty="0"/>
              <a:t> lo studio </a:t>
            </a:r>
            <a:r>
              <a:rPr lang="en-US" dirty="0" err="1"/>
              <a:t>delle</a:t>
            </a:r>
            <a:r>
              <a:rPr lang="en-US" dirty="0"/>
              <a:t> </a:t>
            </a:r>
            <a:r>
              <a:rPr lang="en-US" dirty="0" err="1"/>
              <a:t>patologia</a:t>
            </a:r>
            <a:r>
              <a:rPr lang="en-US" dirty="0"/>
              <a:t> e </a:t>
            </a:r>
            <a:r>
              <a:rPr lang="en-US" dirty="0" err="1"/>
              <a:t>delle</a:t>
            </a:r>
            <a:r>
              <a:rPr lang="en-US" dirty="0"/>
              <a:t> </a:t>
            </a:r>
            <a:r>
              <a:rPr lang="en-US" dirty="0" err="1"/>
              <a:t>potenziali</a:t>
            </a:r>
            <a:r>
              <a:rPr lang="en-US" dirty="0"/>
              <a:t> </a:t>
            </a:r>
            <a:r>
              <a:rPr lang="en-US" dirty="0" err="1"/>
              <a:t>terapie</a:t>
            </a:r>
            <a:r>
              <a:rPr lang="en-US" dirty="0"/>
              <a:t> sempre con un focus </a:t>
            </a:r>
            <a:r>
              <a:rPr lang="en-US" dirty="0" err="1"/>
              <a:t>particolare</a:t>
            </a:r>
            <a:r>
              <a:rPr lang="en-US" dirty="0"/>
              <a:t> </a:t>
            </a:r>
            <a:r>
              <a:rPr lang="en-US" dirty="0" err="1"/>
              <a:t>sullo</a:t>
            </a:r>
            <a:r>
              <a:rPr lang="en-US" dirty="0"/>
              <a:t> </a:t>
            </a:r>
            <a:r>
              <a:rPr lang="en-US" dirty="0" err="1"/>
              <a:t>sviluppo</a:t>
            </a:r>
            <a:r>
              <a:rPr lang="en-US" dirty="0"/>
              <a:t> </a:t>
            </a:r>
            <a:r>
              <a:rPr lang="en-US" dirty="0" err="1"/>
              <a:t>tecnologico</a:t>
            </a:r>
            <a:r>
              <a:rPr lang="en-US" dirty="0"/>
              <a:t>.</a:t>
            </a:r>
          </a:p>
        </p:txBody>
      </p:sp>
      <p:sp>
        <p:nvSpPr>
          <p:cNvPr id="4" name="Slide Number Placeholder 3"/>
          <p:cNvSpPr>
            <a:spLocks noGrp="1"/>
          </p:cNvSpPr>
          <p:nvPr>
            <p:ph type="sldNum" sz="quarter" idx="5"/>
          </p:nvPr>
        </p:nvSpPr>
        <p:spPr/>
        <p:txBody>
          <a:bodyPr/>
          <a:lstStyle/>
          <a:p>
            <a:fld id="{0EF95CD3-3A22-7242-9BAA-693F19E1744A}" type="slidenum">
              <a:rPr lang="it-IT" smtClean="0"/>
              <a:t>4</a:t>
            </a:fld>
            <a:endParaRPr lang="it-IT"/>
          </a:p>
        </p:txBody>
      </p:sp>
    </p:spTree>
    <p:extLst>
      <p:ext uri="{BB962C8B-B14F-4D97-AF65-F5344CB8AC3E}">
        <p14:creationId xmlns:p14="http://schemas.microsoft.com/office/powerpoint/2010/main" val="24640137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Questi</a:t>
            </a:r>
            <a:r>
              <a:rPr lang="en-US" dirty="0"/>
              <a:t> </a:t>
            </a:r>
            <a:r>
              <a:rPr lang="en-US" dirty="0" err="1"/>
              <a:t>sono</a:t>
            </a:r>
            <a:r>
              <a:rPr lang="en-US" dirty="0"/>
              <a:t> solo </a:t>
            </a:r>
            <a:r>
              <a:rPr lang="en-US" dirty="0" err="1"/>
              <a:t>alcuni</a:t>
            </a:r>
            <a:r>
              <a:rPr lang="en-US" dirty="0"/>
              <a:t> </a:t>
            </a:r>
            <a:r>
              <a:rPr lang="en-US" dirty="0" err="1"/>
              <a:t>esempi</a:t>
            </a:r>
            <a:r>
              <a:rPr lang="en-US" dirty="0"/>
              <a:t> </a:t>
            </a:r>
            <a:r>
              <a:rPr lang="en-US" dirty="0" err="1"/>
              <a:t>delle</a:t>
            </a:r>
            <a:r>
              <a:rPr lang="en-US" dirty="0"/>
              <a:t> </a:t>
            </a:r>
            <a:r>
              <a:rPr lang="en-US" dirty="0" err="1"/>
              <a:t>potenzialita</a:t>
            </a:r>
            <a:r>
              <a:rPr lang="en-US" dirty="0"/>
              <a:t>’ di </a:t>
            </a:r>
            <a:r>
              <a:rPr lang="en-US" dirty="0" err="1"/>
              <a:t>sviluppo</a:t>
            </a:r>
            <a:r>
              <a:rPr lang="en-US" dirty="0"/>
              <a:t> </a:t>
            </a:r>
            <a:r>
              <a:rPr lang="en-US" dirty="0" err="1"/>
              <a:t>tecnologico</a:t>
            </a:r>
            <a:r>
              <a:rPr lang="en-US" dirty="0"/>
              <a:t> di LOTUS, </a:t>
            </a:r>
            <a:r>
              <a:rPr lang="en-US" dirty="0" err="1"/>
              <a:t>che</a:t>
            </a:r>
            <a:r>
              <a:rPr lang="en-US" dirty="0"/>
              <a:t> </a:t>
            </a:r>
            <a:r>
              <a:rPr lang="en-US" dirty="0" err="1"/>
              <a:t>derivano</a:t>
            </a:r>
            <a:r>
              <a:rPr lang="en-US" dirty="0"/>
              <a:t> </a:t>
            </a:r>
            <a:r>
              <a:rPr lang="en-US" dirty="0" err="1"/>
              <a:t>dalle</a:t>
            </a:r>
            <a:r>
              <a:rPr lang="en-US" dirty="0"/>
              <a:t> </a:t>
            </a:r>
            <a:r>
              <a:rPr lang="en-US" dirty="0" err="1"/>
              <a:t>attivita</a:t>
            </a:r>
            <a:r>
              <a:rPr lang="en-US" dirty="0"/>
              <a:t>’ </a:t>
            </a:r>
            <a:r>
              <a:rPr lang="en-US" dirty="0" err="1"/>
              <a:t>gia</a:t>
            </a:r>
            <a:r>
              <a:rPr lang="en-US" dirty="0"/>
              <a:t> </a:t>
            </a:r>
            <a:r>
              <a:rPr lang="en-US" dirty="0" err="1"/>
              <a:t>avviate</a:t>
            </a:r>
            <a:r>
              <a:rPr lang="en-US" dirty="0"/>
              <a:t> </a:t>
            </a:r>
            <a:r>
              <a:rPr lang="en-US" dirty="0" err="1"/>
              <a:t>nei</a:t>
            </a:r>
            <a:r>
              <a:rPr lang="en-US" dirty="0"/>
              <a:t> </a:t>
            </a:r>
            <a:r>
              <a:rPr lang="en-US" dirty="0" err="1"/>
              <a:t>diversi</a:t>
            </a:r>
            <a:r>
              <a:rPr lang="en-US" dirty="0"/>
              <a:t> </a:t>
            </a:r>
            <a:r>
              <a:rPr lang="en-US" dirty="0" err="1"/>
              <a:t>istituti</a:t>
            </a:r>
            <a:r>
              <a:rPr lang="en-US" dirty="0"/>
              <a:t> e </a:t>
            </a:r>
            <a:r>
              <a:rPr lang="en-US" dirty="0" err="1"/>
              <a:t>infrastrutture</a:t>
            </a:r>
            <a:r>
              <a:rPr lang="en-US" dirty="0"/>
              <a:t> </a:t>
            </a:r>
            <a:r>
              <a:rPr lang="en-US" dirty="0" err="1"/>
              <a:t>coinvolte</a:t>
            </a:r>
            <a:r>
              <a:rPr lang="en-US" dirty="0"/>
              <a:t>.</a:t>
            </a:r>
          </a:p>
          <a:p>
            <a:r>
              <a:rPr lang="en-US" dirty="0"/>
              <a:t>SENSORI INDOSSABILI per </a:t>
            </a:r>
            <a:r>
              <a:rPr lang="en-US" dirty="0" err="1"/>
              <a:t>monitorare</a:t>
            </a:r>
            <a:r>
              <a:rPr lang="en-US" dirty="0"/>
              <a:t> STRESS  e </a:t>
            </a:r>
            <a:r>
              <a:rPr lang="en-US" dirty="0" err="1"/>
              <a:t>risposta</a:t>
            </a:r>
            <a:r>
              <a:rPr lang="en-US" dirty="0"/>
              <a:t> </a:t>
            </a:r>
            <a:r>
              <a:rPr lang="en-US" dirty="0" err="1"/>
              <a:t>fisiologica</a:t>
            </a:r>
            <a:endParaRPr lang="en-US" dirty="0"/>
          </a:p>
          <a:p>
            <a:r>
              <a:rPr lang="en-US" dirty="0" err="1"/>
              <a:t>Diagnostica</a:t>
            </a:r>
            <a:r>
              <a:rPr lang="en-US" dirty="0"/>
              <a:t> </a:t>
            </a:r>
            <a:r>
              <a:rPr lang="en-US" dirty="0" err="1"/>
              <a:t>ultrarapidaa</a:t>
            </a:r>
            <a:r>
              <a:rPr lang="en-US" dirty="0"/>
              <a:t> </a:t>
            </a:r>
            <a:r>
              <a:rPr lang="en-US" dirty="0" err="1"/>
              <a:t>basata</a:t>
            </a:r>
            <a:r>
              <a:rPr lang="en-US" dirty="0"/>
              <a:t> </a:t>
            </a:r>
            <a:r>
              <a:rPr lang="en-US" dirty="0" err="1"/>
              <a:t>su</a:t>
            </a:r>
            <a:r>
              <a:rPr lang="en-US" dirty="0"/>
              <a:t> </a:t>
            </a:r>
            <a:r>
              <a:rPr lang="en-US" dirty="0" err="1"/>
              <a:t>nanoparticalle</a:t>
            </a:r>
            <a:r>
              <a:rPr lang="en-US" dirty="0"/>
              <a:t> e </a:t>
            </a:r>
            <a:r>
              <a:rPr lang="en-US" dirty="0" err="1"/>
              <a:t>intelligenza</a:t>
            </a:r>
            <a:r>
              <a:rPr lang="en-US" dirty="0"/>
              <a:t> </a:t>
            </a:r>
            <a:r>
              <a:rPr lang="en-US" dirty="0" err="1"/>
              <a:t>artificiale</a:t>
            </a:r>
            <a:endParaRPr lang="en-US" dirty="0"/>
          </a:p>
          <a:p>
            <a:r>
              <a:rPr lang="en-US" dirty="0" err="1"/>
              <a:t>Somministrazione</a:t>
            </a:r>
            <a:r>
              <a:rPr lang="en-US" dirty="0"/>
              <a:t> </a:t>
            </a:r>
            <a:r>
              <a:rPr lang="en-US" dirty="0" err="1"/>
              <a:t>mirata</a:t>
            </a:r>
            <a:r>
              <a:rPr lang="en-US" dirty="0"/>
              <a:t> di </a:t>
            </a:r>
            <a:r>
              <a:rPr lang="en-US" dirty="0" err="1"/>
              <a:t>farmaci</a:t>
            </a:r>
            <a:r>
              <a:rPr lang="en-US" dirty="0"/>
              <a:t> </a:t>
            </a:r>
            <a:r>
              <a:rPr lang="en-US" dirty="0" err="1"/>
              <a:t>tramite</a:t>
            </a:r>
            <a:r>
              <a:rPr lang="en-US" dirty="0"/>
              <a:t> </a:t>
            </a:r>
            <a:r>
              <a:rPr lang="en-US" dirty="0" err="1"/>
              <a:t>nanomateriali</a:t>
            </a:r>
            <a:r>
              <a:rPr lang="en-US" dirty="0"/>
              <a:t> </a:t>
            </a:r>
            <a:r>
              <a:rPr lang="en-US" dirty="0" err="1"/>
              <a:t>avanzati</a:t>
            </a:r>
            <a:endParaRPr lang="en-US" dirty="0"/>
          </a:p>
          <a:p>
            <a:r>
              <a:rPr lang="en-US" dirty="0"/>
              <a:t>Target </a:t>
            </a:r>
            <a:r>
              <a:rPr lang="en-US" dirty="0" err="1"/>
              <a:t>terapeutici</a:t>
            </a:r>
            <a:r>
              <a:rPr lang="en-US" dirty="0"/>
              <a:t> innovative </a:t>
            </a:r>
            <a:r>
              <a:rPr lang="en-US" dirty="0" err="1"/>
              <a:t>identificati</a:t>
            </a:r>
            <a:r>
              <a:rPr lang="en-US" dirty="0"/>
              <a:t> </a:t>
            </a:r>
            <a:r>
              <a:rPr lang="en-US" dirty="0" err="1"/>
              <a:t>grazie</a:t>
            </a:r>
            <a:r>
              <a:rPr lang="en-US" dirty="0"/>
              <a:t> ad </a:t>
            </a:r>
            <a:r>
              <a:rPr lang="en-US" dirty="0" err="1"/>
              <a:t>approcci</a:t>
            </a:r>
            <a:r>
              <a:rPr lang="en-US" dirty="0"/>
              <a:t> big data e machine learning</a:t>
            </a:r>
          </a:p>
        </p:txBody>
      </p:sp>
      <p:sp>
        <p:nvSpPr>
          <p:cNvPr id="4" name="Slide Number Placeholder 3"/>
          <p:cNvSpPr>
            <a:spLocks noGrp="1"/>
          </p:cNvSpPr>
          <p:nvPr>
            <p:ph type="sldNum" sz="quarter" idx="5"/>
          </p:nvPr>
        </p:nvSpPr>
        <p:spPr/>
        <p:txBody>
          <a:bodyPr/>
          <a:lstStyle/>
          <a:p>
            <a:fld id="{0EF95CD3-3A22-7242-9BAA-693F19E1744A}" type="slidenum">
              <a:rPr lang="it-IT" smtClean="0"/>
              <a:t>5</a:t>
            </a:fld>
            <a:endParaRPr lang="it-IT"/>
          </a:p>
        </p:txBody>
      </p:sp>
    </p:spTree>
    <p:extLst>
      <p:ext uri="{BB962C8B-B14F-4D97-AF65-F5344CB8AC3E}">
        <p14:creationId xmlns:p14="http://schemas.microsoft.com/office/powerpoint/2010/main" val="6047928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E’ importante sottolineare che la modernita’ del progetto e la qualita’ della ricerca dei proponenti favoriranno l’accesso a finanziamenti da parte di fondazioni private, istitutzioni finanziarie che storicamente supportano la ricerca e programmi di finanziamento internazionali, garantendo cosi’ la sostenibilita’ a medio termine.</a:t>
            </a:r>
          </a:p>
          <a:p>
            <a:endParaRPr lang="it-IT" dirty="0"/>
          </a:p>
          <a:p>
            <a:r>
              <a:rPr lang="it-IT" dirty="0"/>
              <a:t>Inoltre un contributo cruciale proviene da settore privato, attraverso il rafforzamento delle collaborazioni gia’ in essere con le ditte farmaceutiche di rilievo come Dompe’ eChiesi, e l’apertura di nuovi canali di comunicazione  anche grazie al supporto dell’ufficio brevetti guidato dal Dr Sferrazza nel DSB. </a:t>
            </a:r>
          </a:p>
          <a:p>
            <a:endParaRPr lang="it-IT" dirty="0"/>
          </a:p>
          <a:p>
            <a:r>
              <a:rPr lang="it-IT" dirty="0"/>
              <a:t>Questo permettera’ la traslazione delle scoperte in applicazioni cliniche e commerciali.</a:t>
            </a:r>
          </a:p>
        </p:txBody>
      </p:sp>
      <p:sp>
        <p:nvSpPr>
          <p:cNvPr id="4" name="Segnaposto numero diapositiva 3"/>
          <p:cNvSpPr>
            <a:spLocks noGrp="1"/>
          </p:cNvSpPr>
          <p:nvPr>
            <p:ph type="sldNum" sz="quarter" idx="5"/>
          </p:nvPr>
        </p:nvSpPr>
        <p:spPr/>
        <p:txBody>
          <a:bodyPr/>
          <a:lstStyle/>
          <a:p>
            <a:fld id="{0EF95CD3-3A22-7242-9BAA-693F19E1744A}" type="slidenum">
              <a:rPr lang="it-IT" smtClean="0"/>
              <a:t>6</a:t>
            </a:fld>
            <a:endParaRPr lang="it-IT"/>
          </a:p>
        </p:txBody>
      </p:sp>
    </p:spTree>
    <p:extLst>
      <p:ext uri="{BB962C8B-B14F-4D97-AF65-F5344CB8AC3E}">
        <p14:creationId xmlns:p14="http://schemas.microsoft.com/office/powerpoint/2010/main" val="5858356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Questa tabellla riassume i finanziamenti PNRR ottenuti dai circa 100 gruppi di ricerca coinvolti in LOTUS al momento attuale. Come vedete, questi teams hannno ricevuto circa 60 milioni di Euro- distribuiti su diverse discipline dai modelli preclinici alle applicazioni cliniche.</a:t>
            </a:r>
          </a:p>
          <a:p>
            <a:r>
              <a:rPr lang="it-IT" dirty="0"/>
              <a:t>Il progetto e’ ancora in fase di espansione per cui forse questa e’ una sottostima.</a:t>
            </a:r>
          </a:p>
          <a:p>
            <a:endParaRPr lang="it-IT" dirty="0"/>
          </a:p>
          <a:p>
            <a:r>
              <a:rPr lang="it-IT" dirty="0"/>
              <a:t>Tranne che per le IR, il finanziamento indicato si riferisce agli Istituti che fanno parte di LOTUS (non a tutto il finanziamento CNR).</a:t>
            </a:r>
          </a:p>
        </p:txBody>
      </p:sp>
      <p:sp>
        <p:nvSpPr>
          <p:cNvPr id="4" name="Segnaposto numero diapositiva 3"/>
          <p:cNvSpPr>
            <a:spLocks noGrp="1"/>
          </p:cNvSpPr>
          <p:nvPr>
            <p:ph type="sldNum" sz="quarter" idx="5"/>
          </p:nvPr>
        </p:nvSpPr>
        <p:spPr/>
        <p:txBody>
          <a:bodyPr/>
          <a:lstStyle/>
          <a:p>
            <a:fld id="{0EF95CD3-3A22-7242-9BAA-693F19E1744A}" type="slidenum">
              <a:rPr lang="it-IT" smtClean="0"/>
              <a:t>7</a:t>
            </a:fld>
            <a:endParaRPr lang="it-IT"/>
          </a:p>
        </p:txBody>
      </p:sp>
    </p:spTree>
    <p:extLst>
      <p:ext uri="{BB962C8B-B14F-4D97-AF65-F5344CB8AC3E}">
        <p14:creationId xmlns:p14="http://schemas.microsoft.com/office/powerpoint/2010/main" val="10254595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Vorrei sottolineare l’altissimo livello di produttivita’ dei gruppi coinvolti, che in poco piu di due anni di attivita’ legate al PNRR hanno pubblicato crca 360 articoli scientifici con il contributo chiave di giovani ricercatori a TD e assegnisiti-</a:t>
            </a:r>
          </a:p>
          <a:p>
            <a:r>
              <a:rPr lang="it-IT" dirty="0"/>
              <a:t>Fra le varie scoperte : identificazione di biomarcatori epigenetici, meccanismi molecolari della neuroplasticita’ in risposta allo stress, alterazioni di connettivita’ cerebrale come indicatori di resilienza e vulnerailita’.</a:t>
            </a:r>
          </a:p>
          <a:p>
            <a:endParaRPr lang="it-IT" dirty="0"/>
          </a:p>
        </p:txBody>
      </p:sp>
      <p:sp>
        <p:nvSpPr>
          <p:cNvPr id="4" name="Segnaposto numero diapositiva 3"/>
          <p:cNvSpPr>
            <a:spLocks noGrp="1"/>
          </p:cNvSpPr>
          <p:nvPr>
            <p:ph type="sldNum" sz="quarter" idx="5"/>
          </p:nvPr>
        </p:nvSpPr>
        <p:spPr/>
        <p:txBody>
          <a:bodyPr/>
          <a:lstStyle/>
          <a:p>
            <a:fld id="{0EF95CD3-3A22-7242-9BAA-693F19E1744A}" type="slidenum">
              <a:rPr lang="it-IT" smtClean="0"/>
              <a:t>8</a:t>
            </a:fld>
            <a:endParaRPr lang="it-IT"/>
          </a:p>
        </p:txBody>
      </p:sp>
    </p:spTree>
    <p:extLst>
      <p:ext uri="{BB962C8B-B14F-4D97-AF65-F5344CB8AC3E}">
        <p14:creationId xmlns:p14="http://schemas.microsoft.com/office/powerpoint/2010/main" val="21606634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L’impatto</a:t>
            </a:r>
            <a:r>
              <a:rPr lang="en-US" dirty="0"/>
              <a:t> </a:t>
            </a:r>
            <a:r>
              <a:rPr lang="en-US" dirty="0" err="1"/>
              <a:t>atteso</a:t>
            </a:r>
            <a:r>
              <a:rPr lang="en-US" dirty="0"/>
              <a:t> di LOTUS non </a:t>
            </a:r>
            <a:r>
              <a:rPr lang="en-US" dirty="0" err="1"/>
              <a:t>si</a:t>
            </a:r>
            <a:r>
              <a:rPr lang="en-US" dirty="0"/>
              <a:t> </a:t>
            </a:r>
            <a:r>
              <a:rPr lang="en-US" dirty="0" err="1"/>
              <a:t>limitera’al</a:t>
            </a:r>
            <a:r>
              <a:rPr lang="en-US" dirty="0"/>
              <a:t> </a:t>
            </a:r>
            <a:r>
              <a:rPr lang="en-US" dirty="0" err="1"/>
              <a:t>progresso</a:t>
            </a:r>
            <a:r>
              <a:rPr lang="en-US" dirty="0"/>
              <a:t> </a:t>
            </a:r>
            <a:r>
              <a:rPr lang="en-US" dirty="0" err="1"/>
              <a:t>scientifico</a:t>
            </a:r>
            <a:r>
              <a:rPr lang="en-US" dirty="0"/>
              <a:t>, ma </a:t>
            </a:r>
            <a:r>
              <a:rPr lang="en-US" dirty="0" err="1"/>
              <a:t>avra</a:t>
            </a:r>
            <a:r>
              <a:rPr lang="en-US" dirty="0"/>
              <a:t>’ </a:t>
            </a:r>
            <a:r>
              <a:rPr lang="en-US" dirty="0" err="1"/>
              <a:t>ricadute</a:t>
            </a:r>
            <a:r>
              <a:rPr lang="en-US" dirty="0"/>
              <a:t> significative </a:t>
            </a:r>
            <a:r>
              <a:rPr lang="en-US" dirty="0" err="1"/>
              <a:t>sulla</a:t>
            </a:r>
            <a:r>
              <a:rPr lang="en-US" dirty="0"/>
              <a:t> salute </a:t>
            </a:r>
            <a:r>
              <a:rPr lang="en-US" dirty="0" err="1"/>
              <a:t>pubblica</a:t>
            </a:r>
            <a:r>
              <a:rPr lang="en-US" dirty="0"/>
              <a:t>, </a:t>
            </a:r>
            <a:r>
              <a:rPr lang="en-US" dirty="0" err="1"/>
              <a:t>sul</a:t>
            </a:r>
            <a:r>
              <a:rPr lang="en-US" dirty="0"/>
              <a:t> </a:t>
            </a:r>
            <a:r>
              <a:rPr lang="en-US" dirty="0" err="1"/>
              <a:t>benessere</a:t>
            </a:r>
            <a:r>
              <a:rPr lang="en-US" dirty="0"/>
              <a:t> </a:t>
            </a:r>
            <a:r>
              <a:rPr lang="en-US" dirty="0" err="1"/>
              <a:t>globale</a:t>
            </a:r>
            <a:r>
              <a:rPr lang="en-US" dirty="0"/>
              <a:t> e </a:t>
            </a:r>
            <a:r>
              <a:rPr lang="en-US" dirty="0" err="1"/>
              <a:t>sulle</a:t>
            </a:r>
            <a:r>
              <a:rPr lang="en-US" dirty="0"/>
              <a:t> </a:t>
            </a:r>
            <a:r>
              <a:rPr lang="en-US" dirty="0" err="1"/>
              <a:t>politiche</a:t>
            </a:r>
            <a:r>
              <a:rPr lang="en-US" dirty="0"/>
              <a:t> di </a:t>
            </a:r>
            <a:r>
              <a:rPr lang="en-US" dirty="0" err="1"/>
              <a:t>sostenibilita</a:t>
            </a:r>
            <a:r>
              <a:rPr lang="en-US" dirty="0"/>
              <a:t>’, </a:t>
            </a:r>
            <a:r>
              <a:rPr lang="en-US" dirty="0" err="1"/>
              <a:t>gettando</a:t>
            </a:r>
            <a:r>
              <a:rPr lang="en-US" dirty="0"/>
              <a:t> le </a:t>
            </a:r>
            <a:r>
              <a:rPr lang="en-US" dirty="0" err="1"/>
              <a:t>basi</a:t>
            </a:r>
            <a:r>
              <a:rPr lang="en-US" dirty="0"/>
              <a:t> per </a:t>
            </a:r>
            <a:r>
              <a:rPr lang="en-US" dirty="0" err="1"/>
              <a:t>una</a:t>
            </a:r>
            <a:r>
              <a:rPr lang="en-US" dirty="0"/>
              <a:t> </a:t>
            </a:r>
            <a:r>
              <a:rPr lang="en-US" dirty="0" err="1"/>
              <a:t>societa</a:t>
            </a:r>
            <a:r>
              <a:rPr lang="en-US" dirty="0"/>
              <a:t>’ piu’ </a:t>
            </a:r>
            <a:r>
              <a:rPr lang="en-US" dirty="0" err="1"/>
              <a:t>resiliente</a:t>
            </a:r>
            <a:r>
              <a:rPr lang="en-US" dirty="0"/>
              <a:t> e </a:t>
            </a:r>
            <a:r>
              <a:rPr lang="en-US" dirty="0" err="1"/>
              <a:t>inclusiva</a:t>
            </a:r>
            <a:r>
              <a:rPr lang="en-US" dirty="0"/>
              <a:t>.</a:t>
            </a:r>
          </a:p>
          <a:p>
            <a:endParaRPr lang="en-US" dirty="0"/>
          </a:p>
          <a:p>
            <a:r>
              <a:rPr lang="en-US" dirty="0" err="1"/>
              <a:t>Infine</a:t>
            </a:r>
            <a:r>
              <a:rPr lang="en-US" dirty="0"/>
              <a:t> e’ </a:t>
            </a:r>
            <a:r>
              <a:rPr lang="en-US" dirty="0" err="1"/>
              <a:t>essenziale</a:t>
            </a:r>
            <a:r>
              <a:rPr lang="en-US" dirty="0"/>
              <a:t> </a:t>
            </a:r>
            <a:r>
              <a:rPr lang="en-US" dirty="0" err="1"/>
              <a:t>riflettere</a:t>
            </a:r>
            <a:r>
              <a:rPr lang="en-US" dirty="0"/>
              <a:t> </a:t>
            </a:r>
            <a:r>
              <a:rPr lang="en-US" dirty="0" err="1"/>
              <a:t>sul’impatto</a:t>
            </a:r>
            <a:r>
              <a:rPr lang="en-US" dirty="0"/>
              <a:t> </a:t>
            </a:r>
            <a:r>
              <a:rPr lang="en-US" dirty="0" err="1"/>
              <a:t>potenziale</a:t>
            </a:r>
            <a:r>
              <a:rPr lang="en-US" dirty="0"/>
              <a:t> di LOTUS </a:t>
            </a:r>
            <a:r>
              <a:rPr lang="en-US" dirty="0" err="1"/>
              <a:t>su</a:t>
            </a:r>
            <a:r>
              <a:rPr lang="en-US" dirty="0"/>
              <a:t> piu </a:t>
            </a:r>
            <a:r>
              <a:rPr lang="en-US" dirty="0" err="1"/>
              <a:t>fronti</a:t>
            </a:r>
            <a:r>
              <a:rPr lang="en-US" dirty="0"/>
              <a:t>.</a:t>
            </a:r>
          </a:p>
          <a:p>
            <a:r>
              <a:rPr lang="en-US" dirty="0"/>
              <a:t>Il </a:t>
            </a:r>
            <a:r>
              <a:rPr lang="en-US" dirty="0" err="1"/>
              <a:t>conseguimiento</a:t>
            </a:r>
            <a:r>
              <a:rPr lang="en-US" dirty="0"/>
              <a:t> degli </a:t>
            </a:r>
            <a:r>
              <a:rPr lang="en-US" dirty="0" err="1"/>
              <a:t>obiettivi</a:t>
            </a:r>
            <a:r>
              <a:rPr lang="en-US" dirty="0"/>
              <a:t> del </a:t>
            </a:r>
            <a:r>
              <a:rPr lang="en-US" dirty="0" err="1"/>
              <a:t>progetto</a:t>
            </a:r>
            <a:r>
              <a:rPr lang="en-US" dirty="0"/>
              <a:t> </a:t>
            </a:r>
            <a:r>
              <a:rPr lang="en-US" dirty="0" err="1"/>
              <a:t>insieme</a:t>
            </a:r>
            <a:r>
              <a:rPr lang="en-US" dirty="0"/>
              <a:t> al </a:t>
            </a:r>
            <a:r>
              <a:rPr lang="en-US" dirty="0" err="1"/>
              <a:t>programma</a:t>
            </a:r>
            <a:r>
              <a:rPr lang="en-US" dirty="0"/>
              <a:t> di </a:t>
            </a:r>
            <a:r>
              <a:rPr lang="en-US" dirty="0" err="1"/>
              <a:t>divulgazione</a:t>
            </a:r>
            <a:r>
              <a:rPr lang="en-US" dirty="0"/>
              <a:t> </a:t>
            </a:r>
            <a:r>
              <a:rPr lang="en-US" dirty="0" err="1"/>
              <a:t>dello</a:t>
            </a:r>
            <a:r>
              <a:rPr lang="en-US" dirty="0"/>
              <a:t> </a:t>
            </a:r>
            <a:r>
              <a:rPr lang="en-US" dirty="0" err="1"/>
              <a:t>stesso</a:t>
            </a:r>
            <a:r>
              <a:rPr lang="en-US" dirty="0"/>
              <a:t> </a:t>
            </a:r>
            <a:r>
              <a:rPr lang="en-US" dirty="0" err="1"/>
              <a:t>avra</a:t>
            </a:r>
            <a:r>
              <a:rPr lang="en-US" dirty="0"/>
              <a:t>’ </a:t>
            </a:r>
            <a:r>
              <a:rPr lang="en-US" dirty="0" err="1"/>
              <a:t>nel</a:t>
            </a:r>
            <a:r>
              <a:rPr lang="en-US" dirty="0"/>
              <a:t> </a:t>
            </a:r>
            <a:r>
              <a:rPr lang="en-US" dirty="0" err="1"/>
              <a:t>lungo</a:t>
            </a:r>
            <a:r>
              <a:rPr lang="en-US" dirty="0"/>
              <a:t> </a:t>
            </a:r>
            <a:r>
              <a:rPr lang="en-US" dirty="0" err="1"/>
              <a:t>termine</a:t>
            </a:r>
            <a:r>
              <a:rPr lang="en-US" dirty="0"/>
              <a:t> la </a:t>
            </a:r>
            <a:r>
              <a:rPr lang="en-US" dirty="0" err="1"/>
              <a:t>capacita</a:t>
            </a:r>
            <a:r>
              <a:rPr lang="en-US" dirty="0"/>
              <a:t>’ di:</a:t>
            </a:r>
          </a:p>
          <a:p>
            <a:r>
              <a:rPr lang="en-US" dirty="0" err="1"/>
              <a:t>Promuovere</a:t>
            </a:r>
            <a:r>
              <a:rPr lang="en-US" dirty="0"/>
              <a:t> </a:t>
            </a:r>
            <a:r>
              <a:rPr lang="en-US" dirty="0" err="1"/>
              <a:t>politiche</a:t>
            </a:r>
            <a:r>
              <a:rPr lang="en-US" dirty="0"/>
              <a:t> </a:t>
            </a:r>
            <a:r>
              <a:rPr lang="en-US" dirty="0" err="1"/>
              <a:t>sociali</a:t>
            </a:r>
            <a:r>
              <a:rPr lang="en-US" dirty="0"/>
              <a:t> inclusive e </a:t>
            </a:r>
            <a:r>
              <a:rPr lang="en-US" dirty="0" err="1"/>
              <a:t>sostenibili</a:t>
            </a:r>
            <a:endParaRPr lang="en-US" dirty="0"/>
          </a:p>
          <a:p>
            <a:r>
              <a:rPr lang="en-US" dirty="0" err="1"/>
              <a:t>Incoraggiare</a:t>
            </a:r>
            <a:r>
              <a:rPr lang="en-US" dirty="0"/>
              <a:t> </a:t>
            </a:r>
            <a:r>
              <a:rPr lang="en-US" dirty="0" err="1"/>
              <a:t>politiche</a:t>
            </a:r>
            <a:r>
              <a:rPr lang="en-US" dirty="0"/>
              <a:t> </a:t>
            </a:r>
            <a:r>
              <a:rPr lang="en-US" dirty="0" err="1"/>
              <a:t>ambientali</a:t>
            </a:r>
            <a:r>
              <a:rPr lang="en-US" dirty="0"/>
              <a:t> </a:t>
            </a:r>
            <a:r>
              <a:rPr lang="en-US" dirty="0" err="1"/>
              <a:t>responsabili</a:t>
            </a:r>
            <a:r>
              <a:rPr lang="en-US" dirty="0"/>
              <a:t> e </a:t>
            </a:r>
            <a:r>
              <a:rPr lang="en-US" dirty="0" err="1"/>
              <a:t>sostenibili</a:t>
            </a:r>
            <a:endParaRPr lang="en-US" dirty="0"/>
          </a:p>
          <a:p>
            <a:r>
              <a:rPr lang="en-US" dirty="0" err="1"/>
              <a:t>Orientare</a:t>
            </a:r>
            <a:r>
              <a:rPr lang="en-US" dirty="0"/>
              <a:t> le </a:t>
            </a:r>
            <a:r>
              <a:rPr lang="en-US" dirty="0" err="1"/>
              <a:t>politiche</a:t>
            </a:r>
            <a:r>
              <a:rPr lang="en-US" dirty="0"/>
              <a:t> </a:t>
            </a:r>
            <a:r>
              <a:rPr lang="en-US" dirty="0" err="1"/>
              <a:t>sanitarie</a:t>
            </a:r>
            <a:r>
              <a:rPr lang="en-US" dirty="0"/>
              <a:t> verso </a:t>
            </a:r>
            <a:r>
              <a:rPr lang="en-US" dirty="0" err="1"/>
              <a:t>approcci</a:t>
            </a:r>
            <a:r>
              <a:rPr lang="en-US" dirty="0"/>
              <a:t> innovative e </a:t>
            </a:r>
            <a:r>
              <a:rPr lang="en-US" dirty="0" err="1"/>
              <a:t>personalizzati</a:t>
            </a:r>
            <a:endParaRPr lang="en-US" dirty="0"/>
          </a:p>
          <a:p>
            <a:r>
              <a:rPr lang="en-US" dirty="0" err="1"/>
              <a:t>Facilitare</a:t>
            </a:r>
            <a:r>
              <a:rPr lang="en-US" dirty="0"/>
              <a:t> e </a:t>
            </a:r>
            <a:r>
              <a:rPr lang="en-US" dirty="0" err="1"/>
              <a:t>sostenere</a:t>
            </a:r>
            <a:r>
              <a:rPr lang="en-US" dirty="0"/>
              <a:t> la salute </a:t>
            </a:r>
            <a:r>
              <a:rPr lang="en-US" dirty="0" err="1"/>
              <a:t>mentale</a:t>
            </a:r>
            <a:r>
              <a:rPr lang="en-US" dirty="0"/>
              <a:t> e il </a:t>
            </a:r>
            <a:r>
              <a:rPr lang="en-US" dirty="0" err="1"/>
              <a:t>benessere</a:t>
            </a:r>
            <a:r>
              <a:rPr lang="en-US" dirty="0"/>
              <a:t> </a:t>
            </a:r>
            <a:r>
              <a:rPr lang="en-US" dirty="0" err="1"/>
              <a:t>globale</a:t>
            </a:r>
            <a:r>
              <a:rPr lang="en-US" dirty="0"/>
              <a:t> per </a:t>
            </a:r>
            <a:r>
              <a:rPr lang="en-US" dirty="0" err="1"/>
              <a:t>una</a:t>
            </a:r>
            <a:r>
              <a:rPr lang="en-US" dirty="0"/>
              <a:t> </a:t>
            </a:r>
            <a:r>
              <a:rPr lang="en-US" dirty="0" err="1"/>
              <a:t>societa</a:t>
            </a:r>
            <a:r>
              <a:rPr lang="en-US" dirty="0"/>
              <a:t>’ Migliore</a:t>
            </a:r>
          </a:p>
          <a:p>
            <a:endParaRPr lang="en-US" dirty="0"/>
          </a:p>
          <a:p>
            <a:r>
              <a:rPr lang="en-US" dirty="0" err="1"/>
              <a:t>Questi</a:t>
            </a:r>
            <a:r>
              <a:rPr lang="en-US" dirty="0"/>
              <a:t> </a:t>
            </a:r>
            <a:r>
              <a:rPr lang="en-US" dirty="0" err="1"/>
              <a:t>risultati</a:t>
            </a:r>
            <a:r>
              <a:rPr lang="en-US" dirty="0"/>
              <a:t> </a:t>
            </a:r>
            <a:r>
              <a:rPr lang="en-US" dirty="0" err="1"/>
              <a:t>contribuiranno</a:t>
            </a:r>
            <a:r>
              <a:rPr lang="en-US" dirty="0"/>
              <a:t> in modo </a:t>
            </a:r>
            <a:r>
              <a:rPr lang="en-US" dirty="0" err="1"/>
              <a:t>significativo</a:t>
            </a:r>
            <a:r>
              <a:rPr lang="en-US" dirty="0"/>
              <a:t> a </a:t>
            </a:r>
            <a:r>
              <a:rPr lang="en-US" dirty="0" err="1"/>
              <a:t>migliorare</a:t>
            </a:r>
            <a:r>
              <a:rPr lang="en-US" dirty="0"/>
              <a:t> la </a:t>
            </a:r>
            <a:r>
              <a:rPr lang="en-US" dirty="0" err="1"/>
              <a:t>qualita</a:t>
            </a:r>
            <a:r>
              <a:rPr lang="en-US" dirty="0"/>
              <a:t>’ </a:t>
            </a:r>
            <a:r>
              <a:rPr lang="en-US" dirty="0" err="1"/>
              <a:t>della</a:t>
            </a:r>
            <a:r>
              <a:rPr lang="en-US" dirty="0"/>
              <a:t> vita e a </a:t>
            </a:r>
            <a:r>
              <a:rPr lang="en-US" dirty="0" err="1"/>
              <a:t>promuovere</a:t>
            </a:r>
            <a:r>
              <a:rPr lang="en-US" dirty="0"/>
              <a:t> un future piu’ </a:t>
            </a:r>
            <a:r>
              <a:rPr lang="en-US" dirty="0" err="1"/>
              <a:t>sano</a:t>
            </a:r>
            <a:r>
              <a:rPr lang="en-US" dirty="0"/>
              <a:t> e </a:t>
            </a:r>
            <a:r>
              <a:rPr lang="en-US" dirty="0" err="1"/>
              <a:t>resiliente</a:t>
            </a:r>
            <a:r>
              <a:rPr lang="en-US" dirty="0"/>
              <a:t>.</a:t>
            </a:r>
          </a:p>
        </p:txBody>
      </p:sp>
      <p:sp>
        <p:nvSpPr>
          <p:cNvPr id="4" name="Slide Number Placeholder 3"/>
          <p:cNvSpPr>
            <a:spLocks noGrp="1"/>
          </p:cNvSpPr>
          <p:nvPr>
            <p:ph type="sldNum" sz="quarter" idx="5"/>
          </p:nvPr>
        </p:nvSpPr>
        <p:spPr/>
        <p:txBody>
          <a:bodyPr/>
          <a:lstStyle/>
          <a:p>
            <a:fld id="{0EF95CD3-3A22-7242-9BAA-693F19E1744A}" type="slidenum">
              <a:rPr lang="it-IT" smtClean="0"/>
              <a:t>9</a:t>
            </a:fld>
            <a:endParaRPr lang="it-IT"/>
          </a:p>
        </p:txBody>
      </p:sp>
    </p:spTree>
    <p:extLst>
      <p:ext uri="{BB962C8B-B14F-4D97-AF65-F5344CB8AC3E}">
        <p14:creationId xmlns:p14="http://schemas.microsoft.com/office/powerpoint/2010/main" val="14993907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18981A7-0EC3-CDA6-D7BF-9400799BB137}"/>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05FAF45B-4237-E3BF-D162-882FC3D20C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0AC2B7BB-FBBA-8ABB-9973-BFA40436DE84}"/>
              </a:ext>
            </a:extLst>
          </p:cNvPr>
          <p:cNvSpPr>
            <a:spLocks noGrp="1"/>
          </p:cNvSpPr>
          <p:nvPr>
            <p:ph type="dt" sz="half" idx="10"/>
          </p:nvPr>
        </p:nvSpPr>
        <p:spPr/>
        <p:txBody>
          <a:bodyPr/>
          <a:lstStyle/>
          <a:p>
            <a:fld id="{F7DFF67D-2881-46C7-A871-754457E58B76}" type="datetimeFigureOut">
              <a:rPr lang="it-IT" smtClean="0"/>
              <a:t>10/02/2025</a:t>
            </a:fld>
            <a:endParaRPr lang="it-IT"/>
          </a:p>
        </p:txBody>
      </p:sp>
      <p:sp>
        <p:nvSpPr>
          <p:cNvPr id="5" name="Segnaposto piè di pagina 4">
            <a:extLst>
              <a:ext uri="{FF2B5EF4-FFF2-40B4-BE49-F238E27FC236}">
                <a16:creationId xmlns:a16="http://schemas.microsoft.com/office/drawing/2014/main" id="{AFB71CAF-4141-9F8E-C1B6-D3B0ECF59C89}"/>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37076649-7A3C-DE7D-A97A-D8AB027F75F4}"/>
              </a:ext>
            </a:extLst>
          </p:cNvPr>
          <p:cNvSpPr>
            <a:spLocks noGrp="1"/>
          </p:cNvSpPr>
          <p:nvPr>
            <p:ph type="sldNum" sz="quarter" idx="12"/>
          </p:nvPr>
        </p:nvSpPr>
        <p:spPr/>
        <p:txBody>
          <a:bodyPr/>
          <a:lstStyle/>
          <a:p>
            <a:fld id="{E2770BED-07F9-418C-BAF4-C0710BE21577}" type="slidenum">
              <a:rPr lang="it-IT" smtClean="0"/>
              <a:t>‹#›</a:t>
            </a:fld>
            <a:endParaRPr lang="it-IT"/>
          </a:p>
        </p:txBody>
      </p:sp>
    </p:spTree>
    <p:extLst>
      <p:ext uri="{BB962C8B-B14F-4D97-AF65-F5344CB8AC3E}">
        <p14:creationId xmlns:p14="http://schemas.microsoft.com/office/powerpoint/2010/main" val="8582037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2FC1F9D-DFAF-A590-C10C-862C3C992008}"/>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47B9A45C-1FBD-5EF8-0B01-F6874F2625D0}"/>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7197F2F7-A940-6984-5FB7-949992F0D3BE}"/>
              </a:ext>
            </a:extLst>
          </p:cNvPr>
          <p:cNvSpPr>
            <a:spLocks noGrp="1"/>
          </p:cNvSpPr>
          <p:nvPr>
            <p:ph type="dt" sz="half" idx="10"/>
          </p:nvPr>
        </p:nvSpPr>
        <p:spPr/>
        <p:txBody>
          <a:bodyPr/>
          <a:lstStyle/>
          <a:p>
            <a:fld id="{F7DFF67D-2881-46C7-A871-754457E58B76}" type="datetimeFigureOut">
              <a:rPr lang="it-IT" smtClean="0"/>
              <a:t>10/02/2025</a:t>
            </a:fld>
            <a:endParaRPr lang="it-IT"/>
          </a:p>
        </p:txBody>
      </p:sp>
      <p:sp>
        <p:nvSpPr>
          <p:cNvPr id="5" name="Segnaposto piè di pagina 4">
            <a:extLst>
              <a:ext uri="{FF2B5EF4-FFF2-40B4-BE49-F238E27FC236}">
                <a16:creationId xmlns:a16="http://schemas.microsoft.com/office/drawing/2014/main" id="{A4FFC4AC-8B27-6CE5-E101-EDE51713F4EA}"/>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D7A00479-C489-DA86-FC16-96582031516D}"/>
              </a:ext>
            </a:extLst>
          </p:cNvPr>
          <p:cNvSpPr>
            <a:spLocks noGrp="1"/>
          </p:cNvSpPr>
          <p:nvPr>
            <p:ph type="sldNum" sz="quarter" idx="12"/>
          </p:nvPr>
        </p:nvSpPr>
        <p:spPr/>
        <p:txBody>
          <a:bodyPr/>
          <a:lstStyle/>
          <a:p>
            <a:fld id="{E2770BED-07F9-418C-BAF4-C0710BE21577}" type="slidenum">
              <a:rPr lang="it-IT" smtClean="0"/>
              <a:t>‹#›</a:t>
            </a:fld>
            <a:endParaRPr lang="it-IT"/>
          </a:p>
        </p:txBody>
      </p:sp>
    </p:spTree>
    <p:extLst>
      <p:ext uri="{BB962C8B-B14F-4D97-AF65-F5344CB8AC3E}">
        <p14:creationId xmlns:p14="http://schemas.microsoft.com/office/powerpoint/2010/main" val="9354397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CD47E374-B7D4-BB0F-1531-68A38B1DF36A}"/>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56747F66-93B1-8CE2-9044-228914AB6D17}"/>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EBCA747C-FA5A-959E-CC88-0FE40CD95734}"/>
              </a:ext>
            </a:extLst>
          </p:cNvPr>
          <p:cNvSpPr>
            <a:spLocks noGrp="1"/>
          </p:cNvSpPr>
          <p:nvPr>
            <p:ph type="dt" sz="half" idx="10"/>
          </p:nvPr>
        </p:nvSpPr>
        <p:spPr/>
        <p:txBody>
          <a:bodyPr/>
          <a:lstStyle/>
          <a:p>
            <a:fld id="{F7DFF67D-2881-46C7-A871-754457E58B76}" type="datetimeFigureOut">
              <a:rPr lang="it-IT" smtClean="0"/>
              <a:t>10/02/2025</a:t>
            </a:fld>
            <a:endParaRPr lang="it-IT"/>
          </a:p>
        </p:txBody>
      </p:sp>
      <p:sp>
        <p:nvSpPr>
          <p:cNvPr id="5" name="Segnaposto piè di pagina 4">
            <a:extLst>
              <a:ext uri="{FF2B5EF4-FFF2-40B4-BE49-F238E27FC236}">
                <a16:creationId xmlns:a16="http://schemas.microsoft.com/office/drawing/2014/main" id="{27CB33EB-2854-1D3D-F431-E91AC8622BDF}"/>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47FF57B8-BCA8-081D-6FF8-BD94509E21D1}"/>
              </a:ext>
            </a:extLst>
          </p:cNvPr>
          <p:cNvSpPr>
            <a:spLocks noGrp="1"/>
          </p:cNvSpPr>
          <p:nvPr>
            <p:ph type="sldNum" sz="quarter" idx="12"/>
          </p:nvPr>
        </p:nvSpPr>
        <p:spPr/>
        <p:txBody>
          <a:bodyPr/>
          <a:lstStyle/>
          <a:p>
            <a:fld id="{E2770BED-07F9-418C-BAF4-C0710BE21577}" type="slidenum">
              <a:rPr lang="it-IT" smtClean="0"/>
              <a:t>‹#›</a:t>
            </a:fld>
            <a:endParaRPr lang="it-IT"/>
          </a:p>
        </p:txBody>
      </p:sp>
    </p:spTree>
    <p:extLst>
      <p:ext uri="{BB962C8B-B14F-4D97-AF65-F5344CB8AC3E}">
        <p14:creationId xmlns:p14="http://schemas.microsoft.com/office/powerpoint/2010/main" val="37978709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7D8E04E-E54E-1DEE-4299-355488D17D1A}"/>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F479491B-0AE9-E825-7400-C782515009A0}"/>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7748350C-04B6-1ADA-31F0-61BEF2B7B7BD}"/>
              </a:ext>
            </a:extLst>
          </p:cNvPr>
          <p:cNvSpPr>
            <a:spLocks noGrp="1"/>
          </p:cNvSpPr>
          <p:nvPr>
            <p:ph type="dt" sz="half" idx="10"/>
          </p:nvPr>
        </p:nvSpPr>
        <p:spPr/>
        <p:txBody>
          <a:bodyPr/>
          <a:lstStyle/>
          <a:p>
            <a:fld id="{F7DFF67D-2881-46C7-A871-754457E58B76}" type="datetimeFigureOut">
              <a:rPr lang="it-IT" smtClean="0"/>
              <a:t>10/02/2025</a:t>
            </a:fld>
            <a:endParaRPr lang="it-IT"/>
          </a:p>
        </p:txBody>
      </p:sp>
      <p:sp>
        <p:nvSpPr>
          <p:cNvPr id="5" name="Segnaposto piè di pagina 4">
            <a:extLst>
              <a:ext uri="{FF2B5EF4-FFF2-40B4-BE49-F238E27FC236}">
                <a16:creationId xmlns:a16="http://schemas.microsoft.com/office/drawing/2014/main" id="{6F182D9C-574B-FA2A-228B-1EE4CD22AAEA}"/>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E697EA49-3030-8573-EEE4-0B1267BF697D}"/>
              </a:ext>
            </a:extLst>
          </p:cNvPr>
          <p:cNvSpPr>
            <a:spLocks noGrp="1"/>
          </p:cNvSpPr>
          <p:nvPr>
            <p:ph type="sldNum" sz="quarter" idx="12"/>
          </p:nvPr>
        </p:nvSpPr>
        <p:spPr/>
        <p:txBody>
          <a:bodyPr/>
          <a:lstStyle/>
          <a:p>
            <a:fld id="{E2770BED-07F9-418C-BAF4-C0710BE21577}" type="slidenum">
              <a:rPr lang="it-IT" smtClean="0"/>
              <a:t>‹#›</a:t>
            </a:fld>
            <a:endParaRPr lang="it-IT"/>
          </a:p>
        </p:txBody>
      </p:sp>
    </p:spTree>
    <p:extLst>
      <p:ext uri="{BB962C8B-B14F-4D97-AF65-F5344CB8AC3E}">
        <p14:creationId xmlns:p14="http://schemas.microsoft.com/office/powerpoint/2010/main" val="16102662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633A9C6-2CC2-C7C0-55EC-584ABCD57AFE}"/>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B24DDA9C-9AAC-A825-EEAC-82AEB09618D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A9C876C8-EC31-6803-2459-5C6AFBAB695F}"/>
              </a:ext>
            </a:extLst>
          </p:cNvPr>
          <p:cNvSpPr>
            <a:spLocks noGrp="1"/>
          </p:cNvSpPr>
          <p:nvPr>
            <p:ph type="dt" sz="half" idx="10"/>
          </p:nvPr>
        </p:nvSpPr>
        <p:spPr/>
        <p:txBody>
          <a:bodyPr/>
          <a:lstStyle/>
          <a:p>
            <a:fld id="{F7DFF67D-2881-46C7-A871-754457E58B76}" type="datetimeFigureOut">
              <a:rPr lang="it-IT" smtClean="0"/>
              <a:t>10/02/2025</a:t>
            </a:fld>
            <a:endParaRPr lang="it-IT"/>
          </a:p>
        </p:txBody>
      </p:sp>
      <p:sp>
        <p:nvSpPr>
          <p:cNvPr id="5" name="Segnaposto piè di pagina 4">
            <a:extLst>
              <a:ext uri="{FF2B5EF4-FFF2-40B4-BE49-F238E27FC236}">
                <a16:creationId xmlns:a16="http://schemas.microsoft.com/office/drawing/2014/main" id="{B07BE7DE-F2B1-B467-597D-B11A2DA9D4E3}"/>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FE50568A-D7E2-E796-4474-5AED92B95B5D}"/>
              </a:ext>
            </a:extLst>
          </p:cNvPr>
          <p:cNvSpPr>
            <a:spLocks noGrp="1"/>
          </p:cNvSpPr>
          <p:nvPr>
            <p:ph type="sldNum" sz="quarter" idx="12"/>
          </p:nvPr>
        </p:nvSpPr>
        <p:spPr/>
        <p:txBody>
          <a:bodyPr/>
          <a:lstStyle/>
          <a:p>
            <a:fld id="{E2770BED-07F9-418C-BAF4-C0710BE21577}" type="slidenum">
              <a:rPr lang="it-IT" smtClean="0"/>
              <a:t>‹#›</a:t>
            </a:fld>
            <a:endParaRPr lang="it-IT"/>
          </a:p>
        </p:txBody>
      </p:sp>
    </p:spTree>
    <p:extLst>
      <p:ext uri="{BB962C8B-B14F-4D97-AF65-F5344CB8AC3E}">
        <p14:creationId xmlns:p14="http://schemas.microsoft.com/office/powerpoint/2010/main" val="21040461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6E87C44-AA52-50FB-CAA5-4803FE901787}"/>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A762A086-B7E7-2E6B-4F08-884ECFB33B37}"/>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86EAD39F-C931-7865-E95E-FEFB6849B7E1}"/>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85CF320A-0567-B042-A24F-654C656679BF}"/>
              </a:ext>
            </a:extLst>
          </p:cNvPr>
          <p:cNvSpPr>
            <a:spLocks noGrp="1"/>
          </p:cNvSpPr>
          <p:nvPr>
            <p:ph type="dt" sz="half" idx="10"/>
          </p:nvPr>
        </p:nvSpPr>
        <p:spPr/>
        <p:txBody>
          <a:bodyPr/>
          <a:lstStyle/>
          <a:p>
            <a:fld id="{F7DFF67D-2881-46C7-A871-754457E58B76}" type="datetimeFigureOut">
              <a:rPr lang="it-IT" smtClean="0"/>
              <a:t>10/02/2025</a:t>
            </a:fld>
            <a:endParaRPr lang="it-IT"/>
          </a:p>
        </p:txBody>
      </p:sp>
      <p:sp>
        <p:nvSpPr>
          <p:cNvPr id="6" name="Segnaposto piè di pagina 5">
            <a:extLst>
              <a:ext uri="{FF2B5EF4-FFF2-40B4-BE49-F238E27FC236}">
                <a16:creationId xmlns:a16="http://schemas.microsoft.com/office/drawing/2014/main" id="{4B266CE6-C481-467E-AE7E-5B34833FCFDF}"/>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CFD4B8B7-AF7C-0161-CAB3-8BFAF1608943}"/>
              </a:ext>
            </a:extLst>
          </p:cNvPr>
          <p:cNvSpPr>
            <a:spLocks noGrp="1"/>
          </p:cNvSpPr>
          <p:nvPr>
            <p:ph type="sldNum" sz="quarter" idx="12"/>
          </p:nvPr>
        </p:nvSpPr>
        <p:spPr/>
        <p:txBody>
          <a:bodyPr/>
          <a:lstStyle/>
          <a:p>
            <a:fld id="{E2770BED-07F9-418C-BAF4-C0710BE21577}" type="slidenum">
              <a:rPr lang="it-IT" smtClean="0"/>
              <a:t>‹#›</a:t>
            </a:fld>
            <a:endParaRPr lang="it-IT"/>
          </a:p>
        </p:txBody>
      </p:sp>
    </p:spTree>
    <p:extLst>
      <p:ext uri="{BB962C8B-B14F-4D97-AF65-F5344CB8AC3E}">
        <p14:creationId xmlns:p14="http://schemas.microsoft.com/office/powerpoint/2010/main" val="24444964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79F49DF-740E-9DA7-FCEB-E0BF37D71214}"/>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905B502D-1EBA-B2FA-DE56-E34210FD515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E8CF3ED7-B354-7802-0088-A13B6CD2C0C4}"/>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55BD2848-D581-BF39-1166-78DEB3958D3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B490895E-1249-AD34-274E-6D54FE9CDE30}"/>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E471F731-352A-E25F-D067-0D3830A57B10}"/>
              </a:ext>
            </a:extLst>
          </p:cNvPr>
          <p:cNvSpPr>
            <a:spLocks noGrp="1"/>
          </p:cNvSpPr>
          <p:nvPr>
            <p:ph type="dt" sz="half" idx="10"/>
          </p:nvPr>
        </p:nvSpPr>
        <p:spPr/>
        <p:txBody>
          <a:bodyPr/>
          <a:lstStyle/>
          <a:p>
            <a:fld id="{F7DFF67D-2881-46C7-A871-754457E58B76}" type="datetimeFigureOut">
              <a:rPr lang="it-IT" smtClean="0"/>
              <a:t>10/02/2025</a:t>
            </a:fld>
            <a:endParaRPr lang="it-IT"/>
          </a:p>
        </p:txBody>
      </p:sp>
      <p:sp>
        <p:nvSpPr>
          <p:cNvPr id="8" name="Segnaposto piè di pagina 7">
            <a:extLst>
              <a:ext uri="{FF2B5EF4-FFF2-40B4-BE49-F238E27FC236}">
                <a16:creationId xmlns:a16="http://schemas.microsoft.com/office/drawing/2014/main" id="{35C4C2AF-A04D-B092-3D2B-CF74BF0622C3}"/>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C808D07E-A9BB-C25A-F626-E6E2FF555313}"/>
              </a:ext>
            </a:extLst>
          </p:cNvPr>
          <p:cNvSpPr>
            <a:spLocks noGrp="1"/>
          </p:cNvSpPr>
          <p:nvPr>
            <p:ph type="sldNum" sz="quarter" idx="12"/>
          </p:nvPr>
        </p:nvSpPr>
        <p:spPr/>
        <p:txBody>
          <a:bodyPr/>
          <a:lstStyle/>
          <a:p>
            <a:fld id="{E2770BED-07F9-418C-BAF4-C0710BE21577}" type="slidenum">
              <a:rPr lang="it-IT" smtClean="0"/>
              <a:t>‹#›</a:t>
            </a:fld>
            <a:endParaRPr lang="it-IT"/>
          </a:p>
        </p:txBody>
      </p:sp>
    </p:spTree>
    <p:extLst>
      <p:ext uri="{BB962C8B-B14F-4D97-AF65-F5344CB8AC3E}">
        <p14:creationId xmlns:p14="http://schemas.microsoft.com/office/powerpoint/2010/main" val="40545317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A92BAF0-A434-4CAA-1C8C-2B6B990B546A}"/>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1B6EF19E-E101-9CBB-66F8-80D3656AB1A5}"/>
              </a:ext>
            </a:extLst>
          </p:cNvPr>
          <p:cNvSpPr>
            <a:spLocks noGrp="1"/>
          </p:cNvSpPr>
          <p:nvPr>
            <p:ph type="dt" sz="half" idx="10"/>
          </p:nvPr>
        </p:nvSpPr>
        <p:spPr/>
        <p:txBody>
          <a:bodyPr/>
          <a:lstStyle/>
          <a:p>
            <a:fld id="{F7DFF67D-2881-46C7-A871-754457E58B76}" type="datetimeFigureOut">
              <a:rPr lang="it-IT" smtClean="0"/>
              <a:t>10/02/2025</a:t>
            </a:fld>
            <a:endParaRPr lang="it-IT"/>
          </a:p>
        </p:txBody>
      </p:sp>
      <p:sp>
        <p:nvSpPr>
          <p:cNvPr id="4" name="Segnaposto piè di pagina 3">
            <a:extLst>
              <a:ext uri="{FF2B5EF4-FFF2-40B4-BE49-F238E27FC236}">
                <a16:creationId xmlns:a16="http://schemas.microsoft.com/office/drawing/2014/main" id="{7B90346C-340E-72F7-2AE4-A5C90AE9AA9C}"/>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DD15EC9D-AB7B-5BB4-E867-4354629B3538}"/>
              </a:ext>
            </a:extLst>
          </p:cNvPr>
          <p:cNvSpPr>
            <a:spLocks noGrp="1"/>
          </p:cNvSpPr>
          <p:nvPr>
            <p:ph type="sldNum" sz="quarter" idx="12"/>
          </p:nvPr>
        </p:nvSpPr>
        <p:spPr/>
        <p:txBody>
          <a:bodyPr/>
          <a:lstStyle/>
          <a:p>
            <a:fld id="{E2770BED-07F9-418C-BAF4-C0710BE21577}" type="slidenum">
              <a:rPr lang="it-IT" smtClean="0"/>
              <a:t>‹#›</a:t>
            </a:fld>
            <a:endParaRPr lang="it-IT"/>
          </a:p>
        </p:txBody>
      </p:sp>
    </p:spTree>
    <p:extLst>
      <p:ext uri="{BB962C8B-B14F-4D97-AF65-F5344CB8AC3E}">
        <p14:creationId xmlns:p14="http://schemas.microsoft.com/office/powerpoint/2010/main" val="26744431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D0F4CFAF-1AB0-3386-CF7D-F411F996CCBD}"/>
              </a:ext>
            </a:extLst>
          </p:cNvPr>
          <p:cNvSpPr>
            <a:spLocks noGrp="1"/>
          </p:cNvSpPr>
          <p:nvPr>
            <p:ph type="dt" sz="half" idx="10"/>
          </p:nvPr>
        </p:nvSpPr>
        <p:spPr/>
        <p:txBody>
          <a:bodyPr/>
          <a:lstStyle/>
          <a:p>
            <a:fld id="{F7DFF67D-2881-46C7-A871-754457E58B76}" type="datetimeFigureOut">
              <a:rPr lang="it-IT" smtClean="0"/>
              <a:t>10/02/2025</a:t>
            </a:fld>
            <a:endParaRPr lang="it-IT"/>
          </a:p>
        </p:txBody>
      </p:sp>
      <p:sp>
        <p:nvSpPr>
          <p:cNvPr id="3" name="Segnaposto piè di pagina 2">
            <a:extLst>
              <a:ext uri="{FF2B5EF4-FFF2-40B4-BE49-F238E27FC236}">
                <a16:creationId xmlns:a16="http://schemas.microsoft.com/office/drawing/2014/main" id="{B6DEF715-6081-B61C-0E74-AE49BC109256}"/>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89FA1BE2-F64F-DC58-6CB5-9A74CC59F6A6}"/>
              </a:ext>
            </a:extLst>
          </p:cNvPr>
          <p:cNvSpPr>
            <a:spLocks noGrp="1"/>
          </p:cNvSpPr>
          <p:nvPr>
            <p:ph type="sldNum" sz="quarter" idx="12"/>
          </p:nvPr>
        </p:nvSpPr>
        <p:spPr/>
        <p:txBody>
          <a:bodyPr/>
          <a:lstStyle/>
          <a:p>
            <a:fld id="{E2770BED-07F9-418C-BAF4-C0710BE21577}" type="slidenum">
              <a:rPr lang="it-IT" smtClean="0"/>
              <a:t>‹#›</a:t>
            </a:fld>
            <a:endParaRPr lang="it-IT"/>
          </a:p>
        </p:txBody>
      </p:sp>
    </p:spTree>
    <p:extLst>
      <p:ext uri="{BB962C8B-B14F-4D97-AF65-F5344CB8AC3E}">
        <p14:creationId xmlns:p14="http://schemas.microsoft.com/office/powerpoint/2010/main" val="23792981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9854BE7-5DE3-9921-57C6-7D0EE2F7099D}"/>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34EB84BD-9A54-7B5F-F8EE-E21C27C17B9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A70F13F9-00C7-6957-A58A-EF2600E1FB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DBC31324-AB86-82B1-56A5-96B08D151252}"/>
              </a:ext>
            </a:extLst>
          </p:cNvPr>
          <p:cNvSpPr>
            <a:spLocks noGrp="1"/>
          </p:cNvSpPr>
          <p:nvPr>
            <p:ph type="dt" sz="half" idx="10"/>
          </p:nvPr>
        </p:nvSpPr>
        <p:spPr/>
        <p:txBody>
          <a:bodyPr/>
          <a:lstStyle/>
          <a:p>
            <a:fld id="{F7DFF67D-2881-46C7-A871-754457E58B76}" type="datetimeFigureOut">
              <a:rPr lang="it-IT" smtClean="0"/>
              <a:t>10/02/2025</a:t>
            </a:fld>
            <a:endParaRPr lang="it-IT"/>
          </a:p>
        </p:txBody>
      </p:sp>
      <p:sp>
        <p:nvSpPr>
          <p:cNvPr id="6" name="Segnaposto piè di pagina 5">
            <a:extLst>
              <a:ext uri="{FF2B5EF4-FFF2-40B4-BE49-F238E27FC236}">
                <a16:creationId xmlns:a16="http://schemas.microsoft.com/office/drawing/2014/main" id="{4DA063D8-46F8-DAA6-EBF1-6E9C7F6EC227}"/>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9F174032-CA17-0BEC-4182-EF5AF298E4B0}"/>
              </a:ext>
            </a:extLst>
          </p:cNvPr>
          <p:cNvSpPr>
            <a:spLocks noGrp="1"/>
          </p:cNvSpPr>
          <p:nvPr>
            <p:ph type="sldNum" sz="quarter" idx="12"/>
          </p:nvPr>
        </p:nvSpPr>
        <p:spPr/>
        <p:txBody>
          <a:bodyPr/>
          <a:lstStyle/>
          <a:p>
            <a:fld id="{E2770BED-07F9-418C-BAF4-C0710BE21577}" type="slidenum">
              <a:rPr lang="it-IT" smtClean="0"/>
              <a:t>‹#›</a:t>
            </a:fld>
            <a:endParaRPr lang="it-IT"/>
          </a:p>
        </p:txBody>
      </p:sp>
    </p:spTree>
    <p:extLst>
      <p:ext uri="{BB962C8B-B14F-4D97-AF65-F5344CB8AC3E}">
        <p14:creationId xmlns:p14="http://schemas.microsoft.com/office/powerpoint/2010/main" val="40752088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5DDA6AD-88AA-A231-FD7A-770325E17909}"/>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3D3931D8-FE69-8141-105E-E4F133AEA92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E5496C47-181B-0B3A-DBBB-6C30D1C041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85484FAE-66F3-50A3-AFC5-C58230A5BBA8}"/>
              </a:ext>
            </a:extLst>
          </p:cNvPr>
          <p:cNvSpPr>
            <a:spLocks noGrp="1"/>
          </p:cNvSpPr>
          <p:nvPr>
            <p:ph type="dt" sz="half" idx="10"/>
          </p:nvPr>
        </p:nvSpPr>
        <p:spPr/>
        <p:txBody>
          <a:bodyPr/>
          <a:lstStyle/>
          <a:p>
            <a:fld id="{F7DFF67D-2881-46C7-A871-754457E58B76}" type="datetimeFigureOut">
              <a:rPr lang="it-IT" smtClean="0"/>
              <a:t>10/02/2025</a:t>
            </a:fld>
            <a:endParaRPr lang="it-IT"/>
          </a:p>
        </p:txBody>
      </p:sp>
      <p:sp>
        <p:nvSpPr>
          <p:cNvPr id="6" name="Segnaposto piè di pagina 5">
            <a:extLst>
              <a:ext uri="{FF2B5EF4-FFF2-40B4-BE49-F238E27FC236}">
                <a16:creationId xmlns:a16="http://schemas.microsoft.com/office/drawing/2014/main" id="{40C0E07B-8681-3023-CDFC-607BC232D46F}"/>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118E912F-0FCC-85B1-B8D5-E984362DFB42}"/>
              </a:ext>
            </a:extLst>
          </p:cNvPr>
          <p:cNvSpPr>
            <a:spLocks noGrp="1"/>
          </p:cNvSpPr>
          <p:nvPr>
            <p:ph type="sldNum" sz="quarter" idx="12"/>
          </p:nvPr>
        </p:nvSpPr>
        <p:spPr/>
        <p:txBody>
          <a:bodyPr/>
          <a:lstStyle/>
          <a:p>
            <a:fld id="{E2770BED-07F9-418C-BAF4-C0710BE21577}" type="slidenum">
              <a:rPr lang="it-IT" smtClean="0"/>
              <a:t>‹#›</a:t>
            </a:fld>
            <a:endParaRPr lang="it-IT"/>
          </a:p>
        </p:txBody>
      </p:sp>
    </p:spTree>
    <p:extLst>
      <p:ext uri="{BB962C8B-B14F-4D97-AF65-F5344CB8AC3E}">
        <p14:creationId xmlns:p14="http://schemas.microsoft.com/office/powerpoint/2010/main" val="24099251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68ACE82D-3DBF-C63B-2E1E-29110CE3449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8B37B2E3-709D-6548-FBC5-4E6D774A9E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B3B320CB-EF21-40B6-1A01-4C93A124D58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7DFF67D-2881-46C7-A871-754457E58B76}" type="datetimeFigureOut">
              <a:rPr lang="it-IT" smtClean="0"/>
              <a:t>10/02/2025</a:t>
            </a:fld>
            <a:endParaRPr lang="it-IT"/>
          </a:p>
        </p:txBody>
      </p:sp>
      <p:sp>
        <p:nvSpPr>
          <p:cNvPr id="5" name="Segnaposto piè di pagina 4">
            <a:extLst>
              <a:ext uri="{FF2B5EF4-FFF2-40B4-BE49-F238E27FC236}">
                <a16:creationId xmlns:a16="http://schemas.microsoft.com/office/drawing/2014/main" id="{FE0E1396-32B9-EEE8-AD0E-19FA45E02F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it-IT"/>
          </a:p>
        </p:txBody>
      </p:sp>
      <p:sp>
        <p:nvSpPr>
          <p:cNvPr id="6" name="Segnaposto numero diapositiva 5">
            <a:extLst>
              <a:ext uri="{FF2B5EF4-FFF2-40B4-BE49-F238E27FC236}">
                <a16:creationId xmlns:a16="http://schemas.microsoft.com/office/drawing/2014/main" id="{5DE8111A-CDCB-3E03-71F0-92ADAACAD3F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2770BED-07F9-418C-BAF4-C0710BE21577}" type="slidenum">
              <a:rPr lang="it-IT" smtClean="0"/>
              <a:t>‹#›</a:t>
            </a:fld>
            <a:endParaRPr lang="it-IT"/>
          </a:p>
        </p:txBody>
      </p:sp>
    </p:spTree>
    <p:extLst>
      <p:ext uri="{BB962C8B-B14F-4D97-AF65-F5344CB8AC3E}">
        <p14:creationId xmlns:p14="http://schemas.microsoft.com/office/powerpoint/2010/main" val="21644497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20.emf"/><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20.emf"/><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1.jpeg"/><Relationship Id="rId3" Type="http://schemas.openxmlformats.org/officeDocument/2006/relationships/image" Target="../media/image2.png"/><Relationship Id="rId7" Type="http://schemas.openxmlformats.org/officeDocument/2006/relationships/image" Target="../media/image6.jpeg"/><Relationship Id="rId12"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jpeg"/><Relationship Id="rId11" Type="http://schemas.openxmlformats.org/officeDocument/2006/relationships/image" Target="../media/image1.png"/><Relationship Id="rId5" Type="http://schemas.openxmlformats.org/officeDocument/2006/relationships/image" Target="../media/image4.jpe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1.png"/><Relationship Id="rId4" Type="http://schemas.openxmlformats.org/officeDocument/2006/relationships/image" Target="../media/image13.jpeg"/><Relationship Id="rId9"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lumMod val="25000"/>
          </a:schemeClr>
        </a:solidFill>
        <a:effectLst/>
      </p:bgPr>
    </p:bg>
    <p:spTree>
      <p:nvGrpSpPr>
        <p:cNvPr id="1" name="">
          <a:extLst>
            <a:ext uri="{FF2B5EF4-FFF2-40B4-BE49-F238E27FC236}">
              <a16:creationId xmlns:a16="http://schemas.microsoft.com/office/drawing/2014/main" id="{60ACCD98-C2FA-9E0B-6295-D21A91B4AC66}"/>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48D093C6-2C1A-2F3A-108C-A9F8EBF1AD2E}"/>
              </a:ext>
            </a:extLst>
          </p:cNvPr>
          <p:cNvSpPr>
            <a:spLocks noGrp="1"/>
          </p:cNvSpPr>
          <p:nvPr>
            <p:ph type="ctrTitle"/>
          </p:nvPr>
        </p:nvSpPr>
        <p:spPr>
          <a:xfrm>
            <a:off x="5319713" y="1685925"/>
            <a:ext cx="9144000" cy="2562225"/>
          </a:xfrm>
        </p:spPr>
        <p:txBody>
          <a:bodyPr>
            <a:noAutofit/>
          </a:bodyPr>
          <a:lstStyle/>
          <a:p>
            <a:pPr algn="l"/>
            <a:r>
              <a:rPr lang="it-IT" sz="4400" b="1" dirty="0">
                <a:solidFill>
                  <a:srgbClr val="FFFF99"/>
                </a:solidFill>
              </a:rPr>
              <a:t>L</a:t>
            </a:r>
            <a:r>
              <a:rPr lang="it-IT" sz="4400" dirty="0">
                <a:solidFill>
                  <a:schemeClr val="bg1">
                    <a:lumMod val="85000"/>
                  </a:schemeClr>
                </a:solidFill>
              </a:rPr>
              <a:t>IFELONG</a:t>
            </a:r>
            <a:r>
              <a:rPr lang="it-IT" sz="4400" dirty="0"/>
              <a:t> </a:t>
            </a:r>
            <a:br>
              <a:rPr lang="it-IT" sz="4400" dirty="0"/>
            </a:br>
            <a:r>
              <a:rPr lang="it-IT" sz="4400" b="1" dirty="0">
                <a:solidFill>
                  <a:srgbClr val="FFFF99"/>
                </a:solidFill>
              </a:rPr>
              <a:t>O</a:t>
            </a:r>
            <a:r>
              <a:rPr lang="it-IT" sz="4400" dirty="0">
                <a:solidFill>
                  <a:schemeClr val="bg1">
                    <a:lumMod val="85000"/>
                  </a:schemeClr>
                </a:solidFill>
              </a:rPr>
              <a:t>PTIMIZATION</a:t>
            </a:r>
            <a:r>
              <a:rPr lang="it-IT" sz="4400" dirty="0">
                <a:solidFill>
                  <a:schemeClr val="bg1"/>
                </a:solidFill>
              </a:rPr>
              <a:t> </a:t>
            </a:r>
            <a:r>
              <a:rPr lang="it-IT" sz="4400" dirty="0">
                <a:solidFill>
                  <a:schemeClr val="bg1">
                    <a:lumMod val="85000"/>
                  </a:schemeClr>
                </a:solidFill>
              </a:rPr>
              <a:t>OF BRAIN</a:t>
            </a:r>
            <a:br>
              <a:rPr lang="it-IT" sz="4400" dirty="0">
                <a:solidFill>
                  <a:schemeClr val="bg1">
                    <a:lumMod val="85000"/>
                  </a:schemeClr>
                </a:solidFill>
              </a:rPr>
            </a:br>
            <a:r>
              <a:rPr lang="it-IT" sz="4400" b="1" dirty="0">
                <a:solidFill>
                  <a:srgbClr val="FFFF99"/>
                </a:solidFill>
              </a:rPr>
              <a:t>T</a:t>
            </a:r>
            <a:r>
              <a:rPr lang="it-IT" sz="4400" dirty="0">
                <a:solidFill>
                  <a:schemeClr val="bg1">
                    <a:lumMod val="85000"/>
                  </a:schemeClr>
                </a:solidFill>
              </a:rPr>
              <a:t>RAJECTORIES AND</a:t>
            </a:r>
            <a:r>
              <a:rPr lang="it-IT" sz="4400" dirty="0"/>
              <a:t> </a:t>
            </a:r>
            <a:br>
              <a:rPr lang="it-IT" sz="4400" dirty="0"/>
            </a:br>
            <a:r>
              <a:rPr lang="it-IT" sz="4400" b="1" dirty="0">
                <a:solidFill>
                  <a:srgbClr val="FFFF99"/>
                </a:solidFill>
              </a:rPr>
              <a:t>U</a:t>
            </a:r>
            <a:r>
              <a:rPr lang="it-IT" sz="4400" dirty="0">
                <a:solidFill>
                  <a:schemeClr val="bg1">
                    <a:lumMod val="85000"/>
                  </a:schemeClr>
                </a:solidFill>
              </a:rPr>
              <a:t>NDERSTANDING</a:t>
            </a:r>
            <a:r>
              <a:rPr lang="it-IT" sz="4400" dirty="0"/>
              <a:t> </a:t>
            </a:r>
            <a:r>
              <a:rPr lang="it-IT" sz="4400" dirty="0">
                <a:solidFill>
                  <a:schemeClr val="bg1">
                    <a:lumMod val="85000"/>
                  </a:schemeClr>
                </a:solidFill>
              </a:rPr>
              <a:t>OF</a:t>
            </a:r>
            <a:r>
              <a:rPr lang="it-IT" sz="4400" dirty="0"/>
              <a:t> </a:t>
            </a:r>
          </a:p>
        </p:txBody>
      </p:sp>
      <p:sp>
        <p:nvSpPr>
          <p:cNvPr id="3" name="Sottotitolo 2">
            <a:extLst>
              <a:ext uri="{FF2B5EF4-FFF2-40B4-BE49-F238E27FC236}">
                <a16:creationId xmlns:a16="http://schemas.microsoft.com/office/drawing/2014/main" id="{3E7119F1-8D24-B8BE-F6D5-B6CD7EC8F89F}"/>
              </a:ext>
            </a:extLst>
          </p:cNvPr>
          <p:cNvSpPr>
            <a:spLocks noGrp="1"/>
          </p:cNvSpPr>
          <p:nvPr>
            <p:ph type="subTitle" idx="1"/>
          </p:nvPr>
        </p:nvSpPr>
        <p:spPr>
          <a:xfrm>
            <a:off x="175972" y="6412157"/>
            <a:ext cx="11220450" cy="436143"/>
          </a:xfrm>
        </p:spPr>
        <p:txBody>
          <a:bodyPr vert="horz" lIns="91440" tIns="45720" rIns="91440" bIns="45720" rtlCol="0" anchor="t">
            <a:normAutofit/>
          </a:bodyPr>
          <a:lstStyle/>
          <a:p>
            <a:r>
              <a:rPr lang="it-IT" sz="2000" i="1" dirty="0">
                <a:solidFill>
                  <a:schemeClr val="bg1">
                    <a:lumMod val="85000"/>
                  </a:schemeClr>
                </a:solidFill>
              </a:rPr>
              <a:t> *Aggregazione scientifica derivata dalle progettualità/iniziative </a:t>
            </a:r>
            <a:r>
              <a:rPr lang="it-IT" sz="2000" b="1" i="1" dirty="0">
                <a:solidFill>
                  <a:schemeClr val="bg1">
                    <a:lumMod val="85000"/>
                  </a:schemeClr>
                </a:solidFill>
              </a:rPr>
              <a:t>CNR PNRR: M4C2/M6/PNC</a:t>
            </a:r>
          </a:p>
        </p:txBody>
      </p:sp>
      <p:sp>
        <p:nvSpPr>
          <p:cNvPr id="5" name="CasellaDiTesto 4">
            <a:extLst>
              <a:ext uri="{FF2B5EF4-FFF2-40B4-BE49-F238E27FC236}">
                <a16:creationId xmlns:a16="http://schemas.microsoft.com/office/drawing/2014/main" id="{0DCB7DE8-76E8-086F-3DC6-844F3E390CC5}"/>
              </a:ext>
            </a:extLst>
          </p:cNvPr>
          <p:cNvSpPr txBox="1"/>
          <p:nvPr/>
        </p:nvSpPr>
        <p:spPr>
          <a:xfrm>
            <a:off x="4587265" y="4070325"/>
            <a:ext cx="6958012" cy="769441"/>
          </a:xfrm>
          <a:prstGeom prst="rect">
            <a:avLst/>
          </a:prstGeom>
          <a:noFill/>
        </p:spPr>
        <p:txBody>
          <a:bodyPr wrap="square">
            <a:spAutoFit/>
          </a:bodyPr>
          <a:lstStyle/>
          <a:p>
            <a:r>
              <a:rPr lang="it-IT" sz="4400" dirty="0">
                <a:solidFill>
                  <a:schemeClr val="bg1">
                    <a:lumMod val="85000"/>
                  </a:schemeClr>
                </a:solidFill>
                <a:latin typeface="+mj-lt"/>
              </a:rPr>
              <a:t>RE </a:t>
            </a:r>
            <a:r>
              <a:rPr lang="it-IT" sz="4400" b="1" dirty="0">
                <a:solidFill>
                  <a:srgbClr val="FFFF99"/>
                </a:solidFill>
                <a:latin typeface="+mj-lt"/>
              </a:rPr>
              <a:t>S</a:t>
            </a:r>
            <a:r>
              <a:rPr lang="it-IT" sz="4400" dirty="0">
                <a:solidFill>
                  <a:schemeClr val="bg1">
                    <a:lumMod val="85000"/>
                  </a:schemeClr>
                </a:solidFill>
                <a:latin typeface="+mj-lt"/>
              </a:rPr>
              <a:t>ILIENCE</a:t>
            </a:r>
          </a:p>
        </p:txBody>
      </p:sp>
      <p:cxnSp>
        <p:nvCxnSpPr>
          <p:cNvPr id="56" name="Connettore diritto 55">
            <a:extLst>
              <a:ext uri="{FF2B5EF4-FFF2-40B4-BE49-F238E27FC236}">
                <a16:creationId xmlns:a16="http://schemas.microsoft.com/office/drawing/2014/main" id="{4D5AA06F-952B-D184-6E6F-0D2325E13422}"/>
              </a:ext>
            </a:extLst>
          </p:cNvPr>
          <p:cNvCxnSpPr/>
          <p:nvPr/>
        </p:nvCxnSpPr>
        <p:spPr>
          <a:xfrm>
            <a:off x="5358213" y="1685925"/>
            <a:ext cx="0" cy="3182716"/>
          </a:xfrm>
          <a:prstGeom prst="line">
            <a:avLst/>
          </a:prstGeom>
          <a:ln>
            <a:solidFill>
              <a:srgbClr val="FFFF99"/>
            </a:solidFill>
          </a:ln>
        </p:spPr>
        <p:style>
          <a:lnRef idx="2">
            <a:schemeClr val="accent1"/>
          </a:lnRef>
          <a:fillRef idx="0">
            <a:schemeClr val="accent1"/>
          </a:fillRef>
          <a:effectRef idx="1">
            <a:schemeClr val="accent1"/>
          </a:effectRef>
          <a:fontRef idx="minor">
            <a:schemeClr val="tx1"/>
          </a:fontRef>
        </p:style>
      </p:cxnSp>
      <p:sp>
        <p:nvSpPr>
          <p:cNvPr id="4" name="Sottotitolo 2">
            <a:extLst>
              <a:ext uri="{FF2B5EF4-FFF2-40B4-BE49-F238E27FC236}">
                <a16:creationId xmlns:a16="http://schemas.microsoft.com/office/drawing/2014/main" id="{88481F7F-86CB-5DED-5FD6-DEC468CDA768}"/>
              </a:ext>
            </a:extLst>
          </p:cNvPr>
          <p:cNvSpPr txBox="1">
            <a:spLocks/>
          </p:cNvSpPr>
          <p:nvPr/>
        </p:nvSpPr>
        <p:spPr>
          <a:xfrm>
            <a:off x="497807" y="5427177"/>
            <a:ext cx="11220450" cy="43614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it-IT" sz="2000" i="1" dirty="0">
                <a:solidFill>
                  <a:schemeClr val="bg1">
                    <a:lumMod val="85000"/>
                  </a:schemeClr>
                </a:solidFill>
              </a:rPr>
              <a:t> Michela Fagiolini, Istituto di Neuroscienze</a:t>
            </a:r>
          </a:p>
        </p:txBody>
      </p:sp>
      <p:pic>
        <p:nvPicPr>
          <p:cNvPr id="17" name="Immagine 16" descr="Immagine che contiene fiore, Policromia&#10;&#10;Il contenuto generato dall'IA potrebbe non essere corretto.">
            <a:extLst>
              <a:ext uri="{FF2B5EF4-FFF2-40B4-BE49-F238E27FC236}">
                <a16:creationId xmlns:a16="http://schemas.microsoft.com/office/drawing/2014/main" id="{AE334402-D0B3-284F-7AFD-8F112E6C0D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7738" y="1747162"/>
            <a:ext cx="3728984" cy="2340000"/>
          </a:xfrm>
          <a:prstGeom prst="rect">
            <a:avLst/>
          </a:prstGeom>
        </p:spPr>
      </p:pic>
    </p:spTree>
    <p:extLst>
      <p:ext uri="{BB962C8B-B14F-4D97-AF65-F5344CB8AC3E}">
        <p14:creationId xmlns:p14="http://schemas.microsoft.com/office/powerpoint/2010/main" val="4739373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3A3A3A"/>
        </a:solidFill>
        <a:effectLst/>
      </p:bgPr>
    </p:bg>
    <p:spTree>
      <p:nvGrpSpPr>
        <p:cNvPr id="1" name="">
          <a:extLst>
            <a:ext uri="{FF2B5EF4-FFF2-40B4-BE49-F238E27FC236}">
              <a16:creationId xmlns:a16="http://schemas.microsoft.com/office/drawing/2014/main" id="{D0E5A6CE-6535-5864-5B8A-BC2601F63712}"/>
            </a:ext>
          </a:extLst>
        </p:cNvPr>
        <p:cNvGrpSpPr/>
        <p:nvPr/>
      </p:nvGrpSpPr>
      <p:grpSpPr>
        <a:xfrm>
          <a:off x="0" y="0"/>
          <a:ext cx="0" cy="0"/>
          <a:chOff x="0" y="0"/>
          <a:chExt cx="0" cy="0"/>
        </a:xfrm>
      </p:grpSpPr>
      <p:grpSp>
        <p:nvGrpSpPr>
          <p:cNvPr id="2" name="Gruppo 1">
            <a:extLst>
              <a:ext uri="{FF2B5EF4-FFF2-40B4-BE49-F238E27FC236}">
                <a16:creationId xmlns:a16="http://schemas.microsoft.com/office/drawing/2014/main" id="{08E75A80-5AB0-1434-FE51-63ED1C41FE7B}"/>
              </a:ext>
            </a:extLst>
          </p:cNvPr>
          <p:cNvGrpSpPr>
            <a:grpSpLocks noChangeAspect="1"/>
          </p:cNvGrpSpPr>
          <p:nvPr/>
        </p:nvGrpSpPr>
        <p:grpSpPr>
          <a:xfrm>
            <a:off x="2888981" y="944486"/>
            <a:ext cx="6414038" cy="4969029"/>
            <a:chOff x="980324" y="204994"/>
            <a:chExt cx="10231353" cy="7926347"/>
          </a:xfrm>
        </p:grpSpPr>
        <p:grpSp>
          <p:nvGrpSpPr>
            <p:cNvPr id="10" name="Group 1">
              <a:extLst>
                <a:ext uri="{FF2B5EF4-FFF2-40B4-BE49-F238E27FC236}">
                  <a16:creationId xmlns:a16="http://schemas.microsoft.com/office/drawing/2014/main" id="{05F49D2A-1766-96F9-2814-CFE00BECFD33}"/>
                </a:ext>
              </a:extLst>
            </p:cNvPr>
            <p:cNvGrpSpPr/>
            <p:nvPr/>
          </p:nvGrpSpPr>
          <p:grpSpPr>
            <a:xfrm>
              <a:off x="980324" y="204994"/>
              <a:ext cx="10231353" cy="7926347"/>
              <a:chOff x="986370" y="695579"/>
              <a:chExt cx="10231353" cy="7926347"/>
            </a:xfrm>
            <a:solidFill>
              <a:srgbClr val="F7EF22">
                <a:alpha val="25005"/>
              </a:srgbClr>
            </a:solidFill>
          </p:grpSpPr>
          <p:grpSp>
            <p:nvGrpSpPr>
              <p:cNvPr id="43" name="Group 2">
                <a:extLst>
                  <a:ext uri="{FF2B5EF4-FFF2-40B4-BE49-F238E27FC236}">
                    <a16:creationId xmlns:a16="http://schemas.microsoft.com/office/drawing/2014/main" id="{1D9A1D1F-DC36-1910-F25E-820D8CC1DDF8}"/>
                  </a:ext>
                </a:extLst>
              </p:cNvPr>
              <p:cNvGrpSpPr/>
              <p:nvPr/>
            </p:nvGrpSpPr>
            <p:grpSpPr>
              <a:xfrm>
                <a:off x="1602171" y="1252964"/>
                <a:ext cx="6430629" cy="6274596"/>
                <a:chOff x="1584378" y="1365433"/>
                <a:chExt cx="4161898" cy="4060913"/>
              </a:xfrm>
              <a:grpFill/>
            </p:grpSpPr>
            <p:sp>
              <p:nvSpPr>
                <p:cNvPr id="56" name="Arc 17">
                  <a:extLst>
                    <a:ext uri="{FF2B5EF4-FFF2-40B4-BE49-F238E27FC236}">
                      <a16:creationId xmlns:a16="http://schemas.microsoft.com/office/drawing/2014/main" id="{906194D9-0136-FA81-0489-3F3748A2FDCA}"/>
                    </a:ext>
                  </a:extLst>
                </p:cNvPr>
                <p:cNvSpPr/>
                <p:nvPr/>
              </p:nvSpPr>
              <p:spPr>
                <a:xfrm rot="17214328" flipH="1">
                  <a:off x="2733043" y="1317966"/>
                  <a:ext cx="2965766" cy="3060700"/>
                </a:xfrm>
                <a:prstGeom prst="arc">
                  <a:avLst>
                    <a:gd name="adj1" fmla="val 16200000"/>
                    <a:gd name="adj2" fmla="val 1714162"/>
                  </a:avLst>
                </a:prstGeom>
                <a:grpFill/>
                <a:ln w="57150">
                  <a:gradFill flip="none" rotWithShape="1">
                    <a:gsLst>
                      <a:gs pos="36000">
                        <a:srgbClr val="FFFF00"/>
                      </a:gs>
                      <a:gs pos="89000">
                        <a:srgbClr val="DDDC72">
                          <a:lumMod val="96000"/>
                        </a:srgbClr>
                      </a:gs>
                      <a:gs pos="100000">
                        <a:srgbClr val="948D08"/>
                      </a:gs>
                    </a:gsLst>
                    <a:path path="circle">
                      <a:fillToRect l="50000" t="130000" r="50000" b="-30000"/>
                    </a:path>
                    <a:tileRect/>
                  </a:gradFill>
                  <a:bevel/>
                  <a:extLst>
                    <a:ext uri="{C807C97D-BFC1-408E-A445-0C87EB9F89A2}">
                      <ask:lineSketchStyleProps xmlns:ask="http://schemas.microsoft.com/office/drawing/2018/sketchyshapes" sd="1219033472">
                        <a:custGeom>
                          <a:avLst/>
                          <a:gdLst>
                            <a:gd name="connsiteX0" fmla="*/ 1907842 w 3815685"/>
                            <a:gd name="connsiteY0" fmla="*/ 0 h 3937825"/>
                            <a:gd name="connsiteX1" fmla="*/ 3561270 w 3815685"/>
                            <a:gd name="connsiteY1" fmla="*/ 986582 h 3937825"/>
                            <a:gd name="connsiteX2" fmla="*/ 3595209 w 3815685"/>
                            <a:gd name="connsiteY2" fmla="*/ 2887726 h 3937825"/>
                            <a:gd name="connsiteX3" fmla="*/ 1907843 w 3815685"/>
                            <a:gd name="connsiteY3" fmla="*/ 1968913 h 3937825"/>
                            <a:gd name="connsiteX4" fmla="*/ 1907842 w 3815685"/>
                            <a:gd name="connsiteY4" fmla="*/ 0 h 3937825"/>
                            <a:gd name="connsiteX0" fmla="*/ 1907842 w 3815685"/>
                            <a:gd name="connsiteY0" fmla="*/ 0 h 3937825"/>
                            <a:gd name="connsiteX1" fmla="*/ 3561270 w 3815685"/>
                            <a:gd name="connsiteY1" fmla="*/ 986582 h 3937825"/>
                            <a:gd name="connsiteX2" fmla="*/ 3595209 w 3815685"/>
                            <a:gd name="connsiteY2" fmla="*/ 2887726 h 3937825"/>
                          </a:gdLst>
                          <a:ahLst/>
                          <a:cxnLst>
                            <a:cxn ang="0">
                              <a:pos x="connsiteX0" y="connsiteY0"/>
                            </a:cxn>
                            <a:cxn ang="0">
                              <a:pos x="connsiteX1" y="connsiteY1"/>
                            </a:cxn>
                            <a:cxn ang="0">
                              <a:pos x="connsiteX2" y="connsiteY2"/>
                            </a:cxn>
                          </a:cxnLst>
                          <a:rect l="l" t="t" r="r" b="b"/>
                          <a:pathLst>
                            <a:path w="3815685" h="3937825" stroke="0" extrusionOk="0">
                              <a:moveTo>
                                <a:pt x="1907842" y="0"/>
                              </a:moveTo>
                              <a:cubicBezTo>
                                <a:pt x="2536472" y="-33201"/>
                                <a:pt x="3118202" y="414699"/>
                                <a:pt x="3561270" y="986582"/>
                              </a:cubicBezTo>
                              <a:cubicBezTo>
                                <a:pt x="3974168" y="1590428"/>
                                <a:pt x="3812502" y="2292807"/>
                                <a:pt x="3595209" y="2887726"/>
                              </a:cubicBezTo>
                              <a:cubicBezTo>
                                <a:pt x="3258483" y="2857632"/>
                                <a:pt x="2483795" y="2103543"/>
                                <a:pt x="1907843" y="1968913"/>
                              </a:cubicBezTo>
                              <a:cubicBezTo>
                                <a:pt x="1825645" y="1267637"/>
                                <a:pt x="1999496" y="700097"/>
                                <a:pt x="1907842" y="0"/>
                              </a:cubicBezTo>
                              <a:close/>
                            </a:path>
                            <a:path w="3815685" h="3937825" fill="none" extrusionOk="0">
                              <a:moveTo>
                                <a:pt x="1907842" y="0"/>
                              </a:moveTo>
                              <a:cubicBezTo>
                                <a:pt x="2579817" y="-99952"/>
                                <a:pt x="3186159" y="424312"/>
                                <a:pt x="3561270" y="986582"/>
                              </a:cubicBezTo>
                              <a:cubicBezTo>
                                <a:pt x="3945398" y="1604423"/>
                                <a:pt x="3941562" y="2299798"/>
                                <a:pt x="3595209" y="2887726"/>
                              </a:cubicBezTo>
                            </a:path>
                            <a:path w="3815685" h="3937825" fill="none" stroke="0" extrusionOk="0">
                              <a:moveTo>
                                <a:pt x="1907842" y="0"/>
                              </a:moveTo>
                              <a:cubicBezTo>
                                <a:pt x="2622452" y="3814"/>
                                <a:pt x="3269318" y="276306"/>
                                <a:pt x="3561270" y="986582"/>
                              </a:cubicBezTo>
                              <a:cubicBezTo>
                                <a:pt x="3820218" y="1561908"/>
                                <a:pt x="3891891" y="2298395"/>
                                <a:pt x="3595209" y="2887726"/>
                              </a:cubicBezTo>
                            </a:path>
                          </a:pathLst>
                        </a:custGeom>
                        <ask:type>
                          <ask:lineSketchNone/>
                        </ask:type>
                      </ask:lineSketchStyleProps>
                    </a:ext>
                  </a:extLst>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IT" dirty="0"/>
                </a:p>
              </p:txBody>
            </p:sp>
            <p:sp>
              <p:nvSpPr>
                <p:cNvPr id="57" name="Arc 18">
                  <a:extLst>
                    <a:ext uri="{FF2B5EF4-FFF2-40B4-BE49-F238E27FC236}">
                      <a16:creationId xmlns:a16="http://schemas.microsoft.com/office/drawing/2014/main" id="{A1A698F2-1987-8BDE-D372-88CBD9D3D3FC}"/>
                    </a:ext>
                  </a:extLst>
                </p:cNvPr>
                <p:cNvSpPr/>
                <p:nvPr/>
              </p:nvSpPr>
              <p:spPr>
                <a:xfrm rot="20870457">
                  <a:off x="1584378" y="2365646"/>
                  <a:ext cx="2965766" cy="3060700"/>
                </a:xfrm>
                <a:prstGeom prst="arc">
                  <a:avLst>
                    <a:gd name="adj1" fmla="val 16200000"/>
                    <a:gd name="adj2" fmla="val 1714162"/>
                  </a:avLst>
                </a:prstGeom>
                <a:grpFill/>
                <a:ln w="57150">
                  <a:gradFill flip="none" rotWithShape="1">
                    <a:gsLst>
                      <a:gs pos="36000">
                        <a:srgbClr val="FFFF00"/>
                      </a:gs>
                      <a:gs pos="89000">
                        <a:srgbClr val="DDDC72">
                          <a:lumMod val="96000"/>
                        </a:srgbClr>
                      </a:gs>
                      <a:gs pos="100000">
                        <a:srgbClr val="948D08"/>
                      </a:gs>
                    </a:gsLst>
                    <a:path path="circle">
                      <a:fillToRect l="50000" t="130000" r="50000" b="-30000"/>
                    </a:path>
                    <a:tileRect/>
                  </a:gradFill>
                  <a:bevel/>
                  <a:extLst>
                    <a:ext uri="{C807C97D-BFC1-408E-A445-0C87EB9F89A2}">
                      <ask:lineSketchStyleProps xmlns:ask="http://schemas.microsoft.com/office/drawing/2018/sketchyshapes" sd="981765707">
                        <a:custGeom>
                          <a:avLst/>
                          <a:gdLst>
                            <a:gd name="connsiteX0" fmla="*/ 1907842 w 3815685"/>
                            <a:gd name="connsiteY0" fmla="*/ 0 h 3937825"/>
                            <a:gd name="connsiteX1" fmla="*/ 3561270 w 3815685"/>
                            <a:gd name="connsiteY1" fmla="*/ 986582 h 3937825"/>
                            <a:gd name="connsiteX2" fmla="*/ 3595209 w 3815685"/>
                            <a:gd name="connsiteY2" fmla="*/ 2887726 h 3937825"/>
                            <a:gd name="connsiteX3" fmla="*/ 1907843 w 3815685"/>
                            <a:gd name="connsiteY3" fmla="*/ 1968913 h 3937825"/>
                            <a:gd name="connsiteX4" fmla="*/ 1907842 w 3815685"/>
                            <a:gd name="connsiteY4" fmla="*/ 0 h 3937825"/>
                            <a:gd name="connsiteX0" fmla="*/ 1907842 w 3815685"/>
                            <a:gd name="connsiteY0" fmla="*/ 0 h 3937825"/>
                            <a:gd name="connsiteX1" fmla="*/ 3561270 w 3815685"/>
                            <a:gd name="connsiteY1" fmla="*/ 986582 h 3937825"/>
                            <a:gd name="connsiteX2" fmla="*/ 3595209 w 3815685"/>
                            <a:gd name="connsiteY2" fmla="*/ 2887726 h 3937825"/>
                          </a:gdLst>
                          <a:ahLst/>
                          <a:cxnLst>
                            <a:cxn ang="0">
                              <a:pos x="connsiteX0" y="connsiteY0"/>
                            </a:cxn>
                            <a:cxn ang="0">
                              <a:pos x="connsiteX1" y="connsiteY1"/>
                            </a:cxn>
                            <a:cxn ang="0">
                              <a:pos x="connsiteX2" y="connsiteY2"/>
                            </a:cxn>
                          </a:cxnLst>
                          <a:rect l="l" t="t" r="r" b="b"/>
                          <a:pathLst>
                            <a:path w="3815685" h="3937825" stroke="0" extrusionOk="0">
                              <a:moveTo>
                                <a:pt x="1907842" y="0"/>
                              </a:moveTo>
                              <a:cubicBezTo>
                                <a:pt x="2555383" y="61257"/>
                                <a:pt x="3203286" y="368978"/>
                                <a:pt x="3561270" y="986582"/>
                              </a:cubicBezTo>
                              <a:cubicBezTo>
                                <a:pt x="3951506" y="1562911"/>
                                <a:pt x="3850862" y="2380970"/>
                                <a:pt x="3595209" y="2887726"/>
                              </a:cubicBezTo>
                              <a:cubicBezTo>
                                <a:pt x="2742229" y="2480263"/>
                                <a:pt x="2611649" y="2171736"/>
                                <a:pt x="1907843" y="1968913"/>
                              </a:cubicBezTo>
                              <a:cubicBezTo>
                                <a:pt x="1989284" y="1259904"/>
                                <a:pt x="1793882" y="682445"/>
                                <a:pt x="1907842" y="0"/>
                              </a:cubicBezTo>
                              <a:close/>
                            </a:path>
                            <a:path w="3815685" h="3937825" fill="none" extrusionOk="0">
                              <a:moveTo>
                                <a:pt x="1907842" y="0"/>
                              </a:moveTo>
                              <a:cubicBezTo>
                                <a:pt x="2718250" y="18555"/>
                                <a:pt x="3133838" y="336524"/>
                                <a:pt x="3561270" y="986582"/>
                              </a:cubicBezTo>
                              <a:cubicBezTo>
                                <a:pt x="3857593" y="1581360"/>
                                <a:pt x="3948837" y="2224892"/>
                                <a:pt x="3595209" y="2887726"/>
                              </a:cubicBezTo>
                            </a:path>
                            <a:path w="3815685" h="3937825" fill="none" stroke="0" extrusionOk="0">
                              <a:moveTo>
                                <a:pt x="1907842" y="0"/>
                              </a:moveTo>
                              <a:cubicBezTo>
                                <a:pt x="2657628" y="-63994"/>
                                <a:pt x="3339807" y="384055"/>
                                <a:pt x="3561270" y="986582"/>
                              </a:cubicBezTo>
                              <a:cubicBezTo>
                                <a:pt x="3926794" y="1638604"/>
                                <a:pt x="3814189" y="2288138"/>
                                <a:pt x="3595209" y="2887726"/>
                              </a:cubicBezTo>
                            </a:path>
                          </a:pathLst>
                        </a:custGeom>
                        <ask:type>
                          <ask:lineSketchNone/>
                        </ask:type>
                      </ask:lineSketchStyleProps>
                    </a:ext>
                  </a:extLst>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IT" dirty="0"/>
                </a:p>
              </p:txBody>
            </p:sp>
          </p:grpSp>
          <p:grpSp>
            <p:nvGrpSpPr>
              <p:cNvPr id="44" name="Group 3">
                <a:extLst>
                  <a:ext uri="{FF2B5EF4-FFF2-40B4-BE49-F238E27FC236}">
                    <a16:creationId xmlns:a16="http://schemas.microsoft.com/office/drawing/2014/main" id="{330E57C5-C16A-ECE3-4838-CC33470FE52F}"/>
                  </a:ext>
                </a:extLst>
              </p:cNvPr>
              <p:cNvGrpSpPr/>
              <p:nvPr/>
            </p:nvGrpSpPr>
            <p:grpSpPr>
              <a:xfrm rot="2400000">
                <a:off x="2837954" y="695579"/>
                <a:ext cx="6430629" cy="6274596"/>
                <a:chOff x="1584378" y="1365433"/>
                <a:chExt cx="4161898" cy="4060913"/>
              </a:xfrm>
              <a:grpFill/>
            </p:grpSpPr>
            <p:sp>
              <p:nvSpPr>
                <p:cNvPr id="54" name="Arc 15">
                  <a:extLst>
                    <a:ext uri="{FF2B5EF4-FFF2-40B4-BE49-F238E27FC236}">
                      <a16:creationId xmlns:a16="http://schemas.microsoft.com/office/drawing/2014/main" id="{1DA86EFC-1740-A186-C451-22EE60AA635A}"/>
                    </a:ext>
                  </a:extLst>
                </p:cNvPr>
                <p:cNvSpPr/>
                <p:nvPr/>
              </p:nvSpPr>
              <p:spPr>
                <a:xfrm rot="17214328" flipH="1">
                  <a:off x="2733043" y="1317966"/>
                  <a:ext cx="2965766" cy="3060700"/>
                </a:xfrm>
                <a:prstGeom prst="arc">
                  <a:avLst>
                    <a:gd name="adj1" fmla="val 16200000"/>
                    <a:gd name="adj2" fmla="val 1714162"/>
                  </a:avLst>
                </a:prstGeom>
                <a:grpFill/>
                <a:ln w="57150">
                  <a:gradFill flip="none" rotWithShape="1">
                    <a:gsLst>
                      <a:gs pos="36000">
                        <a:srgbClr val="FFFF00"/>
                      </a:gs>
                      <a:gs pos="89000">
                        <a:srgbClr val="DDDC72">
                          <a:lumMod val="96000"/>
                        </a:srgbClr>
                      </a:gs>
                      <a:gs pos="100000">
                        <a:srgbClr val="948D08"/>
                      </a:gs>
                    </a:gsLst>
                    <a:path path="circle">
                      <a:fillToRect l="50000" t="130000" r="50000" b="-30000"/>
                    </a:path>
                    <a:tileRect/>
                  </a:gradFill>
                  <a:bevel/>
                  <a:extLst>
                    <a:ext uri="{C807C97D-BFC1-408E-A445-0C87EB9F89A2}">
                      <ask:lineSketchStyleProps xmlns:ask="http://schemas.microsoft.com/office/drawing/2018/sketchyshapes" sd="3978248048">
                        <a:custGeom>
                          <a:avLst/>
                          <a:gdLst>
                            <a:gd name="connsiteX0" fmla="*/ 1907842 w 3815685"/>
                            <a:gd name="connsiteY0" fmla="*/ 0 h 3937825"/>
                            <a:gd name="connsiteX1" fmla="*/ 3561270 w 3815685"/>
                            <a:gd name="connsiteY1" fmla="*/ 986582 h 3937825"/>
                            <a:gd name="connsiteX2" fmla="*/ 3595209 w 3815685"/>
                            <a:gd name="connsiteY2" fmla="*/ 2887726 h 3937825"/>
                            <a:gd name="connsiteX3" fmla="*/ 1907843 w 3815685"/>
                            <a:gd name="connsiteY3" fmla="*/ 1968913 h 3937825"/>
                            <a:gd name="connsiteX4" fmla="*/ 1907842 w 3815685"/>
                            <a:gd name="connsiteY4" fmla="*/ 0 h 3937825"/>
                            <a:gd name="connsiteX0" fmla="*/ 1907842 w 3815685"/>
                            <a:gd name="connsiteY0" fmla="*/ 0 h 3937825"/>
                            <a:gd name="connsiteX1" fmla="*/ 3561270 w 3815685"/>
                            <a:gd name="connsiteY1" fmla="*/ 986582 h 3937825"/>
                            <a:gd name="connsiteX2" fmla="*/ 3595209 w 3815685"/>
                            <a:gd name="connsiteY2" fmla="*/ 2887726 h 3937825"/>
                          </a:gdLst>
                          <a:ahLst/>
                          <a:cxnLst>
                            <a:cxn ang="0">
                              <a:pos x="connsiteX0" y="connsiteY0"/>
                            </a:cxn>
                            <a:cxn ang="0">
                              <a:pos x="connsiteX1" y="connsiteY1"/>
                            </a:cxn>
                            <a:cxn ang="0">
                              <a:pos x="connsiteX2" y="connsiteY2"/>
                            </a:cxn>
                          </a:cxnLst>
                          <a:rect l="l" t="t" r="r" b="b"/>
                          <a:pathLst>
                            <a:path w="3815685" h="3937825" stroke="0" extrusionOk="0">
                              <a:moveTo>
                                <a:pt x="1907842" y="0"/>
                              </a:moveTo>
                              <a:cubicBezTo>
                                <a:pt x="2584333" y="-11000"/>
                                <a:pt x="3305042" y="338623"/>
                                <a:pt x="3561270" y="986582"/>
                              </a:cubicBezTo>
                              <a:cubicBezTo>
                                <a:pt x="3894524" y="1586125"/>
                                <a:pt x="3888175" y="2295889"/>
                                <a:pt x="3595209" y="2887726"/>
                              </a:cubicBezTo>
                              <a:cubicBezTo>
                                <a:pt x="3159560" y="2679380"/>
                                <a:pt x="2172240" y="2046553"/>
                                <a:pt x="1907843" y="1968913"/>
                              </a:cubicBezTo>
                              <a:cubicBezTo>
                                <a:pt x="1822943" y="1224121"/>
                                <a:pt x="2002003" y="727654"/>
                                <a:pt x="1907842" y="0"/>
                              </a:cubicBezTo>
                              <a:close/>
                            </a:path>
                            <a:path w="3815685" h="3937825" fill="none" extrusionOk="0">
                              <a:moveTo>
                                <a:pt x="1907842" y="0"/>
                              </a:moveTo>
                              <a:cubicBezTo>
                                <a:pt x="2590696" y="-118587"/>
                                <a:pt x="3158314" y="397577"/>
                                <a:pt x="3561270" y="986582"/>
                              </a:cubicBezTo>
                              <a:cubicBezTo>
                                <a:pt x="3856145" y="1531075"/>
                                <a:pt x="3968766" y="2251884"/>
                                <a:pt x="3595209" y="2887726"/>
                              </a:cubicBezTo>
                            </a:path>
                            <a:path w="3815685" h="3937825" fill="none" stroke="0" extrusionOk="0">
                              <a:moveTo>
                                <a:pt x="1907842" y="0"/>
                              </a:moveTo>
                              <a:cubicBezTo>
                                <a:pt x="2673226" y="69303"/>
                                <a:pt x="3205687" y="357276"/>
                                <a:pt x="3561270" y="986582"/>
                              </a:cubicBezTo>
                              <a:cubicBezTo>
                                <a:pt x="3771055" y="1579630"/>
                                <a:pt x="3874226" y="2397423"/>
                                <a:pt x="3595209" y="2887726"/>
                              </a:cubicBezTo>
                            </a:path>
                          </a:pathLst>
                        </a:custGeom>
                        <ask:type>
                          <ask:lineSketchNone/>
                        </ask:type>
                      </ask:lineSketchStyleProps>
                    </a:ext>
                  </a:extLst>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IT" dirty="0"/>
                </a:p>
              </p:txBody>
            </p:sp>
            <p:sp>
              <p:nvSpPr>
                <p:cNvPr id="55" name="Arc 16">
                  <a:extLst>
                    <a:ext uri="{FF2B5EF4-FFF2-40B4-BE49-F238E27FC236}">
                      <a16:creationId xmlns:a16="http://schemas.microsoft.com/office/drawing/2014/main" id="{5A1E885C-FEEF-5243-7518-4EFA939DE5D8}"/>
                    </a:ext>
                  </a:extLst>
                </p:cNvPr>
                <p:cNvSpPr/>
                <p:nvPr/>
              </p:nvSpPr>
              <p:spPr>
                <a:xfrm rot="20870457">
                  <a:off x="1584378" y="2365646"/>
                  <a:ext cx="2965766" cy="3060700"/>
                </a:xfrm>
                <a:prstGeom prst="arc">
                  <a:avLst>
                    <a:gd name="adj1" fmla="val 16200000"/>
                    <a:gd name="adj2" fmla="val 1714162"/>
                  </a:avLst>
                </a:prstGeom>
                <a:grpFill/>
                <a:ln w="57150">
                  <a:gradFill flip="none" rotWithShape="1">
                    <a:gsLst>
                      <a:gs pos="36000">
                        <a:srgbClr val="FFFF00"/>
                      </a:gs>
                      <a:gs pos="89000">
                        <a:srgbClr val="DDDC72">
                          <a:lumMod val="96000"/>
                        </a:srgbClr>
                      </a:gs>
                      <a:gs pos="100000">
                        <a:srgbClr val="948D08"/>
                      </a:gs>
                    </a:gsLst>
                    <a:path path="circle">
                      <a:fillToRect l="50000" t="130000" r="50000" b="-30000"/>
                    </a:path>
                    <a:tileRect/>
                  </a:gradFill>
                  <a:bevel/>
                  <a:extLst>
                    <a:ext uri="{C807C97D-BFC1-408E-A445-0C87EB9F89A2}">
                      <ask:lineSketchStyleProps xmlns:ask="http://schemas.microsoft.com/office/drawing/2018/sketchyshapes" sd="1617256088">
                        <a:custGeom>
                          <a:avLst/>
                          <a:gdLst>
                            <a:gd name="connsiteX0" fmla="*/ 1907842 w 3815685"/>
                            <a:gd name="connsiteY0" fmla="*/ 0 h 3937825"/>
                            <a:gd name="connsiteX1" fmla="*/ 3561270 w 3815685"/>
                            <a:gd name="connsiteY1" fmla="*/ 986582 h 3937825"/>
                            <a:gd name="connsiteX2" fmla="*/ 3595209 w 3815685"/>
                            <a:gd name="connsiteY2" fmla="*/ 2887726 h 3937825"/>
                            <a:gd name="connsiteX3" fmla="*/ 1907843 w 3815685"/>
                            <a:gd name="connsiteY3" fmla="*/ 1968913 h 3937825"/>
                            <a:gd name="connsiteX4" fmla="*/ 1907842 w 3815685"/>
                            <a:gd name="connsiteY4" fmla="*/ 0 h 3937825"/>
                            <a:gd name="connsiteX0" fmla="*/ 1907842 w 3815685"/>
                            <a:gd name="connsiteY0" fmla="*/ 0 h 3937825"/>
                            <a:gd name="connsiteX1" fmla="*/ 3561270 w 3815685"/>
                            <a:gd name="connsiteY1" fmla="*/ 986582 h 3937825"/>
                            <a:gd name="connsiteX2" fmla="*/ 3595209 w 3815685"/>
                            <a:gd name="connsiteY2" fmla="*/ 2887726 h 3937825"/>
                          </a:gdLst>
                          <a:ahLst/>
                          <a:cxnLst>
                            <a:cxn ang="0">
                              <a:pos x="connsiteX0" y="connsiteY0"/>
                            </a:cxn>
                            <a:cxn ang="0">
                              <a:pos x="connsiteX1" y="connsiteY1"/>
                            </a:cxn>
                            <a:cxn ang="0">
                              <a:pos x="connsiteX2" y="connsiteY2"/>
                            </a:cxn>
                          </a:cxnLst>
                          <a:rect l="l" t="t" r="r" b="b"/>
                          <a:pathLst>
                            <a:path w="3815685" h="3937825" stroke="0" extrusionOk="0">
                              <a:moveTo>
                                <a:pt x="1907842" y="0"/>
                              </a:moveTo>
                              <a:cubicBezTo>
                                <a:pt x="2638097" y="-70352"/>
                                <a:pt x="3245801" y="415423"/>
                                <a:pt x="3561270" y="986582"/>
                              </a:cubicBezTo>
                              <a:cubicBezTo>
                                <a:pt x="3883437" y="1559597"/>
                                <a:pt x="4002815" y="2351014"/>
                                <a:pt x="3595209" y="2887726"/>
                              </a:cubicBezTo>
                              <a:cubicBezTo>
                                <a:pt x="3029102" y="2511770"/>
                                <a:pt x="2698476" y="2426868"/>
                                <a:pt x="1907843" y="1968913"/>
                              </a:cubicBezTo>
                              <a:cubicBezTo>
                                <a:pt x="1893502" y="1243804"/>
                                <a:pt x="1982483" y="763938"/>
                                <a:pt x="1907842" y="0"/>
                              </a:cubicBezTo>
                              <a:close/>
                            </a:path>
                            <a:path w="3815685" h="3937825" fill="none" extrusionOk="0">
                              <a:moveTo>
                                <a:pt x="1907842" y="0"/>
                              </a:moveTo>
                              <a:cubicBezTo>
                                <a:pt x="2518338" y="-22052"/>
                                <a:pt x="3311537" y="481015"/>
                                <a:pt x="3561270" y="986582"/>
                              </a:cubicBezTo>
                              <a:cubicBezTo>
                                <a:pt x="3830550" y="1649955"/>
                                <a:pt x="3868745" y="2260588"/>
                                <a:pt x="3595209" y="2887726"/>
                              </a:cubicBezTo>
                            </a:path>
                            <a:path w="3815685" h="3937825" fill="none" stroke="0" extrusionOk="0">
                              <a:moveTo>
                                <a:pt x="1907842" y="0"/>
                              </a:moveTo>
                              <a:cubicBezTo>
                                <a:pt x="2512385" y="-31920"/>
                                <a:pt x="3183083" y="444315"/>
                                <a:pt x="3561270" y="986582"/>
                              </a:cubicBezTo>
                              <a:cubicBezTo>
                                <a:pt x="3921957" y="1611283"/>
                                <a:pt x="3967100" y="2357767"/>
                                <a:pt x="3595209" y="2887726"/>
                              </a:cubicBezTo>
                            </a:path>
                          </a:pathLst>
                        </a:custGeom>
                        <ask:type>
                          <ask:lineSketchNone/>
                        </ask:type>
                      </ask:lineSketchStyleProps>
                    </a:ext>
                  </a:extLst>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IT" dirty="0"/>
                </a:p>
              </p:txBody>
            </p:sp>
          </p:grpSp>
          <p:grpSp>
            <p:nvGrpSpPr>
              <p:cNvPr id="45" name="Group 5">
                <a:extLst>
                  <a:ext uri="{FF2B5EF4-FFF2-40B4-BE49-F238E27FC236}">
                    <a16:creationId xmlns:a16="http://schemas.microsoft.com/office/drawing/2014/main" id="{8D835C68-F982-8366-0EA6-EA8D0B4CE0F9}"/>
                  </a:ext>
                </a:extLst>
              </p:cNvPr>
              <p:cNvGrpSpPr/>
              <p:nvPr/>
            </p:nvGrpSpPr>
            <p:grpSpPr>
              <a:xfrm flipH="1">
                <a:off x="4205512" y="1252964"/>
                <a:ext cx="6430629" cy="6274596"/>
                <a:chOff x="1584378" y="1365433"/>
                <a:chExt cx="4161898" cy="4060913"/>
              </a:xfrm>
              <a:grpFill/>
            </p:grpSpPr>
            <p:sp>
              <p:nvSpPr>
                <p:cNvPr id="52" name="Arc 13">
                  <a:extLst>
                    <a:ext uri="{FF2B5EF4-FFF2-40B4-BE49-F238E27FC236}">
                      <a16:creationId xmlns:a16="http://schemas.microsoft.com/office/drawing/2014/main" id="{7DE2AC38-D2A3-5925-9B05-B8173F2C06CA}"/>
                    </a:ext>
                  </a:extLst>
                </p:cNvPr>
                <p:cNvSpPr/>
                <p:nvPr/>
              </p:nvSpPr>
              <p:spPr>
                <a:xfrm rot="17214328" flipH="1">
                  <a:off x="2733043" y="1317966"/>
                  <a:ext cx="2965766" cy="3060700"/>
                </a:xfrm>
                <a:prstGeom prst="arc">
                  <a:avLst>
                    <a:gd name="adj1" fmla="val 16200000"/>
                    <a:gd name="adj2" fmla="val 1714162"/>
                  </a:avLst>
                </a:prstGeom>
                <a:grpFill/>
                <a:ln w="57150">
                  <a:gradFill flip="none" rotWithShape="1">
                    <a:gsLst>
                      <a:gs pos="36000">
                        <a:srgbClr val="FFFF00"/>
                      </a:gs>
                      <a:gs pos="89000">
                        <a:srgbClr val="DDDC72">
                          <a:lumMod val="96000"/>
                        </a:srgbClr>
                      </a:gs>
                      <a:gs pos="100000">
                        <a:srgbClr val="948D08"/>
                      </a:gs>
                    </a:gsLst>
                    <a:path path="circle">
                      <a:fillToRect l="50000" t="130000" r="50000" b="-30000"/>
                    </a:path>
                    <a:tileRect/>
                  </a:gradFill>
                  <a:bevel/>
                  <a:extLst>
                    <a:ext uri="{C807C97D-BFC1-408E-A445-0C87EB9F89A2}">
                      <ask:lineSketchStyleProps xmlns:ask="http://schemas.microsoft.com/office/drawing/2018/sketchyshapes" sd="3809068511">
                        <a:custGeom>
                          <a:avLst/>
                          <a:gdLst>
                            <a:gd name="connsiteX0" fmla="*/ 1907842 w 3815685"/>
                            <a:gd name="connsiteY0" fmla="*/ 0 h 3937825"/>
                            <a:gd name="connsiteX1" fmla="*/ 3561270 w 3815685"/>
                            <a:gd name="connsiteY1" fmla="*/ 986582 h 3937825"/>
                            <a:gd name="connsiteX2" fmla="*/ 3595209 w 3815685"/>
                            <a:gd name="connsiteY2" fmla="*/ 2887726 h 3937825"/>
                            <a:gd name="connsiteX3" fmla="*/ 1907843 w 3815685"/>
                            <a:gd name="connsiteY3" fmla="*/ 1968913 h 3937825"/>
                            <a:gd name="connsiteX4" fmla="*/ 1907842 w 3815685"/>
                            <a:gd name="connsiteY4" fmla="*/ 0 h 3937825"/>
                            <a:gd name="connsiteX0" fmla="*/ 1907842 w 3815685"/>
                            <a:gd name="connsiteY0" fmla="*/ 0 h 3937825"/>
                            <a:gd name="connsiteX1" fmla="*/ 3561270 w 3815685"/>
                            <a:gd name="connsiteY1" fmla="*/ 986582 h 3937825"/>
                            <a:gd name="connsiteX2" fmla="*/ 3595209 w 3815685"/>
                            <a:gd name="connsiteY2" fmla="*/ 2887726 h 3937825"/>
                          </a:gdLst>
                          <a:ahLst/>
                          <a:cxnLst>
                            <a:cxn ang="0">
                              <a:pos x="connsiteX0" y="connsiteY0"/>
                            </a:cxn>
                            <a:cxn ang="0">
                              <a:pos x="connsiteX1" y="connsiteY1"/>
                            </a:cxn>
                            <a:cxn ang="0">
                              <a:pos x="connsiteX2" y="connsiteY2"/>
                            </a:cxn>
                          </a:cxnLst>
                          <a:rect l="l" t="t" r="r" b="b"/>
                          <a:pathLst>
                            <a:path w="3815685" h="3937825" stroke="0" extrusionOk="0">
                              <a:moveTo>
                                <a:pt x="1907842" y="0"/>
                              </a:moveTo>
                              <a:cubicBezTo>
                                <a:pt x="2561544" y="45656"/>
                                <a:pt x="3246747" y="353523"/>
                                <a:pt x="3561270" y="986582"/>
                              </a:cubicBezTo>
                              <a:cubicBezTo>
                                <a:pt x="3912178" y="1606724"/>
                                <a:pt x="3952900" y="2251469"/>
                                <a:pt x="3595209" y="2887726"/>
                              </a:cubicBezTo>
                              <a:cubicBezTo>
                                <a:pt x="2987848" y="2693037"/>
                                <a:pt x="2449172" y="2158305"/>
                                <a:pt x="1907843" y="1968913"/>
                              </a:cubicBezTo>
                              <a:cubicBezTo>
                                <a:pt x="1895075" y="1396809"/>
                                <a:pt x="1866305" y="615479"/>
                                <a:pt x="1907842" y="0"/>
                              </a:cubicBezTo>
                              <a:close/>
                            </a:path>
                            <a:path w="3815685" h="3937825" fill="none" extrusionOk="0">
                              <a:moveTo>
                                <a:pt x="1907842" y="0"/>
                              </a:moveTo>
                              <a:cubicBezTo>
                                <a:pt x="2594940" y="-35307"/>
                                <a:pt x="3137807" y="307221"/>
                                <a:pt x="3561270" y="986582"/>
                              </a:cubicBezTo>
                              <a:cubicBezTo>
                                <a:pt x="3796861" y="1623967"/>
                                <a:pt x="3909704" y="2314519"/>
                                <a:pt x="3595209" y="2887726"/>
                              </a:cubicBezTo>
                            </a:path>
                            <a:path w="3815685" h="3937825" fill="none" stroke="0" extrusionOk="0">
                              <a:moveTo>
                                <a:pt x="1907842" y="0"/>
                              </a:moveTo>
                              <a:cubicBezTo>
                                <a:pt x="2566714" y="-22183"/>
                                <a:pt x="3202212" y="339391"/>
                                <a:pt x="3561270" y="986582"/>
                              </a:cubicBezTo>
                              <a:cubicBezTo>
                                <a:pt x="3950497" y="1648960"/>
                                <a:pt x="3958056" y="2329543"/>
                                <a:pt x="3595209" y="2887726"/>
                              </a:cubicBezTo>
                            </a:path>
                          </a:pathLst>
                        </a:custGeom>
                        <ask:type>
                          <ask:lineSketchNone/>
                        </ask:type>
                      </ask:lineSketchStyleProps>
                    </a:ext>
                  </a:extLst>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IT" dirty="0"/>
                </a:p>
              </p:txBody>
            </p:sp>
            <p:sp>
              <p:nvSpPr>
                <p:cNvPr id="53" name="Arc 14">
                  <a:extLst>
                    <a:ext uri="{FF2B5EF4-FFF2-40B4-BE49-F238E27FC236}">
                      <a16:creationId xmlns:a16="http://schemas.microsoft.com/office/drawing/2014/main" id="{C0322BA4-7D9A-8317-F979-731413841C4B}"/>
                    </a:ext>
                  </a:extLst>
                </p:cNvPr>
                <p:cNvSpPr/>
                <p:nvPr/>
              </p:nvSpPr>
              <p:spPr>
                <a:xfrm rot="20870457">
                  <a:off x="1584378" y="2365646"/>
                  <a:ext cx="2965766" cy="3060700"/>
                </a:xfrm>
                <a:prstGeom prst="arc">
                  <a:avLst>
                    <a:gd name="adj1" fmla="val 16200000"/>
                    <a:gd name="adj2" fmla="val 1714162"/>
                  </a:avLst>
                </a:prstGeom>
                <a:grpFill/>
                <a:ln w="57150">
                  <a:gradFill flip="none" rotWithShape="1">
                    <a:gsLst>
                      <a:gs pos="36000">
                        <a:srgbClr val="FFFF00"/>
                      </a:gs>
                      <a:gs pos="89000">
                        <a:srgbClr val="DDDC72">
                          <a:lumMod val="96000"/>
                        </a:srgbClr>
                      </a:gs>
                      <a:gs pos="100000">
                        <a:srgbClr val="948D08"/>
                      </a:gs>
                    </a:gsLst>
                    <a:path path="circle">
                      <a:fillToRect l="50000" t="130000" r="50000" b="-30000"/>
                    </a:path>
                    <a:tileRect/>
                  </a:gradFill>
                  <a:bevel/>
                  <a:extLst>
                    <a:ext uri="{C807C97D-BFC1-408E-A445-0C87EB9F89A2}">
                      <ask:lineSketchStyleProps xmlns:ask="http://schemas.microsoft.com/office/drawing/2018/sketchyshapes" sd="1808761005">
                        <a:custGeom>
                          <a:avLst/>
                          <a:gdLst>
                            <a:gd name="connsiteX0" fmla="*/ 1907842 w 3815685"/>
                            <a:gd name="connsiteY0" fmla="*/ 0 h 3937825"/>
                            <a:gd name="connsiteX1" fmla="*/ 3561270 w 3815685"/>
                            <a:gd name="connsiteY1" fmla="*/ 986582 h 3937825"/>
                            <a:gd name="connsiteX2" fmla="*/ 3595209 w 3815685"/>
                            <a:gd name="connsiteY2" fmla="*/ 2887726 h 3937825"/>
                            <a:gd name="connsiteX3" fmla="*/ 1907843 w 3815685"/>
                            <a:gd name="connsiteY3" fmla="*/ 1968913 h 3937825"/>
                            <a:gd name="connsiteX4" fmla="*/ 1907842 w 3815685"/>
                            <a:gd name="connsiteY4" fmla="*/ 0 h 3937825"/>
                            <a:gd name="connsiteX0" fmla="*/ 1907842 w 3815685"/>
                            <a:gd name="connsiteY0" fmla="*/ 0 h 3937825"/>
                            <a:gd name="connsiteX1" fmla="*/ 3561270 w 3815685"/>
                            <a:gd name="connsiteY1" fmla="*/ 986582 h 3937825"/>
                            <a:gd name="connsiteX2" fmla="*/ 3595209 w 3815685"/>
                            <a:gd name="connsiteY2" fmla="*/ 2887726 h 3937825"/>
                          </a:gdLst>
                          <a:ahLst/>
                          <a:cxnLst>
                            <a:cxn ang="0">
                              <a:pos x="connsiteX0" y="connsiteY0"/>
                            </a:cxn>
                            <a:cxn ang="0">
                              <a:pos x="connsiteX1" y="connsiteY1"/>
                            </a:cxn>
                            <a:cxn ang="0">
                              <a:pos x="connsiteX2" y="connsiteY2"/>
                            </a:cxn>
                          </a:cxnLst>
                          <a:rect l="l" t="t" r="r" b="b"/>
                          <a:pathLst>
                            <a:path w="3815685" h="3937825" stroke="0" extrusionOk="0">
                              <a:moveTo>
                                <a:pt x="1907842" y="0"/>
                              </a:moveTo>
                              <a:cubicBezTo>
                                <a:pt x="2679252" y="-80960"/>
                                <a:pt x="3234800" y="411780"/>
                                <a:pt x="3561270" y="986582"/>
                              </a:cubicBezTo>
                              <a:cubicBezTo>
                                <a:pt x="3839522" y="1545477"/>
                                <a:pt x="3793980" y="2325759"/>
                                <a:pt x="3595209" y="2887726"/>
                              </a:cubicBezTo>
                              <a:cubicBezTo>
                                <a:pt x="3302735" y="2692089"/>
                                <a:pt x="2597630" y="2370596"/>
                                <a:pt x="1907843" y="1968913"/>
                              </a:cubicBezTo>
                              <a:cubicBezTo>
                                <a:pt x="1914383" y="1317759"/>
                                <a:pt x="1832173" y="700069"/>
                                <a:pt x="1907842" y="0"/>
                              </a:cubicBezTo>
                              <a:close/>
                            </a:path>
                            <a:path w="3815685" h="3937825" fill="none" extrusionOk="0">
                              <a:moveTo>
                                <a:pt x="1907842" y="0"/>
                              </a:moveTo>
                              <a:cubicBezTo>
                                <a:pt x="2641141" y="-55453"/>
                                <a:pt x="3095415" y="335374"/>
                                <a:pt x="3561270" y="986582"/>
                              </a:cubicBezTo>
                              <a:cubicBezTo>
                                <a:pt x="3777762" y="1642451"/>
                                <a:pt x="3936415" y="2358586"/>
                                <a:pt x="3595209" y="2887726"/>
                              </a:cubicBezTo>
                            </a:path>
                            <a:path w="3815685" h="3937825" fill="none" stroke="0" extrusionOk="0">
                              <a:moveTo>
                                <a:pt x="1907842" y="0"/>
                              </a:moveTo>
                              <a:cubicBezTo>
                                <a:pt x="2609283" y="-10405"/>
                                <a:pt x="3251792" y="373587"/>
                                <a:pt x="3561270" y="986582"/>
                              </a:cubicBezTo>
                              <a:cubicBezTo>
                                <a:pt x="3822115" y="1614025"/>
                                <a:pt x="3991816" y="2303564"/>
                                <a:pt x="3595209" y="2887726"/>
                              </a:cubicBezTo>
                            </a:path>
                          </a:pathLst>
                        </a:custGeom>
                        <ask:type>
                          <ask:lineSketchNone/>
                        </ask:type>
                      </ask:lineSketchStyleProps>
                    </a:ext>
                  </a:extLst>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IT" dirty="0"/>
                </a:p>
              </p:txBody>
            </p:sp>
          </p:grpSp>
          <p:grpSp>
            <p:nvGrpSpPr>
              <p:cNvPr id="46" name="Group 6">
                <a:extLst>
                  <a:ext uri="{FF2B5EF4-FFF2-40B4-BE49-F238E27FC236}">
                    <a16:creationId xmlns:a16="http://schemas.microsoft.com/office/drawing/2014/main" id="{AF6F8355-AA53-A63F-09CA-C2569FD35BCC}"/>
                  </a:ext>
                </a:extLst>
              </p:cNvPr>
              <p:cNvGrpSpPr/>
              <p:nvPr/>
            </p:nvGrpSpPr>
            <p:grpSpPr>
              <a:xfrm rot="2167697" flipH="1">
                <a:off x="4787094" y="2347330"/>
                <a:ext cx="6430629" cy="6274596"/>
                <a:chOff x="1584378" y="1365433"/>
                <a:chExt cx="4161898" cy="4060913"/>
              </a:xfrm>
              <a:grpFill/>
            </p:grpSpPr>
            <p:sp>
              <p:nvSpPr>
                <p:cNvPr id="50" name="Arc 11">
                  <a:extLst>
                    <a:ext uri="{FF2B5EF4-FFF2-40B4-BE49-F238E27FC236}">
                      <a16:creationId xmlns:a16="http://schemas.microsoft.com/office/drawing/2014/main" id="{42BD8236-EB82-6376-62BA-1A176B58E9AD}"/>
                    </a:ext>
                  </a:extLst>
                </p:cNvPr>
                <p:cNvSpPr/>
                <p:nvPr/>
              </p:nvSpPr>
              <p:spPr>
                <a:xfrm rot="17214328" flipH="1">
                  <a:off x="2733043" y="1317966"/>
                  <a:ext cx="2965766" cy="3060700"/>
                </a:xfrm>
                <a:prstGeom prst="arc">
                  <a:avLst>
                    <a:gd name="adj1" fmla="val 16200000"/>
                    <a:gd name="adj2" fmla="val 1714162"/>
                  </a:avLst>
                </a:prstGeom>
                <a:grpFill/>
                <a:ln w="57150">
                  <a:gradFill flip="none" rotWithShape="1">
                    <a:gsLst>
                      <a:gs pos="36000">
                        <a:srgbClr val="FFFF00"/>
                      </a:gs>
                      <a:gs pos="89000">
                        <a:srgbClr val="DDDC72">
                          <a:lumMod val="96000"/>
                        </a:srgbClr>
                      </a:gs>
                      <a:gs pos="100000">
                        <a:srgbClr val="948D08"/>
                      </a:gs>
                    </a:gsLst>
                    <a:path path="circle">
                      <a:fillToRect l="50000" t="130000" r="50000" b="-30000"/>
                    </a:path>
                    <a:tileRect/>
                  </a:gradFill>
                  <a:bevel/>
                  <a:extLst>
                    <a:ext uri="{C807C97D-BFC1-408E-A445-0C87EB9F89A2}">
                      <ask:lineSketchStyleProps xmlns:ask="http://schemas.microsoft.com/office/drawing/2018/sketchyshapes" sd="2091018771">
                        <a:custGeom>
                          <a:avLst/>
                          <a:gdLst>
                            <a:gd name="connsiteX0" fmla="*/ 1907842 w 3815685"/>
                            <a:gd name="connsiteY0" fmla="*/ 0 h 3937825"/>
                            <a:gd name="connsiteX1" fmla="*/ 3561270 w 3815685"/>
                            <a:gd name="connsiteY1" fmla="*/ 986582 h 3937825"/>
                            <a:gd name="connsiteX2" fmla="*/ 3595209 w 3815685"/>
                            <a:gd name="connsiteY2" fmla="*/ 2887726 h 3937825"/>
                            <a:gd name="connsiteX3" fmla="*/ 1907843 w 3815685"/>
                            <a:gd name="connsiteY3" fmla="*/ 1968913 h 3937825"/>
                            <a:gd name="connsiteX4" fmla="*/ 1907842 w 3815685"/>
                            <a:gd name="connsiteY4" fmla="*/ 0 h 3937825"/>
                            <a:gd name="connsiteX0" fmla="*/ 1907842 w 3815685"/>
                            <a:gd name="connsiteY0" fmla="*/ 0 h 3937825"/>
                            <a:gd name="connsiteX1" fmla="*/ 3561270 w 3815685"/>
                            <a:gd name="connsiteY1" fmla="*/ 986582 h 3937825"/>
                            <a:gd name="connsiteX2" fmla="*/ 3595209 w 3815685"/>
                            <a:gd name="connsiteY2" fmla="*/ 2887726 h 3937825"/>
                          </a:gdLst>
                          <a:ahLst/>
                          <a:cxnLst>
                            <a:cxn ang="0">
                              <a:pos x="connsiteX0" y="connsiteY0"/>
                            </a:cxn>
                            <a:cxn ang="0">
                              <a:pos x="connsiteX1" y="connsiteY1"/>
                            </a:cxn>
                            <a:cxn ang="0">
                              <a:pos x="connsiteX2" y="connsiteY2"/>
                            </a:cxn>
                          </a:cxnLst>
                          <a:rect l="l" t="t" r="r" b="b"/>
                          <a:pathLst>
                            <a:path w="3815685" h="3937825" stroke="0" extrusionOk="0">
                              <a:moveTo>
                                <a:pt x="1907842" y="0"/>
                              </a:moveTo>
                              <a:cubicBezTo>
                                <a:pt x="2663233" y="-65284"/>
                                <a:pt x="3139529" y="446903"/>
                                <a:pt x="3561270" y="986582"/>
                              </a:cubicBezTo>
                              <a:cubicBezTo>
                                <a:pt x="3863746" y="1453013"/>
                                <a:pt x="3861421" y="2339030"/>
                                <a:pt x="3595209" y="2887726"/>
                              </a:cubicBezTo>
                              <a:cubicBezTo>
                                <a:pt x="2809794" y="2571268"/>
                                <a:pt x="2602103" y="2322390"/>
                                <a:pt x="1907843" y="1968913"/>
                              </a:cubicBezTo>
                              <a:cubicBezTo>
                                <a:pt x="1893057" y="1431748"/>
                                <a:pt x="1830513" y="635860"/>
                                <a:pt x="1907842" y="0"/>
                              </a:cubicBezTo>
                              <a:close/>
                            </a:path>
                            <a:path w="3815685" h="3937825" fill="none" extrusionOk="0">
                              <a:moveTo>
                                <a:pt x="1907842" y="0"/>
                              </a:moveTo>
                              <a:cubicBezTo>
                                <a:pt x="2666893" y="-7660"/>
                                <a:pt x="3161607" y="438993"/>
                                <a:pt x="3561270" y="986582"/>
                              </a:cubicBezTo>
                              <a:cubicBezTo>
                                <a:pt x="3913692" y="1651274"/>
                                <a:pt x="3908253" y="2365923"/>
                                <a:pt x="3595209" y="2887726"/>
                              </a:cubicBezTo>
                            </a:path>
                            <a:path w="3815685" h="3937825" fill="none" stroke="0" extrusionOk="0">
                              <a:moveTo>
                                <a:pt x="1907842" y="0"/>
                              </a:moveTo>
                              <a:cubicBezTo>
                                <a:pt x="2677307" y="-11145"/>
                                <a:pt x="3335582" y="439124"/>
                                <a:pt x="3561270" y="986582"/>
                              </a:cubicBezTo>
                              <a:cubicBezTo>
                                <a:pt x="3809002" y="1550501"/>
                                <a:pt x="3947880" y="2300626"/>
                                <a:pt x="3595209" y="2887726"/>
                              </a:cubicBezTo>
                            </a:path>
                          </a:pathLst>
                        </a:custGeom>
                        <ask:type>
                          <ask:lineSketchNone/>
                        </ask:type>
                      </ask:lineSketchStyleProps>
                    </a:ext>
                  </a:extLst>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IT" dirty="0"/>
                </a:p>
              </p:txBody>
            </p:sp>
            <p:sp>
              <p:nvSpPr>
                <p:cNvPr id="51" name="Arc 12">
                  <a:extLst>
                    <a:ext uri="{FF2B5EF4-FFF2-40B4-BE49-F238E27FC236}">
                      <a16:creationId xmlns:a16="http://schemas.microsoft.com/office/drawing/2014/main" id="{58D7CD0D-2E73-268B-78C7-4BAD8F165D9B}"/>
                    </a:ext>
                  </a:extLst>
                </p:cNvPr>
                <p:cNvSpPr/>
                <p:nvPr/>
              </p:nvSpPr>
              <p:spPr>
                <a:xfrm rot="20870457">
                  <a:off x="1584378" y="2365646"/>
                  <a:ext cx="2965766" cy="3060700"/>
                </a:xfrm>
                <a:prstGeom prst="arc">
                  <a:avLst>
                    <a:gd name="adj1" fmla="val 16200000"/>
                    <a:gd name="adj2" fmla="val 1714162"/>
                  </a:avLst>
                </a:prstGeom>
                <a:grpFill/>
                <a:ln w="57150">
                  <a:gradFill flip="none" rotWithShape="1">
                    <a:gsLst>
                      <a:gs pos="36000">
                        <a:srgbClr val="FFFF00"/>
                      </a:gs>
                      <a:gs pos="89000">
                        <a:srgbClr val="DDDC72">
                          <a:lumMod val="96000"/>
                        </a:srgbClr>
                      </a:gs>
                      <a:gs pos="100000">
                        <a:srgbClr val="948D08"/>
                      </a:gs>
                    </a:gsLst>
                    <a:path path="circle">
                      <a:fillToRect l="50000" t="130000" r="50000" b="-30000"/>
                    </a:path>
                    <a:tileRect/>
                  </a:gradFill>
                  <a:bevel/>
                  <a:extLst>
                    <a:ext uri="{C807C97D-BFC1-408E-A445-0C87EB9F89A2}">
                      <ask:lineSketchStyleProps xmlns:ask="http://schemas.microsoft.com/office/drawing/2018/sketchyshapes" sd="579111871">
                        <a:custGeom>
                          <a:avLst/>
                          <a:gdLst>
                            <a:gd name="connsiteX0" fmla="*/ 1907842 w 3815685"/>
                            <a:gd name="connsiteY0" fmla="*/ 0 h 3937825"/>
                            <a:gd name="connsiteX1" fmla="*/ 3561270 w 3815685"/>
                            <a:gd name="connsiteY1" fmla="*/ 986582 h 3937825"/>
                            <a:gd name="connsiteX2" fmla="*/ 3595209 w 3815685"/>
                            <a:gd name="connsiteY2" fmla="*/ 2887726 h 3937825"/>
                            <a:gd name="connsiteX3" fmla="*/ 1907843 w 3815685"/>
                            <a:gd name="connsiteY3" fmla="*/ 1968913 h 3937825"/>
                            <a:gd name="connsiteX4" fmla="*/ 1907842 w 3815685"/>
                            <a:gd name="connsiteY4" fmla="*/ 0 h 3937825"/>
                            <a:gd name="connsiteX0" fmla="*/ 1907842 w 3815685"/>
                            <a:gd name="connsiteY0" fmla="*/ 0 h 3937825"/>
                            <a:gd name="connsiteX1" fmla="*/ 3561270 w 3815685"/>
                            <a:gd name="connsiteY1" fmla="*/ 986582 h 3937825"/>
                            <a:gd name="connsiteX2" fmla="*/ 3595209 w 3815685"/>
                            <a:gd name="connsiteY2" fmla="*/ 2887726 h 3937825"/>
                          </a:gdLst>
                          <a:ahLst/>
                          <a:cxnLst>
                            <a:cxn ang="0">
                              <a:pos x="connsiteX0" y="connsiteY0"/>
                            </a:cxn>
                            <a:cxn ang="0">
                              <a:pos x="connsiteX1" y="connsiteY1"/>
                            </a:cxn>
                            <a:cxn ang="0">
                              <a:pos x="connsiteX2" y="connsiteY2"/>
                            </a:cxn>
                          </a:cxnLst>
                          <a:rect l="l" t="t" r="r" b="b"/>
                          <a:pathLst>
                            <a:path w="3815685" h="3937825" stroke="0" extrusionOk="0">
                              <a:moveTo>
                                <a:pt x="1907842" y="0"/>
                              </a:moveTo>
                              <a:cubicBezTo>
                                <a:pt x="2628869" y="91543"/>
                                <a:pt x="3127744" y="306836"/>
                                <a:pt x="3561270" y="986582"/>
                              </a:cubicBezTo>
                              <a:cubicBezTo>
                                <a:pt x="3860119" y="1575897"/>
                                <a:pt x="3977411" y="2278901"/>
                                <a:pt x="3595209" y="2887726"/>
                              </a:cubicBezTo>
                              <a:cubicBezTo>
                                <a:pt x="3383275" y="2765339"/>
                                <a:pt x="2381292" y="2264822"/>
                                <a:pt x="1907843" y="1968913"/>
                              </a:cubicBezTo>
                              <a:cubicBezTo>
                                <a:pt x="1886049" y="1314415"/>
                                <a:pt x="1896852" y="694855"/>
                                <a:pt x="1907842" y="0"/>
                              </a:cubicBezTo>
                              <a:close/>
                            </a:path>
                            <a:path w="3815685" h="3937825" fill="none" extrusionOk="0">
                              <a:moveTo>
                                <a:pt x="1907842" y="0"/>
                              </a:moveTo>
                              <a:cubicBezTo>
                                <a:pt x="2574488" y="-119666"/>
                                <a:pt x="3204870" y="359273"/>
                                <a:pt x="3561270" y="986582"/>
                              </a:cubicBezTo>
                              <a:cubicBezTo>
                                <a:pt x="3890217" y="1551904"/>
                                <a:pt x="3954220" y="2323452"/>
                                <a:pt x="3595209" y="2887726"/>
                              </a:cubicBezTo>
                            </a:path>
                            <a:path w="3815685" h="3937825" fill="none" stroke="0" extrusionOk="0">
                              <a:moveTo>
                                <a:pt x="1907842" y="0"/>
                              </a:moveTo>
                              <a:cubicBezTo>
                                <a:pt x="2643448" y="19313"/>
                                <a:pt x="3195423" y="476318"/>
                                <a:pt x="3561270" y="986582"/>
                              </a:cubicBezTo>
                              <a:cubicBezTo>
                                <a:pt x="3927753" y="1518515"/>
                                <a:pt x="3991260" y="2248776"/>
                                <a:pt x="3595209" y="2887726"/>
                              </a:cubicBezTo>
                            </a:path>
                          </a:pathLst>
                        </a:custGeom>
                        <ask:type>
                          <ask:lineSketchNone/>
                        </ask:type>
                      </ask:lineSketchStyleProps>
                    </a:ext>
                  </a:extLst>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IT" dirty="0"/>
                </a:p>
              </p:txBody>
            </p:sp>
          </p:grpSp>
          <p:grpSp>
            <p:nvGrpSpPr>
              <p:cNvPr id="47" name="Group 7">
                <a:extLst>
                  <a:ext uri="{FF2B5EF4-FFF2-40B4-BE49-F238E27FC236}">
                    <a16:creationId xmlns:a16="http://schemas.microsoft.com/office/drawing/2014/main" id="{974F2643-88D6-8FBE-1EAC-DF7FB6A416D6}"/>
                  </a:ext>
                </a:extLst>
              </p:cNvPr>
              <p:cNvGrpSpPr/>
              <p:nvPr/>
            </p:nvGrpSpPr>
            <p:grpSpPr>
              <a:xfrm rot="19432303">
                <a:off x="986370" y="2347330"/>
                <a:ext cx="6430629" cy="6274596"/>
                <a:chOff x="1584378" y="1365433"/>
                <a:chExt cx="4161898" cy="4060913"/>
              </a:xfrm>
              <a:grpFill/>
            </p:grpSpPr>
            <p:sp>
              <p:nvSpPr>
                <p:cNvPr id="48" name="Arc 9">
                  <a:extLst>
                    <a:ext uri="{FF2B5EF4-FFF2-40B4-BE49-F238E27FC236}">
                      <a16:creationId xmlns:a16="http://schemas.microsoft.com/office/drawing/2014/main" id="{6CBB3FDB-1184-F547-BB31-171D8CEDC18D}"/>
                    </a:ext>
                  </a:extLst>
                </p:cNvPr>
                <p:cNvSpPr/>
                <p:nvPr/>
              </p:nvSpPr>
              <p:spPr>
                <a:xfrm rot="17214328" flipH="1">
                  <a:off x="2733043" y="1317966"/>
                  <a:ext cx="2965766" cy="3060700"/>
                </a:xfrm>
                <a:prstGeom prst="arc">
                  <a:avLst>
                    <a:gd name="adj1" fmla="val 16200000"/>
                    <a:gd name="adj2" fmla="val 1714162"/>
                  </a:avLst>
                </a:prstGeom>
                <a:grpFill/>
                <a:ln w="57150">
                  <a:gradFill flip="none" rotWithShape="1">
                    <a:gsLst>
                      <a:gs pos="36000">
                        <a:srgbClr val="FFFF00"/>
                      </a:gs>
                      <a:gs pos="89000">
                        <a:srgbClr val="DDDC72">
                          <a:lumMod val="96000"/>
                        </a:srgbClr>
                      </a:gs>
                      <a:gs pos="100000">
                        <a:srgbClr val="948D08"/>
                      </a:gs>
                    </a:gsLst>
                    <a:path path="circle">
                      <a:fillToRect l="50000" t="130000" r="50000" b="-30000"/>
                    </a:path>
                    <a:tileRect/>
                  </a:gradFill>
                  <a:bevel/>
                  <a:extLst>
                    <a:ext uri="{C807C97D-BFC1-408E-A445-0C87EB9F89A2}">
                      <ask:lineSketchStyleProps xmlns:ask="http://schemas.microsoft.com/office/drawing/2018/sketchyshapes" sd="2558881134">
                        <a:custGeom>
                          <a:avLst/>
                          <a:gdLst>
                            <a:gd name="connsiteX0" fmla="*/ 1907842 w 3815685"/>
                            <a:gd name="connsiteY0" fmla="*/ 0 h 3937825"/>
                            <a:gd name="connsiteX1" fmla="*/ 3561270 w 3815685"/>
                            <a:gd name="connsiteY1" fmla="*/ 986582 h 3937825"/>
                            <a:gd name="connsiteX2" fmla="*/ 3595209 w 3815685"/>
                            <a:gd name="connsiteY2" fmla="*/ 2887726 h 3937825"/>
                            <a:gd name="connsiteX3" fmla="*/ 1907843 w 3815685"/>
                            <a:gd name="connsiteY3" fmla="*/ 1968913 h 3937825"/>
                            <a:gd name="connsiteX4" fmla="*/ 1907842 w 3815685"/>
                            <a:gd name="connsiteY4" fmla="*/ 0 h 3937825"/>
                            <a:gd name="connsiteX0" fmla="*/ 1907842 w 3815685"/>
                            <a:gd name="connsiteY0" fmla="*/ 0 h 3937825"/>
                            <a:gd name="connsiteX1" fmla="*/ 3561270 w 3815685"/>
                            <a:gd name="connsiteY1" fmla="*/ 986582 h 3937825"/>
                            <a:gd name="connsiteX2" fmla="*/ 3595209 w 3815685"/>
                            <a:gd name="connsiteY2" fmla="*/ 2887726 h 3937825"/>
                          </a:gdLst>
                          <a:ahLst/>
                          <a:cxnLst>
                            <a:cxn ang="0">
                              <a:pos x="connsiteX0" y="connsiteY0"/>
                            </a:cxn>
                            <a:cxn ang="0">
                              <a:pos x="connsiteX1" y="connsiteY1"/>
                            </a:cxn>
                            <a:cxn ang="0">
                              <a:pos x="connsiteX2" y="connsiteY2"/>
                            </a:cxn>
                          </a:cxnLst>
                          <a:rect l="l" t="t" r="r" b="b"/>
                          <a:pathLst>
                            <a:path w="3815685" h="3937825" stroke="0" extrusionOk="0">
                              <a:moveTo>
                                <a:pt x="1907842" y="0"/>
                              </a:moveTo>
                              <a:cubicBezTo>
                                <a:pt x="2489760" y="67913"/>
                                <a:pt x="3262916" y="398790"/>
                                <a:pt x="3561270" y="986582"/>
                              </a:cubicBezTo>
                              <a:cubicBezTo>
                                <a:pt x="3897451" y="1652803"/>
                                <a:pt x="3840310" y="2321217"/>
                                <a:pt x="3595209" y="2887726"/>
                              </a:cubicBezTo>
                              <a:cubicBezTo>
                                <a:pt x="3418114" y="2649120"/>
                                <a:pt x="2234268" y="2175726"/>
                                <a:pt x="1907843" y="1968913"/>
                              </a:cubicBezTo>
                              <a:cubicBezTo>
                                <a:pt x="1800525" y="1319126"/>
                                <a:pt x="1900898" y="648111"/>
                                <a:pt x="1907842" y="0"/>
                              </a:cubicBezTo>
                              <a:close/>
                            </a:path>
                            <a:path w="3815685" h="3937825" fill="none" extrusionOk="0">
                              <a:moveTo>
                                <a:pt x="1907842" y="0"/>
                              </a:moveTo>
                              <a:cubicBezTo>
                                <a:pt x="2545118" y="-19889"/>
                                <a:pt x="3117138" y="344954"/>
                                <a:pt x="3561270" y="986582"/>
                              </a:cubicBezTo>
                              <a:cubicBezTo>
                                <a:pt x="3809668" y="1629956"/>
                                <a:pt x="3880290" y="2326264"/>
                                <a:pt x="3595209" y="2887726"/>
                              </a:cubicBezTo>
                            </a:path>
                            <a:path w="3815685" h="3937825" fill="none" stroke="0" extrusionOk="0">
                              <a:moveTo>
                                <a:pt x="1907842" y="0"/>
                              </a:moveTo>
                              <a:cubicBezTo>
                                <a:pt x="2584344" y="-99964"/>
                                <a:pt x="3290515" y="343717"/>
                                <a:pt x="3561270" y="986582"/>
                              </a:cubicBezTo>
                              <a:cubicBezTo>
                                <a:pt x="3822778" y="1551073"/>
                                <a:pt x="3880263" y="2285265"/>
                                <a:pt x="3595209" y="2887726"/>
                              </a:cubicBezTo>
                            </a:path>
                          </a:pathLst>
                        </a:custGeom>
                        <ask:type>
                          <ask:lineSketchNone/>
                        </ask:type>
                      </ask:lineSketchStyleProps>
                    </a:ext>
                  </a:extLst>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IT" dirty="0"/>
                </a:p>
              </p:txBody>
            </p:sp>
            <p:sp>
              <p:nvSpPr>
                <p:cNvPr id="49" name="Arc 10">
                  <a:extLst>
                    <a:ext uri="{FF2B5EF4-FFF2-40B4-BE49-F238E27FC236}">
                      <a16:creationId xmlns:a16="http://schemas.microsoft.com/office/drawing/2014/main" id="{2DD273DB-917D-B687-D838-2CEA331EF90A}"/>
                    </a:ext>
                  </a:extLst>
                </p:cNvPr>
                <p:cNvSpPr/>
                <p:nvPr/>
              </p:nvSpPr>
              <p:spPr>
                <a:xfrm rot="20870457">
                  <a:off x="1584378" y="2365646"/>
                  <a:ext cx="2965766" cy="3060700"/>
                </a:xfrm>
                <a:prstGeom prst="arc">
                  <a:avLst>
                    <a:gd name="adj1" fmla="val 16200000"/>
                    <a:gd name="adj2" fmla="val 1714162"/>
                  </a:avLst>
                </a:prstGeom>
                <a:grpFill/>
                <a:ln w="57150">
                  <a:gradFill flip="none" rotWithShape="1">
                    <a:gsLst>
                      <a:gs pos="36000">
                        <a:srgbClr val="FFFF00"/>
                      </a:gs>
                      <a:gs pos="89000">
                        <a:srgbClr val="DDDC72">
                          <a:lumMod val="96000"/>
                        </a:srgbClr>
                      </a:gs>
                      <a:gs pos="100000">
                        <a:srgbClr val="948D08"/>
                      </a:gs>
                    </a:gsLst>
                    <a:path path="circle">
                      <a:fillToRect l="50000" t="130000" r="50000" b="-30000"/>
                    </a:path>
                    <a:tileRect/>
                  </a:gradFill>
                  <a:bevel/>
                  <a:extLst>
                    <a:ext uri="{C807C97D-BFC1-408E-A445-0C87EB9F89A2}">
                      <ask:lineSketchStyleProps xmlns:ask="http://schemas.microsoft.com/office/drawing/2018/sketchyshapes" sd="2998267428">
                        <a:custGeom>
                          <a:avLst/>
                          <a:gdLst>
                            <a:gd name="connsiteX0" fmla="*/ 1907842 w 3815685"/>
                            <a:gd name="connsiteY0" fmla="*/ 0 h 3937825"/>
                            <a:gd name="connsiteX1" fmla="*/ 3561270 w 3815685"/>
                            <a:gd name="connsiteY1" fmla="*/ 986582 h 3937825"/>
                            <a:gd name="connsiteX2" fmla="*/ 3595209 w 3815685"/>
                            <a:gd name="connsiteY2" fmla="*/ 2887726 h 3937825"/>
                            <a:gd name="connsiteX3" fmla="*/ 1907843 w 3815685"/>
                            <a:gd name="connsiteY3" fmla="*/ 1968913 h 3937825"/>
                            <a:gd name="connsiteX4" fmla="*/ 1907842 w 3815685"/>
                            <a:gd name="connsiteY4" fmla="*/ 0 h 3937825"/>
                            <a:gd name="connsiteX0" fmla="*/ 1907842 w 3815685"/>
                            <a:gd name="connsiteY0" fmla="*/ 0 h 3937825"/>
                            <a:gd name="connsiteX1" fmla="*/ 3561270 w 3815685"/>
                            <a:gd name="connsiteY1" fmla="*/ 986582 h 3937825"/>
                            <a:gd name="connsiteX2" fmla="*/ 3595209 w 3815685"/>
                            <a:gd name="connsiteY2" fmla="*/ 2887726 h 3937825"/>
                          </a:gdLst>
                          <a:ahLst/>
                          <a:cxnLst>
                            <a:cxn ang="0">
                              <a:pos x="connsiteX0" y="connsiteY0"/>
                            </a:cxn>
                            <a:cxn ang="0">
                              <a:pos x="connsiteX1" y="connsiteY1"/>
                            </a:cxn>
                            <a:cxn ang="0">
                              <a:pos x="connsiteX2" y="connsiteY2"/>
                            </a:cxn>
                          </a:cxnLst>
                          <a:rect l="l" t="t" r="r" b="b"/>
                          <a:pathLst>
                            <a:path w="3815685" h="3937825" stroke="0" extrusionOk="0">
                              <a:moveTo>
                                <a:pt x="1907842" y="0"/>
                              </a:moveTo>
                              <a:cubicBezTo>
                                <a:pt x="2572696" y="117360"/>
                                <a:pt x="3224937" y="484150"/>
                                <a:pt x="3561270" y="986582"/>
                              </a:cubicBezTo>
                              <a:cubicBezTo>
                                <a:pt x="3864819" y="1598138"/>
                                <a:pt x="3889413" y="2235275"/>
                                <a:pt x="3595209" y="2887726"/>
                              </a:cubicBezTo>
                              <a:cubicBezTo>
                                <a:pt x="3210380" y="2537869"/>
                                <a:pt x="2311870" y="2045219"/>
                                <a:pt x="1907843" y="1968913"/>
                              </a:cubicBezTo>
                              <a:cubicBezTo>
                                <a:pt x="1814501" y="1380782"/>
                                <a:pt x="1936269" y="608342"/>
                                <a:pt x="1907842" y="0"/>
                              </a:cubicBezTo>
                              <a:close/>
                            </a:path>
                            <a:path w="3815685" h="3937825" fill="none" extrusionOk="0">
                              <a:moveTo>
                                <a:pt x="1907842" y="0"/>
                              </a:moveTo>
                              <a:cubicBezTo>
                                <a:pt x="2570948" y="40467"/>
                                <a:pt x="3255078" y="334860"/>
                                <a:pt x="3561270" y="986582"/>
                              </a:cubicBezTo>
                              <a:cubicBezTo>
                                <a:pt x="3876037" y="1565153"/>
                                <a:pt x="3892488" y="2358940"/>
                                <a:pt x="3595209" y="2887726"/>
                              </a:cubicBezTo>
                            </a:path>
                            <a:path w="3815685" h="3937825" fill="none" stroke="0" extrusionOk="0">
                              <a:moveTo>
                                <a:pt x="1907842" y="0"/>
                              </a:moveTo>
                              <a:cubicBezTo>
                                <a:pt x="2684333" y="-5965"/>
                                <a:pt x="3180828" y="351594"/>
                                <a:pt x="3561270" y="986582"/>
                              </a:cubicBezTo>
                              <a:cubicBezTo>
                                <a:pt x="3952735" y="1640862"/>
                                <a:pt x="3864324" y="2251704"/>
                                <a:pt x="3595209" y="2887726"/>
                              </a:cubicBezTo>
                            </a:path>
                          </a:pathLst>
                        </a:custGeom>
                        <ask:type>
                          <ask:lineSketchNone/>
                        </ask:type>
                      </ask:lineSketchStyleProps>
                    </a:ext>
                  </a:extLst>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IT" dirty="0"/>
                </a:p>
              </p:txBody>
            </p:sp>
          </p:grpSp>
        </p:grpSp>
        <p:grpSp>
          <p:nvGrpSpPr>
            <p:cNvPr id="58" name="Gruppo 57">
              <a:extLst>
                <a:ext uri="{FF2B5EF4-FFF2-40B4-BE49-F238E27FC236}">
                  <a16:creationId xmlns:a16="http://schemas.microsoft.com/office/drawing/2014/main" id="{B239EB4E-8531-9388-A6D2-AE5EF7105E7E}"/>
                </a:ext>
              </a:extLst>
            </p:cNvPr>
            <p:cNvGrpSpPr/>
            <p:nvPr/>
          </p:nvGrpSpPr>
          <p:grpSpPr>
            <a:xfrm>
              <a:off x="2785138" y="2034971"/>
              <a:ext cx="6621724" cy="5085540"/>
              <a:chOff x="2779092" y="2109921"/>
              <a:chExt cx="6621724" cy="5085540"/>
            </a:xfrm>
          </p:grpSpPr>
          <p:grpSp>
            <p:nvGrpSpPr>
              <p:cNvPr id="11" name="Group 25">
                <a:extLst>
                  <a:ext uri="{FF2B5EF4-FFF2-40B4-BE49-F238E27FC236}">
                    <a16:creationId xmlns:a16="http://schemas.microsoft.com/office/drawing/2014/main" id="{86A1A481-D6B1-80D3-A7A0-A9442B0FD0E4}"/>
                  </a:ext>
                </a:extLst>
              </p:cNvPr>
              <p:cNvGrpSpPr/>
              <p:nvPr/>
            </p:nvGrpSpPr>
            <p:grpSpPr>
              <a:xfrm>
                <a:off x="3177638" y="2426275"/>
                <a:ext cx="4161898" cy="4060913"/>
                <a:chOff x="1584378" y="1365433"/>
                <a:chExt cx="4161898" cy="4060913"/>
              </a:xfrm>
              <a:solidFill>
                <a:srgbClr val="00B8B0">
                  <a:alpha val="32121"/>
                </a:srgbClr>
              </a:solidFill>
            </p:grpSpPr>
            <p:sp>
              <p:nvSpPr>
                <p:cNvPr id="41" name="Arc 4">
                  <a:extLst>
                    <a:ext uri="{FF2B5EF4-FFF2-40B4-BE49-F238E27FC236}">
                      <a16:creationId xmlns:a16="http://schemas.microsoft.com/office/drawing/2014/main" id="{88895FB0-4649-31DD-A8E1-EC4EA4C8B454}"/>
                    </a:ext>
                  </a:extLst>
                </p:cNvPr>
                <p:cNvSpPr/>
                <p:nvPr/>
              </p:nvSpPr>
              <p:spPr>
                <a:xfrm rot="17214328" flipH="1">
                  <a:off x="2733043" y="1317966"/>
                  <a:ext cx="2965766" cy="3060700"/>
                </a:xfrm>
                <a:prstGeom prst="arc">
                  <a:avLst>
                    <a:gd name="adj1" fmla="val 16200000"/>
                    <a:gd name="adj2" fmla="val 1714162"/>
                  </a:avLst>
                </a:prstGeom>
                <a:grpFill/>
                <a:ln w="57150">
                  <a:solidFill>
                    <a:srgbClr val="009589">
                      <a:alpha val="84000"/>
                    </a:srgb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IT" dirty="0"/>
                </a:p>
              </p:txBody>
            </p:sp>
            <p:sp>
              <p:nvSpPr>
                <p:cNvPr id="42" name="Arc 24">
                  <a:extLst>
                    <a:ext uri="{FF2B5EF4-FFF2-40B4-BE49-F238E27FC236}">
                      <a16:creationId xmlns:a16="http://schemas.microsoft.com/office/drawing/2014/main" id="{4DFF8EC6-F3A2-B2D7-85CE-A3069DC152D6}"/>
                    </a:ext>
                  </a:extLst>
                </p:cNvPr>
                <p:cNvSpPr/>
                <p:nvPr/>
              </p:nvSpPr>
              <p:spPr>
                <a:xfrm rot="20870457">
                  <a:off x="1584378" y="2365646"/>
                  <a:ext cx="2965766" cy="3060700"/>
                </a:xfrm>
                <a:prstGeom prst="arc">
                  <a:avLst>
                    <a:gd name="adj1" fmla="val 16200000"/>
                    <a:gd name="adj2" fmla="val 1714162"/>
                  </a:avLst>
                </a:prstGeom>
                <a:grpFill/>
                <a:ln w="57150">
                  <a:solidFill>
                    <a:srgbClr val="009589">
                      <a:alpha val="84000"/>
                    </a:srgb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IT" dirty="0"/>
                </a:p>
              </p:txBody>
            </p:sp>
          </p:grpSp>
          <p:grpSp>
            <p:nvGrpSpPr>
              <p:cNvPr id="12" name="Group 26">
                <a:extLst>
                  <a:ext uri="{FF2B5EF4-FFF2-40B4-BE49-F238E27FC236}">
                    <a16:creationId xmlns:a16="http://schemas.microsoft.com/office/drawing/2014/main" id="{E927733B-3831-FF68-832B-ABEBB2E9D00D}"/>
                  </a:ext>
                </a:extLst>
              </p:cNvPr>
              <p:cNvGrpSpPr/>
              <p:nvPr/>
            </p:nvGrpSpPr>
            <p:grpSpPr>
              <a:xfrm rot="2400000">
                <a:off x="3977436" y="2109921"/>
                <a:ext cx="4161898" cy="4060913"/>
                <a:chOff x="1584378" y="1365433"/>
                <a:chExt cx="4161898" cy="4060913"/>
              </a:xfrm>
              <a:solidFill>
                <a:srgbClr val="00B8B0">
                  <a:alpha val="32121"/>
                </a:srgbClr>
              </a:solidFill>
            </p:grpSpPr>
            <p:sp>
              <p:nvSpPr>
                <p:cNvPr id="39" name="Arc 27">
                  <a:extLst>
                    <a:ext uri="{FF2B5EF4-FFF2-40B4-BE49-F238E27FC236}">
                      <a16:creationId xmlns:a16="http://schemas.microsoft.com/office/drawing/2014/main" id="{927A3C9F-07FF-60BD-9DC0-7F6FB8AC316A}"/>
                    </a:ext>
                  </a:extLst>
                </p:cNvPr>
                <p:cNvSpPr/>
                <p:nvPr/>
              </p:nvSpPr>
              <p:spPr>
                <a:xfrm rot="17214328" flipH="1">
                  <a:off x="2733043" y="1317966"/>
                  <a:ext cx="2965766" cy="3060700"/>
                </a:xfrm>
                <a:prstGeom prst="arc">
                  <a:avLst>
                    <a:gd name="adj1" fmla="val 16200000"/>
                    <a:gd name="adj2" fmla="val 1714162"/>
                  </a:avLst>
                </a:prstGeom>
                <a:grpFill/>
                <a:ln w="57150">
                  <a:solidFill>
                    <a:srgbClr val="009589">
                      <a:alpha val="84000"/>
                    </a:srgb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IT" dirty="0"/>
                </a:p>
              </p:txBody>
            </p:sp>
            <p:sp>
              <p:nvSpPr>
                <p:cNvPr id="40" name="Arc 28">
                  <a:extLst>
                    <a:ext uri="{FF2B5EF4-FFF2-40B4-BE49-F238E27FC236}">
                      <a16:creationId xmlns:a16="http://schemas.microsoft.com/office/drawing/2014/main" id="{001900F4-824B-724B-C69C-7EC2FB53AA7A}"/>
                    </a:ext>
                  </a:extLst>
                </p:cNvPr>
                <p:cNvSpPr/>
                <p:nvPr/>
              </p:nvSpPr>
              <p:spPr>
                <a:xfrm rot="20870457">
                  <a:off x="1584378" y="2365646"/>
                  <a:ext cx="2965766" cy="3060700"/>
                </a:xfrm>
                <a:prstGeom prst="arc">
                  <a:avLst>
                    <a:gd name="adj1" fmla="val 16200000"/>
                    <a:gd name="adj2" fmla="val 1714162"/>
                  </a:avLst>
                </a:prstGeom>
                <a:grpFill/>
                <a:ln w="57150">
                  <a:solidFill>
                    <a:srgbClr val="009589">
                      <a:alpha val="84000"/>
                    </a:srgb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IT" dirty="0"/>
                </a:p>
              </p:txBody>
            </p:sp>
          </p:grpSp>
          <p:grpSp>
            <p:nvGrpSpPr>
              <p:cNvPr id="13" name="Group 32">
                <a:extLst>
                  <a:ext uri="{FF2B5EF4-FFF2-40B4-BE49-F238E27FC236}">
                    <a16:creationId xmlns:a16="http://schemas.microsoft.com/office/drawing/2014/main" id="{51A69EC8-67FD-1016-6ABB-C2599F56222A}"/>
                  </a:ext>
                </a:extLst>
              </p:cNvPr>
              <p:cNvGrpSpPr/>
              <p:nvPr/>
            </p:nvGrpSpPr>
            <p:grpSpPr>
              <a:xfrm flipH="1">
                <a:off x="4862518" y="2426275"/>
                <a:ext cx="4161898" cy="4060913"/>
                <a:chOff x="1584378" y="1365433"/>
                <a:chExt cx="4161898" cy="4060913"/>
              </a:xfrm>
              <a:solidFill>
                <a:srgbClr val="00B8B0">
                  <a:alpha val="32121"/>
                </a:srgbClr>
              </a:solidFill>
            </p:grpSpPr>
            <p:sp>
              <p:nvSpPr>
                <p:cNvPr id="37" name="Arc 33">
                  <a:extLst>
                    <a:ext uri="{FF2B5EF4-FFF2-40B4-BE49-F238E27FC236}">
                      <a16:creationId xmlns:a16="http://schemas.microsoft.com/office/drawing/2014/main" id="{37419D0D-D97B-70FB-7DA9-DE024E27A647}"/>
                    </a:ext>
                  </a:extLst>
                </p:cNvPr>
                <p:cNvSpPr/>
                <p:nvPr/>
              </p:nvSpPr>
              <p:spPr>
                <a:xfrm rot="17214328" flipH="1">
                  <a:off x="2733043" y="1317966"/>
                  <a:ext cx="2965766" cy="3060700"/>
                </a:xfrm>
                <a:prstGeom prst="arc">
                  <a:avLst>
                    <a:gd name="adj1" fmla="val 16200000"/>
                    <a:gd name="adj2" fmla="val 1714162"/>
                  </a:avLst>
                </a:prstGeom>
                <a:grpFill/>
                <a:ln w="57150">
                  <a:solidFill>
                    <a:srgbClr val="009589">
                      <a:alpha val="84000"/>
                    </a:srgb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IT" dirty="0"/>
                </a:p>
              </p:txBody>
            </p:sp>
            <p:sp>
              <p:nvSpPr>
                <p:cNvPr id="38" name="Arc 34">
                  <a:extLst>
                    <a:ext uri="{FF2B5EF4-FFF2-40B4-BE49-F238E27FC236}">
                      <a16:creationId xmlns:a16="http://schemas.microsoft.com/office/drawing/2014/main" id="{B01386F8-DDAF-2A21-427F-96CB766F8EF5}"/>
                    </a:ext>
                  </a:extLst>
                </p:cNvPr>
                <p:cNvSpPr/>
                <p:nvPr/>
              </p:nvSpPr>
              <p:spPr>
                <a:xfrm rot="20870457">
                  <a:off x="1584378" y="2365646"/>
                  <a:ext cx="2965766" cy="3060700"/>
                </a:xfrm>
                <a:prstGeom prst="arc">
                  <a:avLst>
                    <a:gd name="adj1" fmla="val 16200000"/>
                    <a:gd name="adj2" fmla="val 1714162"/>
                  </a:avLst>
                </a:prstGeom>
                <a:grpFill/>
                <a:ln w="57150">
                  <a:solidFill>
                    <a:srgbClr val="009589">
                      <a:alpha val="84000"/>
                    </a:srgb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IT" dirty="0"/>
                </a:p>
              </p:txBody>
            </p:sp>
          </p:grpSp>
          <p:grpSp>
            <p:nvGrpSpPr>
              <p:cNvPr id="14" name="Group 38">
                <a:extLst>
                  <a:ext uri="{FF2B5EF4-FFF2-40B4-BE49-F238E27FC236}">
                    <a16:creationId xmlns:a16="http://schemas.microsoft.com/office/drawing/2014/main" id="{0B025CEA-08F4-976E-68C0-4193A419B98F}"/>
                  </a:ext>
                </a:extLst>
              </p:cNvPr>
              <p:cNvGrpSpPr/>
              <p:nvPr/>
            </p:nvGrpSpPr>
            <p:grpSpPr>
              <a:xfrm rot="2167697" flipH="1">
                <a:off x="5238918" y="3134548"/>
                <a:ext cx="4161898" cy="4060913"/>
                <a:chOff x="1584378" y="1365433"/>
                <a:chExt cx="4161898" cy="4060913"/>
              </a:xfrm>
              <a:solidFill>
                <a:srgbClr val="00B8B0">
                  <a:alpha val="32121"/>
                </a:srgbClr>
              </a:solidFill>
            </p:grpSpPr>
            <p:sp>
              <p:nvSpPr>
                <p:cNvPr id="35" name="Arc 39">
                  <a:extLst>
                    <a:ext uri="{FF2B5EF4-FFF2-40B4-BE49-F238E27FC236}">
                      <a16:creationId xmlns:a16="http://schemas.microsoft.com/office/drawing/2014/main" id="{66EA8DA3-01D5-9EAF-CA21-B76A101D277F}"/>
                    </a:ext>
                  </a:extLst>
                </p:cNvPr>
                <p:cNvSpPr/>
                <p:nvPr/>
              </p:nvSpPr>
              <p:spPr>
                <a:xfrm rot="17214328" flipH="1">
                  <a:off x="2733043" y="1317966"/>
                  <a:ext cx="2965766" cy="3060700"/>
                </a:xfrm>
                <a:prstGeom prst="arc">
                  <a:avLst>
                    <a:gd name="adj1" fmla="val 16200000"/>
                    <a:gd name="adj2" fmla="val 1714162"/>
                  </a:avLst>
                </a:prstGeom>
                <a:grpFill/>
                <a:ln w="57150">
                  <a:solidFill>
                    <a:srgbClr val="009589">
                      <a:alpha val="84000"/>
                    </a:srgb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IT" dirty="0"/>
                </a:p>
              </p:txBody>
            </p:sp>
            <p:sp>
              <p:nvSpPr>
                <p:cNvPr id="36" name="Arc 40">
                  <a:extLst>
                    <a:ext uri="{FF2B5EF4-FFF2-40B4-BE49-F238E27FC236}">
                      <a16:creationId xmlns:a16="http://schemas.microsoft.com/office/drawing/2014/main" id="{55EB2BD8-AC42-B7BE-378E-AB54790CD085}"/>
                    </a:ext>
                  </a:extLst>
                </p:cNvPr>
                <p:cNvSpPr/>
                <p:nvPr/>
              </p:nvSpPr>
              <p:spPr>
                <a:xfrm rot="20870457">
                  <a:off x="1584378" y="2365646"/>
                  <a:ext cx="2965766" cy="3060700"/>
                </a:xfrm>
                <a:prstGeom prst="arc">
                  <a:avLst>
                    <a:gd name="adj1" fmla="val 16200000"/>
                    <a:gd name="adj2" fmla="val 1714162"/>
                  </a:avLst>
                </a:prstGeom>
                <a:grpFill/>
                <a:ln w="57150">
                  <a:solidFill>
                    <a:srgbClr val="009589">
                      <a:alpha val="84000"/>
                    </a:srgb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IT" dirty="0"/>
                </a:p>
              </p:txBody>
            </p:sp>
          </p:grpSp>
          <p:grpSp>
            <p:nvGrpSpPr>
              <p:cNvPr id="15" name="Group 41">
                <a:extLst>
                  <a:ext uri="{FF2B5EF4-FFF2-40B4-BE49-F238E27FC236}">
                    <a16:creationId xmlns:a16="http://schemas.microsoft.com/office/drawing/2014/main" id="{15C15FA5-7A09-ECA2-8AA1-8C9232897F79}"/>
                  </a:ext>
                </a:extLst>
              </p:cNvPr>
              <p:cNvGrpSpPr/>
              <p:nvPr/>
            </p:nvGrpSpPr>
            <p:grpSpPr>
              <a:xfrm rot="19432303">
                <a:off x="2779092" y="3134548"/>
                <a:ext cx="4161898" cy="4060913"/>
                <a:chOff x="1584378" y="1365433"/>
                <a:chExt cx="4161898" cy="4060913"/>
              </a:xfrm>
              <a:solidFill>
                <a:srgbClr val="00B8B0">
                  <a:alpha val="32121"/>
                </a:srgbClr>
              </a:solidFill>
            </p:grpSpPr>
            <p:sp>
              <p:nvSpPr>
                <p:cNvPr id="33" name="Arc 42">
                  <a:extLst>
                    <a:ext uri="{FF2B5EF4-FFF2-40B4-BE49-F238E27FC236}">
                      <a16:creationId xmlns:a16="http://schemas.microsoft.com/office/drawing/2014/main" id="{93ECDD4E-7144-1F02-E1C7-ADA9FD927BF1}"/>
                    </a:ext>
                  </a:extLst>
                </p:cNvPr>
                <p:cNvSpPr/>
                <p:nvPr/>
              </p:nvSpPr>
              <p:spPr>
                <a:xfrm rot="17214328" flipH="1">
                  <a:off x="2733043" y="1317966"/>
                  <a:ext cx="2965766" cy="3060700"/>
                </a:xfrm>
                <a:prstGeom prst="arc">
                  <a:avLst>
                    <a:gd name="adj1" fmla="val 16200000"/>
                    <a:gd name="adj2" fmla="val 1714162"/>
                  </a:avLst>
                </a:prstGeom>
                <a:grpFill/>
                <a:ln w="57150">
                  <a:solidFill>
                    <a:srgbClr val="009589">
                      <a:alpha val="84000"/>
                    </a:srgb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IT" dirty="0"/>
                </a:p>
              </p:txBody>
            </p:sp>
            <p:sp>
              <p:nvSpPr>
                <p:cNvPr id="34" name="Arc 43">
                  <a:extLst>
                    <a:ext uri="{FF2B5EF4-FFF2-40B4-BE49-F238E27FC236}">
                      <a16:creationId xmlns:a16="http://schemas.microsoft.com/office/drawing/2014/main" id="{FDBA7804-11C3-4EE4-5036-0317FAC6F43E}"/>
                    </a:ext>
                  </a:extLst>
                </p:cNvPr>
                <p:cNvSpPr/>
                <p:nvPr/>
              </p:nvSpPr>
              <p:spPr>
                <a:xfrm rot="20870457">
                  <a:off x="1584378" y="2365646"/>
                  <a:ext cx="2965766" cy="3060700"/>
                </a:xfrm>
                <a:prstGeom prst="arc">
                  <a:avLst>
                    <a:gd name="adj1" fmla="val 16200000"/>
                    <a:gd name="adj2" fmla="val 1714162"/>
                  </a:avLst>
                </a:prstGeom>
                <a:grpFill/>
                <a:ln w="57150">
                  <a:solidFill>
                    <a:srgbClr val="009589">
                      <a:alpha val="84000"/>
                    </a:srgb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IT" dirty="0"/>
                </a:p>
              </p:txBody>
            </p:sp>
          </p:grpSp>
          <p:grpSp>
            <p:nvGrpSpPr>
              <p:cNvPr id="16" name="Group 46">
                <a:extLst>
                  <a:ext uri="{FF2B5EF4-FFF2-40B4-BE49-F238E27FC236}">
                    <a16:creationId xmlns:a16="http://schemas.microsoft.com/office/drawing/2014/main" id="{E028063D-3C70-734F-1A80-5998C5EC2F26}"/>
                  </a:ext>
                </a:extLst>
              </p:cNvPr>
              <p:cNvGrpSpPr>
                <a:grpSpLocks noChangeAspect="1"/>
              </p:cNvGrpSpPr>
              <p:nvPr/>
            </p:nvGrpSpPr>
            <p:grpSpPr>
              <a:xfrm>
                <a:off x="4064016" y="3355912"/>
                <a:ext cx="4051876" cy="3111875"/>
                <a:chOff x="1185832" y="1049079"/>
                <a:chExt cx="6621724" cy="5085540"/>
              </a:xfrm>
              <a:solidFill>
                <a:schemeClr val="accent5">
                  <a:lumMod val="20000"/>
                  <a:lumOff val="80000"/>
                  <a:alpha val="49000"/>
                </a:schemeClr>
              </a:solidFill>
            </p:grpSpPr>
            <p:grpSp>
              <p:nvGrpSpPr>
                <p:cNvPr id="18" name="Group 47">
                  <a:extLst>
                    <a:ext uri="{FF2B5EF4-FFF2-40B4-BE49-F238E27FC236}">
                      <a16:creationId xmlns:a16="http://schemas.microsoft.com/office/drawing/2014/main" id="{9F104951-9465-962D-9071-10D444CDE14C}"/>
                    </a:ext>
                  </a:extLst>
                </p:cNvPr>
                <p:cNvGrpSpPr/>
                <p:nvPr/>
              </p:nvGrpSpPr>
              <p:grpSpPr>
                <a:xfrm>
                  <a:off x="1584378" y="1365433"/>
                  <a:ext cx="4161898" cy="4060913"/>
                  <a:chOff x="1584378" y="1365433"/>
                  <a:chExt cx="4161898" cy="4060913"/>
                </a:xfrm>
                <a:grpFill/>
              </p:grpSpPr>
              <p:sp>
                <p:nvSpPr>
                  <p:cNvPr id="31" name="Arc 60">
                    <a:extLst>
                      <a:ext uri="{FF2B5EF4-FFF2-40B4-BE49-F238E27FC236}">
                        <a16:creationId xmlns:a16="http://schemas.microsoft.com/office/drawing/2014/main" id="{DFAD107D-CA35-48D8-BD2C-163995550AAB}"/>
                      </a:ext>
                    </a:extLst>
                  </p:cNvPr>
                  <p:cNvSpPr/>
                  <p:nvPr/>
                </p:nvSpPr>
                <p:spPr>
                  <a:xfrm rot="17214328" flipH="1">
                    <a:off x="2733043" y="1317966"/>
                    <a:ext cx="2965766" cy="3060700"/>
                  </a:xfrm>
                  <a:prstGeom prst="arc">
                    <a:avLst>
                      <a:gd name="adj1" fmla="val 16200000"/>
                      <a:gd name="adj2" fmla="val 1714162"/>
                    </a:avLst>
                  </a:prstGeom>
                  <a:grpFill/>
                  <a:ln w="57150">
                    <a:solidFill>
                      <a:srgbClr val="BB5DB2">
                        <a:alpha val="30000"/>
                      </a:srgb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IT" dirty="0"/>
                  </a:p>
                </p:txBody>
              </p:sp>
              <p:sp>
                <p:nvSpPr>
                  <p:cNvPr id="32" name="Arc 61">
                    <a:extLst>
                      <a:ext uri="{FF2B5EF4-FFF2-40B4-BE49-F238E27FC236}">
                        <a16:creationId xmlns:a16="http://schemas.microsoft.com/office/drawing/2014/main" id="{4AA8201E-D716-F567-3910-CB2C69166976}"/>
                      </a:ext>
                    </a:extLst>
                  </p:cNvPr>
                  <p:cNvSpPr/>
                  <p:nvPr/>
                </p:nvSpPr>
                <p:spPr>
                  <a:xfrm rot="20870457">
                    <a:off x="1584378" y="2365646"/>
                    <a:ext cx="2965766" cy="3060700"/>
                  </a:xfrm>
                  <a:prstGeom prst="arc">
                    <a:avLst>
                      <a:gd name="adj1" fmla="val 16200000"/>
                      <a:gd name="adj2" fmla="val 1714162"/>
                    </a:avLst>
                  </a:prstGeom>
                  <a:grpFill/>
                  <a:ln w="57150">
                    <a:solidFill>
                      <a:srgbClr val="BB5DB2">
                        <a:alpha val="30000"/>
                      </a:srgb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IT" dirty="0"/>
                  </a:p>
                </p:txBody>
              </p:sp>
            </p:grpSp>
            <p:grpSp>
              <p:nvGrpSpPr>
                <p:cNvPr id="19" name="Group 48">
                  <a:extLst>
                    <a:ext uri="{FF2B5EF4-FFF2-40B4-BE49-F238E27FC236}">
                      <a16:creationId xmlns:a16="http://schemas.microsoft.com/office/drawing/2014/main" id="{DA1C4110-F8B9-1F4E-0A94-6E815CC59362}"/>
                    </a:ext>
                  </a:extLst>
                </p:cNvPr>
                <p:cNvGrpSpPr/>
                <p:nvPr/>
              </p:nvGrpSpPr>
              <p:grpSpPr>
                <a:xfrm rot="2400000">
                  <a:off x="2384176" y="1049079"/>
                  <a:ext cx="4161898" cy="4060913"/>
                  <a:chOff x="1584378" y="1365433"/>
                  <a:chExt cx="4161898" cy="4060913"/>
                </a:xfrm>
                <a:grpFill/>
              </p:grpSpPr>
              <p:sp>
                <p:nvSpPr>
                  <p:cNvPr id="29" name="Arc 58">
                    <a:extLst>
                      <a:ext uri="{FF2B5EF4-FFF2-40B4-BE49-F238E27FC236}">
                        <a16:creationId xmlns:a16="http://schemas.microsoft.com/office/drawing/2014/main" id="{CEE8292E-B18B-2F8A-9141-DB975F74072A}"/>
                      </a:ext>
                    </a:extLst>
                  </p:cNvPr>
                  <p:cNvSpPr/>
                  <p:nvPr/>
                </p:nvSpPr>
                <p:spPr>
                  <a:xfrm rot="17214328" flipH="1">
                    <a:off x="2733043" y="1317966"/>
                    <a:ext cx="2965766" cy="3060700"/>
                  </a:xfrm>
                  <a:prstGeom prst="arc">
                    <a:avLst>
                      <a:gd name="adj1" fmla="val 16200000"/>
                      <a:gd name="adj2" fmla="val 1714162"/>
                    </a:avLst>
                  </a:prstGeom>
                  <a:grpFill/>
                  <a:ln w="57150">
                    <a:solidFill>
                      <a:srgbClr val="BB5DB2">
                        <a:alpha val="30000"/>
                      </a:srgb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IT" dirty="0"/>
                  </a:p>
                </p:txBody>
              </p:sp>
              <p:sp>
                <p:nvSpPr>
                  <p:cNvPr id="30" name="Arc 59">
                    <a:extLst>
                      <a:ext uri="{FF2B5EF4-FFF2-40B4-BE49-F238E27FC236}">
                        <a16:creationId xmlns:a16="http://schemas.microsoft.com/office/drawing/2014/main" id="{E6470983-3C89-D0B3-0BD3-EC4B37548F46}"/>
                      </a:ext>
                    </a:extLst>
                  </p:cNvPr>
                  <p:cNvSpPr/>
                  <p:nvPr/>
                </p:nvSpPr>
                <p:spPr>
                  <a:xfrm rot="20870457">
                    <a:off x="1584378" y="2365646"/>
                    <a:ext cx="2965766" cy="3060700"/>
                  </a:xfrm>
                  <a:prstGeom prst="arc">
                    <a:avLst>
                      <a:gd name="adj1" fmla="val 16200000"/>
                      <a:gd name="adj2" fmla="val 1714162"/>
                    </a:avLst>
                  </a:prstGeom>
                  <a:grpFill/>
                  <a:ln w="57150">
                    <a:solidFill>
                      <a:srgbClr val="BB5DB2">
                        <a:alpha val="30000"/>
                      </a:srgb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IT" dirty="0"/>
                  </a:p>
                </p:txBody>
              </p:sp>
            </p:grpSp>
            <p:grpSp>
              <p:nvGrpSpPr>
                <p:cNvPr id="20" name="Group 49">
                  <a:extLst>
                    <a:ext uri="{FF2B5EF4-FFF2-40B4-BE49-F238E27FC236}">
                      <a16:creationId xmlns:a16="http://schemas.microsoft.com/office/drawing/2014/main" id="{4DBC9E66-6C64-14EB-8209-74951378C5F7}"/>
                    </a:ext>
                  </a:extLst>
                </p:cNvPr>
                <p:cNvGrpSpPr/>
                <p:nvPr/>
              </p:nvGrpSpPr>
              <p:grpSpPr>
                <a:xfrm flipH="1">
                  <a:off x="3269258" y="1365433"/>
                  <a:ext cx="4161898" cy="4060913"/>
                  <a:chOff x="1584378" y="1365433"/>
                  <a:chExt cx="4161898" cy="4060913"/>
                </a:xfrm>
                <a:grpFill/>
              </p:grpSpPr>
              <p:sp>
                <p:nvSpPr>
                  <p:cNvPr id="27" name="Arc 56">
                    <a:extLst>
                      <a:ext uri="{FF2B5EF4-FFF2-40B4-BE49-F238E27FC236}">
                        <a16:creationId xmlns:a16="http://schemas.microsoft.com/office/drawing/2014/main" id="{1FC83ADE-B6FE-E40F-142D-49EB68865F84}"/>
                      </a:ext>
                    </a:extLst>
                  </p:cNvPr>
                  <p:cNvSpPr/>
                  <p:nvPr/>
                </p:nvSpPr>
                <p:spPr>
                  <a:xfrm rot="17214328" flipH="1">
                    <a:off x="2733043" y="1317966"/>
                    <a:ext cx="2965766" cy="3060700"/>
                  </a:xfrm>
                  <a:prstGeom prst="arc">
                    <a:avLst>
                      <a:gd name="adj1" fmla="val 16200000"/>
                      <a:gd name="adj2" fmla="val 1714162"/>
                    </a:avLst>
                  </a:prstGeom>
                  <a:grpFill/>
                  <a:ln w="57150">
                    <a:solidFill>
                      <a:srgbClr val="BB5DB2">
                        <a:alpha val="30000"/>
                      </a:srgb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IT" dirty="0"/>
                  </a:p>
                </p:txBody>
              </p:sp>
              <p:sp>
                <p:nvSpPr>
                  <p:cNvPr id="28" name="Arc 57">
                    <a:extLst>
                      <a:ext uri="{FF2B5EF4-FFF2-40B4-BE49-F238E27FC236}">
                        <a16:creationId xmlns:a16="http://schemas.microsoft.com/office/drawing/2014/main" id="{F9EADDD5-DC2E-3C2D-D095-73EED6C79679}"/>
                      </a:ext>
                    </a:extLst>
                  </p:cNvPr>
                  <p:cNvSpPr/>
                  <p:nvPr/>
                </p:nvSpPr>
                <p:spPr>
                  <a:xfrm rot="20870457">
                    <a:off x="1584378" y="2365646"/>
                    <a:ext cx="2965766" cy="3060700"/>
                  </a:xfrm>
                  <a:prstGeom prst="arc">
                    <a:avLst>
                      <a:gd name="adj1" fmla="val 16200000"/>
                      <a:gd name="adj2" fmla="val 1714162"/>
                    </a:avLst>
                  </a:prstGeom>
                  <a:grpFill/>
                  <a:ln w="57150">
                    <a:solidFill>
                      <a:srgbClr val="BB5DB2">
                        <a:alpha val="30000"/>
                      </a:srgb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IT" dirty="0"/>
                  </a:p>
                </p:txBody>
              </p:sp>
            </p:grpSp>
            <p:grpSp>
              <p:nvGrpSpPr>
                <p:cNvPr id="21" name="Group 50">
                  <a:extLst>
                    <a:ext uri="{FF2B5EF4-FFF2-40B4-BE49-F238E27FC236}">
                      <a16:creationId xmlns:a16="http://schemas.microsoft.com/office/drawing/2014/main" id="{D6C5413A-C2BD-CFB0-2BC4-227A02FCEE92}"/>
                    </a:ext>
                  </a:extLst>
                </p:cNvPr>
                <p:cNvGrpSpPr/>
                <p:nvPr/>
              </p:nvGrpSpPr>
              <p:grpSpPr>
                <a:xfrm rot="2167697" flipH="1">
                  <a:off x="3645658" y="2073706"/>
                  <a:ext cx="4161898" cy="4060913"/>
                  <a:chOff x="1584378" y="1365433"/>
                  <a:chExt cx="4161898" cy="4060913"/>
                </a:xfrm>
                <a:grpFill/>
              </p:grpSpPr>
              <p:sp>
                <p:nvSpPr>
                  <p:cNvPr id="25" name="Arc 54">
                    <a:extLst>
                      <a:ext uri="{FF2B5EF4-FFF2-40B4-BE49-F238E27FC236}">
                        <a16:creationId xmlns:a16="http://schemas.microsoft.com/office/drawing/2014/main" id="{B703E9F6-A5B4-9377-0598-9EE99D090E6D}"/>
                      </a:ext>
                    </a:extLst>
                  </p:cNvPr>
                  <p:cNvSpPr/>
                  <p:nvPr/>
                </p:nvSpPr>
                <p:spPr>
                  <a:xfrm rot="17214328" flipH="1">
                    <a:off x="2733043" y="1317966"/>
                    <a:ext cx="2965766" cy="3060700"/>
                  </a:xfrm>
                  <a:prstGeom prst="arc">
                    <a:avLst>
                      <a:gd name="adj1" fmla="val 16200000"/>
                      <a:gd name="adj2" fmla="val 1714162"/>
                    </a:avLst>
                  </a:prstGeom>
                  <a:grpFill/>
                  <a:ln w="57150">
                    <a:solidFill>
                      <a:srgbClr val="BB5DB2">
                        <a:alpha val="30000"/>
                      </a:srgb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IT" dirty="0"/>
                  </a:p>
                </p:txBody>
              </p:sp>
              <p:sp>
                <p:nvSpPr>
                  <p:cNvPr id="26" name="Arc 55">
                    <a:extLst>
                      <a:ext uri="{FF2B5EF4-FFF2-40B4-BE49-F238E27FC236}">
                        <a16:creationId xmlns:a16="http://schemas.microsoft.com/office/drawing/2014/main" id="{AB0D92D4-13EC-8D95-E66A-03A65B5BA56B}"/>
                      </a:ext>
                    </a:extLst>
                  </p:cNvPr>
                  <p:cNvSpPr/>
                  <p:nvPr/>
                </p:nvSpPr>
                <p:spPr>
                  <a:xfrm rot="20870457">
                    <a:off x="1584378" y="2365646"/>
                    <a:ext cx="2965766" cy="3060700"/>
                  </a:xfrm>
                  <a:prstGeom prst="arc">
                    <a:avLst>
                      <a:gd name="adj1" fmla="val 16200000"/>
                      <a:gd name="adj2" fmla="val 1714162"/>
                    </a:avLst>
                  </a:prstGeom>
                  <a:grpFill/>
                  <a:ln w="57150">
                    <a:solidFill>
                      <a:srgbClr val="BB5DB2">
                        <a:alpha val="30000"/>
                      </a:srgb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IT" dirty="0"/>
                  </a:p>
                </p:txBody>
              </p:sp>
            </p:grpSp>
            <p:grpSp>
              <p:nvGrpSpPr>
                <p:cNvPr id="22" name="Group 51">
                  <a:extLst>
                    <a:ext uri="{FF2B5EF4-FFF2-40B4-BE49-F238E27FC236}">
                      <a16:creationId xmlns:a16="http://schemas.microsoft.com/office/drawing/2014/main" id="{386EF605-0BAD-AAF0-1743-BF3B419D372B}"/>
                    </a:ext>
                  </a:extLst>
                </p:cNvPr>
                <p:cNvGrpSpPr/>
                <p:nvPr/>
              </p:nvGrpSpPr>
              <p:grpSpPr>
                <a:xfrm rot="19432303">
                  <a:off x="1185832" y="2073706"/>
                  <a:ext cx="4161898" cy="4060913"/>
                  <a:chOff x="1584378" y="1365433"/>
                  <a:chExt cx="4161898" cy="4060913"/>
                </a:xfrm>
                <a:grpFill/>
              </p:grpSpPr>
              <p:sp>
                <p:nvSpPr>
                  <p:cNvPr id="23" name="Arc 52">
                    <a:extLst>
                      <a:ext uri="{FF2B5EF4-FFF2-40B4-BE49-F238E27FC236}">
                        <a16:creationId xmlns:a16="http://schemas.microsoft.com/office/drawing/2014/main" id="{3D88C859-6A77-5AD9-7E43-27B8ABE16959}"/>
                      </a:ext>
                    </a:extLst>
                  </p:cNvPr>
                  <p:cNvSpPr/>
                  <p:nvPr/>
                </p:nvSpPr>
                <p:spPr>
                  <a:xfrm rot="17214328" flipH="1">
                    <a:off x="2733043" y="1317966"/>
                    <a:ext cx="2965766" cy="3060700"/>
                  </a:xfrm>
                  <a:prstGeom prst="arc">
                    <a:avLst>
                      <a:gd name="adj1" fmla="val 16200000"/>
                      <a:gd name="adj2" fmla="val 1714162"/>
                    </a:avLst>
                  </a:prstGeom>
                  <a:grpFill/>
                  <a:ln w="57150">
                    <a:solidFill>
                      <a:srgbClr val="BB5DB2">
                        <a:alpha val="30000"/>
                      </a:srgb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IT" dirty="0"/>
                  </a:p>
                </p:txBody>
              </p:sp>
              <p:sp>
                <p:nvSpPr>
                  <p:cNvPr id="24" name="Arc 53">
                    <a:extLst>
                      <a:ext uri="{FF2B5EF4-FFF2-40B4-BE49-F238E27FC236}">
                        <a16:creationId xmlns:a16="http://schemas.microsoft.com/office/drawing/2014/main" id="{83A106E9-AB4D-6399-6EC4-A2E7AE4A68C0}"/>
                      </a:ext>
                    </a:extLst>
                  </p:cNvPr>
                  <p:cNvSpPr/>
                  <p:nvPr/>
                </p:nvSpPr>
                <p:spPr>
                  <a:xfrm rot="20870457">
                    <a:off x="1584378" y="2365646"/>
                    <a:ext cx="2965766" cy="3060700"/>
                  </a:xfrm>
                  <a:prstGeom prst="arc">
                    <a:avLst>
                      <a:gd name="adj1" fmla="val 16200000"/>
                      <a:gd name="adj2" fmla="val 1714162"/>
                    </a:avLst>
                  </a:prstGeom>
                  <a:grpFill/>
                  <a:ln w="57150">
                    <a:solidFill>
                      <a:srgbClr val="BB5DB2">
                        <a:alpha val="30000"/>
                      </a:srgb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IT" dirty="0"/>
                  </a:p>
                </p:txBody>
              </p:sp>
            </p:grpSp>
          </p:grpSp>
        </p:grpSp>
      </p:grpSp>
      <p:sp>
        <p:nvSpPr>
          <p:cNvPr id="17" name="Rounded Rectangle 8">
            <a:extLst>
              <a:ext uri="{FF2B5EF4-FFF2-40B4-BE49-F238E27FC236}">
                <a16:creationId xmlns:a16="http://schemas.microsoft.com/office/drawing/2014/main" id="{71C730F1-98B9-4BA5-8DB1-6277597503E3}"/>
              </a:ext>
            </a:extLst>
          </p:cNvPr>
          <p:cNvSpPr/>
          <p:nvPr/>
        </p:nvSpPr>
        <p:spPr>
          <a:xfrm>
            <a:off x="4792348" y="4956892"/>
            <a:ext cx="2607304" cy="910748"/>
          </a:xfrm>
          <a:prstGeom prst="roundRect">
            <a:avLst/>
          </a:prstGeom>
          <a:no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3600" spc="600" dirty="0">
                <a:solidFill>
                  <a:srgbClr val="FFFF99"/>
                </a:solidFill>
              </a:rPr>
              <a:t>GRAZIE</a:t>
            </a:r>
            <a:endParaRPr lang="en-IT" sz="3600" spc="600" dirty="0">
              <a:solidFill>
                <a:srgbClr val="FFFF99"/>
              </a:solidFill>
            </a:endParaRPr>
          </a:p>
        </p:txBody>
      </p:sp>
    </p:spTree>
    <p:extLst>
      <p:ext uri="{BB962C8B-B14F-4D97-AF65-F5344CB8AC3E}">
        <p14:creationId xmlns:p14="http://schemas.microsoft.com/office/powerpoint/2010/main" val="8175470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74393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Segnaposto contenuto 3">
            <a:extLst>
              <a:ext uri="{FF2B5EF4-FFF2-40B4-BE49-F238E27FC236}">
                <a16:creationId xmlns:a16="http://schemas.microsoft.com/office/drawing/2014/main" id="{01027035-2DFD-B875-48D9-610527371344}"/>
              </a:ext>
            </a:extLst>
          </p:cNvPr>
          <p:cNvGraphicFramePr>
            <a:graphicFrameLocks noGrp="1"/>
          </p:cNvGraphicFramePr>
          <p:nvPr>
            <p:ph idx="1"/>
            <p:extLst>
              <p:ext uri="{D42A27DB-BD31-4B8C-83A1-F6EECF244321}">
                <p14:modId xmlns:p14="http://schemas.microsoft.com/office/powerpoint/2010/main" val="1179925655"/>
              </p:ext>
            </p:extLst>
          </p:nvPr>
        </p:nvGraphicFramePr>
        <p:xfrm>
          <a:off x="148392" y="79189"/>
          <a:ext cx="11765702" cy="62812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3" name="Gruppo 2">
            <a:extLst>
              <a:ext uri="{FF2B5EF4-FFF2-40B4-BE49-F238E27FC236}">
                <a16:creationId xmlns:a16="http://schemas.microsoft.com/office/drawing/2014/main" id="{CD536AE7-9731-DFED-A31B-468CFBAD07D5}"/>
              </a:ext>
            </a:extLst>
          </p:cNvPr>
          <p:cNvGrpSpPr/>
          <p:nvPr/>
        </p:nvGrpSpPr>
        <p:grpSpPr>
          <a:xfrm>
            <a:off x="1666" y="6400001"/>
            <a:ext cx="12190334" cy="452522"/>
            <a:chOff x="1666" y="6400001"/>
            <a:chExt cx="12190334" cy="452522"/>
          </a:xfrm>
        </p:grpSpPr>
        <p:sp>
          <p:nvSpPr>
            <p:cNvPr id="5" name="Rettangolo 4">
              <a:extLst>
                <a:ext uri="{FF2B5EF4-FFF2-40B4-BE49-F238E27FC236}">
                  <a16:creationId xmlns:a16="http://schemas.microsoft.com/office/drawing/2014/main" id="{617C4234-C20F-A7A4-D0E9-32B1C8896266}"/>
                </a:ext>
              </a:extLst>
            </p:cNvPr>
            <p:cNvSpPr/>
            <p:nvPr/>
          </p:nvSpPr>
          <p:spPr>
            <a:xfrm>
              <a:off x="1666" y="6400001"/>
              <a:ext cx="12190334" cy="452522"/>
            </a:xfrm>
            <a:prstGeom prst="rect">
              <a:avLst/>
            </a:prstGeom>
            <a:solidFill>
              <a:schemeClr val="bg2">
                <a:lumMod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it-IT" spc="600" dirty="0">
                  <a:solidFill>
                    <a:srgbClr val="FFFF99"/>
                  </a:solidFill>
                  <a:latin typeface="+mj-lt"/>
                </a:rPr>
                <a:t>LOTUS</a:t>
              </a:r>
            </a:p>
          </p:txBody>
        </p:sp>
        <p:pic>
          <p:nvPicPr>
            <p:cNvPr id="6" name="Picture 6">
              <a:extLst>
                <a:ext uri="{FF2B5EF4-FFF2-40B4-BE49-F238E27FC236}">
                  <a16:creationId xmlns:a16="http://schemas.microsoft.com/office/drawing/2014/main" id="{1AA43CAB-B4AC-9B0B-63B7-CB2546A97238}"/>
                </a:ext>
              </a:extLst>
            </p:cNvPr>
            <p:cNvPicPr>
              <a:picLocks noChangeAspect="1"/>
            </p:cNvPicPr>
            <p:nvPr/>
          </p:nvPicPr>
          <p:blipFill>
            <a:blip r:embed="rId7">
              <a:alphaModFix/>
            </a:blip>
            <a:srcRect t="16694" b="1"/>
            <a:stretch/>
          </p:blipFill>
          <p:spPr>
            <a:xfrm>
              <a:off x="148392" y="6426195"/>
              <a:ext cx="643504" cy="400135"/>
            </a:xfrm>
            <a:prstGeom prst="rect">
              <a:avLst/>
            </a:prstGeom>
          </p:spPr>
        </p:pic>
        <p:cxnSp>
          <p:nvCxnSpPr>
            <p:cNvPr id="7" name="Connettore diritto 6">
              <a:extLst>
                <a:ext uri="{FF2B5EF4-FFF2-40B4-BE49-F238E27FC236}">
                  <a16:creationId xmlns:a16="http://schemas.microsoft.com/office/drawing/2014/main" id="{1A17AA66-0E25-12FF-2F1C-9227AAEC3EA6}"/>
                </a:ext>
              </a:extLst>
            </p:cNvPr>
            <p:cNvCxnSpPr>
              <a:cxnSpLocks/>
            </p:cNvCxnSpPr>
            <p:nvPr/>
          </p:nvCxnSpPr>
          <p:spPr>
            <a:xfrm>
              <a:off x="10412147" y="6778811"/>
              <a:ext cx="1634886" cy="0"/>
            </a:xfrm>
            <a:prstGeom prst="line">
              <a:avLst/>
            </a:prstGeom>
            <a:ln>
              <a:solidFill>
                <a:srgbClr val="FFFF99"/>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5342017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8EE878-2EE6-CFAD-EE66-2EC1BAB58DEB}"/>
            </a:ext>
          </a:extLst>
        </p:cNvPr>
        <p:cNvGrpSpPr/>
        <p:nvPr/>
      </p:nvGrpSpPr>
      <p:grpSpPr>
        <a:xfrm>
          <a:off x="0" y="0"/>
          <a:ext cx="0" cy="0"/>
          <a:chOff x="0" y="0"/>
          <a:chExt cx="0" cy="0"/>
        </a:xfrm>
      </p:grpSpPr>
      <p:graphicFrame>
        <p:nvGraphicFramePr>
          <p:cNvPr id="4" name="Segnaposto contenuto 3">
            <a:extLst>
              <a:ext uri="{FF2B5EF4-FFF2-40B4-BE49-F238E27FC236}">
                <a16:creationId xmlns:a16="http://schemas.microsoft.com/office/drawing/2014/main" id="{5B649300-E16D-26A6-D2D3-D0D78AD7C96B}"/>
              </a:ext>
            </a:extLst>
          </p:cNvPr>
          <p:cNvGraphicFramePr>
            <a:graphicFrameLocks noGrp="1"/>
          </p:cNvGraphicFramePr>
          <p:nvPr>
            <p:ph idx="1"/>
            <p:extLst>
              <p:ext uri="{D42A27DB-BD31-4B8C-83A1-F6EECF244321}">
                <p14:modId xmlns:p14="http://schemas.microsoft.com/office/powerpoint/2010/main" val="363566679"/>
              </p:ext>
            </p:extLst>
          </p:nvPr>
        </p:nvGraphicFramePr>
        <p:xfrm>
          <a:off x="295835" y="79188"/>
          <a:ext cx="11751198" cy="611990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3" name="Gruppo 2">
            <a:extLst>
              <a:ext uri="{FF2B5EF4-FFF2-40B4-BE49-F238E27FC236}">
                <a16:creationId xmlns:a16="http://schemas.microsoft.com/office/drawing/2014/main" id="{996CE6FA-4D83-59CE-4C4A-F9E45D467D26}"/>
              </a:ext>
            </a:extLst>
          </p:cNvPr>
          <p:cNvGrpSpPr/>
          <p:nvPr/>
        </p:nvGrpSpPr>
        <p:grpSpPr>
          <a:xfrm>
            <a:off x="1666" y="6400001"/>
            <a:ext cx="12190334" cy="452522"/>
            <a:chOff x="1666" y="6400001"/>
            <a:chExt cx="12190334" cy="452522"/>
          </a:xfrm>
        </p:grpSpPr>
        <p:sp>
          <p:nvSpPr>
            <p:cNvPr id="5" name="Rettangolo 4">
              <a:extLst>
                <a:ext uri="{FF2B5EF4-FFF2-40B4-BE49-F238E27FC236}">
                  <a16:creationId xmlns:a16="http://schemas.microsoft.com/office/drawing/2014/main" id="{7CBE85A6-1BC6-0E74-9E7B-F4135E5C1247}"/>
                </a:ext>
              </a:extLst>
            </p:cNvPr>
            <p:cNvSpPr/>
            <p:nvPr/>
          </p:nvSpPr>
          <p:spPr>
            <a:xfrm>
              <a:off x="1666" y="6400001"/>
              <a:ext cx="12190334" cy="452522"/>
            </a:xfrm>
            <a:prstGeom prst="rect">
              <a:avLst/>
            </a:prstGeom>
            <a:solidFill>
              <a:schemeClr val="bg2">
                <a:lumMod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it-IT" spc="600" dirty="0">
                  <a:solidFill>
                    <a:srgbClr val="FFFF99"/>
                  </a:solidFill>
                  <a:latin typeface="+mj-lt"/>
                </a:rPr>
                <a:t>LOTUS</a:t>
              </a:r>
            </a:p>
          </p:txBody>
        </p:sp>
        <p:pic>
          <p:nvPicPr>
            <p:cNvPr id="6" name="Picture 6">
              <a:extLst>
                <a:ext uri="{FF2B5EF4-FFF2-40B4-BE49-F238E27FC236}">
                  <a16:creationId xmlns:a16="http://schemas.microsoft.com/office/drawing/2014/main" id="{4984D135-E866-BD36-4194-5ECD3B459F82}"/>
                </a:ext>
              </a:extLst>
            </p:cNvPr>
            <p:cNvPicPr>
              <a:picLocks noChangeAspect="1"/>
            </p:cNvPicPr>
            <p:nvPr/>
          </p:nvPicPr>
          <p:blipFill>
            <a:blip r:embed="rId7">
              <a:alphaModFix/>
            </a:blip>
            <a:srcRect t="16694" b="1"/>
            <a:stretch/>
          </p:blipFill>
          <p:spPr>
            <a:xfrm>
              <a:off x="148392" y="6426195"/>
              <a:ext cx="643504" cy="400135"/>
            </a:xfrm>
            <a:prstGeom prst="rect">
              <a:avLst/>
            </a:prstGeom>
          </p:spPr>
        </p:pic>
        <p:cxnSp>
          <p:nvCxnSpPr>
            <p:cNvPr id="7" name="Connettore diritto 6">
              <a:extLst>
                <a:ext uri="{FF2B5EF4-FFF2-40B4-BE49-F238E27FC236}">
                  <a16:creationId xmlns:a16="http://schemas.microsoft.com/office/drawing/2014/main" id="{5DD13EF6-905C-6135-3AFE-3868A4D42141}"/>
                </a:ext>
              </a:extLst>
            </p:cNvPr>
            <p:cNvCxnSpPr>
              <a:cxnSpLocks/>
            </p:cNvCxnSpPr>
            <p:nvPr/>
          </p:nvCxnSpPr>
          <p:spPr>
            <a:xfrm>
              <a:off x="10412147" y="6778811"/>
              <a:ext cx="1634886" cy="0"/>
            </a:xfrm>
            <a:prstGeom prst="line">
              <a:avLst/>
            </a:prstGeom>
            <a:ln>
              <a:solidFill>
                <a:srgbClr val="FFFF99"/>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5509725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A70FC1-3FCB-F104-F185-D6C67A63E4C4}"/>
            </a:ext>
          </a:extLst>
        </p:cNvPr>
        <p:cNvGrpSpPr/>
        <p:nvPr/>
      </p:nvGrpSpPr>
      <p:grpSpPr>
        <a:xfrm>
          <a:off x="0" y="0"/>
          <a:ext cx="0" cy="0"/>
          <a:chOff x="0" y="0"/>
          <a:chExt cx="0" cy="0"/>
        </a:xfrm>
      </p:grpSpPr>
    </p:spTree>
    <p:extLst>
      <p:ext uri="{BB962C8B-B14F-4D97-AF65-F5344CB8AC3E}">
        <p14:creationId xmlns:p14="http://schemas.microsoft.com/office/powerpoint/2010/main" val="17174311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3A3A3A"/>
        </a:solidFill>
        <a:effectLst/>
      </p:bgPr>
    </p:bg>
    <p:spTree>
      <p:nvGrpSpPr>
        <p:cNvPr id="1" name="">
          <a:extLst>
            <a:ext uri="{FF2B5EF4-FFF2-40B4-BE49-F238E27FC236}">
              <a16:creationId xmlns:a16="http://schemas.microsoft.com/office/drawing/2014/main" id="{51E3562A-830A-0E3A-659E-333A8E7790F7}"/>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3B27571-2CD9-8BA3-8B42-88B703C2594F}"/>
              </a:ext>
            </a:extLst>
          </p:cNvPr>
          <p:cNvSpPr>
            <a:spLocks noGrp="1"/>
          </p:cNvSpPr>
          <p:nvPr>
            <p:ph idx="1"/>
          </p:nvPr>
        </p:nvSpPr>
        <p:spPr>
          <a:xfrm>
            <a:off x="3091510" y="925347"/>
            <a:ext cx="2152650" cy="2041525"/>
          </a:xfrm>
        </p:spPr>
        <p:txBody>
          <a:bodyPr>
            <a:normAutofit fontScale="92500" lnSpcReduction="10000"/>
          </a:bodyPr>
          <a:lstStyle/>
          <a:p>
            <a:pPr marL="0" indent="0" algn="ctr">
              <a:buNone/>
            </a:pPr>
            <a:r>
              <a:rPr lang="en-IT" sz="16600" b="1" dirty="0">
                <a:ln w="12700" cmpd="sng">
                  <a:solidFill>
                    <a:srgbClr val="FFFF99"/>
                  </a:solidFill>
                  <a:prstDash val="solid"/>
                </a:ln>
                <a:solidFill>
                  <a:schemeClr val="bg1"/>
                </a:solidFill>
              </a:rPr>
              <a:t>P</a:t>
            </a:r>
          </a:p>
        </p:txBody>
      </p:sp>
      <p:sp>
        <p:nvSpPr>
          <p:cNvPr id="4" name="Content Placeholder 2">
            <a:extLst>
              <a:ext uri="{FF2B5EF4-FFF2-40B4-BE49-F238E27FC236}">
                <a16:creationId xmlns:a16="http://schemas.microsoft.com/office/drawing/2014/main" id="{0BF5238B-A44E-CB79-5EE4-B86FB4E7C061}"/>
              </a:ext>
            </a:extLst>
          </p:cNvPr>
          <p:cNvSpPr txBox="1">
            <a:spLocks/>
          </p:cNvSpPr>
          <p:nvPr/>
        </p:nvSpPr>
        <p:spPr>
          <a:xfrm>
            <a:off x="4359394" y="925347"/>
            <a:ext cx="2152650" cy="2041525"/>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IT" sz="16600" b="1" dirty="0">
                <a:ln w="12700" cmpd="sng">
                  <a:solidFill>
                    <a:srgbClr val="FFFF99"/>
                  </a:solidFill>
                  <a:prstDash val="solid"/>
                </a:ln>
                <a:solidFill>
                  <a:schemeClr val="bg1"/>
                </a:solidFill>
              </a:rPr>
              <a:t>N</a:t>
            </a:r>
          </a:p>
        </p:txBody>
      </p:sp>
      <p:sp>
        <p:nvSpPr>
          <p:cNvPr id="5" name="Content Placeholder 2">
            <a:extLst>
              <a:ext uri="{FF2B5EF4-FFF2-40B4-BE49-F238E27FC236}">
                <a16:creationId xmlns:a16="http://schemas.microsoft.com/office/drawing/2014/main" id="{8BC5C893-B698-9DDB-9032-55B1AED0236A}"/>
              </a:ext>
            </a:extLst>
          </p:cNvPr>
          <p:cNvSpPr txBox="1">
            <a:spLocks/>
          </p:cNvSpPr>
          <p:nvPr/>
        </p:nvSpPr>
        <p:spPr>
          <a:xfrm>
            <a:off x="5627278" y="925347"/>
            <a:ext cx="2152650" cy="2041525"/>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IT" sz="16600" b="1" dirty="0">
                <a:ln w="12700" cmpd="sng">
                  <a:solidFill>
                    <a:srgbClr val="FFFF99"/>
                  </a:solidFill>
                  <a:prstDash val="solid"/>
                </a:ln>
                <a:solidFill>
                  <a:schemeClr val="bg1"/>
                </a:solidFill>
              </a:rPr>
              <a:t>R</a:t>
            </a:r>
          </a:p>
        </p:txBody>
      </p:sp>
      <p:sp>
        <p:nvSpPr>
          <p:cNvPr id="6" name="Content Placeholder 2">
            <a:extLst>
              <a:ext uri="{FF2B5EF4-FFF2-40B4-BE49-F238E27FC236}">
                <a16:creationId xmlns:a16="http://schemas.microsoft.com/office/drawing/2014/main" id="{EA6B27C7-6F3C-1837-5C1F-1D062E32006D}"/>
              </a:ext>
            </a:extLst>
          </p:cNvPr>
          <p:cNvSpPr txBox="1">
            <a:spLocks/>
          </p:cNvSpPr>
          <p:nvPr/>
        </p:nvSpPr>
        <p:spPr>
          <a:xfrm>
            <a:off x="6895161" y="925347"/>
            <a:ext cx="2152650" cy="2041525"/>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IT" sz="16600" b="1" dirty="0">
                <a:ln w="12700" cmpd="sng">
                  <a:solidFill>
                    <a:srgbClr val="FFFF99"/>
                  </a:solidFill>
                  <a:prstDash val="solid"/>
                </a:ln>
                <a:solidFill>
                  <a:srgbClr val="FFFF99"/>
                </a:solidFill>
              </a:rPr>
              <a:t>R</a:t>
            </a:r>
          </a:p>
        </p:txBody>
      </p:sp>
      <p:sp>
        <p:nvSpPr>
          <p:cNvPr id="2" name="Content Placeholder 2">
            <a:extLst>
              <a:ext uri="{FF2B5EF4-FFF2-40B4-BE49-F238E27FC236}">
                <a16:creationId xmlns:a16="http://schemas.microsoft.com/office/drawing/2014/main" id="{7548D001-E6CB-2D80-0667-1B3CD81EA5A5}"/>
              </a:ext>
            </a:extLst>
          </p:cNvPr>
          <p:cNvSpPr txBox="1">
            <a:spLocks/>
          </p:cNvSpPr>
          <p:nvPr/>
        </p:nvSpPr>
        <p:spPr>
          <a:xfrm>
            <a:off x="2049820" y="819890"/>
            <a:ext cx="9505950" cy="2632076"/>
          </a:xfrm>
          <a:prstGeom prst="rect">
            <a:avLst/>
          </a:prstGeom>
          <a:noFill/>
          <a:ln>
            <a:noFill/>
          </a:ln>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IT" sz="16600" b="1">
                <a:ln w="12700" cmpd="sng">
                  <a:solidFill>
                    <a:srgbClr val="FFFF99"/>
                  </a:solidFill>
                  <a:prstDash val="solid"/>
                </a:ln>
                <a:solidFill>
                  <a:schemeClr val="bg1"/>
                </a:solidFill>
              </a:rPr>
              <a:t>ESILIEN</a:t>
            </a:r>
            <a:r>
              <a:rPr lang="it-IT" sz="16600" b="1" dirty="0">
                <a:ln w="12700" cmpd="sng">
                  <a:solidFill>
                    <a:srgbClr val="FFFF99"/>
                  </a:solidFill>
                  <a:prstDash val="solid"/>
                </a:ln>
                <a:solidFill>
                  <a:schemeClr val="bg1"/>
                </a:solidFill>
              </a:rPr>
              <a:t>ZA</a:t>
            </a:r>
            <a:endParaRPr lang="en-IT" sz="16600" b="1" dirty="0">
              <a:ln w="12700" cmpd="sng">
                <a:solidFill>
                  <a:srgbClr val="FFFF99"/>
                </a:solidFill>
                <a:prstDash val="solid"/>
              </a:ln>
              <a:solidFill>
                <a:schemeClr val="bg1"/>
              </a:solidFill>
            </a:endParaRPr>
          </a:p>
        </p:txBody>
      </p:sp>
      <p:grpSp>
        <p:nvGrpSpPr>
          <p:cNvPr id="13" name="Gruppo 12">
            <a:extLst>
              <a:ext uri="{FF2B5EF4-FFF2-40B4-BE49-F238E27FC236}">
                <a16:creationId xmlns:a16="http://schemas.microsoft.com/office/drawing/2014/main" id="{70591C53-891F-A8F0-1F53-FADA5B810B39}"/>
              </a:ext>
            </a:extLst>
          </p:cNvPr>
          <p:cNvGrpSpPr/>
          <p:nvPr/>
        </p:nvGrpSpPr>
        <p:grpSpPr>
          <a:xfrm>
            <a:off x="1666" y="6400001"/>
            <a:ext cx="12190334" cy="452522"/>
            <a:chOff x="1666" y="6400001"/>
            <a:chExt cx="12190334" cy="452522"/>
          </a:xfrm>
        </p:grpSpPr>
        <p:sp>
          <p:nvSpPr>
            <p:cNvPr id="14" name="Rettangolo 13">
              <a:extLst>
                <a:ext uri="{FF2B5EF4-FFF2-40B4-BE49-F238E27FC236}">
                  <a16:creationId xmlns:a16="http://schemas.microsoft.com/office/drawing/2014/main" id="{896D034F-9C2C-2EF0-6FA9-F8001A1AE73C}"/>
                </a:ext>
              </a:extLst>
            </p:cNvPr>
            <p:cNvSpPr/>
            <p:nvPr/>
          </p:nvSpPr>
          <p:spPr>
            <a:xfrm>
              <a:off x="1666" y="6400001"/>
              <a:ext cx="12190334" cy="452522"/>
            </a:xfrm>
            <a:prstGeom prst="rect">
              <a:avLst/>
            </a:prstGeom>
            <a:solidFill>
              <a:schemeClr val="bg2">
                <a:lumMod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it-IT" spc="600" dirty="0">
                  <a:solidFill>
                    <a:srgbClr val="FFFF99"/>
                  </a:solidFill>
                  <a:latin typeface="+mj-lt"/>
                </a:rPr>
                <a:t>LOTUS</a:t>
              </a:r>
            </a:p>
          </p:txBody>
        </p:sp>
        <p:cxnSp>
          <p:nvCxnSpPr>
            <p:cNvPr id="16" name="Connettore diritto 15">
              <a:extLst>
                <a:ext uri="{FF2B5EF4-FFF2-40B4-BE49-F238E27FC236}">
                  <a16:creationId xmlns:a16="http://schemas.microsoft.com/office/drawing/2014/main" id="{6E1B3060-D2D3-417D-716F-A5CB1B154CB0}"/>
                </a:ext>
              </a:extLst>
            </p:cNvPr>
            <p:cNvCxnSpPr>
              <a:cxnSpLocks/>
            </p:cNvCxnSpPr>
            <p:nvPr/>
          </p:nvCxnSpPr>
          <p:spPr>
            <a:xfrm>
              <a:off x="10412147" y="6778811"/>
              <a:ext cx="1634886" cy="0"/>
            </a:xfrm>
            <a:prstGeom prst="line">
              <a:avLst/>
            </a:prstGeom>
            <a:ln>
              <a:solidFill>
                <a:srgbClr val="FFFF99"/>
              </a:solidFill>
            </a:ln>
          </p:spPr>
          <p:style>
            <a:lnRef idx="2">
              <a:schemeClr val="accent1"/>
            </a:lnRef>
            <a:fillRef idx="0">
              <a:schemeClr val="accent1"/>
            </a:fillRef>
            <a:effectRef idx="1">
              <a:schemeClr val="accent1"/>
            </a:effectRef>
            <a:fontRef idx="minor">
              <a:schemeClr val="tx1"/>
            </a:fontRef>
          </p:style>
        </p:cxnSp>
      </p:grpSp>
      <p:sp>
        <p:nvSpPr>
          <p:cNvPr id="8" name="Rettangolo 7">
            <a:extLst>
              <a:ext uri="{FF2B5EF4-FFF2-40B4-BE49-F238E27FC236}">
                <a16:creationId xmlns:a16="http://schemas.microsoft.com/office/drawing/2014/main" id="{6F619F4B-3871-0B06-3CB1-F31FC2BF934C}"/>
              </a:ext>
            </a:extLst>
          </p:cNvPr>
          <p:cNvSpPr/>
          <p:nvPr/>
        </p:nvSpPr>
        <p:spPr>
          <a:xfrm>
            <a:off x="0" y="0"/>
            <a:ext cx="12192000" cy="711822"/>
          </a:xfrm>
          <a:prstGeom prst="rect">
            <a:avLst/>
          </a:prstGeom>
          <a:solidFill>
            <a:schemeClr val="bg2">
              <a:lumMod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rgbClr val="3A3A3A"/>
              </a:solidFill>
            </a:endParaRPr>
          </a:p>
        </p:txBody>
      </p:sp>
      <p:sp>
        <p:nvSpPr>
          <p:cNvPr id="7" name="Rounded Rectangle 6">
            <a:extLst>
              <a:ext uri="{FF2B5EF4-FFF2-40B4-BE49-F238E27FC236}">
                <a16:creationId xmlns:a16="http://schemas.microsoft.com/office/drawing/2014/main" id="{D58F4A91-42E4-85CE-5EB6-A2A67091225A}"/>
              </a:ext>
            </a:extLst>
          </p:cNvPr>
          <p:cNvSpPr/>
          <p:nvPr/>
        </p:nvSpPr>
        <p:spPr>
          <a:xfrm>
            <a:off x="569627" y="2992234"/>
            <a:ext cx="11092721" cy="2955158"/>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rtl="0" fontAlgn="base">
              <a:spcBef>
                <a:spcPts val="1800"/>
              </a:spcBef>
              <a:spcAft>
                <a:spcPts val="1200"/>
              </a:spcAft>
              <a:buFont typeface="Arial" panose="020B0604020202020204" pitchFamily="34" charset="0"/>
              <a:buChar char="•"/>
            </a:pPr>
            <a:r>
              <a:rPr lang="en-GB" sz="2400" b="1" i="0" u="none" strike="noStrike" dirty="0" err="1">
                <a:solidFill>
                  <a:srgbClr val="FFFF99"/>
                </a:solidFill>
                <a:effectLst/>
              </a:rPr>
              <a:t>Quali</a:t>
            </a:r>
            <a:r>
              <a:rPr lang="en-GB" sz="2400" b="1" i="0" u="none" strike="noStrike" dirty="0">
                <a:solidFill>
                  <a:srgbClr val="FFFF99"/>
                </a:solidFill>
                <a:effectLst/>
              </a:rPr>
              <a:t> </a:t>
            </a:r>
            <a:r>
              <a:rPr lang="en-GB" sz="2400" b="1" i="0" u="none" strike="noStrike" dirty="0" err="1">
                <a:solidFill>
                  <a:srgbClr val="FFFF99"/>
                </a:solidFill>
                <a:effectLst/>
              </a:rPr>
              <a:t>meccanismi</a:t>
            </a:r>
            <a:r>
              <a:rPr lang="en-GB" sz="2400" b="1" i="0" u="none" strike="noStrike" dirty="0">
                <a:solidFill>
                  <a:srgbClr val="FFFF99"/>
                </a:solidFill>
                <a:effectLst/>
              </a:rPr>
              <a:t> </a:t>
            </a:r>
            <a:r>
              <a:rPr lang="en-GB" sz="2400" b="1" i="0" u="none" strike="noStrike" dirty="0" err="1">
                <a:solidFill>
                  <a:srgbClr val="FFFF99"/>
                </a:solidFill>
                <a:effectLst/>
              </a:rPr>
              <a:t>molecolari</a:t>
            </a:r>
            <a:r>
              <a:rPr lang="en-GB" sz="2400" b="1" i="0" u="none" strike="noStrike" dirty="0">
                <a:solidFill>
                  <a:srgbClr val="FFFF99"/>
                </a:solidFill>
                <a:effectLst/>
              </a:rPr>
              <a:t>, </a:t>
            </a:r>
            <a:r>
              <a:rPr lang="en-GB" sz="2400" b="1" i="0" u="none" strike="noStrike" dirty="0" err="1">
                <a:solidFill>
                  <a:srgbClr val="FFFF99"/>
                </a:solidFill>
                <a:effectLst/>
              </a:rPr>
              <a:t>cellulari</a:t>
            </a:r>
            <a:r>
              <a:rPr lang="en-GB" sz="2400" b="1" i="0" u="none" strike="noStrike" dirty="0">
                <a:solidFill>
                  <a:srgbClr val="FFFF99"/>
                </a:solidFill>
                <a:effectLst/>
              </a:rPr>
              <a:t> e </a:t>
            </a:r>
            <a:r>
              <a:rPr lang="en-GB" sz="2400" b="1" i="0" u="none" strike="noStrike" dirty="0" err="1">
                <a:solidFill>
                  <a:srgbClr val="FFFF99"/>
                </a:solidFill>
                <a:effectLst/>
              </a:rPr>
              <a:t>circuitali</a:t>
            </a:r>
            <a:r>
              <a:rPr lang="en-GB" sz="2400" b="1" i="0" u="none" strike="noStrike" dirty="0">
                <a:solidFill>
                  <a:srgbClr val="FFFF99"/>
                </a:solidFill>
                <a:effectLst/>
              </a:rPr>
              <a:t> </a:t>
            </a:r>
            <a:r>
              <a:rPr lang="en-GB" sz="2400" b="1" i="0" u="none" strike="noStrike" dirty="0" err="1">
                <a:solidFill>
                  <a:srgbClr val="FFFF99"/>
                </a:solidFill>
                <a:effectLst/>
              </a:rPr>
              <a:t>supportano</a:t>
            </a:r>
            <a:r>
              <a:rPr lang="en-GB" sz="2400" b="1" i="0" u="none" strike="noStrike" dirty="0">
                <a:solidFill>
                  <a:srgbClr val="FFFF99"/>
                </a:solidFill>
                <a:effectLst/>
              </a:rPr>
              <a:t> </a:t>
            </a:r>
            <a:r>
              <a:rPr lang="en-GB" sz="2400" b="1" i="0" u="none" strike="noStrike" dirty="0" err="1">
                <a:solidFill>
                  <a:srgbClr val="FFFF99"/>
                </a:solidFill>
                <a:effectLst/>
              </a:rPr>
              <a:t>resilienza</a:t>
            </a:r>
            <a:r>
              <a:rPr lang="en-GB" sz="2400" b="1" i="0" u="none" strike="noStrike" dirty="0">
                <a:solidFill>
                  <a:srgbClr val="FFFF99"/>
                </a:solidFill>
                <a:effectLst/>
              </a:rPr>
              <a:t> e </a:t>
            </a:r>
            <a:r>
              <a:rPr lang="en-GB" sz="2400" b="1" i="0" u="none" strike="noStrike" dirty="0" err="1">
                <a:solidFill>
                  <a:srgbClr val="FFFF99"/>
                </a:solidFill>
                <a:effectLst/>
              </a:rPr>
              <a:t>resistenza</a:t>
            </a:r>
            <a:r>
              <a:rPr lang="en-GB" sz="2400" b="1" i="0" u="none" strike="noStrike" dirty="0">
                <a:solidFill>
                  <a:srgbClr val="FFFF99"/>
                </a:solidFill>
                <a:effectLst/>
              </a:rPr>
              <a:t> </a:t>
            </a:r>
            <a:r>
              <a:rPr lang="en-GB" sz="2400" b="1" i="0" u="none" strike="noStrike" dirty="0" err="1">
                <a:solidFill>
                  <a:srgbClr val="FFFF99"/>
                </a:solidFill>
                <a:effectLst/>
              </a:rPr>
              <a:t>durante</a:t>
            </a:r>
            <a:r>
              <a:rPr lang="en-GB" sz="2400" b="1" i="0" u="none" strike="noStrike" dirty="0">
                <a:solidFill>
                  <a:srgbClr val="FFFF99"/>
                </a:solidFill>
                <a:effectLst/>
              </a:rPr>
              <a:t> lo </a:t>
            </a:r>
            <a:r>
              <a:rPr lang="en-GB" sz="2400" b="1" i="0" u="none" strike="noStrike" dirty="0" err="1">
                <a:solidFill>
                  <a:srgbClr val="FFFF99"/>
                </a:solidFill>
                <a:effectLst/>
              </a:rPr>
              <a:t>sviluppo</a:t>
            </a:r>
            <a:r>
              <a:rPr lang="en-GB" sz="2400" b="1" i="0" u="none" strike="noStrike" dirty="0">
                <a:solidFill>
                  <a:srgbClr val="FFFF99"/>
                </a:solidFill>
                <a:effectLst/>
              </a:rPr>
              <a:t> e </a:t>
            </a:r>
            <a:r>
              <a:rPr lang="en-GB" sz="2400" b="1" i="0" u="none" strike="noStrike" dirty="0" err="1">
                <a:solidFill>
                  <a:srgbClr val="FFFF99"/>
                </a:solidFill>
                <a:effectLst/>
              </a:rPr>
              <a:t>l’adolescenza</a:t>
            </a:r>
            <a:r>
              <a:rPr lang="en-GB" sz="2400" b="1" i="0" u="none" strike="noStrike" dirty="0">
                <a:solidFill>
                  <a:srgbClr val="FFFF99"/>
                </a:solidFill>
                <a:effectLst/>
              </a:rPr>
              <a:t>?</a:t>
            </a:r>
            <a:endParaRPr lang="en-GB" sz="2400" b="1" dirty="0">
              <a:solidFill>
                <a:srgbClr val="FFFF99"/>
              </a:solidFill>
            </a:endParaRPr>
          </a:p>
          <a:p>
            <a:pPr marL="285750" indent="-285750" rtl="0" fontAlgn="base">
              <a:spcBef>
                <a:spcPts val="1200"/>
              </a:spcBef>
              <a:spcAft>
                <a:spcPts val="1200"/>
              </a:spcAft>
              <a:buFont typeface="Arial" panose="020B0604020202020204" pitchFamily="34" charset="0"/>
              <a:buChar char="•"/>
            </a:pPr>
            <a:r>
              <a:rPr lang="en-GB" sz="2400" b="1" i="0" u="none" strike="noStrike" dirty="0" err="1">
                <a:solidFill>
                  <a:srgbClr val="FFFF99"/>
                </a:solidFill>
                <a:effectLst/>
              </a:rPr>
              <a:t>Quali</a:t>
            </a:r>
            <a:r>
              <a:rPr lang="en-GB" sz="2400" b="1" i="0" u="none" strike="noStrike" dirty="0">
                <a:solidFill>
                  <a:srgbClr val="FFFF99"/>
                </a:solidFill>
                <a:effectLst/>
              </a:rPr>
              <a:t> </a:t>
            </a:r>
            <a:r>
              <a:rPr lang="en-GB" sz="2400" b="1" i="0" u="none" strike="noStrike" dirty="0" err="1">
                <a:solidFill>
                  <a:srgbClr val="FFFF99"/>
                </a:solidFill>
                <a:effectLst/>
              </a:rPr>
              <a:t>fattori</a:t>
            </a:r>
            <a:r>
              <a:rPr lang="en-GB" sz="2400" b="1" i="0" u="none" strike="noStrike" dirty="0">
                <a:solidFill>
                  <a:srgbClr val="FFFF99"/>
                </a:solidFill>
                <a:effectLst/>
              </a:rPr>
              <a:t> </a:t>
            </a:r>
            <a:r>
              <a:rPr lang="en-GB" sz="2400" b="1" i="0" u="none" strike="noStrike" dirty="0" err="1">
                <a:solidFill>
                  <a:srgbClr val="FFFF99"/>
                </a:solidFill>
                <a:effectLst/>
              </a:rPr>
              <a:t>endogeni</a:t>
            </a:r>
            <a:r>
              <a:rPr lang="en-GB" sz="2400" b="1" i="0" u="none" strike="noStrike" dirty="0">
                <a:solidFill>
                  <a:srgbClr val="FFFF99"/>
                </a:solidFill>
                <a:effectLst/>
              </a:rPr>
              <a:t> </a:t>
            </a:r>
            <a:r>
              <a:rPr lang="en-GB" sz="2400" b="1" i="0" u="none" strike="noStrike" dirty="0" err="1">
                <a:solidFill>
                  <a:srgbClr val="FFFF99"/>
                </a:solidFill>
                <a:effectLst/>
              </a:rPr>
              <a:t>garantiscono</a:t>
            </a:r>
            <a:r>
              <a:rPr lang="en-GB" sz="2400" b="1" i="0" u="none" strike="noStrike" dirty="0">
                <a:solidFill>
                  <a:srgbClr val="FFFF99"/>
                </a:solidFill>
                <a:effectLst/>
              </a:rPr>
              <a:t> </a:t>
            </a:r>
            <a:r>
              <a:rPr lang="en-GB" sz="2400" b="1" i="0" u="none" strike="noStrike" dirty="0" err="1">
                <a:solidFill>
                  <a:srgbClr val="FFFF99"/>
                </a:solidFill>
                <a:effectLst/>
              </a:rPr>
              <a:t>resilienza</a:t>
            </a:r>
            <a:r>
              <a:rPr lang="en-GB" sz="2400" b="1" i="0" u="none" strike="noStrike" dirty="0">
                <a:solidFill>
                  <a:srgbClr val="FFFF99"/>
                </a:solidFill>
                <a:effectLst/>
              </a:rPr>
              <a:t> e </a:t>
            </a:r>
            <a:r>
              <a:rPr lang="en-GB" sz="2400" b="1" i="0" u="none" strike="noStrike" dirty="0" err="1">
                <a:solidFill>
                  <a:srgbClr val="FFFF99"/>
                </a:solidFill>
                <a:effectLst/>
              </a:rPr>
              <a:t>resistenza</a:t>
            </a:r>
            <a:r>
              <a:rPr lang="en-GB" sz="2400" b="1" i="0" u="none" strike="noStrike" dirty="0">
                <a:solidFill>
                  <a:srgbClr val="FFFF99"/>
                </a:solidFill>
                <a:effectLst/>
              </a:rPr>
              <a:t> </a:t>
            </a:r>
            <a:r>
              <a:rPr lang="en-GB" sz="2400" b="1" i="0" u="none" strike="noStrike" dirty="0" err="1">
                <a:solidFill>
                  <a:srgbClr val="FFFF99"/>
                </a:solidFill>
                <a:effectLst/>
              </a:rPr>
              <a:t>nell’età</a:t>
            </a:r>
            <a:r>
              <a:rPr lang="en-GB" sz="2400" b="1" i="0" u="none" strike="noStrike" dirty="0">
                <a:solidFill>
                  <a:srgbClr val="FFFF99"/>
                </a:solidFill>
                <a:effectLst/>
              </a:rPr>
              <a:t> </a:t>
            </a:r>
            <a:r>
              <a:rPr lang="en-GB" sz="2400" b="1" i="0" u="none" strike="noStrike" dirty="0" err="1">
                <a:solidFill>
                  <a:srgbClr val="FFFF99"/>
                </a:solidFill>
                <a:effectLst/>
              </a:rPr>
              <a:t>adulta</a:t>
            </a:r>
            <a:r>
              <a:rPr lang="en-GB" sz="2400" b="1" i="0" u="none" strike="noStrike" dirty="0">
                <a:solidFill>
                  <a:srgbClr val="FFFF99"/>
                </a:solidFill>
                <a:effectLst/>
              </a:rPr>
              <a:t> e </a:t>
            </a:r>
            <a:r>
              <a:rPr lang="en-GB" sz="2400" b="1" i="0" u="none" strike="noStrike" dirty="0" err="1">
                <a:solidFill>
                  <a:srgbClr val="FFFF99"/>
                </a:solidFill>
                <a:effectLst/>
              </a:rPr>
              <a:t>nell’invecchiamento</a:t>
            </a:r>
            <a:r>
              <a:rPr lang="en-GB" sz="2400" b="1" i="0" u="none" strike="noStrike" dirty="0">
                <a:solidFill>
                  <a:srgbClr val="FFFF99"/>
                </a:solidFill>
                <a:effectLst/>
              </a:rPr>
              <a:t>?</a:t>
            </a:r>
            <a:endParaRPr lang="en-GB" sz="2400" b="1" dirty="0">
              <a:solidFill>
                <a:srgbClr val="FFFF99"/>
              </a:solidFill>
            </a:endParaRPr>
          </a:p>
          <a:p>
            <a:pPr marL="285750" indent="-285750" rtl="0" fontAlgn="base">
              <a:spcBef>
                <a:spcPts val="1200"/>
              </a:spcBef>
              <a:buFont typeface="Arial" panose="020B0604020202020204" pitchFamily="34" charset="0"/>
              <a:buChar char="•"/>
            </a:pPr>
            <a:r>
              <a:rPr lang="en-GB" sz="2400" b="1" i="0" u="none" strike="noStrike" dirty="0">
                <a:solidFill>
                  <a:srgbClr val="FFFF99"/>
                </a:solidFill>
                <a:effectLst/>
              </a:rPr>
              <a:t>Come </a:t>
            </a:r>
            <a:r>
              <a:rPr lang="en-GB" sz="2400" b="1" i="0" u="none" strike="noStrike" dirty="0" err="1">
                <a:solidFill>
                  <a:srgbClr val="FFFF99"/>
                </a:solidFill>
                <a:effectLst/>
              </a:rPr>
              <a:t>potenziare</a:t>
            </a:r>
            <a:r>
              <a:rPr lang="en-GB" sz="2400" b="1" i="0" u="none" strike="noStrike" dirty="0">
                <a:solidFill>
                  <a:srgbClr val="FFFF99"/>
                </a:solidFill>
                <a:effectLst/>
              </a:rPr>
              <a:t> la </a:t>
            </a:r>
            <a:r>
              <a:rPr lang="en-GB" sz="2400" b="1" i="0" u="none" strike="noStrike" dirty="0" err="1">
                <a:solidFill>
                  <a:srgbClr val="FFFF99"/>
                </a:solidFill>
                <a:effectLst/>
              </a:rPr>
              <a:t>resilienza</a:t>
            </a:r>
            <a:r>
              <a:rPr lang="en-GB" sz="2400" b="1" i="0" u="none" strike="noStrike" dirty="0">
                <a:solidFill>
                  <a:srgbClr val="FFFF99"/>
                </a:solidFill>
                <a:effectLst/>
              </a:rPr>
              <a:t> per </a:t>
            </a:r>
            <a:r>
              <a:rPr lang="en-GB" sz="2400" b="1" i="0" u="none" strike="noStrike" dirty="0" err="1">
                <a:solidFill>
                  <a:srgbClr val="FFFF99"/>
                </a:solidFill>
                <a:effectLst/>
              </a:rPr>
              <a:t>modificare</a:t>
            </a:r>
            <a:r>
              <a:rPr lang="en-GB" sz="2400" b="1" i="0" u="none" strike="noStrike" dirty="0">
                <a:solidFill>
                  <a:srgbClr val="FFFF99"/>
                </a:solidFill>
                <a:effectLst/>
              </a:rPr>
              <a:t> le </a:t>
            </a:r>
            <a:r>
              <a:rPr lang="en-GB" sz="2400" b="1" i="0" u="none" strike="noStrike" dirty="0" err="1">
                <a:solidFill>
                  <a:srgbClr val="FFFF99"/>
                </a:solidFill>
                <a:effectLst/>
              </a:rPr>
              <a:t>traiettorie</a:t>
            </a:r>
            <a:r>
              <a:rPr lang="en-GB" sz="2400" b="1" i="0" u="none" strike="noStrike" dirty="0">
                <a:solidFill>
                  <a:srgbClr val="FFFF99"/>
                </a:solidFill>
                <a:effectLst/>
              </a:rPr>
              <a:t> </a:t>
            </a:r>
            <a:r>
              <a:rPr lang="en-GB" sz="2400" b="1" i="0" u="none" strike="noStrike" dirty="0" err="1">
                <a:solidFill>
                  <a:srgbClr val="FFFF99"/>
                </a:solidFill>
                <a:effectLst/>
              </a:rPr>
              <a:t>delle</a:t>
            </a:r>
            <a:r>
              <a:rPr lang="en-GB" sz="2400" b="1" i="0" u="none" strike="noStrike" dirty="0">
                <a:solidFill>
                  <a:srgbClr val="FFFF99"/>
                </a:solidFill>
                <a:effectLst/>
              </a:rPr>
              <a:t> </a:t>
            </a:r>
            <a:r>
              <a:rPr lang="en-GB" sz="2400" b="1" i="0" u="none" strike="noStrike" dirty="0" err="1">
                <a:solidFill>
                  <a:srgbClr val="FFFF99"/>
                </a:solidFill>
                <a:effectLst/>
              </a:rPr>
              <a:t>malattie</a:t>
            </a:r>
            <a:r>
              <a:rPr lang="en-GB" sz="2400" b="1" i="0" u="none" strike="noStrike" dirty="0">
                <a:solidFill>
                  <a:srgbClr val="FFFF99"/>
                </a:solidFill>
                <a:effectLst/>
              </a:rPr>
              <a:t> </a:t>
            </a:r>
            <a:r>
              <a:rPr lang="en-GB" sz="2400" b="1" i="0" u="none" strike="noStrike" dirty="0" err="1">
                <a:solidFill>
                  <a:srgbClr val="FFFF99"/>
                </a:solidFill>
                <a:effectLst/>
              </a:rPr>
              <a:t>neuroevolutive</a:t>
            </a:r>
            <a:r>
              <a:rPr lang="en-GB" sz="2400" b="1" i="0" u="none" strike="noStrike" dirty="0">
                <a:solidFill>
                  <a:srgbClr val="FFFF99"/>
                </a:solidFill>
                <a:effectLst/>
              </a:rPr>
              <a:t>, </a:t>
            </a:r>
            <a:r>
              <a:rPr lang="en-GB" sz="2400" b="1" i="0" u="none" strike="noStrike" dirty="0" err="1">
                <a:solidFill>
                  <a:srgbClr val="FFFF99"/>
                </a:solidFill>
                <a:effectLst/>
              </a:rPr>
              <a:t>neuropsichiatriche</a:t>
            </a:r>
            <a:r>
              <a:rPr lang="en-GB" sz="2400" b="1" i="0" u="none" strike="noStrike" dirty="0">
                <a:solidFill>
                  <a:srgbClr val="FFFF99"/>
                </a:solidFill>
                <a:effectLst/>
              </a:rPr>
              <a:t> e neurodegenerative?</a:t>
            </a:r>
          </a:p>
        </p:txBody>
      </p:sp>
      <p:sp>
        <p:nvSpPr>
          <p:cNvPr id="9" name="Rounded Rectangle 8">
            <a:extLst>
              <a:ext uri="{FF2B5EF4-FFF2-40B4-BE49-F238E27FC236}">
                <a16:creationId xmlns:a16="http://schemas.microsoft.com/office/drawing/2014/main" id="{85F3BAA3-0B14-F232-C8F1-5A99B083AB84}"/>
              </a:ext>
            </a:extLst>
          </p:cNvPr>
          <p:cNvSpPr/>
          <p:nvPr/>
        </p:nvSpPr>
        <p:spPr>
          <a:xfrm>
            <a:off x="-1539917" y="63986"/>
            <a:ext cx="7019010" cy="579361"/>
          </a:xfrm>
          <a:prstGeom prst="roundRect">
            <a:avLst/>
          </a:prstGeom>
          <a:no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3200" b="1" spc="600" dirty="0">
                <a:solidFill>
                  <a:srgbClr val="FFFF99"/>
                </a:solidFill>
              </a:rPr>
              <a:t>O</a:t>
            </a:r>
            <a:r>
              <a:rPr lang="it-IT" sz="3200" b="1" spc="600" dirty="0">
                <a:solidFill>
                  <a:schemeClr val="bg1"/>
                </a:solidFill>
              </a:rPr>
              <a:t>BIETTIVI</a:t>
            </a:r>
            <a:endParaRPr lang="en-IT" sz="3200" b="1" spc="600" dirty="0">
              <a:solidFill>
                <a:schemeClr val="bg1"/>
              </a:solidFill>
            </a:endParaRPr>
          </a:p>
        </p:txBody>
      </p:sp>
      <p:cxnSp>
        <p:nvCxnSpPr>
          <p:cNvPr id="10" name="Connettore diritto 24">
            <a:extLst>
              <a:ext uri="{FF2B5EF4-FFF2-40B4-BE49-F238E27FC236}">
                <a16:creationId xmlns:a16="http://schemas.microsoft.com/office/drawing/2014/main" id="{10229873-AF4A-D639-2621-134DDD92515F}"/>
              </a:ext>
            </a:extLst>
          </p:cNvPr>
          <p:cNvCxnSpPr>
            <a:cxnSpLocks/>
          </p:cNvCxnSpPr>
          <p:nvPr/>
        </p:nvCxnSpPr>
        <p:spPr>
          <a:xfrm>
            <a:off x="322856" y="582431"/>
            <a:ext cx="4427621" cy="0"/>
          </a:xfrm>
          <a:prstGeom prst="line">
            <a:avLst/>
          </a:prstGeom>
          <a:ln>
            <a:solidFill>
              <a:srgbClr val="FFFF99"/>
            </a:solidFill>
          </a:ln>
        </p:spPr>
        <p:style>
          <a:lnRef idx="2">
            <a:schemeClr val="accent1"/>
          </a:lnRef>
          <a:fillRef idx="0">
            <a:schemeClr val="accent1"/>
          </a:fillRef>
          <a:effectRef idx="1">
            <a:schemeClr val="accent1"/>
          </a:effectRef>
          <a:fontRef idx="minor">
            <a:schemeClr val="tx1"/>
          </a:fontRef>
        </p:style>
      </p:cxnSp>
      <p:pic>
        <p:nvPicPr>
          <p:cNvPr id="12" name="Immagine 11" descr="Immagine che contiene fiore, Policromia&#10;&#10;Il contenuto generato dall'IA potrebbe non essere corretto.">
            <a:extLst>
              <a:ext uri="{FF2B5EF4-FFF2-40B4-BE49-F238E27FC236}">
                <a16:creationId xmlns:a16="http://schemas.microsoft.com/office/drawing/2014/main" id="{BDBD0155-065B-6B62-FD95-095E73B8C3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422" y="6425528"/>
            <a:ext cx="642533" cy="403200"/>
          </a:xfrm>
          <a:prstGeom prst="rect">
            <a:avLst/>
          </a:prstGeom>
        </p:spPr>
      </p:pic>
    </p:spTree>
    <p:extLst>
      <p:ext uri="{BB962C8B-B14F-4D97-AF65-F5344CB8AC3E}">
        <p14:creationId xmlns:p14="http://schemas.microsoft.com/office/powerpoint/2010/main" val="3375724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par>
                          <p:cTn id="11" fill="hold">
                            <p:stCondLst>
                              <p:cond delay="0"/>
                            </p:stCondLst>
                            <p:childTnLst>
                              <p:par>
                                <p:cTn id="12" presetID="6" presetClass="emph" presetSubtype="0" fill="hold" grpId="0" nodeType="afterEffect">
                                  <p:stCondLst>
                                    <p:cond delay="0"/>
                                  </p:stCondLst>
                                  <p:childTnLst>
                                    <p:animScale>
                                      <p:cBhvr>
                                        <p:cTn id="13" dur="500" fill="hold"/>
                                        <p:tgtEl>
                                          <p:spTgt spid="6"/>
                                        </p:tgtEl>
                                      </p:cBhvr>
                                      <p:by x="120000" y="120000"/>
                                    </p:animScale>
                                  </p:childTnLst>
                                </p:cTn>
                              </p:par>
                            </p:childTnLst>
                          </p:cTn>
                        </p:par>
                        <p:par>
                          <p:cTn id="14" fill="hold">
                            <p:stCondLst>
                              <p:cond delay="500"/>
                            </p:stCondLst>
                            <p:childTnLst>
                              <p:par>
                                <p:cTn id="15" presetID="37" presetClass="path" presetSubtype="0" accel="50000" decel="50000" fill="hold" grpId="1" nodeType="afterEffect">
                                  <p:stCondLst>
                                    <p:cond delay="0"/>
                                  </p:stCondLst>
                                  <p:childTnLst>
                                    <p:animMotion origin="layout" path="M 3.95833E-6 3.7037E-6 L -0.14297 0.04305 C -0.1724 0.05277 -0.21693 0.05856 -0.26368 0.05856 C -0.3168 0.05856 -0.35938 0.05277 -0.38907 0.04305 L -0.53086 3.7037E-6 " pathEditMode="relative" rAng="0" ptsTypes="AAAAA">
                                      <p:cBhvr>
                                        <p:cTn id="16" dur="500" fill="hold"/>
                                        <p:tgtEl>
                                          <p:spTgt spid="6"/>
                                        </p:tgtEl>
                                        <p:attrNameLst>
                                          <p:attrName>ppt_x</p:attrName>
                                          <p:attrName>ppt_y</p:attrName>
                                        </p:attrNameLst>
                                      </p:cBhvr>
                                      <p:rCtr x="-26549" y="2917"/>
                                    </p:animMotion>
                                  </p:childTnLst>
                                </p:cTn>
                              </p:par>
                            </p:childTnLst>
                          </p:cTn>
                        </p:par>
                        <p:par>
                          <p:cTn id="17" fill="hold">
                            <p:stCondLst>
                              <p:cond delay="1000"/>
                            </p:stCondLst>
                            <p:childTnLst>
                              <p:par>
                                <p:cTn id="18" presetID="22" presetClass="entr" presetSubtype="8" fill="hold" grpId="0" nodeType="afterEffect">
                                  <p:stCondLst>
                                    <p:cond delay="0"/>
                                  </p:stCondLst>
                                  <p:iterate type="lt">
                                    <p:tmPct val="0"/>
                                  </p:iterate>
                                  <p:childTnLst>
                                    <p:set>
                                      <p:cBhvr>
                                        <p:cTn id="19" dur="1" fill="hold">
                                          <p:stCondLst>
                                            <p:cond delay="0"/>
                                          </p:stCondLst>
                                        </p:cTn>
                                        <p:tgtEl>
                                          <p:spTgt spid="2">
                                            <p:bg/>
                                          </p:spTgt>
                                        </p:tgtEl>
                                        <p:attrNameLst>
                                          <p:attrName>style.visibility</p:attrName>
                                        </p:attrNameLst>
                                      </p:cBhvr>
                                      <p:to>
                                        <p:strVal val="visible"/>
                                      </p:to>
                                    </p:set>
                                    <p:animEffect transition="in" filter="wipe(left)">
                                      <p:cBhvr>
                                        <p:cTn id="20" dur="500"/>
                                        <p:tgtEl>
                                          <p:spTgt spid="2">
                                            <p:bg/>
                                          </p:spTgt>
                                        </p:tgtEl>
                                      </p:cBhvr>
                                    </p:animEffect>
                                  </p:childTnLst>
                                </p:cTn>
                              </p:par>
                              <p:par>
                                <p:cTn id="21" presetID="22" presetClass="entr" presetSubtype="8" fill="hold" grpId="0" nodeType="withEffect">
                                  <p:stCondLst>
                                    <p:cond delay="0"/>
                                  </p:stCondLst>
                                  <p:iterate type="lt">
                                    <p:tmPct val="0"/>
                                  </p:iterate>
                                  <p:childTnLst>
                                    <p:set>
                                      <p:cBhvr>
                                        <p:cTn id="22" dur="1" fill="hold">
                                          <p:stCondLst>
                                            <p:cond delay="0"/>
                                          </p:stCondLst>
                                        </p:cTn>
                                        <p:tgtEl>
                                          <p:spTgt spid="2">
                                            <p:txEl>
                                              <p:pRg st="0" end="0"/>
                                            </p:txEl>
                                          </p:spTgt>
                                        </p:tgtEl>
                                        <p:attrNameLst>
                                          <p:attrName>style.visibility</p:attrName>
                                        </p:attrNameLst>
                                      </p:cBhvr>
                                      <p:to>
                                        <p:strVal val="visible"/>
                                      </p:to>
                                    </p:set>
                                    <p:animEffect transition="in" filter="wipe(left)">
                                      <p:cBhvr>
                                        <p:cTn id="23" dur="500"/>
                                        <p:tgtEl>
                                          <p:spTgt spid="2">
                                            <p:txEl>
                                              <p:pRg st="0" end="0"/>
                                            </p:txEl>
                                          </p:spTgt>
                                        </p:tgtEl>
                                      </p:cBhvr>
                                    </p:animEffect>
                                  </p:childTnLst>
                                </p:cTn>
                              </p:par>
                            </p:childTnLst>
                          </p:cTn>
                        </p:par>
                        <p:par>
                          <p:cTn id="24" fill="hold">
                            <p:stCondLst>
                              <p:cond delay="1500"/>
                            </p:stCondLst>
                            <p:childTnLst>
                              <p:par>
                                <p:cTn id="25" presetID="9" presetClass="entr" presetSubtype="0"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dissolve">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5" grpId="0"/>
      <p:bldP spid="6" grpId="0"/>
      <p:bldP spid="6" grpId="1"/>
      <p:bldP spid="2" grpId="0" build="allAtOnce" animBg="1"/>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3A3A3A"/>
        </a:solidFill>
        <a:effectLst/>
      </p:bgPr>
    </p:bg>
    <p:spTree>
      <p:nvGrpSpPr>
        <p:cNvPr id="1" name="">
          <a:extLst>
            <a:ext uri="{FF2B5EF4-FFF2-40B4-BE49-F238E27FC236}">
              <a16:creationId xmlns:a16="http://schemas.microsoft.com/office/drawing/2014/main" id="{15D131B5-AB07-EAA9-683C-12A2B20A3342}"/>
            </a:ext>
          </a:extLst>
        </p:cNvPr>
        <p:cNvGrpSpPr/>
        <p:nvPr/>
      </p:nvGrpSpPr>
      <p:grpSpPr>
        <a:xfrm>
          <a:off x="0" y="0"/>
          <a:ext cx="0" cy="0"/>
          <a:chOff x="0" y="0"/>
          <a:chExt cx="0" cy="0"/>
        </a:xfrm>
      </p:grpSpPr>
      <p:sp>
        <p:nvSpPr>
          <p:cNvPr id="88" name="Rounded Rectangle 87">
            <a:extLst>
              <a:ext uri="{FF2B5EF4-FFF2-40B4-BE49-F238E27FC236}">
                <a16:creationId xmlns:a16="http://schemas.microsoft.com/office/drawing/2014/main" id="{257345E6-14B9-B1EC-5347-B4B12A1378C4}"/>
              </a:ext>
            </a:extLst>
          </p:cNvPr>
          <p:cNvSpPr/>
          <p:nvPr/>
        </p:nvSpPr>
        <p:spPr>
          <a:xfrm>
            <a:off x="7798555" y="2748729"/>
            <a:ext cx="1980000" cy="1080000"/>
          </a:xfrm>
          <a:prstGeom prst="roundRect">
            <a:avLst/>
          </a:prstGeom>
          <a:solidFill>
            <a:srgbClr val="BB5DB2"/>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a:p>
            <a:pPr algn="ctr"/>
            <a:endParaRPr lang="en-GB" dirty="0">
              <a:solidFill>
                <a:schemeClr val="bg1"/>
              </a:solidFill>
            </a:endParaRPr>
          </a:p>
          <a:p>
            <a:pPr algn="ctr"/>
            <a:r>
              <a:rPr lang="en-GB" dirty="0">
                <a:solidFill>
                  <a:schemeClr val="bg1"/>
                </a:solidFill>
              </a:rPr>
              <a:t>N</a:t>
            </a:r>
            <a:r>
              <a:rPr lang="en-IT" dirty="0">
                <a:solidFill>
                  <a:schemeClr val="bg1"/>
                </a:solidFill>
              </a:rPr>
              <a:t>uovi modelli preclinici</a:t>
            </a:r>
          </a:p>
        </p:txBody>
      </p:sp>
      <p:pic>
        <p:nvPicPr>
          <p:cNvPr id="27" name="Picture 23">
            <a:extLst>
              <a:ext uri="{FF2B5EF4-FFF2-40B4-BE49-F238E27FC236}">
                <a16:creationId xmlns:a16="http://schemas.microsoft.com/office/drawing/2014/main" id="{29FEF1C2-4CE9-AB1B-6BB7-A6F5F811EAA0}"/>
              </a:ext>
            </a:extLst>
          </p:cNvPr>
          <p:cNvPicPr>
            <a:picLocks noChangeAspect="1"/>
          </p:cNvPicPr>
          <p:nvPr/>
        </p:nvPicPr>
        <p:blipFill>
          <a:blip r:embed="rId3">
            <a:clrChange>
              <a:clrFrom>
                <a:srgbClr val="FFFFFF">
                  <a:alpha val="0"/>
                </a:srgbClr>
              </a:clrFrom>
              <a:clrTo>
                <a:srgbClr val="FFFFFF">
                  <a:alpha val="0"/>
                </a:srgbClr>
              </a:clrTo>
            </a:clrChange>
          </a:blip>
          <a:srcRect t="1" r="11360" b="-2001"/>
          <a:stretch/>
        </p:blipFill>
        <p:spPr>
          <a:xfrm>
            <a:off x="8159182" y="2795076"/>
            <a:ext cx="1258746" cy="504000"/>
          </a:xfrm>
          <a:prstGeom prst="rect">
            <a:avLst/>
          </a:prstGeom>
          <a:solidFill>
            <a:schemeClr val="bg1"/>
          </a:solidFill>
        </p:spPr>
      </p:pic>
      <p:sp>
        <p:nvSpPr>
          <p:cNvPr id="7" name="Rettangolo 6">
            <a:extLst>
              <a:ext uri="{FF2B5EF4-FFF2-40B4-BE49-F238E27FC236}">
                <a16:creationId xmlns:a16="http://schemas.microsoft.com/office/drawing/2014/main" id="{53DE499D-E3A6-0ABF-34DC-F2A6018B6FF0}"/>
              </a:ext>
            </a:extLst>
          </p:cNvPr>
          <p:cNvSpPr/>
          <p:nvPr/>
        </p:nvSpPr>
        <p:spPr>
          <a:xfrm>
            <a:off x="0" y="0"/>
            <a:ext cx="12192000" cy="711822"/>
          </a:xfrm>
          <a:prstGeom prst="rect">
            <a:avLst/>
          </a:prstGeom>
          <a:solidFill>
            <a:schemeClr val="bg2">
              <a:lumMod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grpSp>
        <p:nvGrpSpPr>
          <p:cNvPr id="48" name="Group 47">
            <a:extLst>
              <a:ext uri="{FF2B5EF4-FFF2-40B4-BE49-F238E27FC236}">
                <a16:creationId xmlns:a16="http://schemas.microsoft.com/office/drawing/2014/main" id="{6CC48AFD-2129-D956-7456-1ABC84FEC888}"/>
              </a:ext>
            </a:extLst>
          </p:cNvPr>
          <p:cNvGrpSpPr/>
          <p:nvPr/>
        </p:nvGrpSpPr>
        <p:grpSpPr>
          <a:xfrm>
            <a:off x="4313935" y="1780657"/>
            <a:ext cx="2546692" cy="2484899"/>
            <a:chOff x="1584378" y="1365433"/>
            <a:chExt cx="4161898" cy="4060913"/>
          </a:xfrm>
        </p:grpSpPr>
        <p:sp>
          <p:nvSpPr>
            <p:cNvPr id="61" name="Arc 60">
              <a:extLst>
                <a:ext uri="{FF2B5EF4-FFF2-40B4-BE49-F238E27FC236}">
                  <a16:creationId xmlns:a16="http://schemas.microsoft.com/office/drawing/2014/main" id="{C071462F-702B-2375-084F-32329F467A3D}"/>
                </a:ext>
              </a:extLst>
            </p:cNvPr>
            <p:cNvSpPr/>
            <p:nvPr/>
          </p:nvSpPr>
          <p:spPr>
            <a:xfrm rot="17214328" flipH="1">
              <a:off x="2733043" y="1317966"/>
              <a:ext cx="2965766" cy="3060700"/>
            </a:xfrm>
            <a:prstGeom prst="arc">
              <a:avLst>
                <a:gd name="adj1" fmla="val 16200000"/>
                <a:gd name="adj2" fmla="val 1714162"/>
              </a:avLst>
            </a:prstGeom>
            <a:ln w="57150">
              <a:solidFill>
                <a:srgbClr val="BB5DB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IT" dirty="0"/>
            </a:p>
          </p:txBody>
        </p:sp>
        <p:sp>
          <p:nvSpPr>
            <p:cNvPr id="62" name="Arc 61">
              <a:extLst>
                <a:ext uri="{FF2B5EF4-FFF2-40B4-BE49-F238E27FC236}">
                  <a16:creationId xmlns:a16="http://schemas.microsoft.com/office/drawing/2014/main" id="{71A4F41F-0D89-FF59-9AD4-38AF349BF628}"/>
                </a:ext>
              </a:extLst>
            </p:cNvPr>
            <p:cNvSpPr/>
            <p:nvPr/>
          </p:nvSpPr>
          <p:spPr>
            <a:xfrm rot="20870457">
              <a:off x="1584378" y="2365646"/>
              <a:ext cx="2965766" cy="3060700"/>
            </a:xfrm>
            <a:prstGeom prst="arc">
              <a:avLst>
                <a:gd name="adj1" fmla="val 16200000"/>
                <a:gd name="adj2" fmla="val 1714162"/>
              </a:avLst>
            </a:prstGeom>
            <a:ln w="57150">
              <a:solidFill>
                <a:srgbClr val="BB5DB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IT" dirty="0"/>
            </a:p>
          </p:txBody>
        </p:sp>
      </p:grpSp>
      <p:grpSp>
        <p:nvGrpSpPr>
          <p:cNvPr id="49" name="Group 48">
            <a:extLst>
              <a:ext uri="{FF2B5EF4-FFF2-40B4-BE49-F238E27FC236}">
                <a16:creationId xmlns:a16="http://schemas.microsoft.com/office/drawing/2014/main" id="{139A67CF-EF9A-20A2-64DF-DB0CC1545EF8}"/>
              </a:ext>
            </a:extLst>
          </p:cNvPr>
          <p:cNvGrpSpPr/>
          <p:nvPr/>
        </p:nvGrpSpPr>
        <p:grpSpPr>
          <a:xfrm rot="2400000">
            <a:off x="4803336" y="1587078"/>
            <a:ext cx="2546692" cy="2484899"/>
            <a:chOff x="1584378" y="1365433"/>
            <a:chExt cx="4161898" cy="4060913"/>
          </a:xfrm>
        </p:grpSpPr>
        <p:sp>
          <p:nvSpPr>
            <p:cNvPr id="59" name="Arc 58">
              <a:extLst>
                <a:ext uri="{FF2B5EF4-FFF2-40B4-BE49-F238E27FC236}">
                  <a16:creationId xmlns:a16="http://schemas.microsoft.com/office/drawing/2014/main" id="{D7941758-7F35-47BF-5270-F23B891EBDC2}"/>
                </a:ext>
              </a:extLst>
            </p:cNvPr>
            <p:cNvSpPr/>
            <p:nvPr/>
          </p:nvSpPr>
          <p:spPr>
            <a:xfrm rot="17214328" flipH="1">
              <a:off x="2733043" y="1317966"/>
              <a:ext cx="2965766" cy="3060700"/>
            </a:xfrm>
            <a:prstGeom prst="arc">
              <a:avLst>
                <a:gd name="adj1" fmla="val 16200000"/>
                <a:gd name="adj2" fmla="val 1714162"/>
              </a:avLst>
            </a:prstGeom>
            <a:ln w="57150">
              <a:solidFill>
                <a:srgbClr val="BB5DB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IT" dirty="0"/>
            </a:p>
          </p:txBody>
        </p:sp>
        <p:sp>
          <p:nvSpPr>
            <p:cNvPr id="60" name="Arc 59">
              <a:extLst>
                <a:ext uri="{FF2B5EF4-FFF2-40B4-BE49-F238E27FC236}">
                  <a16:creationId xmlns:a16="http://schemas.microsoft.com/office/drawing/2014/main" id="{D09EE0D5-99DD-311E-C212-D30AB599559B}"/>
                </a:ext>
              </a:extLst>
            </p:cNvPr>
            <p:cNvSpPr/>
            <p:nvPr/>
          </p:nvSpPr>
          <p:spPr>
            <a:xfrm rot="20870457">
              <a:off x="1584378" y="2365646"/>
              <a:ext cx="2965766" cy="3060700"/>
            </a:xfrm>
            <a:prstGeom prst="arc">
              <a:avLst>
                <a:gd name="adj1" fmla="val 16200000"/>
                <a:gd name="adj2" fmla="val 1714162"/>
              </a:avLst>
            </a:prstGeom>
            <a:ln w="57150">
              <a:solidFill>
                <a:srgbClr val="BB5DB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IT" dirty="0"/>
            </a:p>
          </p:txBody>
        </p:sp>
      </p:grpSp>
      <p:grpSp>
        <p:nvGrpSpPr>
          <p:cNvPr id="50" name="Group 49">
            <a:extLst>
              <a:ext uri="{FF2B5EF4-FFF2-40B4-BE49-F238E27FC236}">
                <a16:creationId xmlns:a16="http://schemas.microsoft.com/office/drawing/2014/main" id="{A3270EEB-D76C-D7EE-75AA-A5E679FD1003}"/>
              </a:ext>
            </a:extLst>
          </p:cNvPr>
          <p:cNvGrpSpPr/>
          <p:nvPr/>
        </p:nvGrpSpPr>
        <p:grpSpPr>
          <a:xfrm flipH="1">
            <a:off x="5344924" y="1780657"/>
            <a:ext cx="2546692" cy="2484899"/>
            <a:chOff x="1584378" y="1365433"/>
            <a:chExt cx="4161898" cy="4060913"/>
          </a:xfrm>
        </p:grpSpPr>
        <p:sp>
          <p:nvSpPr>
            <p:cNvPr id="57" name="Arc 56">
              <a:extLst>
                <a:ext uri="{FF2B5EF4-FFF2-40B4-BE49-F238E27FC236}">
                  <a16:creationId xmlns:a16="http://schemas.microsoft.com/office/drawing/2014/main" id="{01C01726-D14B-EFDA-569B-E0E0BC7419F0}"/>
                </a:ext>
              </a:extLst>
            </p:cNvPr>
            <p:cNvSpPr/>
            <p:nvPr/>
          </p:nvSpPr>
          <p:spPr>
            <a:xfrm rot="17214328" flipH="1">
              <a:off x="2733043" y="1317966"/>
              <a:ext cx="2965766" cy="3060700"/>
            </a:xfrm>
            <a:prstGeom prst="arc">
              <a:avLst>
                <a:gd name="adj1" fmla="val 16200000"/>
                <a:gd name="adj2" fmla="val 1714162"/>
              </a:avLst>
            </a:prstGeom>
            <a:ln w="57150">
              <a:solidFill>
                <a:srgbClr val="BB5DB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IT" dirty="0"/>
            </a:p>
          </p:txBody>
        </p:sp>
        <p:sp>
          <p:nvSpPr>
            <p:cNvPr id="58" name="Arc 57">
              <a:extLst>
                <a:ext uri="{FF2B5EF4-FFF2-40B4-BE49-F238E27FC236}">
                  <a16:creationId xmlns:a16="http://schemas.microsoft.com/office/drawing/2014/main" id="{93781AF5-143A-C965-14A0-0CD2944503CF}"/>
                </a:ext>
              </a:extLst>
            </p:cNvPr>
            <p:cNvSpPr/>
            <p:nvPr/>
          </p:nvSpPr>
          <p:spPr>
            <a:xfrm rot="20870457">
              <a:off x="1584378" y="2365646"/>
              <a:ext cx="2965766" cy="3060700"/>
            </a:xfrm>
            <a:prstGeom prst="arc">
              <a:avLst>
                <a:gd name="adj1" fmla="val 16200000"/>
                <a:gd name="adj2" fmla="val 1714162"/>
              </a:avLst>
            </a:prstGeom>
            <a:ln w="57150">
              <a:solidFill>
                <a:srgbClr val="BB5DB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IT" dirty="0"/>
            </a:p>
          </p:txBody>
        </p:sp>
      </p:grpSp>
      <p:grpSp>
        <p:nvGrpSpPr>
          <p:cNvPr id="51" name="Group 50">
            <a:extLst>
              <a:ext uri="{FF2B5EF4-FFF2-40B4-BE49-F238E27FC236}">
                <a16:creationId xmlns:a16="http://schemas.microsoft.com/office/drawing/2014/main" id="{55EEF0AD-482E-7563-8FCD-C1C97997F390}"/>
              </a:ext>
            </a:extLst>
          </p:cNvPr>
          <p:cNvGrpSpPr/>
          <p:nvPr/>
        </p:nvGrpSpPr>
        <p:grpSpPr>
          <a:xfrm rot="2167697" flipH="1">
            <a:off x="5575246" y="2214054"/>
            <a:ext cx="2546692" cy="2484899"/>
            <a:chOff x="1584378" y="1365433"/>
            <a:chExt cx="4161898" cy="4060913"/>
          </a:xfrm>
        </p:grpSpPr>
        <p:sp>
          <p:nvSpPr>
            <p:cNvPr id="55" name="Arc 54">
              <a:extLst>
                <a:ext uri="{FF2B5EF4-FFF2-40B4-BE49-F238E27FC236}">
                  <a16:creationId xmlns:a16="http://schemas.microsoft.com/office/drawing/2014/main" id="{04846089-BDB7-7D84-896B-1437DFF6F3E3}"/>
                </a:ext>
              </a:extLst>
            </p:cNvPr>
            <p:cNvSpPr/>
            <p:nvPr/>
          </p:nvSpPr>
          <p:spPr>
            <a:xfrm rot="17214328" flipH="1">
              <a:off x="2733043" y="1317966"/>
              <a:ext cx="2965766" cy="3060700"/>
            </a:xfrm>
            <a:prstGeom prst="arc">
              <a:avLst>
                <a:gd name="adj1" fmla="val 16200000"/>
                <a:gd name="adj2" fmla="val 1714162"/>
              </a:avLst>
            </a:prstGeom>
            <a:ln w="57150">
              <a:solidFill>
                <a:srgbClr val="BB5DB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IT" dirty="0"/>
            </a:p>
          </p:txBody>
        </p:sp>
        <p:sp>
          <p:nvSpPr>
            <p:cNvPr id="56" name="Arc 55">
              <a:extLst>
                <a:ext uri="{FF2B5EF4-FFF2-40B4-BE49-F238E27FC236}">
                  <a16:creationId xmlns:a16="http://schemas.microsoft.com/office/drawing/2014/main" id="{F25F301C-926E-62D1-1344-6B9D6D8D56C7}"/>
                </a:ext>
              </a:extLst>
            </p:cNvPr>
            <p:cNvSpPr/>
            <p:nvPr/>
          </p:nvSpPr>
          <p:spPr>
            <a:xfrm rot="20870457">
              <a:off x="1584378" y="2365646"/>
              <a:ext cx="2965766" cy="3060700"/>
            </a:xfrm>
            <a:prstGeom prst="arc">
              <a:avLst>
                <a:gd name="adj1" fmla="val 16200000"/>
                <a:gd name="adj2" fmla="val 1714162"/>
              </a:avLst>
            </a:prstGeom>
            <a:ln w="57150">
              <a:solidFill>
                <a:srgbClr val="BB5DB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IT" dirty="0"/>
            </a:p>
          </p:txBody>
        </p:sp>
      </p:grpSp>
      <p:grpSp>
        <p:nvGrpSpPr>
          <p:cNvPr id="52" name="Group 51">
            <a:extLst>
              <a:ext uri="{FF2B5EF4-FFF2-40B4-BE49-F238E27FC236}">
                <a16:creationId xmlns:a16="http://schemas.microsoft.com/office/drawing/2014/main" id="{558D6A65-D8E3-FF5A-770B-A2D9B2201115}"/>
              </a:ext>
            </a:extLst>
          </p:cNvPr>
          <p:cNvGrpSpPr/>
          <p:nvPr/>
        </p:nvGrpSpPr>
        <p:grpSpPr>
          <a:xfrm rot="19432303">
            <a:off x="4070062" y="2214054"/>
            <a:ext cx="2546692" cy="2484899"/>
            <a:chOff x="1584378" y="1365433"/>
            <a:chExt cx="4161898" cy="4060913"/>
          </a:xfrm>
        </p:grpSpPr>
        <p:sp>
          <p:nvSpPr>
            <p:cNvPr id="53" name="Arc 52">
              <a:extLst>
                <a:ext uri="{FF2B5EF4-FFF2-40B4-BE49-F238E27FC236}">
                  <a16:creationId xmlns:a16="http://schemas.microsoft.com/office/drawing/2014/main" id="{A71CCE22-9841-D124-2E95-8FA25FC2B20B}"/>
                </a:ext>
              </a:extLst>
            </p:cNvPr>
            <p:cNvSpPr/>
            <p:nvPr/>
          </p:nvSpPr>
          <p:spPr>
            <a:xfrm rot="17214328" flipH="1">
              <a:off x="2733043" y="1317966"/>
              <a:ext cx="2965766" cy="3060700"/>
            </a:xfrm>
            <a:prstGeom prst="arc">
              <a:avLst>
                <a:gd name="adj1" fmla="val 16200000"/>
                <a:gd name="adj2" fmla="val 1714162"/>
              </a:avLst>
            </a:prstGeom>
            <a:ln w="57150">
              <a:solidFill>
                <a:srgbClr val="BB5DB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IT" dirty="0"/>
            </a:p>
          </p:txBody>
        </p:sp>
        <p:sp>
          <p:nvSpPr>
            <p:cNvPr id="54" name="Arc 53">
              <a:extLst>
                <a:ext uri="{FF2B5EF4-FFF2-40B4-BE49-F238E27FC236}">
                  <a16:creationId xmlns:a16="http://schemas.microsoft.com/office/drawing/2014/main" id="{13419C34-0C31-741B-EDEB-255DB1DDE482}"/>
                </a:ext>
              </a:extLst>
            </p:cNvPr>
            <p:cNvSpPr/>
            <p:nvPr/>
          </p:nvSpPr>
          <p:spPr>
            <a:xfrm rot="20870457">
              <a:off x="1584378" y="2365646"/>
              <a:ext cx="2965766" cy="3060700"/>
            </a:xfrm>
            <a:prstGeom prst="arc">
              <a:avLst>
                <a:gd name="adj1" fmla="val 16200000"/>
                <a:gd name="adj2" fmla="val 1714162"/>
              </a:avLst>
            </a:prstGeom>
            <a:ln w="57150">
              <a:solidFill>
                <a:srgbClr val="BB5DB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IT" dirty="0"/>
            </a:p>
          </p:txBody>
        </p:sp>
      </p:grpSp>
      <p:sp>
        <p:nvSpPr>
          <p:cNvPr id="85" name="Rounded Rectangle 84">
            <a:extLst>
              <a:ext uri="{FF2B5EF4-FFF2-40B4-BE49-F238E27FC236}">
                <a16:creationId xmlns:a16="http://schemas.microsoft.com/office/drawing/2014/main" id="{5443373D-AE96-EBAA-D3A2-CB60C5FF0FBA}"/>
              </a:ext>
            </a:extLst>
          </p:cNvPr>
          <p:cNvSpPr/>
          <p:nvPr/>
        </p:nvSpPr>
        <p:spPr>
          <a:xfrm>
            <a:off x="7370901" y="1332208"/>
            <a:ext cx="1980000" cy="1080000"/>
          </a:xfrm>
          <a:prstGeom prst="roundRect">
            <a:avLst/>
          </a:prstGeom>
          <a:solidFill>
            <a:srgbClr val="BB5DB2"/>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3300">
              <a:solidFill>
                <a:schemeClr val="bg1"/>
              </a:solidFill>
            </a:endParaRPr>
          </a:p>
          <a:p>
            <a:pPr algn="ctr"/>
            <a:r>
              <a:rPr lang="it-IT" dirty="0">
                <a:solidFill>
                  <a:schemeClr val="bg1"/>
                </a:solidFill>
              </a:rPr>
              <a:t>      </a:t>
            </a:r>
            <a:endParaRPr lang="en-IT" dirty="0">
              <a:solidFill>
                <a:schemeClr val="bg1"/>
              </a:solidFill>
            </a:endParaRPr>
          </a:p>
        </p:txBody>
      </p:sp>
      <p:sp>
        <p:nvSpPr>
          <p:cNvPr id="86" name="Rounded Rectangle 85">
            <a:extLst>
              <a:ext uri="{FF2B5EF4-FFF2-40B4-BE49-F238E27FC236}">
                <a16:creationId xmlns:a16="http://schemas.microsoft.com/office/drawing/2014/main" id="{2B021975-9DBA-7310-6F82-560827DB8048}"/>
              </a:ext>
            </a:extLst>
          </p:cNvPr>
          <p:cNvSpPr/>
          <p:nvPr/>
        </p:nvSpPr>
        <p:spPr>
          <a:xfrm>
            <a:off x="2864990" y="1332208"/>
            <a:ext cx="1980000" cy="1080000"/>
          </a:xfrm>
          <a:prstGeom prst="roundRect">
            <a:avLst/>
          </a:prstGeom>
          <a:solidFill>
            <a:srgbClr val="BB5DB2"/>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solidFill>
                <a:schemeClr val="bg1"/>
              </a:solidFill>
            </a:endParaRPr>
          </a:p>
          <a:p>
            <a:pPr algn="ctr"/>
            <a:endParaRPr lang="it-IT" dirty="0">
              <a:solidFill>
                <a:schemeClr val="bg1"/>
              </a:solidFill>
            </a:endParaRPr>
          </a:p>
          <a:p>
            <a:pPr algn="ctr"/>
            <a:r>
              <a:rPr lang="en-IT">
                <a:solidFill>
                  <a:schemeClr val="bg1"/>
                </a:solidFill>
              </a:rPr>
              <a:t>Gemelli </a:t>
            </a:r>
            <a:r>
              <a:rPr lang="en-IT" dirty="0">
                <a:solidFill>
                  <a:schemeClr val="bg1"/>
                </a:solidFill>
              </a:rPr>
              <a:t>digitali e soluzioni AI</a:t>
            </a:r>
          </a:p>
        </p:txBody>
      </p:sp>
      <p:sp>
        <p:nvSpPr>
          <p:cNvPr id="87" name="Rounded Rectangle 86">
            <a:extLst>
              <a:ext uri="{FF2B5EF4-FFF2-40B4-BE49-F238E27FC236}">
                <a16:creationId xmlns:a16="http://schemas.microsoft.com/office/drawing/2014/main" id="{C7010D48-2019-C805-793B-1636EC438376}"/>
              </a:ext>
            </a:extLst>
          </p:cNvPr>
          <p:cNvSpPr/>
          <p:nvPr/>
        </p:nvSpPr>
        <p:spPr>
          <a:xfrm>
            <a:off x="5050081" y="793795"/>
            <a:ext cx="1980000" cy="1080000"/>
          </a:xfrm>
          <a:prstGeom prst="roundRect">
            <a:avLst/>
          </a:prstGeom>
          <a:solidFill>
            <a:srgbClr val="BB5DB2"/>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solidFill>
                <a:schemeClr val="bg1"/>
              </a:solidFill>
            </a:endParaRPr>
          </a:p>
          <a:p>
            <a:pPr algn="ctr"/>
            <a:endParaRPr lang="it-IT" dirty="0">
              <a:solidFill>
                <a:schemeClr val="bg1"/>
              </a:solidFill>
            </a:endParaRPr>
          </a:p>
          <a:p>
            <a:pPr algn="ctr"/>
            <a:r>
              <a:rPr lang="en-IT" dirty="0">
                <a:solidFill>
                  <a:schemeClr val="bg1"/>
                </a:solidFill>
              </a:rPr>
              <a:t>Nuove tecniche di imaging</a:t>
            </a:r>
          </a:p>
        </p:txBody>
      </p:sp>
      <p:grpSp>
        <p:nvGrpSpPr>
          <p:cNvPr id="96" name="Group 95">
            <a:extLst>
              <a:ext uri="{FF2B5EF4-FFF2-40B4-BE49-F238E27FC236}">
                <a16:creationId xmlns:a16="http://schemas.microsoft.com/office/drawing/2014/main" id="{A155D8BF-E1C8-69C8-6BB7-FA837251184A}"/>
              </a:ext>
            </a:extLst>
          </p:cNvPr>
          <p:cNvGrpSpPr/>
          <p:nvPr/>
        </p:nvGrpSpPr>
        <p:grpSpPr>
          <a:xfrm>
            <a:off x="2517211" y="4079916"/>
            <a:ext cx="7119877" cy="295502"/>
            <a:chOff x="2517211" y="5411637"/>
            <a:chExt cx="7119877" cy="295502"/>
          </a:xfrm>
        </p:grpSpPr>
        <p:sp>
          <p:nvSpPr>
            <p:cNvPr id="94" name="Arc 93">
              <a:extLst>
                <a:ext uri="{FF2B5EF4-FFF2-40B4-BE49-F238E27FC236}">
                  <a16:creationId xmlns:a16="http://schemas.microsoft.com/office/drawing/2014/main" id="{EF323A47-6F03-811E-379B-0EBBFE87CF83}"/>
                </a:ext>
              </a:extLst>
            </p:cNvPr>
            <p:cNvSpPr/>
            <p:nvPr/>
          </p:nvSpPr>
          <p:spPr>
            <a:xfrm>
              <a:off x="2517211" y="5411637"/>
              <a:ext cx="7116198" cy="294473"/>
            </a:xfrm>
            <a:custGeom>
              <a:avLst/>
              <a:gdLst>
                <a:gd name="connsiteX0" fmla="*/ 3558099 w 7116198"/>
                <a:gd name="connsiteY0" fmla="*/ 0 h 294473"/>
                <a:gd name="connsiteX1" fmla="*/ 7116198 w 7116198"/>
                <a:gd name="connsiteY1" fmla="*/ 147237 h 294473"/>
                <a:gd name="connsiteX2" fmla="*/ 3558099 w 7116198"/>
                <a:gd name="connsiteY2" fmla="*/ 147237 h 294473"/>
                <a:gd name="connsiteX3" fmla="*/ 3558099 w 7116198"/>
                <a:gd name="connsiteY3" fmla="*/ 0 h 294473"/>
                <a:gd name="connsiteX0" fmla="*/ 3558099 w 7116198"/>
                <a:gd name="connsiteY0" fmla="*/ 0 h 294473"/>
                <a:gd name="connsiteX1" fmla="*/ 7116198 w 7116198"/>
                <a:gd name="connsiteY1" fmla="*/ 147237 h 294473"/>
              </a:gdLst>
              <a:ahLst/>
              <a:cxnLst>
                <a:cxn ang="0">
                  <a:pos x="connsiteX0" y="connsiteY0"/>
                </a:cxn>
                <a:cxn ang="0">
                  <a:pos x="connsiteX1" y="connsiteY1"/>
                </a:cxn>
              </a:cxnLst>
              <a:rect l="l" t="t" r="r" b="b"/>
              <a:pathLst>
                <a:path w="7116198" h="294473" stroke="0" extrusionOk="0">
                  <a:moveTo>
                    <a:pt x="3558099" y="0"/>
                  </a:moveTo>
                  <a:cubicBezTo>
                    <a:pt x="5517891" y="-3264"/>
                    <a:pt x="7106765" y="69460"/>
                    <a:pt x="7116198" y="147237"/>
                  </a:cubicBezTo>
                  <a:cubicBezTo>
                    <a:pt x="5616525" y="14355"/>
                    <a:pt x="3918474" y="232188"/>
                    <a:pt x="3558099" y="147237"/>
                  </a:cubicBezTo>
                  <a:cubicBezTo>
                    <a:pt x="3546114" y="97025"/>
                    <a:pt x="3565073" y="43797"/>
                    <a:pt x="3558099" y="0"/>
                  </a:cubicBezTo>
                  <a:close/>
                </a:path>
                <a:path w="7116198" h="294473" fill="none" extrusionOk="0">
                  <a:moveTo>
                    <a:pt x="3558099" y="0"/>
                  </a:moveTo>
                  <a:cubicBezTo>
                    <a:pt x="5534511" y="1344"/>
                    <a:pt x="7116886" y="64505"/>
                    <a:pt x="7116198" y="147237"/>
                  </a:cubicBezTo>
                </a:path>
                <a:path w="7116198" h="294473" fill="none" stroke="0" extrusionOk="0">
                  <a:moveTo>
                    <a:pt x="3558099" y="0"/>
                  </a:moveTo>
                  <a:cubicBezTo>
                    <a:pt x="5510898" y="-6722"/>
                    <a:pt x="7128600" y="71846"/>
                    <a:pt x="7116198" y="147237"/>
                  </a:cubicBezTo>
                </a:path>
              </a:pathLst>
            </a:custGeom>
            <a:ln w="38100">
              <a:solidFill>
                <a:srgbClr val="009051"/>
              </a:solidFill>
              <a:extLst>
                <a:ext uri="{C807C97D-BFC1-408E-A445-0C87EB9F89A2}">
                  <ask:lineSketchStyleProps xmlns:ask="http://schemas.microsoft.com/office/drawing/2018/sketchyshapes" sd="1219033472">
                    <a:prstGeom prst="arc">
                      <a:avLst/>
                    </a:prstGeom>
                    <ask:type>
                      <ask:lineSketchCurved/>
                    </ask:type>
                  </ask:lineSketchStyleProps>
                </a:ext>
              </a:extLst>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IT"/>
            </a:p>
          </p:txBody>
        </p:sp>
        <p:sp>
          <p:nvSpPr>
            <p:cNvPr id="95" name="Arc 94">
              <a:extLst>
                <a:ext uri="{FF2B5EF4-FFF2-40B4-BE49-F238E27FC236}">
                  <a16:creationId xmlns:a16="http://schemas.microsoft.com/office/drawing/2014/main" id="{7B46272E-49F6-7AAD-F2C5-A85E497674AA}"/>
                </a:ext>
              </a:extLst>
            </p:cNvPr>
            <p:cNvSpPr/>
            <p:nvPr/>
          </p:nvSpPr>
          <p:spPr>
            <a:xfrm flipH="1">
              <a:off x="2520890" y="5412666"/>
              <a:ext cx="7116198" cy="294473"/>
            </a:xfrm>
            <a:custGeom>
              <a:avLst/>
              <a:gdLst>
                <a:gd name="connsiteX0" fmla="*/ 3558099 w 7116198"/>
                <a:gd name="connsiteY0" fmla="*/ 0 h 294473"/>
                <a:gd name="connsiteX1" fmla="*/ 7116198 w 7116198"/>
                <a:gd name="connsiteY1" fmla="*/ 147237 h 294473"/>
                <a:gd name="connsiteX2" fmla="*/ 6452020 w 7116198"/>
                <a:gd name="connsiteY2" fmla="*/ 147237 h 294473"/>
                <a:gd name="connsiteX3" fmla="*/ 5894584 w 7116198"/>
                <a:gd name="connsiteY3" fmla="*/ 147237 h 294473"/>
                <a:gd name="connsiteX4" fmla="*/ 5372729 w 7116198"/>
                <a:gd name="connsiteY4" fmla="*/ 147237 h 294473"/>
                <a:gd name="connsiteX5" fmla="*/ 4744132 w 7116198"/>
                <a:gd name="connsiteY5" fmla="*/ 147237 h 294473"/>
                <a:gd name="connsiteX6" fmla="*/ 4186696 w 7116198"/>
                <a:gd name="connsiteY6" fmla="*/ 147237 h 294473"/>
                <a:gd name="connsiteX7" fmla="*/ 3558099 w 7116198"/>
                <a:gd name="connsiteY7" fmla="*/ 147237 h 294473"/>
                <a:gd name="connsiteX8" fmla="*/ 3558099 w 7116198"/>
                <a:gd name="connsiteY8" fmla="*/ 0 h 294473"/>
                <a:gd name="connsiteX0" fmla="*/ 3558099 w 7116198"/>
                <a:gd name="connsiteY0" fmla="*/ 0 h 294473"/>
                <a:gd name="connsiteX1" fmla="*/ 7116198 w 7116198"/>
                <a:gd name="connsiteY1" fmla="*/ 147237 h 294473"/>
              </a:gdLst>
              <a:ahLst/>
              <a:cxnLst>
                <a:cxn ang="0">
                  <a:pos x="connsiteX0" y="connsiteY0"/>
                </a:cxn>
                <a:cxn ang="0">
                  <a:pos x="connsiteX1" y="connsiteY1"/>
                </a:cxn>
              </a:cxnLst>
              <a:rect l="l" t="t" r="r" b="b"/>
              <a:pathLst>
                <a:path w="7116198" h="294473" stroke="0" extrusionOk="0">
                  <a:moveTo>
                    <a:pt x="3558099" y="0"/>
                  </a:moveTo>
                  <a:cubicBezTo>
                    <a:pt x="5512964" y="-6303"/>
                    <a:pt x="7097423" y="72967"/>
                    <a:pt x="7116198" y="147237"/>
                  </a:cubicBezTo>
                  <a:cubicBezTo>
                    <a:pt x="6858250" y="170013"/>
                    <a:pt x="6645230" y="143506"/>
                    <a:pt x="6452020" y="147237"/>
                  </a:cubicBezTo>
                  <a:cubicBezTo>
                    <a:pt x="6258810" y="150968"/>
                    <a:pt x="6018421" y="136654"/>
                    <a:pt x="5894584" y="147237"/>
                  </a:cubicBezTo>
                  <a:cubicBezTo>
                    <a:pt x="5770747" y="157820"/>
                    <a:pt x="5589754" y="126227"/>
                    <a:pt x="5372729" y="147237"/>
                  </a:cubicBezTo>
                  <a:cubicBezTo>
                    <a:pt x="5155705" y="168247"/>
                    <a:pt x="4957583" y="76521"/>
                    <a:pt x="4744132" y="147237"/>
                  </a:cubicBezTo>
                  <a:cubicBezTo>
                    <a:pt x="4530681" y="217953"/>
                    <a:pt x="4302882" y="140596"/>
                    <a:pt x="4186696" y="147237"/>
                  </a:cubicBezTo>
                  <a:cubicBezTo>
                    <a:pt x="4070510" y="153878"/>
                    <a:pt x="3724261" y="76717"/>
                    <a:pt x="3558099" y="147237"/>
                  </a:cubicBezTo>
                  <a:cubicBezTo>
                    <a:pt x="3542078" y="76639"/>
                    <a:pt x="3562345" y="61556"/>
                    <a:pt x="3558099" y="0"/>
                  </a:cubicBezTo>
                  <a:close/>
                </a:path>
                <a:path w="7116198" h="294473" fill="none" extrusionOk="0">
                  <a:moveTo>
                    <a:pt x="3558099" y="0"/>
                  </a:moveTo>
                  <a:cubicBezTo>
                    <a:pt x="5500222" y="-1313"/>
                    <a:pt x="7120030" y="55411"/>
                    <a:pt x="7116198" y="147237"/>
                  </a:cubicBezTo>
                </a:path>
                <a:path w="7116198" h="294473" fill="none" stroke="0" extrusionOk="0">
                  <a:moveTo>
                    <a:pt x="3558099" y="0"/>
                  </a:moveTo>
                  <a:cubicBezTo>
                    <a:pt x="5510164" y="-15100"/>
                    <a:pt x="7119569" y="89251"/>
                    <a:pt x="7116198" y="147237"/>
                  </a:cubicBezTo>
                </a:path>
              </a:pathLst>
            </a:custGeom>
            <a:ln w="38100">
              <a:solidFill>
                <a:srgbClr val="009051"/>
              </a:solidFill>
              <a:extLst>
                <a:ext uri="{C807C97D-BFC1-408E-A445-0C87EB9F89A2}">
                  <ask:lineSketchStyleProps xmlns:ask="http://schemas.microsoft.com/office/drawing/2018/sketchyshapes" sd="1219033472">
                    <a:prstGeom prst="arc">
                      <a:avLst/>
                    </a:prstGeom>
                    <ask:type>
                      <ask:lineSketchScribble/>
                    </ask:type>
                  </ask:lineSketchStyleProps>
                </a:ext>
              </a:extLst>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IT" dirty="0"/>
            </a:p>
          </p:txBody>
        </p:sp>
      </p:grpSp>
      <p:cxnSp>
        <p:nvCxnSpPr>
          <p:cNvPr id="6" name="Connettore diritto 5">
            <a:extLst>
              <a:ext uri="{FF2B5EF4-FFF2-40B4-BE49-F238E27FC236}">
                <a16:creationId xmlns:a16="http://schemas.microsoft.com/office/drawing/2014/main" id="{C782922B-56E5-5BF0-9A27-F7EC31E5487D}"/>
              </a:ext>
            </a:extLst>
          </p:cNvPr>
          <p:cNvCxnSpPr>
            <a:cxnSpLocks/>
          </p:cNvCxnSpPr>
          <p:nvPr/>
        </p:nvCxnSpPr>
        <p:spPr>
          <a:xfrm>
            <a:off x="322856" y="582431"/>
            <a:ext cx="4427621" cy="0"/>
          </a:xfrm>
          <a:prstGeom prst="line">
            <a:avLst/>
          </a:prstGeom>
          <a:ln>
            <a:solidFill>
              <a:srgbClr val="FFFF99"/>
            </a:solidFill>
          </a:ln>
        </p:spPr>
        <p:style>
          <a:lnRef idx="2">
            <a:schemeClr val="accent1"/>
          </a:lnRef>
          <a:fillRef idx="0">
            <a:schemeClr val="accent1"/>
          </a:fillRef>
          <a:effectRef idx="1">
            <a:schemeClr val="accent1"/>
          </a:effectRef>
          <a:fontRef idx="minor">
            <a:schemeClr val="tx1"/>
          </a:fontRef>
        </p:style>
      </p:cxnSp>
      <p:sp>
        <p:nvSpPr>
          <p:cNvPr id="8" name="Rounded Rectangle 8">
            <a:extLst>
              <a:ext uri="{FF2B5EF4-FFF2-40B4-BE49-F238E27FC236}">
                <a16:creationId xmlns:a16="http://schemas.microsoft.com/office/drawing/2014/main" id="{6D794150-E563-105E-103A-F2C69FE72CB2}"/>
              </a:ext>
            </a:extLst>
          </p:cNvPr>
          <p:cNvSpPr/>
          <p:nvPr/>
        </p:nvSpPr>
        <p:spPr>
          <a:xfrm>
            <a:off x="-1074314" y="-139582"/>
            <a:ext cx="7019010" cy="910748"/>
          </a:xfrm>
          <a:prstGeom prst="roundRect">
            <a:avLst/>
          </a:prstGeom>
          <a:no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3200" b="1" spc="600" dirty="0">
                <a:solidFill>
                  <a:srgbClr val="FFFF99"/>
                </a:solidFill>
              </a:rPr>
              <a:t>L</a:t>
            </a:r>
            <a:r>
              <a:rPr lang="it-IT" sz="3200" b="1" spc="600" dirty="0">
                <a:solidFill>
                  <a:schemeClr val="bg1"/>
                </a:solidFill>
              </a:rPr>
              <a:t>OTUS</a:t>
            </a:r>
            <a:r>
              <a:rPr lang="it-IT" sz="3200" b="1" spc="600" dirty="0">
                <a:solidFill>
                  <a:srgbClr val="FFFF99"/>
                </a:solidFill>
              </a:rPr>
              <a:t> S</a:t>
            </a:r>
            <a:r>
              <a:rPr lang="it-IT" sz="3200" b="1" spc="600" dirty="0">
                <a:solidFill>
                  <a:schemeClr val="bg1"/>
                </a:solidFill>
              </a:rPr>
              <a:t>EEDS</a:t>
            </a:r>
            <a:endParaRPr lang="en-IT" sz="3200" b="1" spc="600" dirty="0">
              <a:solidFill>
                <a:schemeClr val="bg1"/>
              </a:solidFill>
            </a:endParaRPr>
          </a:p>
        </p:txBody>
      </p:sp>
      <p:grpSp>
        <p:nvGrpSpPr>
          <p:cNvPr id="9" name="Gruppo 8">
            <a:extLst>
              <a:ext uri="{FF2B5EF4-FFF2-40B4-BE49-F238E27FC236}">
                <a16:creationId xmlns:a16="http://schemas.microsoft.com/office/drawing/2014/main" id="{861AF1AB-09FF-E9AD-44DE-7C9026510A32}"/>
              </a:ext>
            </a:extLst>
          </p:cNvPr>
          <p:cNvGrpSpPr/>
          <p:nvPr/>
        </p:nvGrpSpPr>
        <p:grpSpPr>
          <a:xfrm>
            <a:off x="1666" y="6400001"/>
            <a:ext cx="12190334" cy="452522"/>
            <a:chOff x="1666" y="6400001"/>
            <a:chExt cx="12190334" cy="452522"/>
          </a:xfrm>
        </p:grpSpPr>
        <p:sp>
          <p:nvSpPr>
            <p:cNvPr id="10" name="Rettangolo 9">
              <a:extLst>
                <a:ext uri="{FF2B5EF4-FFF2-40B4-BE49-F238E27FC236}">
                  <a16:creationId xmlns:a16="http://schemas.microsoft.com/office/drawing/2014/main" id="{8CBD15FC-0E6E-DB4A-5E20-085A04F5D468}"/>
                </a:ext>
              </a:extLst>
            </p:cNvPr>
            <p:cNvSpPr/>
            <p:nvPr/>
          </p:nvSpPr>
          <p:spPr>
            <a:xfrm>
              <a:off x="1666" y="6400001"/>
              <a:ext cx="12190334" cy="452522"/>
            </a:xfrm>
            <a:prstGeom prst="rect">
              <a:avLst/>
            </a:prstGeom>
            <a:solidFill>
              <a:schemeClr val="bg2">
                <a:lumMod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it-IT" spc="600" dirty="0">
                  <a:solidFill>
                    <a:srgbClr val="FFFF99"/>
                  </a:solidFill>
                  <a:latin typeface="+mj-lt"/>
                </a:rPr>
                <a:t>LOTUS</a:t>
              </a:r>
            </a:p>
          </p:txBody>
        </p:sp>
        <p:cxnSp>
          <p:nvCxnSpPr>
            <p:cNvPr id="12" name="Connettore diritto 11">
              <a:extLst>
                <a:ext uri="{FF2B5EF4-FFF2-40B4-BE49-F238E27FC236}">
                  <a16:creationId xmlns:a16="http://schemas.microsoft.com/office/drawing/2014/main" id="{29ED9004-89A6-D1DF-F201-54A1C68960EC}"/>
                </a:ext>
              </a:extLst>
            </p:cNvPr>
            <p:cNvCxnSpPr>
              <a:cxnSpLocks/>
            </p:cNvCxnSpPr>
            <p:nvPr/>
          </p:nvCxnSpPr>
          <p:spPr>
            <a:xfrm>
              <a:off x="10412147" y="6778811"/>
              <a:ext cx="1634886" cy="0"/>
            </a:xfrm>
            <a:prstGeom prst="line">
              <a:avLst/>
            </a:prstGeom>
            <a:ln>
              <a:solidFill>
                <a:srgbClr val="FFFF99"/>
              </a:solidFill>
            </a:ln>
          </p:spPr>
          <p:style>
            <a:lnRef idx="2">
              <a:schemeClr val="accent1"/>
            </a:lnRef>
            <a:fillRef idx="0">
              <a:schemeClr val="accent1"/>
            </a:fillRef>
            <a:effectRef idx="1">
              <a:schemeClr val="accent1"/>
            </a:effectRef>
            <a:fontRef idx="minor">
              <a:schemeClr val="tx1"/>
            </a:fontRef>
          </p:style>
        </p:cxnSp>
      </p:grpSp>
      <p:grpSp>
        <p:nvGrpSpPr>
          <p:cNvPr id="35" name="Gruppo 34">
            <a:extLst>
              <a:ext uri="{FF2B5EF4-FFF2-40B4-BE49-F238E27FC236}">
                <a16:creationId xmlns:a16="http://schemas.microsoft.com/office/drawing/2014/main" id="{E2F5257D-F57C-5325-C17F-9AE258BDA167}"/>
              </a:ext>
            </a:extLst>
          </p:cNvPr>
          <p:cNvGrpSpPr/>
          <p:nvPr/>
        </p:nvGrpSpPr>
        <p:grpSpPr>
          <a:xfrm>
            <a:off x="7418323" y="4355080"/>
            <a:ext cx="4534159" cy="1930235"/>
            <a:chOff x="7418323" y="4355080"/>
            <a:chExt cx="4534159" cy="1930235"/>
          </a:xfrm>
        </p:grpSpPr>
        <p:sp>
          <p:nvSpPr>
            <p:cNvPr id="2" name="Rounded Rectangle 1">
              <a:extLst>
                <a:ext uri="{FF2B5EF4-FFF2-40B4-BE49-F238E27FC236}">
                  <a16:creationId xmlns:a16="http://schemas.microsoft.com/office/drawing/2014/main" id="{39081DEA-8BE5-8900-372F-430CCFA69A72}"/>
                </a:ext>
              </a:extLst>
            </p:cNvPr>
            <p:cNvSpPr/>
            <p:nvPr/>
          </p:nvSpPr>
          <p:spPr>
            <a:xfrm>
              <a:off x="7418323" y="5385315"/>
              <a:ext cx="2160000" cy="900000"/>
            </a:xfrm>
            <a:prstGeom prst="roundRect">
              <a:avLst>
                <a:gd name="adj" fmla="val 22697"/>
              </a:avLst>
            </a:prstGeom>
            <a:solidFill>
              <a:srgbClr val="0090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T" sz="2400" b="1" dirty="0"/>
                <a:t>CN1_HPC</a:t>
              </a:r>
            </a:p>
            <a:p>
              <a:pPr algn="ctr"/>
              <a:r>
                <a:rPr lang="en-IT" sz="1600" dirty="0"/>
                <a:t>AI per ottimizzazione farmaci</a:t>
              </a:r>
            </a:p>
          </p:txBody>
        </p:sp>
        <p:sp>
          <p:nvSpPr>
            <p:cNvPr id="3" name="Rounded Rectangle 2">
              <a:extLst>
                <a:ext uri="{FF2B5EF4-FFF2-40B4-BE49-F238E27FC236}">
                  <a16:creationId xmlns:a16="http://schemas.microsoft.com/office/drawing/2014/main" id="{B7ECF79F-F53D-E0B8-8C8F-7E62DD9C9455}"/>
                </a:ext>
              </a:extLst>
            </p:cNvPr>
            <p:cNvSpPr/>
            <p:nvPr/>
          </p:nvSpPr>
          <p:spPr>
            <a:xfrm>
              <a:off x="9792482" y="4355080"/>
              <a:ext cx="2160000" cy="900000"/>
            </a:xfrm>
            <a:prstGeom prst="roundRect">
              <a:avLst>
                <a:gd name="adj" fmla="val 22697"/>
              </a:avLst>
            </a:prstGeom>
            <a:solidFill>
              <a:srgbClr val="0090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T" sz="2400" b="1" dirty="0"/>
                <a:t>CN3_MRNA</a:t>
              </a:r>
            </a:p>
            <a:p>
              <a:pPr algn="ctr"/>
              <a:r>
                <a:rPr lang="en-IT" sz="1600" dirty="0"/>
                <a:t> Nuovi farmaci e strategie di delivery </a:t>
              </a:r>
            </a:p>
          </p:txBody>
        </p:sp>
        <p:sp>
          <p:nvSpPr>
            <p:cNvPr id="4" name="Rounded Rectangle 3">
              <a:extLst>
                <a:ext uri="{FF2B5EF4-FFF2-40B4-BE49-F238E27FC236}">
                  <a16:creationId xmlns:a16="http://schemas.microsoft.com/office/drawing/2014/main" id="{9579A8F7-0CEA-72A5-DF67-70D7210B76F0}"/>
                </a:ext>
              </a:extLst>
            </p:cNvPr>
            <p:cNvSpPr/>
            <p:nvPr/>
          </p:nvSpPr>
          <p:spPr>
            <a:xfrm>
              <a:off x="9792482" y="5385315"/>
              <a:ext cx="2160000" cy="900000"/>
            </a:xfrm>
            <a:prstGeom prst="roundRect">
              <a:avLst>
                <a:gd name="adj" fmla="val 22697"/>
              </a:avLst>
            </a:prstGeom>
            <a:solidFill>
              <a:srgbClr val="0090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T" sz="2400" b="1" dirty="0"/>
                <a:t>CN5_NBFC</a:t>
              </a:r>
            </a:p>
            <a:p>
              <a:pPr algn="ctr"/>
              <a:r>
                <a:rPr lang="en-GB" sz="1600" dirty="0"/>
                <a:t>I</a:t>
              </a:r>
              <a:r>
                <a:rPr lang="en-IT" sz="1600" dirty="0"/>
                <a:t>mpatto antropico sul clima</a:t>
              </a:r>
            </a:p>
          </p:txBody>
        </p:sp>
      </p:grpSp>
      <p:grpSp>
        <p:nvGrpSpPr>
          <p:cNvPr id="31" name="Gruppo 30">
            <a:extLst>
              <a:ext uri="{FF2B5EF4-FFF2-40B4-BE49-F238E27FC236}">
                <a16:creationId xmlns:a16="http://schemas.microsoft.com/office/drawing/2014/main" id="{DB4AE831-EF75-F1FF-E60F-5A34A1E0863C}"/>
              </a:ext>
            </a:extLst>
          </p:cNvPr>
          <p:cNvGrpSpPr/>
          <p:nvPr/>
        </p:nvGrpSpPr>
        <p:grpSpPr>
          <a:xfrm>
            <a:off x="366867" y="4353813"/>
            <a:ext cx="4519133" cy="1899447"/>
            <a:chOff x="366867" y="4353813"/>
            <a:chExt cx="4519133" cy="1899447"/>
          </a:xfrm>
        </p:grpSpPr>
        <p:sp>
          <p:nvSpPr>
            <p:cNvPr id="15" name="Rounded Rectangle 14">
              <a:extLst>
                <a:ext uri="{FF2B5EF4-FFF2-40B4-BE49-F238E27FC236}">
                  <a16:creationId xmlns:a16="http://schemas.microsoft.com/office/drawing/2014/main" id="{02EC67DD-C7BD-CF2B-6220-CF6B198EE586}"/>
                </a:ext>
              </a:extLst>
            </p:cNvPr>
            <p:cNvSpPr/>
            <p:nvPr/>
          </p:nvSpPr>
          <p:spPr>
            <a:xfrm>
              <a:off x="366867" y="4353813"/>
              <a:ext cx="2160000" cy="900000"/>
            </a:xfrm>
            <a:prstGeom prst="roundRect">
              <a:avLst>
                <a:gd name="adj" fmla="val 22697"/>
              </a:avLst>
            </a:prstGeom>
            <a:solidFill>
              <a:srgbClr val="0090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T" sz="2400" b="1" dirty="0"/>
                <a:t>EI_THE</a:t>
              </a:r>
            </a:p>
            <a:p>
              <a:pPr algn="ctr"/>
              <a:r>
                <a:rPr lang="en-GB" sz="1600" dirty="0"/>
                <a:t>B</a:t>
              </a:r>
              <a:r>
                <a:rPr lang="en-IT" sz="1600" dirty="0"/>
                <a:t>iomarcatori/terapie per patologie SNC</a:t>
              </a:r>
            </a:p>
          </p:txBody>
        </p:sp>
        <p:sp>
          <p:nvSpPr>
            <p:cNvPr id="16" name="Rounded Rectangle 15">
              <a:extLst>
                <a:ext uri="{FF2B5EF4-FFF2-40B4-BE49-F238E27FC236}">
                  <a16:creationId xmlns:a16="http://schemas.microsoft.com/office/drawing/2014/main" id="{291C9F87-91B9-5D5D-9AE9-8464E824A4C2}"/>
                </a:ext>
              </a:extLst>
            </p:cNvPr>
            <p:cNvSpPr/>
            <p:nvPr/>
          </p:nvSpPr>
          <p:spPr>
            <a:xfrm>
              <a:off x="366867" y="5353260"/>
              <a:ext cx="2160000" cy="900000"/>
            </a:xfrm>
            <a:prstGeom prst="roundRect">
              <a:avLst>
                <a:gd name="adj" fmla="val 22697"/>
              </a:avLst>
            </a:prstGeom>
            <a:solidFill>
              <a:srgbClr val="0090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T" sz="2400" b="1" dirty="0"/>
                <a:t>EI_RAISE</a:t>
              </a:r>
            </a:p>
            <a:p>
              <a:pPr algn="ctr"/>
              <a:r>
                <a:rPr lang="en-IT" sz="1600" dirty="0"/>
                <a:t>Digital twins e nuovi sensori ambientali</a:t>
              </a:r>
            </a:p>
          </p:txBody>
        </p:sp>
        <p:sp>
          <p:nvSpPr>
            <p:cNvPr id="17" name="Rounded Rectangle 16">
              <a:extLst>
                <a:ext uri="{FF2B5EF4-FFF2-40B4-BE49-F238E27FC236}">
                  <a16:creationId xmlns:a16="http://schemas.microsoft.com/office/drawing/2014/main" id="{263125F7-9ED4-4DC5-FFB0-A1F9B88239D3}"/>
                </a:ext>
              </a:extLst>
            </p:cNvPr>
            <p:cNvSpPr/>
            <p:nvPr/>
          </p:nvSpPr>
          <p:spPr>
            <a:xfrm>
              <a:off x="2726000" y="4353813"/>
              <a:ext cx="2160000" cy="900000"/>
            </a:xfrm>
            <a:prstGeom prst="roundRect">
              <a:avLst>
                <a:gd name="adj" fmla="val 22697"/>
              </a:avLst>
            </a:prstGeom>
            <a:solidFill>
              <a:srgbClr val="0090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T" b="1" dirty="0"/>
                <a:t>EI_SAMOTHRACE</a:t>
              </a:r>
            </a:p>
            <a:p>
              <a:pPr algn="ctr"/>
              <a:r>
                <a:rPr lang="en-IT" sz="1600" dirty="0"/>
                <a:t>Vescicole per biopsie liquide</a:t>
              </a:r>
            </a:p>
          </p:txBody>
        </p:sp>
      </p:grpSp>
      <p:grpSp>
        <p:nvGrpSpPr>
          <p:cNvPr id="33" name="Gruppo 32">
            <a:extLst>
              <a:ext uri="{FF2B5EF4-FFF2-40B4-BE49-F238E27FC236}">
                <a16:creationId xmlns:a16="http://schemas.microsoft.com/office/drawing/2014/main" id="{6F57ACDF-EF66-631D-BAA5-6E16CDA3D865}"/>
              </a:ext>
            </a:extLst>
          </p:cNvPr>
          <p:cNvGrpSpPr/>
          <p:nvPr/>
        </p:nvGrpSpPr>
        <p:grpSpPr>
          <a:xfrm>
            <a:off x="2703813" y="4355080"/>
            <a:ext cx="6874510" cy="1930235"/>
            <a:chOff x="2703813" y="4355080"/>
            <a:chExt cx="6874510" cy="1930235"/>
          </a:xfrm>
        </p:grpSpPr>
        <p:sp>
          <p:nvSpPr>
            <p:cNvPr id="5" name="Rounded Rectangle 4">
              <a:extLst>
                <a:ext uri="{FF2B5EF4-FFF2-40B4-BE49-F238E27FC236}">
                  <a16:creationId xmlns:a16="http://schemas.microsoft.com/office/drawing/2014/main" id="{1448540E-53C6-A17A-BD9B-7B4351DBB02E}"/>
                </a:ext>
              </a:extLst>
            </p:cNvPr>
            <p:cNvSpPr/>
            <p:nvPr/>
          </p:nvSpPr>
          <p:spPr>
            <a:xfrm>
              <a:off x="2703813" y="5370611"/>
              <a:ext cx="2160000" cy="900000"/>
            </a:xfrm>
            <a:prstGeom prst="roundRect">
              <a:avLst>
                <a:gd name="adj" fmla="val 22697"/>
              </a:avLst>
            </a:prstGeom>
            <a:solidFill>
              <a:srgbClr val="0090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T" sz="2400" b="1" dirty="0"/>
                <a:t>PE4_NQST</a:t>
              </a:r>
            </a:p>
            <a:p>
              <a:pPr algn="ctr"/>
              <a:r>
                <a:rPr lang="en-GB" sz="1600" dirty="0"/>
                <a:t>E</a:t>
              </a:r>
              <a:r>
                <a:rPr lang="en-IT" sz="1600" dirty="0"/>
                <a:t>ffetti quantististici nei sistemi biologici</a:t>
              </a:r>
            </a:p>
          </p:txBody>
        </p:sp>
        <p:sp>
          <p:nvSpPr>
            <p:cNvPr id="13" name="Rounded Rectangle 12">
              <a:extLst>
                <a:ext uri="{FF2B5EF4-FFF2-40B4-BE49-F238E27FC236}">
                  <a16:creationId xmlns:a16="http://schemas.microsoft.com/office/drawing/2014/main" id="{C1224BA3-B002-92EE-6025-AB83ED2EA402}"/>
                </a:ext>
              </a:extLst>
            </p:cNvPr>
            <p:cNvSpPr/>
            <p:nvPr/>
          </p:nvSpPr>
          <p:spPr>
            <a:xfrm>
              <a:off x="5061068" y="4374913"/>
              <a:ext cx="2160000" cy="900000"/>
            </a:xfrm>
            <a:prstGeom prst="roundRect">
              <a:avLst>
                <a:gd name="adj" fmla="val 22697"/>
              </a:avLst>
            </a:prstGeom>
            <a:solidFill>
              <a:srgbClr val="0090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T" sz="2400" b="1" dirty="0"/>
                <a:t>PE8_Age-IT</a:t>
              </a:r>
            </a:p>
            <a:p>
              <a:pPr algn="ctr"/>
              <a:r>
                <a:rPr lang="en-IT" sz="1600" dirty="0"/>
                <a:t>Rallentare l’invecchiamento</a:t>
              </a:r>
            </a:p>
          </p:txBody>
        </p:sp>
        <p:sp>
          <p:nvSpPr>
            <p:cNvPr id="14" name="Rounded Rectangle 13">
              <a:extLst>
                <a:ext uri="{FF2B5EF4-FFF2-40B4-BE49-F238E27FC236}">
                  <a16:creationId xmlns:a16="http://schemas.microsoft.com/office/drawing/2014/main" id="{CD75E3BD-9871-1DCF-A1CA-E7FE0EE94E54}"/>
                </a:ext>
              </a:extLst>
            </p:cNvPr>
            <p:cNvSpPr/>
            <p:nvPr/>
          </p:nvSpPr>
          <p:spPr>
            <a:xfrm>
              <a:off x="5061068" y="5385315"/>
              <a:ext cx="2160000" cy="900000"/>
            </a:xfrm>
            <a:prstGeom prst="roundRect">
              <a:avLst>
                <a:gd name="adj" fmla="val 22697"/>
              </a:avLst>
            </a:prstGeom>
            <a:solidFill>
              <a:srgbClr val="0090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T" sz="2400" b="1" dirty="0"/>
                <a:t>PE13_INFACT</a:t>
              </a:r>
              <a:r>
                <a:rPr lang="en-GB" sz="1600" dirty="0" err="1"/>
                <a:t>Impatto</a:t>
              </a:r>
              <a:r>
                <a:rPr lang="en-GB" sz="1600" dirty="0"/>
                <a:t> di </a:t>
              </a:r>
              <a:r>
                <a:rPr lang="en-GB" sz="1600" dirty="0" err="1"/>
                <a:t>i</a:t>
              </a:r>
              <a:r>
                <a:rPr lang="en-IT" sz="1600" dirty="0"/>
                <a:t>nfezioni virali sul SNC  </a:t>
              </a:r>
            </a:p>
          </p:txBody>
        </p:sp>
        <p:sp>
          <p:nvSpPr>
            <p:cNvPr id="18" name="Rounded Rectangle 17">
              <a:extLst>
                <a:ext uri="{FF2B5EF4-FFF2-40B4-BE49-F238E27FC236}">
                  <a16:creationId xmlns:a16="http://schemas.microsoft.com/office/drawing/2014/main" id="{279F3119-5511-4C20-5B91-44738FB42193}"/>
                </a:ext>
              </a:extLst>
            </p:cNvPr>
            <p:cNvSpPr/>
            <p:nvPr/>
          </p:nvSpPr>
          <p:spPr>
            <a:xfrm>
              <a:off x="7418323" y="4355080"/>
              <a:ext cx="2160000" cy="900000"/>
            </a:xfrm>
            <a:prstGeom prst="roundRect">
              <a:avLst>
                <a:gd name="adj" fmla="val 22697"/>
              </a:avLst>
            </a:prstGeom>
            <a:solidFill>
              <a:srgbClr val="0090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T" sz="2000" b="1" dirty="0"/>
                <a:t>PE12_MNESYS</a:t>
              </a:r>
            </a:p>
            <a:p>
              <a:pPr algn="ctr"/>
              <a:r>
                <a:rPr lang="en-GB" sz="1600" dirty="0" err="1"/>
                <a:t>Omeostasi</a:t>
              </a:r>
              <a:r>
                <a:rPr lang="en-GB" sz="1600" dirty="0"/>
                <a:t> </a:t>
              </a:r>
              <a:r>
                <a:rPr lang="en-GB" sz="1600" dirty="0" err="1"/>
                <a:t>neuronale</a:t>
              </a:r>
              <a:r>
                <a:rPr lang="en-GB" sz="1600" dirty="0"/>
                <a:t> e </a:t>
              </a:r>
              <a:r>
                <a:rPr lang="en-GB" sz="1600" dirty="0" err="1"/>
                <a:t>gliale</a:t>
              </a:r>
              <a:endParaRPr lang="en-IT" sz="1600" dirty="0"/>
            </a:p>
          </p:txBody>
        </p:sp>
      </p:grpSp>
      <p:grpSp>
        <p:nvGrpSpPr>
          <p:cNvPr id="21" name="Group 20">
            <a:extLst>
              <a:ext uri="{FF2B5EF4-FFF2-40B4-BE49-F238E27FC236}">
                <a16:creationId xmlns:a16="http://schemas.microsoft.com/office/drawing/2014/main" id="{DC8A6F6C-53CC-B06B-E861-B0B91576669A}"/>
              </a:ext>
            </a:extLst>
          </p:cNvPr>
          <p:cNvGrpSpPr/>
          <p:nvPr/>
        </p:nvGrpSpPr>
        <p:grpSpPr>
          <a:xfrm>
            <a:off x="9452003" y="1433255"/>
            <a:ext cx="1260000" cy="1080000"/>
            <a:chOff x="9404845" y="1364251"/>
            <a:chExt cx="1260000" cy="1080000"/>
          </a:xfrm>
        </p:grpSpPr>
        <p:pic>
          <p:nvPicPr>
            <p:cNvPr id="2050" name="Picture 2" descr="Systems Biology of Disease - Fraenkel Lab">
              <a:extLst>
                <a:ext uri="{FF2B5EF4-FFF2-40B4-BE49-F238E27FC236}">
                  <a16:creationId xmlns:a16="http://schemas.microsoft.com/office/drawing/2014/main" id="{3DD9C981-9022-81D4-402A-748E8D0954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04845" y="1364251"/>
              <a:ext cx="126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20" name="Freeform 19">
              <a:extLst>
                <a:ext uri="{FF2B5EF4-FFF2-40B4-BE49-F238E27FC236}">
                  <a16:creationId xmlns:a16="http://schemas.microsoft.com/office/drawing/2014/main" id="{B62B0564-1186-CDD5-C35A-80A70BF986C0}"/>
                </a:ext>
              </a:extLst>
            </p:cNvPr>
            <p:cNvSpPr/>
            <p:nvPr/>
          </p:nvSpPr>
          <p:spPr>
            <a:xfrm>
              <a:off x="9650839" y="1996005"/>
              <a:ext cx="972237" cy="386660"/>
            </a:xfrm>
            <a:custGeom>
              <a:avLst/>
              <a:gdLst>
                <a:gd name="connsiteX0" fmla="*/ 0 w 972237"/>
                <a:gd name="connsiteY0" fmla="*/ 308283 h 386660"/>
                <a:gd name="connsiteX1" fmla="*/ 0 w 972237"/>
                <a:gd name="connsiteY1" fmla="*/ 308283 h 386660"/>
                <a:gd name="connsiteX2" fmla="*/ 20900 w 972237"/>
                <a:gd name="connsiteY2" fmla="*/ 266482 h 386660"/>
                <a:gd name="connsiteX3" fmla="*/ 26126 w 972237"/>
                <a:gd name="connsiteY3" fmla="*/ 250806 h 386660"/>
                <a:gd name="connsiteX4" fmla="*/ 41801 w 972237"/>
                <a:gd name="connsiteY4" fmla="*/ 235131 h 386660"/>
                <a:gd name="connsiteX5" fmla="*/ 52251 w 972237"/>
                <a:gd name="connsiteY5" fmla="*/ 203780 h 386660"/>
                <a:gd name="connsiteX6" fmla="*/ 57476 w 972237"/>
                <a:gd name="connsiteY6" fmla="*/ 182880 h 386660"/>
                <a:gd name="connsiteX7" fmla="*/ 83602 w 972237"/>
                <a:gd name="connsiteY7" fmla="*/ 167204 h 386660"/>
                <a:gd name="connsiteX8" fmla="*/ 114953 w 972237"/>
                <a:gd name="connsiteY8" fmla="*/ 172429 h 386660"/>
                <a:gd name="connsiteX9" fmla="*/ 172430 w 972237"/>
                <a:gd name="connsiteY9" fmla="*/ 161979 h 386660"/>
                <a:gd name="connsiteX10" fmla="*/ 188105 w 972237"/>
                <a:gd name="connsiteY10" fmla="*/ 130628 h 386660"/>
                <a:gd name="connsiteX11" fmla="*/ 193330 w 972237"/>
                <a:gd name="connsiteY11" fmla="*/ 83602 h 386660"/>
                <a:gd name="connsiteX12" fmla="*/ 245582 w 972237"/>
                <a:gd name="connsiteY12" fmla="*/ 57476 h 386660"/>
                <a:gd name="connsiteX13" fmla="*/ 261257 w 972237"/>
                <a:gd name="connsiteY13" fmla="*/ 52251 h 386660"/>
                <a:gd name="connsiteX14" fmla="*/ 214231 w 972237"/>
                <a:gd name="connsiteY14" fmla="*/ 78377 h 386660"/>
                <a:gd name="connsiteX15" fmla="*/ 198555 w 972237"/>
                <a:gd name="connsiteY15" fmla="*/ 73152 h 386660"/>
                <a:gd name="connsiteX16" fmla="*/ 203780 w 972237"/>
                <a:gd name="connsiteY16" fmla="*/ 57476 h 386660"/>
                <a:gd name="connsiteX17" fmla="*/ 235131 w 972237"/>
                <a:gd name="connsiteY17" fmla="*/ 41801 h 386660"/>
                <a:gd name="connsiteX18" fmla="*/ 240356 w 972237"/>
                <a:gd name="connsiteY18" fmla="*/ 26125 h 386660"/>
                <a:gd name="connsiteX19" fmla="*/ 287383 w 972237"/>
                <a:gd name="connsiteY19" fmla="*/ 10450 h 386660"/>
                <a:gd name="connsiteX20" fmla="*/ 303058 w 972237"/>
                <a:gd name="connsiteY20" fmla="*/ 5225 h 386660"/>
                <a:gd name="connsiteX21" fmla="*/ 538190 w 972237"/>
                <a:gd name="connsiteY21" fmla="*/ 0 h 386660"/>
                <a:gd name="connsiteX22" fmla="*/ 579991 w 972237"/>
                <a:gd name="connsiteY22" fmla="*/ 26125 h 386660"/>
                <a:gd name="connsiteX23" fmla="*/ 590441 w 972237"/>
                <a:gd name="connsiteY23" fmla="*/ 36576 h 386660"/>
                <a:gd name="connsiteX24" fmla="*/ 642692 w 972237"/>
                <a:gd name="connsiteY24" fmla="*/ 62701 h 386660"/>
                <a:gd name="connsiteX25" fmla="*/ 674043 w 972237"/>
                <a:gd name="connsiteY25" fmla="*/ 78377 h 386660"/>
                <a:gd name="connsiteX26" fmla="*/ 846473 w 972237"/>
                <a:gd name="connsiteY26" fmla="*/ 88827 h 386660"/>
                <a:gd name="connsiteX27" fmla="*/ 883049 w 972237"/>
                <a:gd name="connsiteY27" fmla="*/ 109728 h 386660"/>
                <a:gd name="connsiteX28" fmla="*/ 919625 w 972237"/>
                <a:gd name="connsiteY28" fmla="*/ 146304 h 386660"/>
                <a:gd name="connsiteX29" fmla="*/ 935300 w 972237"/>
                <a:gd name="connsiteY29" fmla="*/ 161979 h 386660"/>
                <a:gd name="connsiteX30" fmla="*/ 950976 w 972237"/>
                <a:gd name="connsiteY30" fmla="*/ 172429 h 386660"/>
                <a:gd name="connsiteX31" fmla="*/ 971876 w 972237"/>
                <a:gd name="connsiteY31" fmla="*/ 203780 h 386660"/>
                <a:gd name="connsiteX32" fmla="*/ 940526 w 972237"/>
                <a:gd name="connsiteY32" fmla="*/ 261257 h 386660"/>
                <a:gd name="connsiteX33" fmla="*/ 919625 w 972237"/>
                <a:gd name="connsiteY33" fmla="*/ 266482 h 386660"/>
                <a:gd name="connsiteX34" fmla="*/ 893499 w 972237"/>
                <a:gd name="connsiteY34" fmla="*/ 287382 h 386660"/>
                <a:gd name="connsiteX35" fmla="*/ 883049 w 972237"/>
                <a:gd name="connsiteY35" fmla="*/ 303058 h 386660"/>
                <a:gd name="connsiteX36" fmla="*/ 846473 w 972237"/>
                <a:gd name="connsiteY36" fmla="*/ 313508 h 386660"/>
                <a:gd name="connsiteX37" fmla="*/ 747195 w 972237"/>
                <a:gd name="connsiteY37" fmla="*/ 318733 h 386660"/>
                <a:gd name="connsiteX38" fmla="*/ 726295 w 972237"/>
                <a:gd name="connsiteY38" fmla="*/ 323958 h 386660"/>
                <a:gd name="connsiteX39" fmla="*/ 637467 w 972237"/>
                <a:gd name="connsiteY39" fmla="*/ 318733 h 386660"/>
                <a:gd name="connsiteX40" fmla="*/ 611342 w 972237"/>
                <a:gd name="connsiteY40" fmla="*/ 334409 h 386660"/>
                <a:gd name="connsiteX41" fmla="*/ 579991 w 972237"/>
                <a:gd name="connsiteY41" fmla="*/ 355309 h 386660"/>
                <a:gd name="connsiteX42" fmla="*/ 512064 w 972237"/>
                <a:gd name="connsiteY42" fmla="*/ 376210 h 386660"/>
                <a:gd name="connsiteX43" fmla="*/ 449362 w 972237"/>
                <a:gd name="connsiteY43" fmla="*/ 386660 h 386660"/>
                <a:gd name="connsiteX44" fmla="*/ 313508 w 972237"/>
                <a:gd name="connsiteY44" fmla="*/ 370985 h 386660"/>
                <a:gd name="connsiteX45" fmla="*/ 287383 w 972237"/>
                <a:gd name="connsiteY45" fmla="*/ 365760 h 386660"/>
                <a:gd name="connsiteX46" fmla="*/ 177655 w 972237"/>
                <a:gd name="connsiteY46" fmla="*/ 355309 h 386660"/>
                <a:gd name="connsiteX47" fmla="*/ 156754 w 972237"/>
                <a:gd name="connsiteY47" fmla="*/ 350084 h 386660"/>
                <a:gd name="connsiteX48" fmla="*/ 120178 w 972237"/>
                <a:gd name="connsiteY48" fmla="*/ 344859 h 386660"/>
                <a:gd name="connsiteX49" fmla="*/ 94052 w 972237"/>
                <a:gd name="connsiteY49" fmla="*/ 339634 h 386660"/>
                <a:gd name="connsiteX50" fmla="*/ 36576 w 972237"/>
                <a:gd name="connsiteY50" fmla="*/ 334409 h 386660"/>
                <a:gd name="connsiteX51" fmla="*/ 0 w 972237"/>
                <a:gd name="connsiteY51" fmla="*/ 308283 h 386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972237" h="386660">
                  <a:moveTo>
                    <a:pt x="0" y="308283"/>
                  </a:moveTo>
                  <a:lnTo>
                    <a:pt x="0" y="308283"/>
                  </a:lnTo>
                  <a:cubicBezTo>
                    <a:pt x="6967" y="294349"/>
                    <a:pt x="14454" y="280664"/>
                    <a:pt x="20900" y="266482"/>
                  </a:cubicBezTo>
                  <a:cubicBezTo>
                    <a:pt x="23179" y="261468"/>
                    <a:pt x="23071" y="255389"/>
                    <a:pt x="26126" y="250806"/>
                  </a:cubicBezTo>
                  <a:cubicBezTo>
                    <a:pt x="30225" y="244658"/>
                    <a:pt x="36576" y="240356"/>
                    <a:pt x="41801" y="235131"/>
                  </a:cubicBezTo>
                  <a:cubicBezTo>
                    <a:pt x="45284" y="224681"/>
                    <a:pt x="49579" y="214467"/>
                    <a:pt x="52251" y="203780"/>
                  </a:cubicBezTo>
                  <a:cubicBezTo>
                    <a:pt x="53993" y="196813"/>
                    <a:pt x="54264" y="189303"/>
                    <a:pt x="57476" y="182880"/>
                  </a:cubicBezTo>
                  <a:cubicBezTo>
                    <a:pt x="63214" y="171404"/>
                    <a:pt x="72875" y="170780"/>
                    <a:pt x="83602" y="167204"/>
                  </a:cubicBezTo>
                  <a:cubicBezTo>
                    <a:pt x="94052" y="168946"/>
                    <a:pt x="104359" y="172429"/>
                    <a:pt x="114953" y="172429"/>
                  </a:cubicBezTo>
                  <a:cubicBezTo>
                    <a:pt x="144494" y="172429"/>
                    <a:pt x="150385" y="169327"/>
                    <a:pt x="172430" y="161979"/>
                  </a:cubicBezTo>
                  <a:cubicBezTo>
                    <a:pt x="180455" y="149942"/>
                    <a:pt x="185701" y="145051"/>
                    <a:pt x="188105" y="130628"/>
                  </a:cubicBezTo>
                  <a:cubicBezTo>
                    <a:pt x="190698" y="115071"/>
                    <a:pt x="185853" y="97489"/>
                    <a:pt x="193330" y="83602"/>
                  </a:cubicBezTo>
                  <a:cubicBezTo>
                    <a:pt x="203694" y="64354"/>
                    <a:pt x="227912" y="62524"/>
                    <a:pt x="245582" y="57476"/>
                  </a:cubicBezTo>
                  <a:cubicBezTo>
                    <a:pt x="250878" y="55963"/>
                    <a:pt x="265151" y="48357"/>
                    <a:pt x="261257" y="52251"/>
                  </a:cubicBezTo>
                  <a:cubicBezTo>
                    <a:pt x="243290" y="70218"/>
                    <a:pt x="233943" y="71806"/>
                    <a:pt x="214231" y="78377"/>
                  </a:cubicBezTo>
                  <a:cubicBezTo>
                    <a:pt x="209006" y="76635"/>
                    <a:pt x="201018" y="78078"/>
                    <a:pt x="198555" y="73152"/>
                  </a:cubicBezTo>
                  <a:cubicBezTo>
                    <a:pt x="196092" y="68226"/>
                    <a:pt x="200339" y="61777"/>
                    <a:pt x="203780" y="57476"/>
                  </a:cubicBezTo>
                  <a:cubicBezTo>
                    <a:pt x="211146" y="48269"/>
                    <a:pt x="224806" y="45243"/>
                    <a:pt x="235131" y="41801"/>
                  </a:cubicBezTo>
                  <a:cubicBezTo>
                    <a:pt x="236873" y="36576"/>
                    <a:pt x="235874" y="29326"/>
                    <a:pt x="240356" y="26125"/>
                  </a:cubicBezTo>
                  <a:cubicBezTo>
                    <a:pt x="240357" y="26124"/>
                    <a:pt x="279545" y="13063"/>
                    <a:pt x="287383" y="10450"/>
                  </a:cubicBezTo>
                  <a:cubicBezTo>
                    <a:pt x="292608" y="8708"/>
                    <a:pt x="297552" y="5347"/>
                    <a:pt x="303058" y="5225"/>
                  </a:cubicBezTo>
                  <a:lnTo>
                    <a:pt x="538190" y="0"/>
                  </a:lnTo>
                  <a:cubicBezTo>
                    <a:pt x="583416" y="15075"/>
                    <a:pt x="558915" y="-220"/>
                    <a:pt x="579991" y="26125"/>
                  </a:cubicBezTo>
                  <a:cubicBezTo>
                    <a:pt x="583069" y="29972"/>
                    <a:pt x="586958" y="33092"/>
                    <a:pt x="590441" y="36576"/>
                  </a:cubicBezTo>
                  <a:cubicBezTo>
                    <a:pt x="600405" y="76431"/>
                    <a:pt x="586523" y="48658"/>
                    <a:pt x="642692" y="62701"/>
                  </a:cubicBezTo>
                  <a:cubicBezTo>
                    <a:pt x="676597" y="71177"/>
                    <a:pt x="640442" y="75577"/>
                    <a:pt x="674043" y="78377"/>
                  </a:cubicBezTo>
                  <a:cubicBezTo>
                    <a:pt x="731426" y="83159"/>
                    <a:pt x="846473" y="88827"/>
                    <a:pt x="846473" y="88827"/>
                  </a:cubicBezTo>
                  <a:cubicBezTo>
                    <a:pt x="857729" y="94455"/>
                    <a:pt x="873197" y="101108"/>
                    <a:pt x="883049" y="109728"/>
                  </a:cubicBezTo>
                  <a:cubicBezTo>
                    <a:pt x="883089" y="109763"/>
                    <a:pt x="912295" y="138974"/>
                    <a:pt x="919625" y="146304"/>
                  </a:cubicBezTo>
                  <a:cubicBezTo>
                    <a:pt x="924850" y="151529"/>
                    <a:pt x="929152" y="157880"/>
                    <a:pt x="935300" y="161979"/>
                  </a:cubicBezTo>
                  <a:lnTo>
                    <a:pt x="950976" y="172429"/>
                  </a:lnTo>
                  <a:cubicBezTo>
                    <a:pt x="957943" y="182879"/>
                    <a:pt x="974922" y="191595"/>
                    <a:pt x="971876" y="203780"/>
                  </a:cubicBezTo>
                  <a:cubicBezTo>
                    <a:pt x="963130" y="238765"/>
                    <a:pt x="970602" y="246219"/>
                    <a:pt x="940526" y="261257"/>
                  </a:cubicBezTo>
                  <a:cubicBezTo>
                    <a:pt x="934103" y="264469"/>
                    <a:pt x="926592" y="264740"/>
                    <a:pt x="919625" y="266482"/>
                  </a:cubicBezTo>
                  <a:cubicBezTo>
                    <a:pt x="907989" y="274239"/>
                    <a:pt x="902006" y="276748"/>
                    <a:pt x="893499" y="287382"/>
                  </a:cubicBezTo>
                  <a:cubicBezTo>
                    <a:pt x="889576" y="292286"/>
                    <a:pt x="887953" y="299135"/>
                    <a:pt x="883049" y="303058"/>
                  </a:cubicBezTo>
                  <a:cubicBezTo>
                    <a:pt x="879881" y="305593"/>
                    <a:pt x="847526" y="313416"/>
                    <a:pt x="846473" y="313508"/>
                  </a:cubicBezTo>
                  <a:cubicBezTo>
                    <a:pt x="813459" y="316379"/>
                    <a:pt x="780288" y="316991"/>
                    <a:pt x="747195" y="318733"/>
                  </a:cubicBezTo>
                  <a:cubicBezTo>
                    <a:pt x="740228" y="320475"/>
                    <a:pt x="733476" y="323958"/>
                    <a:pt x="726295" y="323958"/>
                  </a:cubicBezTo>
                  <a:cubicBezTo>
                    <a:pt x="696634" y="323958"/>
                    <a:pt x="667006" y="316047"/>
                    <a:pt x="637467" y="318733"/>
                  </a:cubicBezTo>
                  <a:cubicBezTo>
                    <a:pt x="627353" y="319653"/>
                    <a:pt x="619910" y="328957"/>
                    <a:pt x="611342" y="334409"/>
                  </a:cubicBezTo>
                  <a:cubicBezTo>
                    <a:pt x="600746" y="341152"/>
                    <a:pt x="591652" y="350644"/>
                    <a:pt x="579991" y="355309"/>
                  </a:cubicBezTo>
                  <a:cubicBezTo>
                    <a:pt x="555638" y="365051"/>
                    <a:pt x="539831" y="372739"/>
                    <a:pt x="512064" y="376210"/>
                  </a:cubicBezTo>
                  <a:cubicBezTo>
                    <a:pt x="463137" y="382326"/>
                    <a:pt x="483886" y="378029"/>
                    <a:pt x="449362" y="386660"/>
                  </a:cubicBezTo>
                  <a:cubicBezTo>
                    <a:pt x="348391" y="374039"/>
                    <a:pt x="393705" y="379004"/>
                    <a:pt x="313508" y="370985"/>
                  </a:cubicBezTo>
                  <a:cubicBezTo>
                    <a:pt x="304800" y="369243"/>
                    <a:pt x="296209" y="366741"/>
                    <a:pt x="287383" y="365760"/>
                  </a:cubicBezTo>
                  <a:cubicBezTo>
                    <a:pt x="233080" y="359726"/>
                    <a:pt x="224908" y="363184"/>
                    <a:pt x="177655" y="355309"/>
                  </a:cubicBezTo>
                  <a:cubicBezTo>
                    <a:pt x="170571" y="354128"/>
                    <a:pt x="163820" y="351369"/>
                    <a:pt x="156754" y="350084"/>
                  </a:cubicBezTo>
                  <a:cubicBezTo>
                    <a:pt x="144637" y="347881"/>
                    <a:pt x="132326" y="346884"/>
                    <a:pt x="120178" y="344859"/>
                  </a:cubicBezTo>
                  <a:cubicBezTo>
                    <a:pt x="111418" y="343399"/>
                    <a:pt x="102865" y="340736"/>
                    <a:pt x="94052" y="339634"/>
                  </a:cubicBezTo>
                  <a:cubicBezTo>
                    <a:pt x="74963" y="337248"/>
                    <a:pt x="55735" y="336151"/>
                    <a:pt x="36576" y="334409"/>
                  </a:cubicBezTo>
                  <a:cubicBezTo>
                    <a:pt x="30249" y="315428"/>
                    <a:pt x="6096" y="312637"/>
                    <a:pt x="0" y="308283"/>
                  </a:cubicBezTo>
                  <a:close/>
                </a:path>
              </a:pathLst>
            </a:custGeom>
            <a:solidFill>
              <a:srgbClr val="3A3A3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grpSp>
      <p:pic>
        <p:nvPicPr>
          <p:cNvPr id="2056" name="Picture 8" descr="NeuroInfo® - MBF Bioscience">
            <a:extLst>
              <a:ext uri="{FF2B5EF4-FFF2-40B4-BE49-F238E27FC236}">
                <a16:creationId xmlns:a16="http://schemas.microsoft.com/office/drawing/2014/main" id="{AB2AD439-818E-F7BD-FBB0-D088059CD82E}"/>
              </a:ext>
            </a:extLst>
          </p:cNvPr>
          <p:cNvPicPr>
            <a:picLocks noChangeAspect="1" noChangeArrowheads="1"/>
          </p:cNvPicPr>
          <p:nvPr/>
        </p:nvPicPr>
        <p:blipFill>
          <a:blip r:embed="rId5">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4747386" y="5477"/>
            <a:ext cx="2623618" cy="705097"/>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Digital twins for disease modelling: eBRAIN-Health project awarded funding  by Horizon Europe | Alzheimer Europe">
            <a:extLst>
              <a:ext uri="{FF2B5EF4-FFF2-40B4-BE49-F238E27FC236}">
                <a16:creationId xmlns:a16="http://schemas.microsoft.com/office/drawing/2014/main" id="{B62D3DED-B09E-261D-F921-41DD09DFEC5C}"/>
              </a:ext>
            </a:extLst>
          </p:cNvPr>
          <p:cNvPicPr>
            <a:picLocks noChangeAspect="1" noChangeArrowheads="1"/>
          </p:cNvPicPr>
          <p:nvPr/>
        </p:nvPicPr>
        <p:blipFill rotWithShape="1">
          <a:blip r:embed="rId6">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r="5039" b="62223"/>
          <a:stretch/>
        </p:blipFill>
        <p:spPr bwMode="auto">
          <a:xfrm>
            <a:off x="360993" y="1341638"/>
            <a:ext cx="2365007" cy="940836"/>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Pollution Vectors &amp; Illustrations for Free Download | Freepik">
            <a:extLst>
              <a:ext uri="{FF2B5EF4-FFF2-40B4-BE49-F238E27FC236}">
                <a16:creationId xmlns:a16="http://schemas.microsoft.com/office/drawing/2014/main" id="{BA0F0CE7-0792-521E-65B5-294815E40DF6}"/>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8762" y="2397160"/>
            <a:ext cx="1645651" cy="1748884"/>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uppo 22">
            <a:extLst>
              <a:ext uri="{FF2B5EF4-FFF2-40B4-BE49-F238E27FC236}">
                <a16:creationId xmlns:a16="http://schemas.microsoft.com/office/drawing/2014/main" id="{E01CBD16-9949-8653-E10B-3486D3CC78DA}"/>
              </a:ext>
            </a:extLst>
          </p:cNvPr>
          <p:cNvGrpSpPr/>
          <p:nvPr/>
        </p:nvGrpSpPr>
        <p:grpSpPr>
          <a:xfrm>
            <a:off x="2412474" y="2748729"/>
            <a:ext cx="1980000" cy="1080000"/>
            <a:chOff x="2412474" y="2748729"/>
            <a:chExt cx="1980000" cy="1080000"/>
          </a:xfrm>
        </p:grpSpPr>
        <p:sp>
          <p:nvSpPr>
            <p:cNvPr id="84" name="Rounded Rectangle 83">
              <a:extLst>
                <a:ext uri="{FF2B5EF4-FFF2-40B4-BE49-F238E27FC236}">
                  <a16:creationId xmlns:a16="http://schemas.microsoft.com/office/drawing/2014/main" id="{56EF1FDA-59F3-EB35-DF3B-AB7C3ADA01C9}"/>
                </a:ext>
              </a:extLst>
            </p:cNvPr>
            <p:cNvSpPr/>
            <p:nvPr/>
          </p:nvSpPr>
          <p:spPr>
            <a:xfrm>
              <a:off x="2412474" y="2748729"/>
              <a:ext cx="1980000" cy="1080000"/>
            </a:xfrm>
            <a:prstGeom prst="roundRect">
              <a:avLst/>
            </a:prstGeom>
            <a:solidFill>
              <a:srgbClr val="BB5DB2"/>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solidFill>
                  <a:schemeClr val="bg1"/>
                </a:solidFill>
              </a:endParaRPr>
            </a:p>
            <a:p>
              <a:pPr algn="ctr"/>
              <a:r>
                <a:rPr lang="en-IT">
                  <a:solidFill>
                    <a:schemeClr val="bg1"/>
                  </a:solidFill>
                </a:rPr>
                <a:t>Esposoma </a:t>
              </a:r>
              <a:r>
                <a:rPr lang="en-IT" dirty="0">
                  <a:solidFill>
                    <a:schemeClr val="bg1"/>
                  </a:solidFill>
                </a:rPr>
                <a:t>ambiente</a:t>
              </a:r>
            </a:p>
          </p:txBody>
        </p:sp>
        <p:pic>
          <p:nvPicPr>
            <p:cNvPr id="22" name="Picture 30">
              <a:extLst>
                <a:ext uri="{FF2B5EF4-FFF2-40B4-BE49-F238E27FC236}">
                  <a16:creationId xmlns:a16="http://schemas.microsoft.com/office/drawing/2014/main" id="{DE801FB3-77B5-B79F-EA42-8292EDD3367F}"/>
                </a:ext>
              </a:extLst>
            </p:cNvPr>
            <p:cNvPicPr>
              <a:picLocks noChangeAspect="1"/>
            </p:cNvPicPr>
            <p:nvPr/>
          </p:nvPicPr>
          <p:blipFill>
            <a:blip r:embed="rId8">
              <a:clrChange>
                <a:clrFrom>
                  <a:srgbClr val="FFFFFF"/>
                </a:clrFrom>
                <a:clrTo>
                  <a:srgbClr val="FFFFFF">
                    <a:alpha val="0"/>
                  </a:srgbClr>
                </a:clrTo>
              </a:clrChange>
            </a:blip>
            <a:srcRect l="10446" t="21177" r="10498" b="23339"/>
            <a:stretch/>
          </p:blipFill>
          <p:spPr>
            <a:xfrm>
              <a:off x="2620521" y="2833435"/>
              <a:ext cx="1563907" cy="314345"/>
            </a:xfrm>
            <a:prstGeom prst="rect">
              <a:avLst/>
            </a:prstGeom>
          </p:spPr>
        </p:pic>
      </p:grpSp>
      <p:pic>
        <p:nvPicPr>
          <p:cNvPr id="24" name="Picture 26">
            <a:extLst>
              <a:ext uri="{FF2B5EF4-FFF2-40B4-BE49-F238E27FC236}">
                <a16:creationId xmlns:a16="http://schemas.microsoft.com/office/drawing/2014/main" id="{EDD36308-F986-5014-C3B5-921379E20BB2}"/>
              </a:ext>
            </a:extLst>
          </p:cNvPr>
          <p:cNvPicPr>
            <a:picLocks noChangeAspect="1"/>
          </p:cNvPicPr>
          <p:nvPr/>
        </p:nvPicPr>
        <p:blipFill>
          <a:blip r:embed="rId9"/>
          <a:stretch>
            <a:fillRect/>
          </a:stretch>
        </p:blipFill>
        <p:spPr>
          <a:xfrm>
            <a:off x="3155212" y="1360925"/>
            <a:ext cx="1399556" cy="500400"/>
          </a:xfrm>
          <a:prstGeom prst="rect">
            <a:avLst/>
          </a:prstGeom>
        </p:spPr>
      </p:pic>
      <p:pic>
        <p:nvPicPr>
          <p:cNvPr id="26" name="Picture 22">
            <a:extLst>
              <a:ext uri="{FF2B5EF4-FFF2-40B4-BE49-F238E27FC236}">
                <a16:creationId xmlns:a16="http://schemas.microsoft.com/office/drawing/2014/main" id="{EA40D227-7501-EDE1-E56D-E0889D205E42}"/>
              </a:ext>
            </a:extLst>
          </p:cNvPr>
          <p:cNvPicPr>
            <a:picLocks noChangeAspect="1"/>
          </p:cNvPicPr>
          <p:nvPr/>
        </p:nvPicPr>
        <p:blipFill>
          <a:blip r:embed="rId10"/>
          <a:stretch>
            <a:fillRect/>
          </a:stretch>
        </p:blipFill>
        <p:spPr>
          <a:xfrm>
            <a:off x="7421627" y="1404099"/>
            <a:ext cx="891768" cy="671056"/>
          </a:xfrm>
          <a:prstGeom prst="rect">
            <a:avLst/>
          </a:prstGeom>
        </p:spPr>
      </p:pic>
      <p:sp>
        <p:nvSpPr>
          <p:cNvPr id="28" name="CasellaDiTesto 27">
            <a:extLst>
              <a:ext uri="{FF2B5EF4-FFF2-40B4-BE49-F238E27FC236}">
                <a16:creationId xmlns:a16="http://schemas.microsoft.com/office/drawing/2014/main" id="{FAEEBB8E-666B-6584-8242-1EFB51E9CC72}"/>
              </a:ext>
            </a:extLst>
          </p:cNvPr>
          <p:cNvSpPr txBox="1"/>
          <p:nvPr/>
        </p:nvSpPr>
        <p:spPr>
          <a:xfrm>
            <a:off x="8052646" y="1768134"/>
            <a:ext cx="1510687" cy="646331"/>
          </a:xfrm>
          <a:prstGeom prst="rect">
            <a:avLst/>
          </a:prstGeom>
          <a:noFill/>
        </p:spPr>
        <p:txBody>
          <a:bodyPr wrap="square" rtlCol="0">
            <a:spAutoFit/>
          </a:bodyPr>
          <a:lstStyle/>
          <a:p>
            <a:r>
              <a:rPr lang="it-IT" dirty="0">
                <a:solidFill>
                  <a:schemeClr val="bg1"/>
                </a:solidFill>
              </a:rPr>
              <a:t>Piattaforme di omica</a:t>
            </a:r>
          </a:p>
        </p:txBody>
      </p:sp>
      <p:pic>
        <p:nvPicPr>
          <p:cNvPr id="29" name="Immagine 28" descr="Immagine che contiene fiore, Policromia&#10;&#10;Il contenuto generato dall'IA potrebbe non essere corretto.">
            <a:extLst>
              <a:ext uri="{FF2B5EF4-FFF2-40B4-BE49-F238E27FC236}">
                <a16:creationId xmlns:a16="http://schemas.microsoft.com/office/drawing/2014/main" id="{E9BA48D5-3C4C-293D-695C-A88FE5C7889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44422" y="6425528"/>
            <a:ext cx="642533" cy="403200"/>
          </a:xfrm>
          <a:prstGeom prst="rect">
            <a:avLst/>
          </a:prstGeom>
        </p:spPr>
      </p:pic>
      <p:sp>
        <p:nvSpPr>
          <p:cNvPr id="30" name="Rounded Rectangle 12">
            <a:extLst>
              <a:ext uri="{FF2B5EF4-FFF2-40B4-BE49-F238E27FC236}">
                <a16:creationId xmlns:a16="http://schemas.microsoft.com/office/drawing/2014/main" id="{91A39708-406F-B8D1-A6BF-172EF6C1520A}"/>
              </a:ext>
            </a:extLst>
          </p:cNvPr>
          <p:cNvSpPr/>
          <p:nvPr/>
        </p:nvSpPr>
        <p:spPr>
          <a:xfrm>
            <a:off x="2083759" y="4630194"/>
            <a:ext cx="8124668" cy="1546726"/>
          </a:xfrm>
          <a:prstGeom prst="roundRect">
            <a:avLst/>
          </a:prstGeom>
          <a:no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IT" sz="2800" b="1" dirty="0">
                <a:solidFill>
                  <a:srgbClr val="FFFF99"/>
                </a:solidFill>
              </a:rPr>
              <a:t>Istituti (2</a:t>
            </a:r>
            <a:r>
              <a:rPr lang="it-IT" sz="2800" b="1" dirty="0">
                <a:solidFill>
                  <a:srgbClr val="FFFF99"/>
                </a:solidFill>
              </a:rPr>
              <a:t>4</a:t>
            </a:r>
            <a:r>
              <a:rPr lang="en-IT" sz="2800" b="1" dirty="0">
                <a:solidFill>
                  <a:srgbClr val="FFFF99"/>
                </a:solidFill>
              </a:rPr>
              <a:t>)</a:t>
            </a:r>
            <a:r>
              <a:rPr lang="en-IT" sz="2800" dirty="0">
                <a:solidFill>
                  <a:srgbClr val="FFFF99"/>
                </a:solidFill>
              </a:rPr>
              <a:t>:</a:t>
            </a:r>
            <a:r>
              <a:rPr lang="en-IT" sz="2800" dirty="0">
                <a:solidFill>
                  <a:schemeClr val="bg1"/>
                </a:solidFill>
              </a:rPr>
              <a:t> IN, IEOS, ISC, IBBC, IBF, IBSBC, IBPM, IBIOM, IFC,</a:t>
            </a:r>
            <a:r>
              <a:rPr lang="it-IT" sz="2800" dirty="0">
                <a:solidFill>
                  <a:schemeClr val="bg1"/>
                </a:solidFill>
              </a:rPr>
              <a:t> IFT,</a:t>
            </a:r>
            <a:r>
              <a:rPr lang="en-IT" sz="2800" dirty="0">
                <a:solidFill>
                  <a:schemeClr val="bg1"/>
                </a:solidFill>
              </a:rPr>
              <a:t> IGB, IMAA, IRGB, IRISS, IRET, ISTI, ISASI, ISAC, NANO, INO, IBE, IRIB, IAC, IIA</a:t>
            </a:r>
          </a:p>
          <a:p>
            <a:pPr algn="just"/>
            <a:r>
              <a:rPr lang="en-IT" sz="2800" b="1" dirty="0">
                <a:solidFill>
                  <a:srgbClr val="FFFF99"/>
                </a:solidFill>
              </a:rPr>
              <a:t>Dipartimenti (4)</a:t>
            </a:r>
            <a:r>
              <a:rPr lang="en-IT" sz="2800" dirty="0">
                <a:solidFill>
                  <a:srgbClr val="FFFF99"/>
                </a:solidFill>
              </a:rPr>
              <a:t>: </a:t>
            </a:r>
            <a:r>
              <a:rPr lang="en-IT" sz="2800" dirty="0">
                <a:solidFill>
                  <a:schemeClr val="bg1"/>
                </a:solidFill>
              </a:rPr>
              <a:t>DSB, DSFTM, DSSTTA, DIITET</a:t>
            </a:r>
          </a:p>
        </p:txBody>
      </p:sp>
      <p:grpSp>
        <p:nvGrpSpPr>
          <p:cNvPr id="42" name="Gruppo 41">
            <a:extLst>
              <a:ext uri="{FF2B5EF4-FFF2-40B4-BE49-F238E27FC236}">
                <a16:creationId xmlns:a16="http://schemas.microsoft.com/office/drawing/2014/main" id="{63DAEEB9-3644-847F-700A-A9E43E65AB42}"/>
              </a:ext>
            </a:extLst>
          </p:cNvPr>
          <p:cNvGrpSpPr/>
          <p:nvPr/>
        </p:nvGrpSpPr>
        <p:grpSpPr>
          <a:xfrm>
            <a:off x="5316787" y="834844"/>
            <a:ext cx="1446588" cy="468000"/>
            <a:chOff x="5340625" y="834844"/>
            <a:chExt cx="1446588" cy="468000"/>
          </a:xfrm>
        </p:grpSpPr>
        <p:grpSp>
          <p:nvGrpSpPr>
            <p:cNvPr id="39" name="Gruppo 38">
              <a:extLst>
                <a:ext uri="{FF2B5EF4-FFF2-40B4-BE49-F238E27FC236}">
                  <a16:creationId xmlns:a16="http://schemas.microsoft.com/office/drawing/2014/main" id="{2694B548-F294-0AE0-0267-2E2A038F4145}"/>
                </a:ext>
              </a:extLst>
            </p:cNvPr>
            <p:cNvGrpSpPr>
              <a:grpSpLocks noChangeAspect="1"/>
            </p:cNvGrpSpPr>
            <p:nvPr/>
          </p:nvGrpSpPr>
          <p:grpSpPr>
            <a:xfrm>
              <a:off x="5340625" y="834844"/>
              <a:ext cx="523187" cy="468000"/>
              <a:chOff x="5698435" y="823588"/>
              <a:chExt cx="658191" cy="588764"/>
            </a:xfrm>
          </p:grpSpPr>
          <p:pic>
            <p:nvPicPr>
              <p:cNvPr id="25" name="Picture 31">
                <a:extLst>
                  <a:ext uri="{FF2B5EF4-FFF2-40B4-BE49-F238E27FC236}">
                    <a16:creationId xmlns:a16="http://schemas.microsoft.com/office/drawing/2014/main" id="{DB8BE5A1-C5D1-889D-7C00-5B0D67992622}"/>
                  </a:ext>
                </a:extLst>
              </p:cNvPr>
              <p:cNvPicPr>
                <a:picLocks noChangeAspect="1"/>
              </p:cNvPicPr>
              <p:nvPr/>
            </p:nvPicPr>
            <p:blipFill>
              <a:blip r:embed="rId12"/>
              <a:srcRect l="20636" t="11060" r="19532" b="10571"/>
              <a:stretch/>
            </p:blipFill>
            <p:spPr>
              <a:xfrm>
                <a:off x="5698435" y="823588"/>
                <a:ext cx="658191" cy="588764"/>
              </a:xfrm>
              <a:prstGeom prst="rect">
                <a:avLst/>
              </a:prstGeom>
            </p:spPr>
          </p:pic>
          <p:sp>
            <p:nvSpPr>
              <p:cNvPr id="38" name="Rettangolo 37">
                <a:extLst>
                  <a:ext uri="{FF2B5EF4-FFF2-40B4-BE49-F238E27FC236}">
                    <a16:creationId xmlns:a16="http://schemas.microsoft.com/office/drawing/2014/main" id="{AE7684FD-0A66-470F-F023-0798FF4D8C47}"/>
                  </a:ext>
                </a:extLst>
              </p:cNvPr>
              <p:cNvSpPr/>
              <p:nvPr/>
            </p:nvSpPr>
            <p:spPr>
              <a:xfrm>
                <a:off x="5949113" y="1236869"/>
                <a:ext cx="360892" cy="12847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40" name="CasellaDiTesto 39">
              <a:extLst>
                <a:ext uri="{FF2B5EF4-FFF2-40B4-BE49-F238E27FC236}">
                  <a16:creationId xmlns:a16="http://schemas.microsoft.com/office/drawing/2014/main" id="{27AAFCEA-486D-4926-DD4C-B255AF77ED3F}"/>
                </a:ext>
              </a:extLst>
            </p:cNvPr>
            <p:cNvSpPr txBox="1"/>
            <p:nvPr/>
          </p:nvSpPr>
          <p:spPr>
            <a:xfrm>
              <a:off x="5823963" y="868789"/>
              <a:ext cx="963250" cy="400110"/>
            </a:xfrm>
            <a:prstGeom prst="rect">
              <a:avLst/>
            </a:prstGeom>
            <a:noFill/>
          </p:spPr>
          <p:txBody>
            <a:bodyPr wrap="square" rtlCol="0">
              <a:spAutoFit/>
            </a:bodyPr>
            <a:lstStyle/>
            <a:p>
              <a:r>
                <a:rPr lang="it-IT" sz="2000" b="1" spc="-150" dirty="0" err="1">
                  <a:solidFill>
                    <a:srgbClr val="C00000"/>
                  </a:solidFill>
                  <a:latin typeface="Abadi" panose="020B0604020104020204" pitchFamily="34" charset="0"/>
                </a:rPr>
                <a:t>See</a:t>
              </a:r>
              <a:r>
                <a:rPr lang="it-IT" sz="2000" b="1" spc="-150" dirty="0" err="1">
                  <a:solidFill>
                    <a:srgbClr val="009051"/>
                  </a:solidFill>
                  <a:latin typeface="Abadi" panose="020B0604020104020204" pitchFamily="34" charset="0"/>
                </a:rPr>
                <a:t>Life</a:t>
              </a:r>
              <a:endParaRPr lang="it-IT" sz="2000" b="1" spc="-150" dirty="0">
                <a:solidFill>
                  <a:srgbClr val="009051"/>
                </a:solidFill>
                <a:latin typeface="Abadi" panose="020B0604020104020204" pitchFamily="34" charset="0"/>
              </a:endParaRPr>
            </a:p>
          </p:txBody>
        </p:sp>
      </p:grpSp>
      <p:pic>
        <p:nvPicPr>
          <p:cNvPr id="68" name="Picture 4" descr="passo di passo per disegnare un' topo. disegno lezione un' topo. disegno  lezione per bambini. vettore illustrazione. 27916977 Arte vettoriale a  Vecteezy">
            <a:extLst>
              <a:ext uri="{FF2B5EF4-FFF2-40B4-BE49-F238E27FC236}">
                <a16:creationId xmlns:a16="http://schemas.microsoft.com/office/drawing/2014/main" id="{7D6E1712-ABD0-53BB-FC4F-4CDADE235714}"/>
              </a:ext>
            </a:extLst>
          </p:cNvPr>
          <p:cNvPicPr>
            <a:picLocks noChangeAspect="1" noChangeArrowheads="1"/>
          </p:cNvPicPr>
          <p:nvPr/>
        </p:nvPicPr>
        <p:blipFill rotWithShape="1">
          <a:blip r:embed="rId13">
            <a:clrChange>
              <a:clrFrom>
                <a:srgbClr val="E2F4F8"/>
              </a:clrFrom>
              <a:clrTo>
                <a:srgbClr val="E2F4F8">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l="61777" t="59766" r="2539" b="2309"/>
          <a:stretch/>
        </p:blipFill>
        <p:spPr bwMode="auto">
          <a:xfrm flipH="1">
            <a:off x="9846089" y="2847705"/>
            <a:ext cx="846796" cy="90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3425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hidden"/>
                                      </p:to>
                                    </p:set>
                                  </p:childTnLst>
                                </p:cTn>
                              </p:par>
                              <p:par>
                                <p:cTn id="7" presetID="9" presetClass="entr" presetSubtype="0" fill="hold" nodeType="withEffect">
                                  <p:stCondLst>
                                    <p:cond delay="0"/>
                                  </p:stCondLst>
                                  <p:childTnLst>
                                    <p:set>
                                      <p:cBhvr>
                                        <p:cTn id="8" dur="1" fill="hold">
                                          <p:stCondLst>
                                            <p:cond delay="0"/>
                                          </p:stCondLst>
                                        </p:cTn>
                                        <p:tgtEl>
                                          <p:spTgt spid="31"/>
                                        </p:tgtEl>
                                        <p:attrNameLst>
                                          <p:attrName>style.visibility</p:attrName>
                                        </p:attrNameLst>
                                      </p:cBhvr>
                                      <p:to>
                                        <p:strVal val="visible"/>
                                      </p:to>
                                    </p:set>
                                    <p:animEffect transition="in" filter="dissolve">
                                      <p:cBhvr>
                                        <p:cTn id="9" dur="500"/>
                                        <p:tgtEl>
                                          <p:spTgt spid="31"/>
                                        </p:tgtEl>
                                      </p:cBhvr>
                                    </p:animEffect>
                                  </p:childTnLst>
                                </p:cTn>
                              </p:par>
                            </p:childTnLst>
                          </p:cTn>
                        </p:par>
                        <p:par>
                          <p:cTn id="10" fill="hold">
                            <p:stCondLst>
                              <p:cond delay="500"/>
                            </p:stCondLst>
                            <p:childTnLst>
                              <p:par>
                                <p:cTn id="11" presetID="9" presetClass="entr" presetSubtype="0" fill="hold" nodeType="after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dissolve">
                                      <p:cBhvr>
                                        <p:cTn id="13" dur="500"/>
                                        <p:tgtEl>
                                          <p:spTgt spid="33"/>
                                        </p:tgtEl>
                                      </p:cBhvr>
                                    </p:animEffect>
                                  </p:childTnLst>
                                </p:cTn>
                              </p:par>
                            </p:childTnLst>
                          </p:cTn>
                        </p:par>
                        <p:par>
                          <p:cTn id="14" fill="hold">
                            <p:stCondLst>
                              <p:cond delay="1000"/>
                            </p:stCondLst>
                            <p:childTnLst>
                              <p:par>
                                <p:cTn id="15" presetID="9" presetClass="entr" presetSubtype="0" fill="hold" nodeType="after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dissolve">
                                      <p:cBhvr>
                                        <p:cTn id="17" dur="500"/>
                                        <p:tgtEl>
                                          <p:spTgt spid="35"/>
                                        </p:tgtEl>
                                      </p:cBhvr>
                                    </p:animEffect>
                                  </p:childTnLst>
                                </p:cTn>
                              </p:par>
                            </p:childTnLst>
                          </p:cTn>
                        </p:par>
                        <p:par>
                          <p:cTn id="18" fill="hold">
                            <p:stCondLst>
                              <p:cond delay="1500"/>
                            </p:stCondLst>
                            <p:childTnLst>
                              <p:par>
                                <p:cTn id="19" presetID="21" presetClass="entr" presetSubtype="2" fill="hold" nodeType="afterEffect">
                                  <p:stCondLst>
                                    <p:cond delay="0"/>
                                  </p:stCondLst>
                                  <p:childTnLst>
                                    <p:set>
                                      <p:cBhvr>
                                        <p:cTn id="20" dur="1" fill="hold">
                                          <p:stCondLst>
                                            <p:cond delay="0"/>
                                          </p:stCondLst>
                                        </p:cTn>
                                        <p:tgtEl>
                                          <p:spTgt spid="52"/>
                                        </p:tgtEl>
                                        <p:attrNameLst>
                                          <p:attrName>style.visibility</p:attrName>
                                        </p:attrNameLst>
                                      </p:cBhvr>
                                      <p:to>
                                        <p:strVal val="visible"/>
                                      </p:to>
                                    </p:set>
                                    <p:animEffect transition="in" filter="wheel(2)">
                                      <p:cBhvr>
                                        <p:cTn id="21" dur="500"/>
                                        <p:tgtEl>
                                          <p:spTgt spid="52"/>
                                        </p:tgtEl>
                                      </p:cBhvr>
                                    </p:animEffect>
                                  </p:childTnLst>
                                </p:cTn>
                              </p:par>
                              <p:par>
                                <p:cTn id="22" presetID="9" presetClass="entr" presetSubtype="0"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dissolve">
                                      <p:cBhvr>
                                        <p:cTn id="24" dur="500"/>
                                        <p:tgtEl>
                                          <p:spTgt spid="23"/>
                                        </p:tgtEl>
                                      </p:cBhvr>
                                    </p:animEffect>
                                  </p:childTnLst>
                                </p:cTn>
                              </p:par>
                              <p:par>
                                <p:cTn id="25" presetID="1" presetClass="entr" presetSubtype="0" fill="hold" nodeType="withEffect">
                                  <p:stCondLst>
                                    <p:cond delay="0"/>
                                  </p:stCondLst>
                                  <p:childTnLst>
                                    <p:set>
                                      <p:cBhvr>
                                        <p:cTn id="26" dur="1" fill="hold">
                                          <p:stCondLst>
                                            <p:cond delay="0"/>
                                          </p:stCondLst>
                                        </p:cTn>
                                        <p:tgtEl>
                                          <p:spTgt spid="2060"/>
                                        </p:tgtEl>
                                        <p:attrNameLst>
                                          <p:attrName>style.visibility</p:attrName>
                                        </p:attrNameLst>
                                      </p:cBhvr>
                                      <p:to>
                                        <p:strVal val="visible"/>
                                      </p:to>
                                    </p:set>
                                  </p:childTnLst>
                                </p:cTn>
                              </p:par>
                            </p:childTnLst>
                          </p:cTn>
                        </p:par>
                        <p:par>
                          <p:cTn id="27" fill="hold">
                            <p:stCondLst>
                              <p:cond delay="2000"/>
                            </p:stCondLst>
                            <p:childTnLst>
                              <p:par>
                                <p:cTn id="28" presetID="21" presetClass="entr" presetSubtype="2" fill="hold" nodeType="afterEffect">
                                  <p:stCondLst>
                                    <p:cond delay="0"/>
                                  </p:stCondLst>
                                  <p:childTnLst>
                                    <p:set>
                                      <p:cBhvr>
                                        <p:cTn id="29" dur="1" fill="hold">
                                          <p:stCondLst>
                                            <p:cond delay="0"/>
                                          </p:stCondLst>
                                        </p:cTn>
                                        <p:tgtEl>
                                          <p:spTgt spid="48"/>
                                        </p:tgtEl>
                                        <p:attrNameLst>
                                          <p:attrName>style.visibility</p:attrName>
                                        </p:attrNameLst>
                                      </p:cBhvr>
                                      <p:to>
                                        <p:strVal val="visible"/>
                                      </p:to>
                                    </p:set>
                                    <p:animEffect transition="in" filter="wheel(2)">
                                      <p:cBhvr>
                                        <p:cTn id="30" dur="500"/>
                                        <p:tgtEl>
                                          <p:spTgt spid="48"/>
                                        </p:tgtEl>
                                      </p:cBhvr>
                                    </p:animEffect>
                                  </p:childTnLst>
                                </p:cTn>
                              </p:par>
                              <p:par>
                                <p:cTn id="31" presetID="9" presetClass="entr" presetSubtype="0" fill="hold" nodeType="with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dissolve">
                                      <p:cBhvr>
                                        <p:cTn id="33" dur="500"/>
                                        <p:tgtEl>
                                          <p:spTgt spid="24"/>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86"/>
                                        </p:tgtEl>
                                        <p:attrNameLst>
                                          <p:attrName>style.visibility</p:attrName>
                                        </p:attrNameLst>
                                      </p:cBhvr>
                                      <p:to>
                                        <p:strVal val="visible"/>
                                      </p:to>
                                    </p:set>
                                    <p:animEffect transition="in" filter="dissolve">
                                      <p:cBhvr>
                                        <p:cTn id="36" dur="500"/>
                                        <p:tgtEl>
                                          <p:spTgt spid="86"/>
                                        </p:tgtEl>
                                      </p:cBhvr>
                                    </p:animEffect>
                                  </p:childTnLst>
                                </p:cTn>
                              </p:par>
                              <p:par>
                                <p:cTn id="37" presetID="1" presetClass="entr" presetSubtype="0" fill="hold" nodeType="withEffect">
                                  <p:stCondLst>
                                    <p:cond delay="0"/>
                                  </p:stCondLst>
                                  <p:childTnLst>
                                    <p:set>
                                      <p:cBhvr>
                                        <p:cTn id="38" dur="1" fill="hold">
                                          <p:stCondLst>
                                            <p:cond delay="0"/>
                                          </p:stCondLst>
                                        </p:cTn>
                                        <p:tgtEl>
                                          <p:spTgt spid="2058"/>
                                        </p:tgtEl>
                                        <p:attrNameLst>
                                          <p:attrName>style.visibility</p:attrName>
                                        </p:attrNameLst>
                                      </p:cBhvr>
                                      <p:to>
                                        <p:strVal val="visible"/>
                                      </p:to>
                                    </p:set>
                                  </p:childTnLst>
                                </p:cTn>
                              </p:par>
                            </p:childTnLst>
                          </p:cTn>
                        </p:par>
                        <p:par>
                          <p:cTn id="39" fill="hold">
                            <p:stCondLst>
                              <p:cond delay="2500"/>
                            </p:stCondLst>
                            <p:childTnLst>
                              <p:par>
                                <p:cTn id="40" presetID="21" presetClass="entr" presetSubtype="2" fill="hold" nodeType="afterEffect">
                                  <p:stCondLst>
                                    <p:cond delay="0"/>
                                  </p:stCondLst>
                                  <p:childTnLst>
                                    <p:set>
                                      <p:cBhvr>
                                        <p:cTn id="41" dur="1" fill="hold">
                                          <p:stCondLst>
                                            <p:cond delay="0"/>
                                          </p:stCondLst>
                                        </p:cTn>
                                        <p:tgtEl>
                                          <p:spTgt spid="49"/>
                                        </p:tgtEl>
                                        <p:attrNameLst>
                                          <p:attrName>style.visibility</p:attrName>
                                        </p:attrNameLst>
                                      </p:cBhvr>
                                      <p:to>
                                        <p:strVal val="visible"/>
                                      </p:to>
                                    </p:set>
                                    <p:animEffect transition="in" filter="wheel(2)">
                                      <p:cBhvr>
                                        <p:cTn id="42" dur="500"/>
                                        <p:tgtEl>
                                          <p:spTgt spid="49"/>
                                        </p:tgtEl>
                                      </p:cBhvr>
                                    </p:animEffect>
                                  </p:childTnLst>
                                </p:cTn>
                              </p:par>
                              <p:par>
                                <p:cTn id="43" presetID="9" presetClass="entr" presetSubtype="0" fill="hold" nodeType="withEffect">
                                  <p:stCondLst>
                                    <p:cond delay="0"/>
                                  </p:stCondLst>
                                  <p:childTnLst>
                                    <p:set>
                                      <p:cBhvr>
                                        <p:cTn id="44" dur="1" fill="hold">
                                          <p:stCondLst>
                                            <p:cond delay="0"/>
                                          </p:stCondLst>
                                        </p:cTn>
                                        <p:tgtEl>
                                          <p:spTgt spid="42"/>
                                        </p:tgtEl>
                                        <p:attrNameLst>
                                          <p:attrName>style.visibility</p:attrName>
                                        </p:attrNameLst>
                                      </p:cBhvr>
                                      <p:to>
                                        <p:strVal val="visible"/>
                                      </p:to>
                                    </p:set>
                                    <p:animEffect transition="in" filter="dissolve">
                                      <p:cBhvr>
                                        <p:cTn id="45" dur="500"/>
                                        <p:tgtEl>
                                          <p:spTgt spid="42"/>
                                        </p:tgtEl>
                                      </p:cBhvr>
                                    </p:animEffect>
                                  </p:childTnLst>
                                </p:cTn>
                              </p:par>
                              <p:par>
                                <p:cTn id="46" presetID="9" presetClass="entr" presetSubtype="0" fill="hold" grpId="0" nodeType="withEffect">
                                  <p:stCondLst>
                                    <p:cond delay="0"/>
                                  </p:stCondLst>
                                  <p:childTnLst>
                                    <p:set>
                                      <p:cBhvr>
                                        <p:cTn id="47" dur="1" fill="hold">
                                          <p:stCondLst>
                                            <p:cond delay="0"/>
                                          </p:stCondLst>
                                        </p:cTn>
                                        <p:tgtEl>
                                          <p:spTgt spid="87"/>
                                        </p:tgtEl>
                                        <p:attrNameLst>
                                          <p:attrName>style.visibility</p:attrName>
                                        </p:attrNameLst>
                                      </p:cBhvr>
                                      <p:to>
                                        <p:strVal val="visible"/>
                                      </p:to>
                                    </p:set>
                                    <p:animEffect transition="in" filter="dissolve">
                                      <p:cBhvr>
                                        <p:cTn id="48" dur="500"/>
                                        <p:tgtEl>
                                          <p:spTgt spid="87"/>
                                        </p:tgtEl>
                                      </p:cBhvr>
                                    </p:animEffect>
                                  </p:childTnLst>
                                </p:cTn>
                              </p:par>
                              <p:par>
                                <p:cTn id="49" presetID="1" presetClass="entr" presetSubtype="0" fill="hold" nodeType="withEffect">
                                  <p:stCondLst>
                                    <p:cond delay="0"/>
                                  </p:stCondLst>
                                  <p:childTnLst>
                                    <p:set>
                                      <p:cBhvr>
                                        <p:cTn id="50" dur="1" fill="hold">
                                          <p:stCondLst>
                                            <p:cond delay="0"/>
                                          </p:stCondLst>
                                        </p:cTn>
                                        <p:tgtEl>
                                          <p:spTgt spid="2056"/>
                                        </p:tgtEl>
                                        <p:attrNameLst>
                                          <p:attrName>style.visibility</p:attrName>
                                        </p:attrNameLst>
                                      </p:cBhvr>
                                      <p:to>
                                        <p:strVal val="visible"/>
                                      </p:to>
                                    </p:set>
                                  </p:childTnLst>
                                </p:cTn>
                              </p:par>
                            </p:childTnLst>
                          </p:cTn>
                        </p:par>
                        <p:par>
                          <p:cTn id="51" fill="hold">
                            <p:stCondLst>
                              <p:cond delay="3000"/>
                            </p:stCondLst>
                            <p:childTnLst>
                              <p:par>
                                <p:cTn id="52" presetID="21" presetClass="entr" presetSubtype="2" fill="hold" nodeType="afterEffect">
                                  <p:stCondLst>
                                    <p:cond delay="0"/>
                                  </p:stCondLst>
                                  <p:childTnLst>
                                    <p:set>
                                      <p:cBhvr>
                                        <p:cTn id="53" dur="1" fill="hold">
                                          <p:stCondLst>
                                            <p:cond delay="0"/>
                                          </p:stCondLst>
                                        </p:cTn>
                                        <p:tgtEl>
                                          <p:spTgt spid="50"/>
                                        </p:tgtEl>
                                        <p:attrNameLst>
                                          <p:attrName>style.visibility</p:attrName>
                                        </p:attrNameLst>
                                      </p:cBhvr>
                                      <p:to>
                                        <p:strVal val="visible"/>
                                      </p:to>
                                    </p:set>
                                    <p:animEffect transition="in" filter="wheel(2)">
                                      <p:cBhvr>
                                        <p:cTn id="54" dur="500"/>
                                        <p:tgtEl>
                                          <p:spTgt spid="50"/>
                                        </p:tgtEl>
                                      </p:cBhvr>
                                    </p:animEffect>
                                  </p:childTnLst>
                                </p:cTn>
                              </p:par>
                              <p:par>
                                <p:cTn id="55" presetID="9" presetClass="entr" presetSubtype="0" fill="hold" nodeType="with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dissolve">
                                      <p:cBhvr>
                                        <p:cTn id="57" dur="500"/>
                                        <p:tgtEl>
                                          <p:spTgt spid="26"/>
                                        </p:tgtEl>
                                      </p:cBhvr>
                                    </p:animEffect>
                                  </p:childTnLst>
                                </p:cTn>
                              </p:par>
                              <p:par>
                                <p:cTn id="58" presetID="9" presetClass="entr" presetSubtype="0" fill="hold" grpId="0" nodeType="withEffect">
                                  <p:stCondLst>
                                    <p:cond delay="0"/>
                                  </p:stCondLst>
                                  <p:childTnLst>
                                    <p:set>
                                      <p:cBhvr>
                                        <p:cTn id="59" dur="1" fill="hold">
                                          <p:stCondLst>
                                            <p:cond delay="0"/>
                                          </p:stCondLst>
                                        </p:cTn>
                                        <p:tgtEl>
                                          <p:spTgt spid="85"/>
                                        </p:tgtEl>
                                        <p:attrNameLst>
                                          <p:attrName>style.visibility</p:attrName>
                                        </p:attrNameLst>
                                      </p:cBhvr>
                                      <p:to>
                                        <p:strVal val="visible"/>
                                      </p:to>
                                    </p:set>
                                    <p:animEffect transition="in" filter="dissolve">
                                      <p:cBhvr>
                                        <p:cTn id="60" dur="500"/>
                                        <p:tgtEl>
                                          <p:spTgt spid="85"/>
                                        </p:tgtEl>
                                      </p:cBhvr>
                                    </p:animEffect>
                                  </p:childTnLst>
                                </p:cTn>
                              </p:par>
                              <p:par>
                                <p:cTn id="61" presetID="1" presetClass="entr" presetSubtype="0" fill="hold" nodeType="withEffect">
                                  <p:stCondLst>
                                    <p:cond delay="0"/>
                                  </p:stCondLst>
                                  <p:childTnLst>
                                    <p:set>
                                      <p:cBhvr>
                                        <p:cTn id="62" dur="1" fill="hold">
                                          <p:stCondLst>
                                            <p:cond delay="0"/>
                                          </p:stCondLst>
                                        </p:cTn>
                                        <p:tgtEl>
                                          <p:spTgt spid="21"/>
                                        </p:tgtEl>
                                        <p:attrNameLst>
                                          <p:attrName>style.visibility</p:attrName>
                                        </p:attrNameLst>
                                      </p:cBhvr>
                                      <p:to>
                                        <p:strVal val="visible"/>
                                      </p:to>
                                    </p:set>
                                  </p:childTnLst>
                                </p:cTn>
                              </p:par>
                              <p:par>
                                <p:cTn id="63" presetID="9" presetClass="entr" presetSubtype="0" fill="hold" grpId="0" nodeType="withEffect">
                                  <p:stCondLst>
                                    <p:cond delay="0"/>
                                  </p:stCondLst>
                                  <p:childTnLst>
                                    <p:set>
                                      <p:cBhvr>
                                        <p:cTn id="64" dur="1" fill="hold">
                                          <p:stCondLst>
                                            <p:cond delay="0"/>
                                          </p:stCondLst>
                                        </p:cTn>
                                        <p:tgtEl>
                                          <p:spTgt spid="28"/>
                                        </p:tgtEl>
                                        <p:attrNameLst>
                                          <p:attrName>style.visibility</p:attrName>
                                        </p:attrNameLst>
                                      </p:cBhvr>
                                      <p:to>
                                        <p:strVal val="visible"/>
                                      </p:to>
                                    </p:set>
                                    <p:animEffect transition="in" filter="dissolve">
                                      <p:cBhvr>
                                        <p:cTn id="65" dur="500"/>
                                        <p:tgtEl>
                                          <p:spTgt spid="28"/>
                                        </p:tgtEl>
                                      </p:cBhvr>
                                    </p:animEffect>
                                  </p:childTnLst>
                                </p:cTn>
                              </p:par>
                            </p:childTnLst>
                          </p:cTn>
                        </p:par>
                        <p:par>
                          <p:cTn id="66" fill="hold">
                            <p:stCondLst>
                              <p:cond delay="3500"/>
                            </p:stCondLst>
                            <p:childTnLst>
                              <p:par>
                                <p:cTn id="67" presetID="21" presetClass="entr" presetSubtype="2" fill="hold" nodeType="afterEffect">
                                  <p:stCondLst>
                                    <p:cond delay="0"/>
                                  </p:stCondLst>
                                  <p:childTnLst>
                                    <p:set>
                                      <p:cBhvr>
                                        <p:cTn id="68" dur="1" fill="hold">
                                          <p:stCondLst>
                                            <p:cond delay="0"/>
                                          </p:stCondLst>
                                        </p:cTn>
                                        <p:tgtEl>
                                          <p:spTgt spid="51"/>
                                        </p:tgtEl>
                                        <p:attrNameLst>
                                          <p:attrName>style.visibility</p:attrName>
                                        </p:attrNameLst>
                                      </p:cBhvr>
                                      <p:to>
                                        <p:strVal val="visible"/>
                                      </p:to>
                                    </p:set>
                                    <p:animEffect transition="in" filter="wheel(2)">
                                      <p:cBhvr>
                                        <p:cTn id="69" dur="500"/>
                                        <p:tgtEl>
                                          <p:spTgt spid="51"/>
                                        </p:tgtEl>
                                      </p:cBhvr>
                                    </p:animEffect>
                                  </p:childTnLst>
                                </p:cTn>
                              </p:par>
                              <p:par>
                                <p:cTn id="70" presetID="9" presetClass="entr" presetSubtype="0" fill="hold" nodeType="withEffect">
                                  <p:stCondLst>
                                    <p:cond delay="0"/>
                                  </p:stCondLst>
                                  <p:childTnLst>
                                    <p:set>
                                      <p:cBhvr>
                                        <p:cTn id="71" dur="1" fill="hold">
                                          <p:stCondLst>
                                            <p:cond delay="0"/>
                                          </p:stCondLst>
                                        </p:cTn>
                                        <p:tgtEl>
                                          <p:spTgt spid="27"/>
                                        </p:tgtEl>
                                        <p:attrNameLst>
                                          <p:attrName>style.visibility</p:attrName>
                                        </p:attrNameLst>
                                      </p:cBhvr>
                                      <p:to>
                                        <p:strVal val="visible"/>
                                      </p:to>
                                    </p:set>
                                    <p:animEffect transition="in" filter="dissolve">
                                      <p:cBhvr>
                                        <p:cTn id="72" dur="500"/>
                                        <p:tgtEl>
                                          <p:spTgt spid="27"/>
                                        </p:tgtEl>
                                      </p:cBhvr>
                                    </p:animEffect>
                                  </p:childTnLst>
                                </p:cTn>
                              </p:par>
                              <p:par>
                                <p:cTn id="73" presetID="9" presetClass="entr" presetSubtype="0" fill="hold" grpId="0" nodeType="withEffect">
                                  <p:stCondLst>
                                    <p:cond delay="0"/>
                                  </p:stCondLst>
                                  <p:childTnLst>
                                    <p:set>
                                      <p:cBhvr>
                                        <p:cTn id="74" dur="1" fill="hold">
                                          <p:stCondLst>
                                            <p:cond delay="0"/>
                                          </p:stCondLst>
                                        </p:cTn>
                                        <p:tgtEl>
                                          <p:spTgt spid="88"/>
                                        </p:tgtEl>
                                        <p:attrNameLst>
                                          <p:attrName>style.visibility</p:attrName>
                                        </p:attrNameLst>
                                      </p:cBhvr>
                                      <p:to>
                                        <p:strVal val="visible"/>
                                      </p:to>
                                    </p:set>
                                    <p:animEffect transition="in" filter="dissolve">
                                      <p:cBhvr>
                                        <p:cTn id="75" dur="500"/>
                                        <p:tgtEl>
                                          <p:spTgt spid="88"/>
                                        </p:tgtEl>
                                      </p:cBhvr>
                                    </p:animEffect>
                                  </p:childTnLst>
                                </p:cTn>
                              </p:par>
                              <p:par>
                                <p:cTn id="76" presetID="9" presetClass="entr" presetSubtype="0" fill="hold" nodeType="withEffect">
                                  <p:stCondLst>
                                    <p:cond delay="0"/>
                                  </p:stCondLst>
                                  <p:childTnLst>
                                    <p:set>
                                      <p:cBhvr>
                                        <p:cTn id="77" dur="1" fill="hold">
                                          <p:stCondLst>
                                            <p:cond delay="0"/>
                                          </p:stCondLst>
                                        </p:cTn>
                                        <p:tgtEl>
                                          <p:spTgt spid="68"/>
                                        </p:tgtEl>
                                        <p:attrNameLst>
                                          <p:attrName>style.visibility</p:attrName>
                                        </p:attrNameLst>
                                      </p:cBhvr>
                                      <p:to>
                                        <p:strVal val="visible"/>
                                      </p:to>
                                    </p:set>
                                    <p:animEffect transition="in" filter="dissolve">
                                      <p:cBhvr>
                                        <p:cTn id="78"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animBg="1"/>
      <p:bldP spid="85" grpId="0" animBg="1"/>
      <p:bldP spid="86" grpId="0" animBg="1"/>
      <p:bldP spid="87" grpId="0" animBg="1"/>
      <p:bldP spid="28" grpId="0"/>
      <p:bldP spid="30"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3A3A3A"/>
        </a:solidFill>
        <a:effectLst/>
      </p:bgPr>
    </p:bg>
    <p:spTree>
      <p:nvGrpSpPr>
        <p:cNvPr id="1" name="">
          <a:extLst>
            <a:ext uri="{FF2B5EF4-FFF2-40B4-BE49-F238E27FC236}">
              <a16:creationId xmlns:a16="http://schemas.microsoft.com/office/drawing/2014/main" id="{20108366-3BBD-0E19-D32C-4236D0DDB26F}"/>
            </a:ext>
          </a:extLst>
        </p:cNvPr>
        <p:cNvGrpSpPr/>
        <p:nvPr/>
      </p:nvGrpSpPr>
      <p:grpSpPr>
        <a:xfrm>
          <a:off x="0" y="0"/>
          <a:ext cx="0" cy="0"/>
          <a:chOff x="0" y="0"/>
          <a:chExt cx="0" cy="0"/>
        </a:xfrm>
      </p:grpSpPr>
      <p:sp>
        <p:nvSpPr>
          <p:cNvPr id="2" name="Rounded Rectangle 1">
            <a:extLst>
              <a:ext uri="{FF2B5EF4-FFF2-40B4-BE49-F238E27FC236}">
                <a16:creationId xmlns:a16="http://schemas.microsoft.com/office/drawing/2014/main" id="{A24C2565-28F6-774E-D6DA-2A0A7D93DCA4}"/>
              </a:ext>
            </a:extLst>
          </p:cNvPr>
          <p:cNvSpPr/>
          <p:nvPr/>
        </p:nvSpPr>
        <p:spPr>
          <a:xfrm>
            <a:off x="593575" y="3602404"/>
            <a:ext cx="3024000" cy="1152000"/>
          </a:xfrm>
          <a:prstGeom prst="roundRect">
            <a:avLst/>
          </a:prstGeom>
          <a:noFill/>
          <a:ln w="38100">
            <a:solidFill>
              <a:srgbClr val="00958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T" sz="2000" b="1" dirty="0">
                <a:solidFill>
                  <a:srgbClr val="FFFF99"/>
                </a:solidFill>
              </a:rPr>
              <a:t>WP1: Brain Resilience in Early Life</a:t>
            </a:r>
          </a:p>
        </p:txBody>
      </p:sp>
      <p:sp>
        <p:nvSpPr>
          <p:cNvPr id="3" name="Rounded Rectangle 2">
            <a:extLst>
              <a:ext uri="{FF2B5EF4-FFF2-40B4-BE49-F238E27FC236}">
                <a16:creationId xmlns:a16="http://schemas.microsoft.com/office/drawing/2014/main" id="{9797FDCD-C699-14EF-1BA5-625582EE8AEA}"/>
              </a:ext>
            </a:extLst>
          </p:cNvPr>
          <p:cNvSpPr/>
          <p:nvPr/>
        </p:nvSpPr>
        <p:spPr>
          <a:xfrm>
            <a:off x="1248574" y="2248979"/>
            <a:ext cx="3024000" cy="1152000"/>
          </a:xfrm>
          <a:prstGeom prst="roundRect">
            <a:avLst/>
          </a:prstGeom>
          <a:noFill/>
          <a:ln w="38100">
            <a:solidFill>
              <a:srgbClr val="00958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T" sz="2000" b="1" dirty="0">
                <a:solidFill>
                  <a:srgbClr val="FFFF99"/>
                </a:solidFill>
              </a:rPr>
              <a:t>WP2: Brain Resilience in Later Life</a:t>
            </a:r>
          </a:p>
        </p:txBody>
      </p:sp>
      <p:sp>
        <p:nvSpPr>
          <p:cNvPr id="4" name="Rounded Rectangle 3">
            <a:extLst>
              <a:ext uri="{FF2B5EF4-FFF2-40B4-BE49-F238E27FC236}">
                <a16:creationId xmlns:a16="http://schemas.microsoft.com/office/drawing/2014/main" id="{78E2E9C0-38ED-DD4C-0CF4-C6E1961FB9CF}"/>
              </a:ext>
            </a:extLst>
          </p:cNvPr>
          <p:cNvSpPr/>
          <p:nvPr/>
        </p:nvSpPr>
        <p:spPr>
          <a:xfrm>
            <a:off x="4515846" y="977382"/>
            <a:ext cx="3024000" cy="1152000"/>
          </a:xfrm>
          <a:prstGeom prst="roundRect">
            <a:avLst/>
          </a:prstGeom>
          <a:noFill/>
          <a:ln w="38100">
            <a:solidFill>
              <a:srgbClr val="00958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T" sz="2000" b="1" dirty="0">
                <a:solidFill>
                  <a:srgbClr val="FFFF99"/>
                </a:solidFill>
              </a:rPr>
              <a:t>WP3: Long-Term Impact of Early Adversities</a:t>
            </a:r>
          </a:p>
        </p:txBody>
      </p:sp>
      <p:sp>
        <p:nvSpPr>
          <p:cNvPr id="6" name="Rounded Rectangle 5">
            <a:extLst>
              <a:ext uri="{FF2B5EF4-FFF2-40B4-BE49-F238E27FC236}">
                <a16:creationId xmlns:a16="http://schemas.microsoft.com/office/drawing/2014/main" id="{A2720017-1330-6F73-2FBF-B4692E096D85}"/>
              </a:ext>
            </a:extLst>
          </p:cNvPr>
          <p:cNvSpPr/>
          <p:nvPr/>
        </p:nvSpPr>
        <p:spPr>
          <a:xfrm>
            <a:off x="7932936" y="2248979"/>
            <a:ext cx="3024000" cy="1152000"/>
          </a:xfrm>
          <a:prstGeom prst="roundRect">
            <a:avLst/>
          </a:prstGeom>
          <a:noFill/>
          <a:ln w="38100">
            <a:solidFill>
              <a:srgbClr val="00958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T" sz="2000" b="1" dirty="0">
                <a:solidFill>
                  <a:srgbClr val="FFFF99"/>
                </a:solidFill>
              </a:rPr>
              <a:t>WP4: Fostering Brain Resilience</a:t>
            </a:r>
          </a:p>
        </p:txBody>
      </p:sp>
      <p:sp>
        <p:nvSpPr>
          <p:cNvPr id="7" name="Rounded Rectangle 6">
            <a:extLst>
              <a:ext uri="{FF2B5EF4-FFF2-40B4-BE49-F238E27FC236}">
                <a16:creationId xmlns:a16="http://schemas.microsoft.com/office/drawing/2014/main" id="{C1D4ECC1-466C-40AC-A138-38B915A7C3A3}"/>
              </a:ext>
            </a:extLst>
          </p:cNvPr>
          <p:cNvSpPr/>
          <p:nvPr/>
        </p:nvSpPr>
        <p:spPr>
          <a:xfrm>
            <a:off x="8637789" y="3602404"/>
            <a:ext cx="3024000" cy="1143380"/>
          </a:xfrm>
          <a:prstGeom prst="roundRect">
            <a:avLst/>
          </a:prstGeom>
          <a:noFill/>
          <a:ln w="38100">
            <a:solidFill>
              <a:srgbClr val="00958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T" sz="2000" b="1" dirty="0">
                <a:solidFill>
                  <a:srgbClr val="FFFF99"/>
                </a:solidFill>
              </a:rPr>
              <a:t>WP5</a:t>
            </a:r>
            <a:r>
              <a:rPr lang="en-IT" sz="2000" b="1">
                <a:solidFill>
                  <a:srgbClr val="FFFF99"/>
                </a:solidFill>
              </a:rPr>
              <a:t>: Techn</a:t>
            </a:r>
            <a:r>
              <a:rPr lang="it-IT" sz="2000" b="1" dirty="0">
                <a:solidFill>
                  <a:srgbClr val="FFFF99"/>
                </a:solidFill>
              </a:rPr>
              <a:t>o</a:t>
            </a:r>
            <a:r>
              <a:rPr lang="en-IT" sz="2000" b="1">
                <a:solidFill>
                  <a:srgbClr val="FFFF99"/>
                </a:solidFill>
              </a:rPr>
              <a:t>logy </a:t>
            </a:r>
            <a:r>
              <a:rPr lang="en-IT" sz="2000" b="1" dirty="0">
                <a:solidFill>
                  <a:srgbClr val="FFFF99"/>
                </a:solidFill>
              </a:rPr>
              <a:t>Transfer/Research Valorization </a:t>
            </a:r>
          </a:p>
        </p:txBody>
      </p:sp>
      <p:sp>
        <p:nvSpPr>
          <p:cNvPr id="13" name="Rounded Rectangle 12">
            <a:extLst>
              <a:ext uri="{FF2B5EF4-FFF2-40B4-BE49-F238E27FC236}">
                <a16:creationId xmlns:a16="http://schemas.microsoft.com/office/drawing/2014/main" id="{14E8F560-8F06-DEBA-430C-5A4811E3CF82}"/>
              </a:ext>
            </a:extLst>
          </p:cNvPr>
          <p:cNvSpPr/>
          <p:nvPr/>
        </p:nvSpPr>
        <p:spPr>
          <a:xfrm>
            <a:off x="2033666" y="5291709"/>
            <a:ext cx="8124668" cy="1143380"/>
          </a:xfrm>
          <a:prstGeom prst="roundRect">
            <a:avLst/>
          </a:prstGeom>
          <a:no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IT" sz="2000" b="1" dirty="0">
                <a:solidFill>
                  <a:srgbClr val="FFFF99"/>
                </a:solidFill>
              </a:rPr>
              <a:t>Istituti (2</a:t>
            </a:r>
            <a:r>
              <a:rPr lang="it-IT" sz="2000" b="1" dirty="0">
                <a:solidFill>
                  <a:srgbClr val="FFFF99"/>
                </a:solidFill>
              </a:rPr>
              <a:t>4</a:t>
            </a:r>
            <a:r>
              <a:rPr lang="en-IT" sz="2000" b="1" dirty="0">
                <a:solidFill>
                  <a:srgbClr val="FFFF99"/>
                </a:solidFill>
              </a:rPr>
              <a:t>)</a:t>
            </a:r>
            <a:r>
              <a:rPr lang="en-IT" sz="2000" dirty="0">
                <a:solidFill>
                  <a:srgbClr val="FFFF99"/>
                </a:solidFill>
              </a:rPr>
              <a:t>:</a:t>
            </a:r>
            <a:r>
              <a:rPr lang="en-IT" sz="2000" dirty="0">
                <a:solidFill>
                  <a:schemeClr val="bg1"/>
                </a:solidFill>
              </a:rPr>
              <a:t> IN, IEOS, ISC, IBBC, IBF, IBSBC, IBPM, IBIOM, IFC,</a:t>
            </a:r>
            <a:r>
              <a:rPr lang="it-IT" sz="2000" dirty="0">
                <a:solidFill>
                  <a:schemeClr val="bg1"/>
                </a:solidFill>
              </a:rPr>
              <a:t> IFT,</a:t>
            </a:r>
            <a:r>
              <a:rPr lang="en-IT" sz="2000" dirty="0">
                <a:solidFill>
                  <a:schemeClr val="bg1"/>
                </a:solidFill>
              </a:rPr>
              <a:t> IGB, IMAA, IRGB, IRISS, IRET, ISTI, ISASI, ISAC, NANO, INO, IBE, IRIB, IAC, IIA</a:t>
            </a:r>
          </a:p>
          <a:p>
            <a:pPr algn="just"/>
            <a:r>
              <a:rPr lang="en-IT" sz="2000" b="1" dirty="0">
                <a:solidFill>
                  <a:srgbClr val="FFFF99"/>
                </a:solidFill>
              </a:rPr>
              <a:t>Dipartimenti (4)</a:t>
            </a:r>
            <a:r>
              <a:rPr lang="en-IT" sz="2000" dirty="0">
                <a:solidFill>
                  <a:srgbClr val="FFFF99"/>
                </a:solidFill>
              </a:rPr>
              <a:t>: </a:t>
            </a:r>
            <a:r>
              <a:rPr lang="en-IT" sz="2000" dirty="0">
                <a:solidFill>
                  <a:schemeClr val="bg1"/>
                </a:solidFill>
              </a:rPr>
              <a:t>DSB, DSFTM, DSSTTA, DIITET</a:t>
            </a:r>
          </a:p>
        </p:txBody>
      </p:sp>
      <p:sp>
        <p:nvSpPr>
          <p:cNvPr id="16" name="Rettangolo 15">
            <a:extLst>
              <a:ext uri="{FF2B5EF4-FFF2-40B4-BE49-F238E27FC236}">
                <a16:creationId xmlns:a16="http://schemas.microsoft.com/office/drawing/2014/main" id="{A4CEED88-F6BF-5739-7A11-61BBB97CD6E9}"/>
              </a:ext>
            </a:extLst>
          </p:cNvPr>
          <p:cNvSpPr/>
          <p:nvPr/>
        </p:nvSpPr>
        <p:spPr>
          <a:xfrm>
            <a:off x="0" y="0"/>
            <a:ext cx="12192000" cy="711822"/>
          </a:xfrm>
          <a:prstGeom prst="rect">
            <a:avLst/>
          </a:prstGeom>
          <a:solidFill>
            <a:schemeClr val="bg2">
              <a:lumMod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Rettangolo 16">
            <a:extLst>
              <a:ext uri="{FF2B5EF4-FFF2-40B4-BE49-F238E27FC236}">
                <a16:creationId xmlns:a16="http://schemas.microsoft.com/office/drawing/2014/main" id="{D91BED7E-54A0-5C30-1D4B-13254F296B5B}"/>
              </a:ext>
            </a:extLst>
          </p:cNvPr>
          <p:cNvSpPr/>
          <p:nvPr/>
        </p:nvSpPr>
        <p:spPr>
          <a:xfrm>
            <a:off x="1666" y="6400001"/>
            <a:ext cx="12190334" cy="452522"/>
          </a:xfrm>
          <a:prstGeom prst="rect">
            <a:avLst/>
          </a:prstGeom>
          <a:solidFill>
            <a:schemeClr val="bg2">
              <a:lumMod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it-IT" spc="600" dirty="0">
                <a:solidFill>
                  <a:srgbClr val="FFFF99"/>
                </a:solidFill>
                <a:latin typeface="+mj-lt"/>
              </a:rPr>
              <a:t>LOTUS</a:t>
            </a:r>
          </a:p>
        </p:txBody>
      </p:sp>
      <p:sp>
        <p:nvSpPr>
          <p:cNvPr id="18" name="Rounded Rectangle 8">
            <a:extLst>
              <a:ext uri="{FF2B5EF4-FFF2-40B4-BE49-F238E27FC236}">
                <a16:creationId xmlns:a16="http://schemas.microsoft.com/office/drawing/2014/main" id="{02CC40DA-EA38-FDB8-841B-9DD9139326D1}"/>
              </a:ext>
            </a:extLst>
          </p:cNvPr>
          <p:cNvSpPr/>
          <p:nvPr/>
        </p:nvSpPr>
        <p:spPr>
          <a:xfrm>
            <a:off x="-544227" y="-139582"/>
            <a:ext cx="7019010" cy="910748"/>
          </a:xfrm>
          <a:prstGeom prst="roundRect">
            <a:avLst/>
          </a:prstGeom>
          <a:no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3200" b="1" spc="600" dirty="0">
                <a:solidFill>
                  <a:srgbClr val="FFFF99"/>
                </a:solidFill>
              </a:rPr>
              <a:t>P</a:t>
            </a:r>
            <a:r>
              <a:rPr lang="it-IT" sz="3200" b="1" spc="600" dirty="0">
                <a:solidFill>
                  <a:schemeClr val="bg1"/>
                </a:solidFill>
              </a:rPr>
              <a:t>IANO DI LAVORO</a:t>
            </a:r>
            <a:endParaRPr lang="en-IT" sz="3200" b="1" spc="600" dirty="0">
              <a:solidFill>
                <a:schemeClr val="bg1"/>
              </a:solidFill>
            </a:endParaRPr>
          </a:p>
        </p:txBody>
      </p:sp>
      <p:cxnSp>
        <p:nvCxnSpPr>
          <p:cNvPr id="19" name="Connettore diritto 18">
            <a:extLst>
              <a:ext uri="{FF2B5EF4-FFF2-40B4-BE49-F238E27FC236}">
                <a16:creationId xmlns:a16="http://schemas.microsoft.com/office/drawing/2014/main" id="{AB9C76A6-CF71-ACF0-4553-45016ABD46F5}"/>
              </a:ext>
            </a:extLst>
          </p:cNvPr>
          <p:cNvCxnSpPr>
            <a:cxnSpLocks/>
          </p:cNvCxnSpPr>
          <p:nvPr/>
        </p:nvCxnSpPr>
        <p:spPr>
          <a:xfrm>
            <a:off x="249606" y="567029"/>
            <a:ext cx="4427621" cy="0"/>
          </a:xfrm>
          <a:prstGeom prst="line">
            <a:avLst/>
          </a:prstGeom>
          <a:ln>
            <a:solidFill>
              <a:srgbClr val="FFFF99"/>
            </a:solidFill>
          </a:ln>
        </p:spPr>
        <p:style>
          <a:lnRef idx="2">
            <a:schemeClr val="accent1"/>
          </a:lnRef>
          <a:fillRef idx="0">
            <a:schemeClr val="accent1"/>
          </a:fillRef>
          <a:effectRef idx="1">
            <a:schemeClr val="accent1"/>
          </a:effectRef>
          <a:fontRef idx="minor">
            <a:schemeClr val="tx1"/>
          </a:fontRef>
        </p:style>
      </p:cxnSp>
      <p:grpSp>
        <p:nvGrpSpPr>
          <p:cNvPr id="129" name="Group 9">
            <a:extLst>
              <a:ext uri="{FF2B5EF4-FFF2-40B4-BE49-F238E27FC236}">
                <a16:creationId xmlns:a16="http://schemas.microsoft.com/office/drawing/2014/main" id="{080A2AA1-3BD8-D441-6019-ECC7D73CAC04}"/>
              </a:ext>
            </a:extLst>
          </p:cNvPr>
          <p:cNvGrpSpPr/>
          <p:nvPr/>
        </p:nvGrpSpPr>
        <p:grpSpPr>
          <a:xfrm>
            <a:off x="2558122" y="5200527"/>
            <a:ext cx="7119877" cy="295502"/>
            <a:chOff x="2517211" y="5411637"/>
            <a:chExt cx="7119877" cy="295502"/>
          </a:xfrm>
        </p:grpSpPr>
        <p:sp>
          <p:nvSpPr>
            <p:cNvPr id="130" name="Arc 10">
              <a:extLst>
                <a:ext uri="{FF2B5EF4-FFF2-40B4-BE49-F238E27FC236}">
                  <a16:creationId xmlns:a16="http://schemas.microsoft.com/office/drawing/2014/main" id="{019CB52D-7B69-C1BF-7706-2BFC05316F69}"/>
                </a:ext>
              </a:extLst>
            </p:cNvPr>
            <p:cNvSpPr/>
            <p:nvPr/>
          </p:nvSpPr>
          <p:spPr>
            <a:xfrm>
              <a:off x="2517211" y="5411637"/>
              <a:ext cx="7116198" cy="294473"/>
            </a:xfrm>
            <a:custGeom>
              <a:avLst/>
              <a:gdLst>
                <a:gd name="connsiteX0" fmla="*/ 3558099 w 7116198"/>
                <a:gd name="connsiteY0" fmla="*/ 0 h 294473"/>
                <a:gd name="connsiteX1" fmla="*/ 7116198 w 7116198"/>
                <a:gd name="connsiteY1" fmla="*/ 147237 h 294473"/>
                <a:gd name="connsiteX2" fmla="*/ 3558099 w 7116198"/>
                <a:gd name="connsiteY2" fmla="*/ 147237 h 294473"/>
                <a:gd name="connsiteX3" fmla="*/ 3558099 w 7116198"/>
                <a:gd name="connsiteY3" fmla="*/ 0 h 294473"/>
                <a:gd name="connsiteX0" fmla="*/ 3558099 w 7116198"/>
                <a:gd name="connsiteY0" fmla="*/ 0 h 294473"/>
                <a:gd name="connsiteX1" fmla="*/ 7116198 w 7116198"/>
                <a:gd name="connsiteY1" fmla="*/ 147237 h 294473"/>
              </a:gdLst>
              <a:ahLst/>
              <a:cxnLst>
                <a:cxn ang="0">
                  <a:pos x="connsiteX0" y="connsiteY0"/>
                </a:cxn>
                <a:cxn ang="0">
                  <a:pos x="connsiteX1" y="connsiteY1"/>
                </a:cxn>
              </a:cxnLst>
              <a:rect l="l" t="t" r="r" b="b"/>
              <a:pathLst>
                <a:path w="7116198" h="294473" stroke="0" extrusionOk="0">
                  <a:moveTo>
                    <a:pt x="3558099" y="0"/>
                  </a:moveTo>
                  <a:cubicBezTo>
                    <a:pt x="5517891" y="-3264"/>
                    <a:pt x="7106765" y="69460"/>
                    <a:pt x="7116198" y="147237"/>
                  </a:cubicBezTo>
                  <a:cubicBezTo>
                    <a:pt x="5616525" y="14355"/>
                    <a:pt x="3918474" y="232188"/>
                    <a:pt x="3558099" y="147237"/>
                  </a:cubicBezTo>
                  <a:cubicBezTo>
                    <a:pt x="3546114" y="97025"/>
                    <a:pt x="3565073" y="43797"/>
                    <a:pt x="3558099" y="0"/>
                  </a:cubicBezTo>
                  <a:close/>
                </a:path>
                <a:path w="7116198" h="294473" fill="none" extrusionOk="0">
                  <a:moveTo>
                    <a:pt x="3558099" y="0"/>
                  </a:moveTo>
                  <a:cubicBezTo>
                    <a:pt x="5534511" y="1344"/>
                    <a:pt x="7116886" y="64505"/>
                    <a:pt x="7116198" y="147237"/>
                  </a:cubicBezTo>
                </a:path>
                <a:path w="7116198" h="294473" fill="none" stroke="0" extrusionOk="0">
                  <a:moveTo>
                    <a:pt x="3558099" y="0"/>
                  </a:moveTo>
                  <a:cubicBezTo>
                    <a:pt x="5510898" y="-6722"/>
                    <a:pt x="7128600" y="71846"/>
                    <a:pt x="7116198" y="147237"/>
                  </a:cubicBezTo>
                </a:path>
              </a:pathLst>
            </a:custGeom>
            <a:ln w="38100">
              <a:solidFill>
                <a:srgbClr val="00B050"/>
              </a:solidFill>
              <a:extLst>
                <a:ext uri="{C807C97D-BFC1-408E-A445-0C87EB9F89A2}">
                  <ask:lineSketchStyleProps xmlns:ask="http://schemas.microsoft.com/office/drawing/2018/sketchyshapes" sd="1219033472">
                    <a:prstGeom prst="arc">
                      <a:avLst/>
                    </a:prstGeom>
                    <ask:type>
                      <ask:lineSketchCurved/>
                    </ask:type>
                  </ask:lineSketchStyleProps>
                </a:ext>
              </a:extLst>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IT">
                <a:solidFill>
                  <a:schemeClr val="bg1"/>
                </a:solidFill>
              </a:endParaRPr>
            </a:p>
          </p:txBody>
        </p:sp>
        <p:sp>
          <p:nvSpPr>
            <p:cNvPr id="131" name="Arc 11">
              <a:extLst>
                <a:ext uri="{FF2B5EF4-FFF2-40B4-BE49-F238E27FC236}">
                  <a16:creationId xmlns:a16="http://schemas.microsoft.com/office/drawing/2014/main" id="{DB462938-C620-966C-7845-363612B7C4A3}"/>
                </a:ext>
              </a:extLst>
            </p:cNvPr>
            <p:cNvSpPr/>
            <p:nvPr/>
          </p:nvSpPr>
          <p:spPr>
            <a:xfrm flipH="1">
              <a:off x="2520890" y="5412666"/>
              <a:ext cx="7116198" cy="294473"/>
            </a:xfrm>
            <a:custGeom>
              <a:avLst/>
              <a:gdLst>
                <a:gd name="connsiteX0" fmla="*/ 3558099 w 7116198"/>
                <a:gd name="connsiteY0" fmla="*/ 0 h 294473"/>
                <a:gd name="connsiteX1" fmla="*/ 7116198 w 7116198"/>
                <a:gd name="connsiteY1" fmla="*/ 147237 h 294473"/>
                <a:gd name="connsiteX2" fmla="*/ 6452020 w 7116198"/>
                <a:gd name="connsiteY2" fmla="*/ 147237 h 294473"/>
                <a:gd name="connsiteX3" fmla="*/ 5894584 w 7116198"/>
                <a:gd name="connsiteY3" fmla="*/ 147237 h 294473"/>
                <a:gd name="connsiteX4" fmla="*/ 5372729 w 7116198"/>
                <a:gd name="connsiteY4" fmla="*/ 147237 h 294473"/>
                <a:gd name="connsiteX5" fmla="*/ 4744132 w 7116198"/>
                <a:gd name="connsiteY5" fmla="*/ 147237 h 294473"/>
                <a:gd name="connsiteX6" fmla="*/ 4186696 w 7116198"/>
                <a:gd name="connsiteY6" fmla="*/ 147237 h 294473"/>
                <a:gd name="connsiteX7" fmla="*/ 3558099 w 7116198"/>
                <a:gd name="connsiteY7" fmla="*/ 147237 h 294473"/>
                <a:gd name="connsiteX8" fmla="*/ 3558099 w 7116198"/>
                <a:gd name="connsiteY8" fmla="*/ 0 h 294473"/>
                <a:gd name="connsiteX0" fmla="*/ 3558099 w 7116198"/>
                <a:gd name="connsiteY0" fmla="*/ 0 h 294473"/>
                <a:gd name="connsiteX1" fmla="*/ 7116198 w 7116198"/>
                <a:gd name="connsiteY1" fmla="*/ 147237 h 294473"/>
              </a:gdLst>
              <a:ahLst/>
              <a:cxnLst>
                <a:cxn ang="0">
                  <a:pos x="connsiteX0" y="connsiteY0"/>
                </a:cxn>
                <a:cxn ang="0">
                  <a:pos x="connsiteX1" y="connsiteY1"/>
                </a:cxn>
              </a:cxnLst>
              <a:rect l="l" t="t" r="r" b="b"/>
              <a:pathLst>
                <a:path w="7116198" h="294473" stroke="0" extrusionOk="0">
                  <a:moveTo>
                    <a:pt x="3558099" y="0"/>
                  </a:moveTo>
                  <a:cubicBezTo>
                    <a:pt x="5512964" y="-6303"/>
                    <a:pt x="7097423" y="72967"/>
                    <a:pt x="7116198" y="147237"/>
                  </a:cubicBezTo>
                  <a:cubicBezTo>
                    <a:pt x="6858250" y="170013"/>
                    <a:pt x="6645230" y="143506"/>
                    <a:pt x="6452020" y="147237"/>
                  </a:cubicBezTo>
                  <a:cubicBezTo>
                    <a:pt x="6258810" y="150968"/>
                    <a:pt x="6018421" y="136654"/>
                    <a:pt x="5894584" y="147237"/>
                  </a:cubicBezTo>
                  <a:cubicBezTo>
                    <a:pt x="5770747" y="157820"/>
                    <a:pt x="5589754" y="126227"/>
                    <a:pt x="5372729" y="147237"/>
                  </a:cubicBezTo>
                  <a:cubicBezTo>
                    <a:pt x="5155705" y="168247"/>
                    <a:pt x="4957583" y="76521"/>
                    <a:pt x="4744132" y="147237"/>
                  </a:cubicBezTo>
                  <a:cubicBezTo>
                    <a:pt x="4530681" y="217953"/>
                    <a:pt x="4302882" y="140596"/>
                    <a:pt x="4186696" y="147237"/>
                  </a:cubicBezTo>
                  <a:cubicBezTo>
                    <a:pt x="4070510" y="153878"/>
                    <a:pt x="3724261" y="76717"/>
                    <a:pt x="3558099" y="147237"/>
                  </a:cubicBezTo>
                  <a:cubicBezTo>
                    <a:pt x="3542078" y="76639"/>
                    <a:pt x="3562345" y="61556"/>
                    <a:pt x="3558099" y="0"/>
                  </a:cubicBezTo>
                  <a:close/>
                </a:path>
                <a:path w="7116198" h="294473" fill="none" extrusionOk="0">
                  <a:moveTo>
                    <a:pt x="3558099" y="0"/>
                  </a:moveTo>
                  <a:cubicBezTo>
                    <a:pt x="5500222" y="-1313"/>
                    <a:pt x="7120030" y="55411"/>
                    <a:pt x="7116198" y="147237"/>
                  </a:cubicBezTo>
                </a:path>
                <a:path w="7116198" h="294473" fill="none" stroke="0" extrusionOk="0">
                  <a:moveTo>
                    <a:pt x="3558099" y="0"/>
                  </a:moveTo>
                  <a:cubicBezTo>
                    <a:pt x="5510164" y="-15100"/>
                    <a:pt x="7119569" y="89251"/>
                    <a:pt x="7116198" y="147237"/>
                  </a:cubicBezTo>
                </a:path>
              </a:pathLst>
            </a:custGeom>
            <a:ln w="38100">
              <a:solidFill>
                <a:srgbClr val="00B050"/>
              </a:solidFill>
              <a:extLst>
                <a:ext uri="{C807C97D-BFC1-408E-A445-0C87EB9F89A2}">
                  <ask:lineSketchStyleProps xmlns:ask="http://schemas.microsoft.com/office/drawing/2018/sketchyshapes" sd="1219033472">
                    <a:prstGeom prst="arc">
                      <a:avLst/>
                    </a:prstGeom>
                    <ask:type>
                      <ask:lineSketchScribble/>
                    </ask:type>
                  </ask:lineSketchStyleProps>
                </a:ext>
              </a:extLst>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IT" dirty="0">
                <a:solidFill>
                  <a:schemeClr val="bg1"/>
                </a:solidFill>
              </a:endParaRPr>
            </a:p>
          </p:txBody>
        </p:sp>
      </p:grpSp>
      <p:grpSp>
        <p:nvGrpSpPr>
          <p:cNvPr id="132" name="Group 46">
            <a:extLst>
              <a:ext uri="{FF2B5EF4-FFF2-40B4-BE49-F238E27FC236}">
                <a16:creationId xmlns:a16="http://schemas.microsoft.com/office/drawing/2014/main" id="{A38195E1-C508-7CCD-1432-7F7DD2816949}"/>
              </a:ext>
            </a:extLst>
          </p:cNvPr>
          <p:cNvGrpSpPr>
            <a:grpSpLocks noChangeAspect="1"/>
          </p:cNvGrpSpPr>
          <p:nvPr/>
        </p:nvGrpSpPr>
        <p:grpSpPr>
          <a:xfrm>
            <a:off x="4070062" y="2682932"/>
            <a:ext cx="4051876" cy="3111875"/>
            <a:chOff x="1185832" y="1049079"/>
            <a:chExt cx="6621724" cy="5085540"/>
          </a:xfrm>
        </p:grpSpPr>
        <p:grpSp>
          <p:nvGrpSpPr>
            <p:cNvPr id="133" name="Group 47">
              <a:extLst>
                <a:ext uri="{FF2B5EF4-FFF2-40B4-BE49-F238E27FC236}">
                  <a16:creationId xmlns:a16="http://schemas.microsoft.com/office/drawing/2014/main" id="{2B33BF4B-E46F-A36C-4C41-236A27C8CB09}"/>
                </a:ext>
              </a:extLst>
            </p:cNvPr>
            <p:cNvGrpSpPr/>
            <p:nvPr/>
          </p:nvGrpSpPr>
          <p:grpSpPr>
            <a:xfrm>
              <a:off x="1584378" y="1365433"/>
              <a:ext cx="4161898" cy="4060913"/>
              <a:chOff x="1584378" y="1365433"/>
              <a:chExt cx="4161898" cy="4060913"/>
            </a:xfrm>
          </p:grpSpPr>
          <p:sp>
            <p:nvSpPr>
              <p:cNvPr id="146" name="Arc 60">
                <a:extLst>
                  <a:ext uri="{FF2B5EF4-FFF2-40B4-BE49-F238E27FC236}">
                    <a16:creationId xmlns:a16="http://schemas.microsoft.com/office/drawing/2014/main" id="{6B3C998A-3F32-F7EA-7BD2-7E86B084D069}"/>
                  </a:ext>
                </a:extLst>
              </p:cNvPr>
              <p:cNvSpPr/>
              <p:nvPr/>
            </p:nvSpPr>
            <p:spPr>
              <a:xfrm rot="17214328" flipH="1">
                <a:off x="2733043" y="1317966"/>
                <a:ext cx="2965766" cy="3060700"/>
              </a:xfrm>
              <a:prstGeom prst="arc">
                <a:avLst>
                  <a:gd name="adj1" fmla="val 16200000"/>
                  <a:gd name="adj2" fmla="val 1714162"/>
                </a:avLst>
              </a:prstGeom>
              <a:ln w="57150">
                <a:solidFill>
                  <a:srgbClr val="BB5DB2">
                    <a:alpha val="30000"/>
                  </a:srgb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IT" dirty="0">
                  <a:solidFill>
                    <a:schemeClr val="bg1"/>
                  </a:solidFill>
                </a:endParaRPr>
              </a:p>
            </p:txBody>
          </p:sp>
          <p:sp>
            <p:nvSpPr>
              <p:cNvPr id="147" name="Arc 61">
                <a:extLst>
                  <a:ext uri="{FF2B5EF4-FFF2-40B4-BE49-F238E27FC236}">
                    <a16:creationId xmlns:a16="http://schemas.microsoft.com/office/drawing/2014/main" id="{7A6B0CFD-7F49-75B5-CA45-2D433AB197A8}"/>
                  </a:ext>
                </a:extLst>
              </p:cNvPr>
              <p:cNvSpPr/>
              <p:nvPr/>
            </p:nvSpPr>
            <p:spPr>
              <a:xfrm rot="20870457">
                <a:off x="1584378" y="2365646"/>
                <a:ext cx="2965766" cy="3060700"/>
              </a:xfrm>
              <a:prstGeom prst="arc">
                <a:avLst>
                  <a:gd name="adj1" fmla="val 16200000"/>
                  <a:gd name="adj2" fmla="val 1714162"/>
                </a:avLst>
              </a:prstGeom>
              <a:ln w="57150">
                <a:solidFill>
                  <a:srgbClr val="BB5DB2">
                    <a:alpha val="30000"/>
                  </a:srgb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IT" dirty="0">
                  <a:solidFill>
                    <a:schemeClr val="bg1"/>
                  </a:solidFill>
                </a:endParaRPr>
              </a:p>
            </p:txBody>
          </p:sp>
        </p:grpSp>
        <p:grpSp>
          <p:nvGrpSpPr>
            <p:cNvPr id="134" name="Group 48">
              <a:extLst>
                <a:ext uri="{FF2B5EF4-FFF2-40B4-BE49-F238E27FC236}">
                  <a16:creationId xmlns:a16="http://schemas.microsoft.com/office/drawing/2014/main" id="{19A4EFCB-3D7B-D046-A243-1238647F62CE}"/>
                </a:ext>
              </a:extLst>
            </p:cNvPr>
            <p:cNvGrpSpPr/>
            <p:nvPr/>
          </p:nvGrpSpPr>
          <p:grpSpPr>
            <a:xfrm rot="2400000">
              <a:off x="2384176" y="1049079"/>
              <a:ext cx="4161898" cy="4060913"/>
              <a:chOff x="1584378" y="1365433"/>
              <a:chExt cx="4161898" cy="4060913"/>
            </a:xfrm>
          </p:grpSpPr>
          <p:sp>
            <p:nvSpPr>
              <p:cNvPr id="144" name="Arc 58">
                <a:extLst>
                  <a:ext uri="{FF2B5EF4-FFF2-40B4-BE49-F238E27FC236}">
                    <a16:creationId xmlns:a16="http://schemas.microsoft.com/office/drawing/2014/main" id="{4910E20A-A2FD-D5C0-1437-A0D502417601}"/>
                  </a:ext>
                </a:extLst>
              </p:cNvPr>
              <p:cNvSpPr/>
              <p:nvPr/>
            </p:nvSpPr>
            <p:spPr>
              <a:xfrm rot="17214328" flipH="1">
                <a:off x="2733043" y="1317966"/>
                <a:ext cx="2965766" cy="3060700"/>
              </a:xfrm>
              <a:prstGeom prst="arc">
                <a:avLst>
                  <a:gd name="adj1" fmla="val 16200000"/>
                  <a:gd name="adj2" fmla="val 1714162"/>
                </a:avLst>
              </a:prstGeom>
              <a:ln w="57150">
                <a:solidFill>
                  <a:srgbClr val="BB5DB2">
                    <a:alpha val="30000"/>
                  </a:srgb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IT" dirty="0">
                  <a:solidFill>
                    <a:schemeClr val="bg1"/>
                  </a:solidFill>
                </a:endParaRPr>
              </a:p>
            </p:txBody>
          </p:sp>
          <p:sp>
            <p:nvSpPr>
              <p:cNvPr id="145" name="Arc 59">
                <a:extLst>
                  <a:ext uri="{FF2B5EF4-FFF2-40B4-BE49-F238E27FC236}">
                    <a16:creationId xmlns:a16="http://schemas.microsoft.com/office/drawing/2014/main" id="{47C21B56-FE7A-C310-5F33-8B7EB9704ECB}"/>
                  </a:ext>
                </a:extLst>
              </p:cNvPr>
              <p:cNvSpPr/>
              <p:nvPr/>
            </p:nvSpPr>
            <p:spPr>
              <a:xfrm rot="20870457">
                <a:off x="1584378" y="2365646"/>
                <a:ext cx="2965766" cy="3060700"/>
              </a:xfrm>
              <a:prstGeom prst="arc">
                <a:avLst>
                  <a:gd name="adj1" fmla="val 16200000"/>
                  <a:gd name="adj2" fmla="val 1714162"/>
                </a:avLst>
              </a:prstGeom>
              <a:ln w="57150">
                <a:solidFill>
                  <a:srgbClr val="BB5DB2">
                    <a:alpha val="30000"/>
                  </a:srgb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IT" dirty="0">
                  <a:solidFill>
                    <a:schemeClr val="bg1"/>
                  </a:solidFill>
                </a:endParaRPr>
              </a:p>
            </p:txBody>
          </p:sp>
        </p:grpSp>
        <p:grpSp>
          <p:nvGrpSpPr>
            <p:cNvPr id="135" name="Group 49">
              <a:extLst>
                <a:ext uri="{FF2B5EF4-FFF2-40B4-BE49-F238E27FC236}">
                  <a16:creationId xmlns:a16="http://schemas.microsoft.com/office/drawing/2014/main" id="{E68273AC-0F34-EBC1-6F8B-6C65FD8DDE6F}"/>
                </a:ext>
              </a:extLst>
            </p:cNvPr>
            <p:cNvGrpSpPr/>
            <p:nvPr/>
          </p:nvGrpSpPr>
          <p:grpSpPr>
            <a:xfrm flipH="1">
              <a:off x="3269258" y="1365433"/>
              <a:ext cx="4161898" cy="4060913"/>
              <a:chOff x="1584378" y="1365433"/>
              <a:chExt cx="4161898" cy="4060913"/>
            </a:xfrm>
          </p:grpSpPr>
          <p:sp>
            <p:nvSpPr>
              <p:cNvPr id="142" name="Arc 56">
                <a:extLst>
                  <a:ext uri="{FF2B5EF4-FFF2-40B4-BE49-F238E27FC236}">
                    <a16:creationId xmlns:a16="http://schemas.microsoft.com/office/drawing/2014/main" id="{4B3E6CF4-2EF6-0279-420B-B754B0929ADB}"/>
                  </a:ext>
                </a:extLst>
              </p:cNvPr>
              <p:cNvSpPr/>
              <p:nvPr/>
            </p:nvSpPr>
            <p:spPr>
              <a:xfrm rot="17214328" flipH="1">
                <a:off x="2733043" y="1317966"/>
                <a:ext cx="2965766" cy="3060700"/>
              </a:xfrm>
              <a:prstGeom prst="arc">
                <a:avLst>
                  <a:gd name="adj1" fmla="val 16200000"/>
                  <a:gd name="adj2" fmla="val 1714162"/>
                </a:avLst>
              </a:prstGeom>
              <a:ln w="57150">
                <a:solidFill>
                  <a:srgbClr val="BB5DB2">
                    <a:alpha val="30000"/>
                  </a:srgb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IT" dirty="0">
                  <a:solidFill>
                    <a:schemeClr val="bg1"/>
                  </a:solidFill>
                </a:endParaRPr>
              </a:p>
            </p:txBody>
          </p:sp>
          <p:sp>
            <p:nvSpPr>
              <p:cNvPr id="143" name="Arc 57">
                <a:extLst>
                  <a:ext uri="{FF2B5EF4-FFF2-40B4-BE49-F238E27FC236}">
                    <a16:creationId xmlns:a16="http://schemas.microsoft.com/office/drawing/2014/main" id="{C9935C44-857A-15DF-7DC4-6FC2FEA86FE5}"/>
                  </a:ext>
                </a:extLst>
              </p:cNvPr>
              <p:cNvSpPr/>
              <p:nvPr/>
            </p:nvSpPr>
            <p:spPr>
              <a:xfrm rot="20870457">
                <a:off x="1584378" y="2365646"/>
                <a:ext cx="2965766" cy="3060700"/>
              </a:xfrm>
              <a:prstGeom prst="arc">
                <a:avLst>
                  <a:gd name="adj1" fmla="val 16200000"/>
                  <a:gd name="adj2" fmla="val 1714162"/>
                </a:avLst>
              </a:prstGeom>
              <a:ln w="57150">
                <a:solidFill>
                  <a:srgbClr val="BB5DB2">
                    <a:alpha val="30000"/>
                  </a:srgb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IT" dirty="0">
                  <a:solidFill>
                    <a:schemeClr val="bg1"/>
                  </a:solidFill>
                </a:endParaRPr>
              </a:p>
            </p:txBody>
          </p:sp>
        </p:grpSp>
        <p:grpSp>
          <p:nvGrpSpPr>
            <p:cNvPr id="136" name="Group 50">
              <a:extLst>
                <a:ext uri="{FF2B5EF4-FFF2-40B4-BE49-F238E27FC236}">
                  <a16:creationId xmlns:a16="http://schemas.microsoft.com/office/drawing/2014/main" id="{211C36ED-4B5E-2EE6-A986-6B515DF74B8F}"/>
                </a:ext>
              </a:extLst>
            </p:cNvPr>
            <p:cNvGrpSpPr/>
            <p:nvPr/>
          </p:nvGrpSpPr>
          <p:grpSpPr>
            <a:xfrm rot="2167697" flipH="1">
              <a:off x="3645658" y="2073706"/>
              <a:ext cx="4161898" cy="4060913"/>
              <a:chOff x="1584378" y="1365433"/>
              <a:chExt cx="4161898" cy="4060913"/>
            </a:xfrm>
          </p:grpSpPr>
          <p:sp>
            <p:nvSpPr>
              <p:cNvPr id="140" name="Arc 54">
                <a:extLst>
                  <a:ext uri="{FF2B5EF4-FFF2-40B4-BE49-F238E27FC236}">
                    <a16:creationId xmlns:a16="http://schemas.microsoft.com/office/drawing/2014/main" id="{E02D8BF8-F623-6F2F-CF26-EF4309E2B063}"/>
                  </a:ext>
                </a:extLst>
              </p:cNvPr>
              <p:cNvSpPr/>
              <p:nvPr/>
            </p:nvSpPr>
            <p:spPr>
              <a:xfrm rot="17214328" flipH="1">
                <a:off x="2733043" y="1317966"/>
                <a:ext cx="2965766" cy="3060700"/>
              </a:xfrm>
              <a:prstGeom prst="arc">
                <a:avLst>
                  <a:gd name="adj1" fmla="val 16200000"/>
                  <a:gd name="adj2" fmla="val 1714162"/>
                </a:avLst>
              </a:prstGeom>
              <a:ln w="57150">
                <a:solidFill>
                  <a:srgbClr val="BB5DB2">
                    <a:alpha val="30000"/>
                  </a:srgb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IT" dirty="0">
                  <a:solidFill>
                    <a:schemeClr val="bg1"/>
                  </a:solidFill>
                </a:endParaRPr>
              </a:p>
            </p:txBody>
          </p:sp>
          <p:sp>
            <p:nvSpPr>
              <p:cNvPr id="141" name="Arc 55">
                <a:extLst>
                  <a:ext uri="{FF2B5EF4-FFF2-40B4-BE49-F238E27FC236}">
                    <a16:creationId xmlns:a16="http://schemas.microsoft.com/office/drawing/2014/main" id="{D7273AE5-AD6D-7769-52C0-36EEBE6ECEB2}"/>
                  </a:ext>
                </a:extLst>
              </p:cNvPr>
              <p:cNvSpPr/>
              <p:nvPr/>
            </p:nvSpPr>
            <p:spPr>
              <a:xfrm rot="20870457">
                <a:off x="1584378" y="2365646"/>
                <a:ext cx="2965766" cy="3060700"/>
              </a:xfrm>
              <a:prstGeom prst="arc">
                <a:avLst>
                  <a:gd name="adj1" fmla="val 16200000"/>
                  <a:gd name="adj2" fmla="val 1714162"/>
                </a:avLst>
              </a:prstGeom>
              <a:ln w="57150">
                <a:solidFill>
                  <a:srgbClr val="BB5DB2">
                    <a:alpha val="30000"/>
                  </a:srgb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IT" dirty="0">
                  <a:solidFill>
                    <a:schemeClr val="bg1"/>
                  </a:solidFill>
                </a:endParaRPr>
              </a:p>
            </p:txBody>
          </p:sp>
        </p:grpSp>
        <p:grpSp>
          <p:nvGrpSpPr>
            <p:cNvPr id="137" name="Group 51">
              <a:extLst>
                <a:ext uri="{FF2B5EF4-FFF2-40B4-BE49-F238E27FC236}">
                  <a16:creationId xmlns:a16="http://schemas.microsoft.com/office/drawing/2014/main" id="{653298B6-D4F5-B15A-7540-39D13DDD4817}"/>
                </a:ext>
              </a:extLst>
            </p:cNvPr>
            <p:cNvGrpSpPr/>
            <p:nvPr/>
          </p:nvGrpSpPr>
          <p:grpSpPr>
            <a:xfrm rot="19432303">
              <a:off x="1185832" y="2073706"/>
              <a:ext cx="4161898" cy="4060913"/>
              <a:chOff x="1584378" y="1365433"/>
              <a:chExt cx="4161898" cy="4060913"/>
            </a:xfrm>
          </p:grpSpPr>
          <p:sp>
            <p:nvSpPr>
              <p:cNvPr id="138" name="Arc 52">
                <a:extLst>
                  <a:ext uri="{FF2B5EF4-FFF2-40B4-BE49-F238E27FC236}">
                    <a16:creationId xmlns:a16="http://schemas.microsoft.com/office/drawing/2014/main" id="{B1D731B2-1D5F-6A59-45EA-7A63A4989A50}"/>
                  </a:ext>
                </a:extLst>
              </p:cNvPr>
              <p:cNvSpPr/>
              <p:nvPr/>
            </p:nvSpPr>
            <p:spPr>
              <a:xfrm rot="17214328" flipH="1">
                <a:off x="2733043" y="1317966"/>
                <a:ext cx="2965766" cy="3060700"/>
              </a:xfrm>
              <a:prstGeom prst="arc">
                <a:avLst>
                  <a:gd name="adj1" fmla="val 16200000"/>
                  <a:gd name="adj2" fmla="val 1714162"/>
                </a:avLst>
              </a:prstGeom>
              <a:ln w="57150">
                <a:solidFill>
                  <a:srgbClr val="BB5DB2">
                    <a:alpha val="30000"/>
                  </a:srgb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IT" dirty="0">
                  <a:solidFill>
                    <a:schemeClr val="bg1"/>
                  </a:solidFill>
                </a:endParaRPr>
              </a:p>
            </p:txBody>
          </p:sp>
          <p:sp>
            <p:nvSpPr>
              <p:cNvPr id="139" name="Arc 53">
                <a:extLst>
                  <a:ext uri="{FF2B5EF4-FFF2-40B4-BE49-F238E27FC236}">
                    <a16:creationId xmlns:a16="http://schemas.microsoft.com/office/drawing/2014/main" id="{1AC97545-0A59-D76B-2473-DCBBCB293CB8}"/>
                  </a:ext>
                </a:extLst>
              </p:cNvPr>
              <p:cNvSpPr/>
              <p:nvPr/>
            </p:nvSpPr>
            <p:spPr>
              <a:xfrm rot="20870457">
                <a:off x="1584378" y="2365646"/>
                <a:ext cx="2965766" cy="3060700"/>
              </a:xfrm>
              <a:prstGeom prst="arc">
                <a:avLst>
                  <a:gd name="adj1" fmla="val 16200000"/>
                  <a:gd name="adj2" fmla="val 1714162"/>
                </a:avLst>
              </a:prstGeom>
              <a:ln w="57150">
                <a:solidFill>
                  <a:srgbClr val="BB5DB2">
                    <a:alpha val="30000"/>
                  </a:srgb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IT" dirty="0">
                  <a:solidFill>
                    <a:schemeClr val="bg1"/>
                  </a:solidFill>
                </a:endParaRPr>
              </a:p>
            </p:txBody>
          </p:sp>
        </p:grpSp>
      </p:grpSp>
      <p:grpSp>
        <p:nvGrpSpPr>
          <p:cNvPr id="148" name="Group 26">
            <a:extLst>
              <a:ext uri="{FF2B5EF4-FFF2-40B4-BE49-F238E27FC236}">
                <a16:creationId xmlns:a16="http://schemas.microsoft.com/office/drawing/2014/main" id="{2D0DA1F5-0B49-BDE1-2056-AF110C784474}"/>
              </a:ext>
            </a:extLst>
          </p:cNvPr>
          <p:cNvGrpSpPr>
            <a:grpSpLocks noChangeAspect="1"/>
          </p:cNvGrpSpPr>
          <p:nvPr/>
        </p:nvGrpSpPr>
        <p:grpSpPr>
          <a:xfrm rot="2400000">
            <a:off x="4120698" y="1629067"/>
            <a:ext cx="3874001" cy="3780000"/>
            <a:chOff x="1584378" y="1365433"/>
            <a:chExt cx="4161898" cy="4060913"/>
          </a:xfrm>
        </p:grpSpPr>
        <p:sp>
          <p:nvSpPr>
            <p:cNvPr id="149" name="Arc 27">
              <a:extLst>
                <a:ext uri="{FF2B5EF4-FFF2-40B4-BE49-F238E27FC236}">
                  <a16:creationId xmlns:a16="http://schemas.microsoft.com/office/drawing/2014/main" id="{B66F53BA-8DF4-BE2A-3ADD-5323510077F9}"/>
                </a:ext>
              </a:extLst>
            </p:cNvPr>
            <p:cNvSpPr/>
            <p:nvPr/>
          </p:nvSpPr>
          <p:spPr>
            <a:xfrm rot="17214328" flipH="1">
              <a:off x="2733043" y="1317966"/>
              <a:ext cx="2965766" cy="3060700"/>
            </a:xfrm>
            <a:prstGeom prst="arc">
              <a:avLst>
                <a:gd name="adj1" fmla="val 16200000"/>
                <a:gd name="adj2" fmla="val 1714162"/>
              </a:avLst>
            </a:prstGeom>
            <a:ln w="57150">
              <a:solidFill>
                <a:srgbClr val="009589"/>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IT" dirty="0">
                <a:solidFill>
                  <a:schemeClr val="bg1"/>
                </a:solidFill>
              </a:endParaRPr>
            </a:p>
          </p:txBody>
        </p:sp>
        <p:sp>
          <p:nvSpPr>
            <p:cNvPr id="150" name="Arc 28">
              <a:extLst>
                <a:ext uri="{FF2B5EF4-FFF2-40B4-BE49-F238E27FC236}">
                  <a16:creationId xmlns:a16="http://schemas.microsoft.com/office/drawing/2014/main" id="{2C79E8B4-3782-321F-538E-E71F9E94BEBD}"/>
                </a:ext>
              </a:extLst>
            </p:cNvPr>
            <p:cNvSpPr/>
            <p:nvPr/>
          </p:nvSpPr>
          <p:spPr>
            <a:xfrm rot="20870457">
              <a:off x="1584378" y="2365646"/>
              <a:ext cx="2965766" cy="3060700"/>
            </a:xfrm>
            <a:prstGeom prst="arc">
              <a:avLst>
                <a:gd name="adj1" fmla="val 16200000"/>
                <a:gd name="adj2" fmla="val 1714162"/>
              </a:avLst>
            </a:prstGeom>
            <a:ln w="57150">
              <a:solidFill>
                <a:srgbClr val="009589"/>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IT" dirty="0">
                <a:solidFill>
                  <a:schemeClr val="bg1"/>
                </a:solidFill>
              </a:endParaRPr>
            </a:p>
          </p:txBody>
        </p:sp>
      </p:grpSp>
      <p:grpSp>
        <p:nvGrpSpPr>
          <p:cNvPr id="151" name="Group 25">
            <a:extLst>
              <a:ext uri="{FF2B5EF4-FFF2-40B4-BE49-F238E27FC236}">
                <a16:creationId xmlns:a16="http://schemas.microsoft.com/office/drawing/2014/main" id="{B007A329-2C9C-0BB9-E368-35D420DC0582}"/>
              </a:ext>
            </a:extLst>
          </p:cNvPr>
          <p:cNvGrpSpPr>
            <a:grpSpLocks noChangeAspect="1"/>
          </p:cNvGrpSpPr>
          <p:nvPr/>
        </p:nvGrpSpPr>
        <p:grpSpPr>
          <a:xfrm>
            <a:off x="3395720" y="1925571"/>
            <a:ext cx="3874001" cy="3780000"/>
            <a:chOff x="1584378" y="1365433"/>
            <a:chExt cx="4161898" cy="4060913"/>
          </a:xfrm>
        </p:grpSpPr>
        <p:sp>
          <p:nvSpPr>
            <p:cNvPr id="152" name="Arc 4">
              <a:extLst>
                <a:ext uri="{FF2B5EF4-FFF2-40B4-BE49-F238E27FC236}">
                  <a16:creationId xmlns:a16="http://schemas.microsoft.com/office/drawing/2014/main" id="{A46A7BDE-2DBD-F489-1B9F-527BC492F63E}"/>
                </a:ext>
              </a:extLst>
            </p:cNvPr>
            <p:cNvSpPr/>
            <p:nvPr/>
          </p:nvSpPr>
          <p:spPr>
            <a:xfrm rot="17214328" flipH="1">
              <a:off x="2733043" y="1317966"/>
              <a:ext cx="2965766" cy="3060700"/>
            </a:xfrm>
            <a:prstGeom prst="arc">
              <a:avLst>
                <a:gd name="adj1" fmla="val 16200000"/>
                <a:gd name="adj2" fmla="val 1714162"/>
              </a:avLst>
            </a:prstGeom>
            <a:ln w="57150">
              <a:solidFill>
                <a:srgbClr val="009589"/>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IT" dirty="0">
                <a:solidFill>
                  <a:schemeClr val="bg1"/>
                </a:solidFill>
              </a:endParaRPr>
            </a:p>
          </p:txBody>
        </p:sp>
        <p:sp>
          <p:nvSpPr>
            <p:cNvPr id="153" name="Arc 24">
              <a:extLst>
                <a:ext uri="{FF2B5EF4-FFF2-40B4-BE49-F238E27FC236}">
                  <a16:creationId xmlns:a16="http://schemas.microsoft.com/office/drawing/2014/main" id="{690D1B49-58B6-7492-BCC9-F2B193927637}"/>
                </a:ext>
              </a:extLst>
            </p:cNvPr>
            <p:cNvSpPr/>
            <p:nvPr/>
          </p:nvSpPr>
          <p:spPr>
            <a:xfrm rot="20870457">
              <a:off x="1584378" y="2365646"/>
              <a:ext cx="2965765" cy="3060700"/>
            </a:xfrm>
            <a:prstGeom prst="arc">
              <a:avLst>
                <a:gd name="adj1" fmla="val 16200000"/>
                <a:gd name="adj2" fmla="val 1714162"/>
              </a:avLst>
            </a:prstGeom>
            <a:ln w="57150">
              <a:solidFill>
                <a:srgbClr val="009589"/>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IT" dirty="0">
                <a:solidFill>
                  <a:schemeClr val="bg1"/>
                </a:solidFill>
              </a:endParaRPr>
            </a:p>
          </p:txBody>
        </p:sp>
      </p:grpSp>
      <p:grpSp>
        <p:nvGrpSpPr>
          <p:cNvPr id="154" name="Group 41">
            <a:extLst>
              <a:ext uri="{FF2B5EF4-FFF2-40B4-BE49-F238E27FC236}">
                <a16:creationId xmlns:a16="http://schemas.microsoft.com/office/drawing/2014/main" id="{500E4971-C02F-03F7-FA62-927E2EB957D2}"/>
              </a:ext>
            </a:extLst>
          </p:cNvPr>
          <p:cNvGrpSpPr>
            <a:grpSpLocks noChangeAspect="1"/>
          </p:cNvGrpSpPr>
          <p:nvPr/>
        </p:nvGrpSpPr>
        <p:grpSpPr>
          <a:xfrm rot="19432303">
            <a:off x="3034810" y="2562731"/>
            <a:ext cx="3874001" cy="3780000"/>
            <a:chOff x="1584378" y="1365433"/>
            <a:chExt cx="4161898" cy="4060913"/>
          </a:xfrm>
        </p:grpSpPr>
        <p:sp>
          <p:nvSpPr>
            <p:cNvPr id="155" name="Arc 42">
              <a:extLst>
                <a:ext uri="{FF2B5EF4-FFF2-40B4-BE49-F238E27FC236}">
                  <a16:creationId xmlns:a16="http://schemas.microsoft.com/office/drawing/2014/main" id="{2F3D1655-4D08-2057-A168-625D7BD16B0A}"/>
                </a:ext>
              </a:extLst>
            </p:cNvPr>
            <p:cNvSpPr/>
            <p:nvPr/>
          </p:nvSpPr>
          <p:spPr>
            <a:xfrm rot="17214328" flipH="1">
              <a:off x="2733043" y="1317966"/>
              <a:ext cx="2965766" cy="3060700"/>
            </a:xfrm>
            <a:prstGeom prst="arc">
              <a:avLst>
                <a:gd name="adj1" fmla="val 16200000"/>
                <a:gd name="adj2" fmla="val 1714162"/>
              </a:avLst>
            </a:prstGeom>
            <a:ln w="57150">
              <a:solidFill>
                <a:srgbClr val="009589"/>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IT" dirty="0"/>
            </a:p>
          </p:txBody>
        </p:sp>
        <p:sp>
          <p:nvSpPr>
            <p:cNvPr id="156" name="Arc 43">
              <a:extLst>
                <a:ext uri="{FF2B5EF4-FFF2-40B4-BE49-F238E27FC236}">
                  <a16:creationId xmlns:a16="http://schemas.microsoft.com/office/drawing/2014/main" id="{3057A59F-95EF-577E-1BCC-6BA549D02C5E}"/>
                </a:ext>
              </a:extLst>
            </p:cNvPr>
            <p:cNvSpPr/>
            <p:nvPr/>
          </p:nvSpPr>
          <p:spPr>
            <a:xfrm rot="20870457">
              <a:off x="1584378" y="2365646"/>
              <a:ext cx="2965766" cy="3060700"/>
            </a:xfrm>
            <a:prstGeom prst="arc">
              <a:avLst>
                <a:gd name="adj1" fmla="val 16200000"/>
                <a:gd name="adj2" fmla="val 1714162"/>
              </a:avLst>
            </a:prstGeom>
            <a:ln w="57150">
              <a:solidFill>
                <a:srgbClr val="009589"/>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IT" dirty="0"/>
            </a:p>
          </p:txBody>
        </p:sp>
      </p:grpSp>
      <p:grpSp>
        <p:nvGrpSpPr>
          <p:cNvPr id="157" name="Group 32">
            <a:extLst>
              <a:ext uri="{FF2B5EF4-FFF2-40B4-BE49-F238E27FC236}">
                <a16:creationId xmlns:a16="http://schemas.microsoft.com/office/drawing/2014/main" id="{1A6FB1D5-DEE9-A7D8-DA3D-17256534E1C0}"/>
              </a:ext>
            </a:extLst>
          </p:cNvPr>
          <p:cNvGrpSpPr>
            <a:grpSpLocks noChangeAspect="1"/>
          </p:cNvGrpSpPr>
          <p:nvPr/>
        </p:nvGrpSpPr>
        <p:grpSpPr>
          <a:xfrm flipH="1">
            <a:off x="4961329" y="1912319"/>
            <a:ext cx="3874109" cy="3780000"/>
            <a:chOff x="1584378" y="1365433"/>
            <a:chExt cx="4161898" cy="4060913"/>
          </a:xfrm>
        </p:grpSpPr>
        <p:sp>
          <p:nvSpPr>
            <p:cNvPr id="158" name="Arc 33">
              <a:extLst>
                <a:ext uri="{FF2B5EF4-FFF2-40B4-BE49-F238E27FC236}">
                  <a16:creationId xmlns:a16="http://schemas.microsoft.com/office/drawing/2014/main" id="{99716719-F6CE-701E-681F-1BC495C1B2BF}"/>
                </a:ext>
              </a:extLst>
            </p:cNvPr>
            <p:cNvSpPr/>
            <p:nvPr/>
          </p:nvSpPr>
          <p:spPr>
            <a:xfrm rot="17214328" flipH="1">
              <a:off x="2733043" y="1317966"/>
              <a:ext cx="2965766" cy="3060700"/>
            </a:xfrm>
            <a:prstGeom prst="arc">
              <a:avLst>
                <a:gd name="adj1" fmla="val 16200000"/>
                <a:gd name="adj2" fmla="val 1714162"/>
              </a:avLst>
            </a:prstGeom>
            <a:ln w="57150">
              <a:solidFill>
                <a:srgbClr val="009589"/>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IT" dirty="0">
                <a:solidFill>
                  <a:schemeClr val="bg1"/>
                </a:solidFill>
              </a:endParaRPr>
            </a:p>
          </p:txBody>
        </p:sp>
        <p:sp>
          <p:nvSpPr>
            <p:cNvPr id="159" name="Arc 34">
              <a:extLst>
                <a:ext uri="{FF2B5EF4-FFF2-40B4-BE49-F238E27FC236}">
                  <a16:creationId xmlns:a16="http://schemas.microsoft.com/office/drawing/2014/main" id="{D793D58E-C475-D67C-B1A0-620611E15A6F}"/>
                </a:ext>
              </a:extLst>
            </p:cNvPr>
            <p:cNvSpPr/>
            <p:nvPr/>
          </p:nvSpPr>
          <p:spPr>
            <a:xfrm rot="20870457">
              <a:off x="1584378" y="2365646"/>
              <a:ext cx="2965766" cy="3060700"/>
            </a:xfrm>
            <a:prstGeom prst="arc">
              <a:avLst>
                <a:gd name="adj1" fmla="val 16200000"/>
                <a:gd name="adj2" fmla="val 1714162"/>
              </a:avLst>
            </a:prstGeom>
            <a:ln w="57150">
              <a:solidFill>
                <a:srgbClr val="009589"/>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IT" dirty="0">
                <a:solidFill>
                  <a:schemeClr val="bg1"/>
                </a:solidFill>
              </a:endParaRPr>
            </a:p>
          </p:txBody>
        </p:sp>
      </p:grpSp>
      <p:grpSp>
        <p:nvGrpSpPr>
          <p:cNvPr id="160" name="Group 38">
            <a:extLst>
              <a:ext uri="{FF2B5EF4-FFF2-40B4-BE49-F238E27FC236}">
                <a16:creationId xmlns:a16="http://schemas.microsoft.com/office/drawing/2014/main" id="{03D5D7FE-8837-AC5A-018B-C72ACC210D8A}"/>
              </a:ext>
            </a:extLst>
          </p:cNvPr>
          <p:cNvGrpSpPr>
            <a:grpSpLocks noChangeAspect="1"/>
          </p:cNvGrpSpPr>
          <p:nvPr/>
        </p:nvGrpSpPr>
        <p:grpSpPr>
          <a:xfrm rot="2167697" flipH="1">
            <a:off x="5302452" y="2562731"/>
            <a:ext cx="3874001" cy="3780000"/>
            <a:chOff x="1584378" y="1365433"/>
            <a:chExt cx="4161898" cy="4060913"/>
          </a:xfrm>
        </p:grpSpPr>
        <p:sp>
          <p:nvSpPr>
            <p:cNvPr id="161" name="Arc 39">
              <a:extLst>
                <a:ext uri="{FF2B5EF4-FFF2-40B4-BE49-F238E27FC236}">
                  <a16:creationId xmlns:a16="http://schemas.microsoft.com/office/drawing/2014/main" id="{5257EE67-DBC1-CA05-34EE-31D29F92C348}"/>
                </a:ext>
              </a:extLst>
            </p:cNvPr>
            <p:cNvSpPr/>
            <p:nvPr/>
          </p:nvSpPr>
          <p:spPr>
            <a:xfrm rot="17214328" flipH="1">
              <a:off x="2733043" y="1317966"/>
              <a:ext cx="2965766" cy="3060700"/>
            </a:xfrm>
            <a:prstGeom prst="arc">
              <a:avLst>
                <a:gd name="adj1" fmla="val 16200000"/>
                <a:gd name="adj2" fmla="val 1714162"/>
              </a:avLst>
            </a:prstGeom>
            <a:ln w="57150">
              <a:solidFill>
                <a:srgbClr val="009589"/>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IT" dirty="0"/>
            </a:p>
          </p:txBody>
        </p:sp>
        <p:sp>
          <p:nvSpPr>
            <p:cNvPr id="162" name="Arc 40">
              <a:extLst>
                <a:ext uri="{FF2B5EF4-FFF2-40B4-BE49-F238E27FC236}">
                  <a16:creationId xmlns:a16="http://schemas.microsoft.com/office/drawing/2014/main" id="{2F4D9270-A5D8-F1C7-7588-3CE5D307E84A}"/>
                </a:ext>
              </a:extLst>
            </p:cNvPr>
            <p:cNvSpPr/>
            <p:nvPr/>
          </p:nvSpPr>
          <p:spPr>
            <a:xfrm rot="20870457">
              <a:off x="1584378" y="2365646"/>
              <a:ext cx="2965766" cy="3060700"/>
            </a:xfrm>
            <a:prstGeom prst="arc">
              <a:avLst>
                <a:gd name="adj1" fmla="val 16200000"/>
                <a:gd name="adj2" fmla="val 1714162"/>
              </a:avLst>
            </a:prstGeom>
            <a:ln w="57150">
              <a:solidFill>
                <a:srgbClr val="009589"/>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IT" dirty="0"/>
            </a:p>
          </p:txBody>
        </p:sp>
      </p:grpSp>
      <p:cxnSp>
        <p:nvCxnSpPr>
          <p:cNvPr id="5" name="Connettore diritto 36">
            <a:extLst>
              <a:ext uri="{FF2B5EF4-FFF2-40B4-BE49-F238E27FC236}">
                <a16:creationId xmlns:a16="http://schemas.microsoft.com/office/drawing/2014/main" id="{30FA7777-E254-9CAA-00DB-0B134C26AABF}"/>
              </a:ext>
            </a:extLst>
          </p:cNvPr>
          <p:cNvCxnSpPr>
            <a:cxnSpLocks/>
          </p:cNvCxnSpPr>
          <p:nvPr/>
        </p:nvCxnSpPr>
        <p:spPr>
          <a:xfrm>
            <a:off x="10412147" y="6778811"/>
            <a:ext cx="1634886" cy="0"/>
          </a:xfrm>
          <a:prstGeom prst="line">
            <a:avLst/>
          </a:prstGeom>
          <a:ln>
            <a:solidFill>
              <a:srgbClr val="FFFF99"/>
            </a:solidFill>
          </a:ln>
        </p:spPr>
        <p:style>
          <a:lnRef idx="2">
            <a:schemeClr val="accent1"/>
          </a:lnRef>
          <a:fillRef idx="0">
            <a:schemeClr val="accent1"/>
          </a:fillRef>
          <a:effectRef idx="1">
            <a:schemeClr val="accent1"/>
          </a:effectRef>
          <a:fontRef idx="minor">
            <a:schemeClr val="tx1"/>
          </a:fontRef>
        </p:style>
      </p:cxnSp>
      <p:pic>
        <p:nvPicPr>
          <p:cNvPr id="10" name="Immagine 9" descr="Immagine che contiene fiore, Policromia&#10;&#10;Il contenuto generato dall'IA potrebbe non essere corretto.">
            <a:extLst>
              <a:ext uri="{FF2B5EF4-FFF2-40B4-BE49-F238E27FC236}">
                <a16:creationId xmlns:a16="http://schemas.microsoft.com/office/drawing/2014/main" id="{06FA504A-3193-AECA-50D0-09521CCABC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422" y="6425528"/>
            <a:ext cx="642533" cy="403200"/>
          </a:xfrm>
          <a:prstGeom prst="rect">
            <a:avLst/>
          </a:prstGeom>
        </p:spPr>
      </p:pic>
      <p:sp>
        <p:nvSpPr>
          <p:cNvPr id="11" name="Rounded Rectangle 12">
            <a:extLst>
              <a:ext uri="{FF2B5EF4-FFF2-40B4-BE49-F238E27FC236}">
                <a16:creationId xmlns:a16="http://schemas.microsoft.com/office/drawing/2014/main" id="{05245EA4-B193-203F-F2C3-9D7CB1E0D3B8}"/>
              </a:ext>
            </a:extLst>
          </p:cNvPr>
          <p:cNvSpPr/>
          <p:nvPr/>
        </p:nvSpPr>
        <p:spPr>
          <a:xfrm>
            <a:off x="1108349" y="5210768"/>
            <a:ext cx="10556236" cy="1391994"/>
          </a:xfrm>
          <a:prstGeom prst="roundRect">
            <a:avLst/>
          </a:prstGeom>
          <a:no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r>
              <a:rPr lang="it-IT" sz="2000" b="1" dirty="0">
                <a:solidFill>
                  <a:srgbClr val="FFFF99"/>
                </a:solidFill>
                <a:latin typeface="Aptos" panose="020B0004020202020204" pitchFamily="34" charset="0"/>
              </a:rPr>
              <a:t>Collaborazioni nazionali</a:t>
            </a:r>
            <a:r>
              <a:rPr lang="it-IT" sz="2000" dirty="0">
                <a:solidFill>
                  <a:schemeClr val="bg1"/>
                </a:solidFill>
                <a:latin typeface="Aptos" panose="020B0004020202020204" pitchFamily="34" charset="0"/>
              </a:rPr>
              <a:t>: Università; IRCCS; IIT; SNS; SSSant’Anna; IMT; LENS.</a:t>
            </a:r>
          </a:p>
          <a:p>
            <a:pPr lvl="0"/>
            <a:r>
              <a:rPr lang="it-IT" sz="2000" b="1" dirty="0">
                <a:solidFill>
                  <a:srgbClr val="FFFF99"/>
                </a:solidFill>
                <a:latin typeface="Aptos" panose="020B0004020202020204" pitchFamily="34" charset="0"/>
              </a:rPr>
              <a:t>Collaborazioni internazionali</a:t>
            </a:r>
            <a:r>
              <a:rPr lang="it-IT" sz="2000" dirty="0">
                <a:solidFill>
                  <a:schemeClr val="bg1"/>
                </a:solidFill>
                <a:latin typeface="Aptos" panose="020B0004020202020204" pitchFamily="34" charset="0"/>
              </a:rPr>
              <a:t>: EBRAINS Europe; Francis Crick Institute; Max Planck;  Karolinska Institute; EMBL; ETH; Wellcome Sanger Institute; ICM; HMS; BCH; NIH; SALK; CALTECH; CHU Sainte-Justine Research Center; IRCN, Università di Tokyo; ESA; NASA.</a:t>
            </a:r>
          </a:p>
        </p:txBody>
      </p:sp>
    </p:spTree>
    <p:extLst>
      <p:ext uri="{BB962C8B-B14F-4D97-AF65-F5344CB8AC3E}">
        <p14:creationId xmlns:p14="http://schemas.microsoft.com/office/powerpoint/2010/main" val="1619225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par>
                          <p:cTn id="9" fill="hold">
                            <p:stCondLst>
                              <p:cond delay="0"/>
                            </p:stCondLst>
                            <p:childTnLst>
                              <p:par>
                                <p:cTn id="10" presetID="21" presetClass="entr" presetSubtype="2" fill="hold" nodeType="afterEffect">
                                  <p:stCondLst>
                                    <p:cond delay="0"/>
                                  </p:stCondLst>
                                  <p:childTnLst>
                                    <p:set>
                                      <p:cBhvr>
                                        <p:cTn id="11" dur="1" fill="hold">
                                          <p:stCondLst>
                                            <p:cond delay="0"/>
                                          </p:stCondLst>
                                        </p:cTn>
                                        <p:tgtEl>
                                          <p:spTgt spid="154"/>
                                        </p:tgtEl>
                                        <p:attrNameLst>
                                          <p:attrName>style.visibility</p:attrName>
                                        </p:attrNameLst>
                                      </p:cBhvr>
                                      <p:to>
                                        <p:strVal val="visible"/>
                                      </p:to>
                                    </p:set>
                                    <p:animEffect transition="in" filter="wheel(2)">
                                      <p:cBhvr>
                                        <p:cTn id="12" dur="500"/>
                                        <p:tgtEl>
                                          <p:spTgt spid="154"/>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dissolve">
                                      <p:cBhvr>
                                        <p:cTn id="15" dur="500"/>
                                        <p:tgtEl>
                                          <p:spTgt spid="2"/>
                                        </p:tgtEl>
                                      </p:cBhvr>
                                    </p:animEffect>
                                  </p:childTnLst>
                                </p:cTn>
                              </p:par>
                            </p:childTnLst>
                          </p:cTn>
                        </p:par>
                        <p:par>
                          <p:cTn id="16" fill="hold">
                            <p:stCondLst>
                              <p:cond delay="500"/>
                            </p:stCondLst>
                            <p:childTnLst>
                              <p:par>
                                <p:cTn id="17" presetID="21" presetClass="entr" presetSubtype="2" fill="hold" nodeType="afterEffect">
                                  <p:stCondLst>
                                    <p:cond delay="0"/>
                                  </p:stCondLst>
                                  <p:childTnLst>
                                    <p:set>
                                      <p:cBhvr>
                                        <p:cTn id="18" dur="1" fill="hold">
                                          <p:stCondLst>
                                            <p:cond delay="0"/>
                                          </p:stCondLst>
                                        </p:cTn>
                                        <p:tgtEl>
                                          <p:spTgt spid="151"/>
                                        </p:tgtEl>
                                        <p:attrNameLst>
                                          <p:attrName>style.visibility</p:attrName>
                                        </p:attrNameLst>
                                      </p:cBhvr>
                                      <p:to>
                                        <p:strVal val="visible"/>
                                      </p:to>
                                    </p:set>
                                    <p:animEffect transition="in" filter="wheel(2)">
                                      <p:cBhvr>
                                        <p:cTn id="19" dur="500"/>
                                        <p:tgtEl>
                                          <p:spTgt spid="151"/>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dissolve">
                                      <p:cBhvr>
                                        <p:cTn id="22" dur="500"/>
                                        <p:tgtEl>
                                          <p:spTgt spid="3"/>
                                        </p:tgtEl>
                                      </p:cBhvr>
                                    </p:animEffect>
                                  </p:childTnLst>
                                </p:cTn>
                              </p:par>
                            </p:childTnLst>
                          </p:cTn>
                        </p:par>
                        <p:par>
                          <p:cTn id="23" fill="hold">
                            <p:stCondLst>
                              <p:cond delay="1000"/>
                            </p:stCondLst>
                            <p:childTnLst>
                              <p:par>
                                <p:cTn id="24" presetID="21" presetClass="entr" presetSubtype="2" fill="hold" nodeType="afterEffect">
                                  <p:stCondLst>
                                    <p:cond delay="0"/>
                                  </p:stCondLst>
                                  <p:childTnLst>
                                    <p:set>
                                      <p:cBhvr>
                                        <p:cTn id="25" dur="1" fill="hold">
                                          <p:stCondLst>
                                            <p:cond delay="0"/>
                                          </p:stCondLst>
                                        </p:cTn>
                                        <p:tgtEl>
                                          <p:spTgt spid="148"/>
                                        </p:tgtEl>
                                        <p:attrNameLst>
                                          <p:attrName>style.visibility</p:attrName>
                                        </p:attrNameLst>
                                      </p:cBhvr>
                                      <p:to>
                                        <p:strVal val="visible"/>
                                      </p:to>
                                    </p:set>
                                    <p:animEffect transition="in" filter="wheel(2)">
                                      <p:cBhvr>
                                        <p:cTn id="26" dur="500"/>
                                        <p:tgtEl>
                                          <p:spTgt spid="148"/>
                                        </p:tgtEl>
                                      </p:cBhvr>
                                    </p:animEffect>
                                  </p:childTnLst>
                                </p:cTn>
                              </p:par>
                              <p:par>
                                <p:cTn id="27" presetID="9" presetClass="entr" presetSubtype="0"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dissolve">
                                      <p:cBhvr>
                                        <p:cTn id="29" dur="500"/>
                                        <p:tgtEl>
                                          <p:spTgt spid="4"/>
                                        </p:tgtEl>
                                      </p:cBhvr>
                                    </p:animEffect>
                                  </p:childTnLst>
                                </p:cTn>
                              </p:par>
                            </p:childTnLst>
                          </p:cTn>
                        </p:par>
                        <p:par>
                          <p:cTn id="30" fill="hold">
                            <p:stCondLst>
                              <p:cond delay="1500"/>
                            </p:stCondLst>
                            <p:childTnLst>
                              <p:par>
                                <p:cTn id="31" presetID="21" presetClass="entr" presetSubtype="2" fill="hold" nodeType="afterEffect">
                                  <p:stCondLst>
                                    <p:cond delay="0"/>
                                  </p:stCondLst>
                                  <p:childTnLst>
                                    <p:set>
                                      <p:cBhvr>
                                        <p:cTn id="32" dur="1" fill="hold">
                                          <p:stCondLst>
                                            <p:cond delay="0"/>
                                          </p:stCondLst>
                                        </p:cTn>
                                        <p:tgtEl>
                                          <p:spTgt spid="157"/>
                                        </p:tgtEl>
                                        <p:attrNameLst>
                                          <p:attrName>style.visibility</p:attrName>
                                        </p:attrNameLst>
                                      </p:cBhvr>
                                      <p:to>
                                        <p:strVal val="visible"/>
                                      </p:to>
                                    </p:set>
                                    <p:animEffect transition="in" filter="wheel(2)">
                                      <p:cBhvr>
                                        <p:cTn id="33" dur="500"/>
                                        <p:tgtEl>
                                          <p:spTgt spid="157"/>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dissolve">
                                      <p:cBhvr>
                                        <p:cTn id="36" dur="500"/>
                                        <p:tgtEl>
                                          <p:spTgt spid="6"/>
                                        </p:tgtEl>
                                      </p:cBhvr>
                                    </p:animEffect>
                                  </p:childTnLst>
                                </p:cTn>
                              </p:par>
                            </p:childTnLst>
                          </p:cTn>
                        </p:par>
                        <p:par>
                          <p:cTn id="37" fill="hold">
                            <p:stCondLst>
                              <p:cond delay="2000"/>
                            </p:stCondLst>
                            <p:childTnLst>
                              <p:par>
                                <p:cTn id="38" presetID="21" presetClass="entr" presetSubtype="2" fill="hold" nodeType="afterEffect">
                                  <p:stCondLst>
                                    <p:cond delay="0"/>
                                  </p:stCondLst>
                                  <p:childTnLst>
                                    <p:set>
                                      <p:cBhvr>
                                        <p:cTn id="39" dur="1" fill="hold">
                                          <p:stCondLst>
                                            <p:cond delay="0"/>
                                          </p:stCondLst>
                                        </p:cTn>
                                        <p:tgtEl>
                                          <p:spTgt spid="160"/>
                                        </p:tgtEl>
                                        <p:attrNameLst>
                                          <p:attrName>style.visibility</p:attrName>
                                        </p:attrNameLst>
                                      </p:cBhvr>
                                      <p:to>
                                        <p:strVal val="visible"/>
                                      </p:to>
                                    </p:set>
                                    <p:animEffect transition="in" filter="wheel(2)">
                                      <p:cBhvr>
                                        <p:cTn id="40" dur="500"/>
                                        <p:tgtEl>
                                          <p:spTgt spid="160"/>
                                        </p:tgtEl>
                                      </p:cBhvr>
                                    </p:animEffect>
                                  </p:childTnLst>
                                </p:cTn>
                              </p:par>
                              <p:par>
                                <p:cTn id="41" presetID="9" presetClass="entr" presetSubtype="0" fill="hold" grpId="0" nodeType="with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dissolve">
                                      <p:cBhvr>
                                        <p:cTn id="4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6" grpId="0" animBg="1"/>
      <p:bldP spid="7" grpId="0" animBg="1"/>
      <p:bldP spid="13"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3A3A3A"/>
        </a:solidFill>
        <a:effectLst/>
      </p:bgPr>
    </p:bg>
    <p:spTree>
      <p:nvGrpSpPr>
        <p:cNvPr id="1" name="">
          <a:extLst>
            <a:ext uri="{FF2B5EF4-FFF2-40B4-BE49-F238E27FC236}">
              <a16:creationId xmlns:a16="http://schemas.microsoft.com/office/drawing/2014/main" id="{B7DC4479-D14F-2F45-B248-C27DA04CD07C}"/>
            </a:ext>
          </a:extLst>
        </p:cNvPr>
        <p:cNvGrpSpPr/>
        <p:nvPr/>
      </p:nvGrpSpPr>
      <p:grpSpPr>
        <a:xfrm>
          <a:off x="0" y="0"/>
          <a:ext cx="0" cy="0"/>
          <a:chOff x="0" y="0"/>
          <a:chExt cx="0" cy="0"/>
        </a:xfrm>
      </p:grpSpPr>
      <p:sp>
        <p:nvSpPr>
          <p:cNvPr id="16" name="Rettangolo 15">
            <a:extLst>
              <a:ext uri="{FF2B5EF4-FFF2-40B4-BE49-F238E27FC236}">
                <a16:creationId xmlns:a16="http://schemas.microsoft.com/office/drawing/2014/main" id="{F495E950-A19B-8DD0-746B-3DA89C715A8B}"/>
              </a:ext>
            </a:extLst>
          </p:cNvPr>
          <p:cNvSpPr/>
          <p:nvPr/>
        </p:nvSpPr>
        <p:spPr>
          <a:xfrm>
            <a:off x="0" y="0"/>
            <a:ext cx="12192000" cy="711822"/>
          </a:xfrm>
          <a:prstGeom prst="rect">
            <a:avLst/>
          </a:prstGeom>
          <a:solidFill>
            <a:schemeClr val="bg2">
              <a:lumMod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Rettangolo 16">
            <a:extLst>
              <a:ext uri="{FF2B5EF4-FFF2-40B4-BE49-F238E27FC236}">
                <a16:creationId xmlns:a16="http://schemas.microsoft.com/office/drawing/2014/main" id="{90FCF7D0-8753-7EE9-95F8-A8ECAEC699EE}"/>
              </a:ext>
            </a:extLst>
          </p:cNvPr>
          <p:cNvSpPr/>
          <p:nvPr/>
        </p:nvSpPr>
        <p:spPr>
          <a:xfrm>
            <a:off x="1666" y="6400001"/>
            <a:ext cx="12190334" cy="452522"/>
          </a:xfrm>
          <a:prstGeom prst="rect">
            <a:avLst/>
          </a:prstGeom>
          <a:solidFill>
            <a:schemeClr val="bg2">
              <a:lumMod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it-IT" spc="600" dirty="0">
                <a:solidFill>
                  <a:srgbClr val="FFFF99"/>
                </a:solidFill>
                <a:latin typeface="+mj-lt"/>
              </a:rPr>
              <a:t>LOTUS</a:t>
            </a:r>
          </a:p>
        </p:txBody>
      </p:sp>
      <p:sp>
        <p:nvSpPr>
          <p:cNvPr id="18" name="Rounded Rectangle 8">
            <a:extLst>
              <a:ext uri="{FF2B5EF4-FFF2-40B4-BE49-F238E27FC236}">
                <a16:creationId xmlns:a16="http://schemas.microsoft.com/office/drawing/2014/main" id="{82234F4C-D5C8-6650-E098-B12D254B295B}"/>
              </a:ext>
            </a:extLst>
          </p:cNvPr>
          <p:cNvSpPr/>
          <p:nvPr/>
        </p:nvSpPr>
        <p:spPr>
          <a:xfrm>
            <a:off x="370931" y="-139582"/>
            <a:ext cx="7019010" cy="910748"/>
          </a:xfrm>
          <a:prstGeom prst="roundRect">
            <a:avLst/>
          </a:prstGeom>
          <a:no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3200" b="1" spc="600" dirty="0">
                <a:solidFill>
                  <a:srgbClr val="FFFF99"/>
                </a:solidFill>
              </a:rPr>
              <a:t>S</a:t>
            </a:r>
            <a:r>
              <a:rPr lang="it-IT" sz="3200" b="1" spc="600" dirty="0">
                <a:solidFill>
                  <a:schemeClr val="bg1"/>
                </a:solidFill>
              </a:rPr>
              <a:t>VILUPPO</a:t>
            </a:r>
            <a:r>
              <a:rPr lang="it-IT" sz="3200" b="1" spc="600" dirty="0">
                <a:solidFill>
                  <a:srgbClr val="FFFF99"/>
                </a:solidFill>
              </a:rPr>
              <a:t> </a:t>
            </a:r>
            <a:r>
              <a:rPr lang="it-IT" sz="3200" b="1" spc="600" dirty="0">
                <a:solidFill>
                  <a:schemeClr val="bg1"/>
                </a:solidFill>
              </a:rPr>
              <a:t>TECNOLOGICO</a:t>
            </a:r>
            <a:endParaRPr lang="en-IT" sz="3200" b="1" spc="600" dirty="0">
              <a:solidFill>
                <a:schemeClr val="bg1"/>
              </a:solidFill>
            </a:endParaRPr>
          </a:p>
        </p:txBody>
      </p:sp>
      <p:cxnSp>
        <p:nvCxnSpPr>
          <p:cNvPr id="19" name="Connettore diritto 18">
            <a:extLst>
              <a:ext uri="{FF2B5EF4-FFF2-40B4-BE49-F238E27FC236}">
                <a16:creationId xmlns:a16="http://schemas.microsoft.com/office/drawing/2014/main" id="{126EA184-F394-904E-56A2-30F4E9032C20}"/>
              </a:ext>
            </a:extLst>
          </p:cNvPr>
          <p:cNvCxnSpPr>
            <a:cxnSpLocks/>
          </p:cNvCxnSpPr>
          <p:nvPr/>
        </p:nvCxnSpPr>
        <p:spPr>
          <a:xfrm>
            <a:off x="249606" y="567029"/>
            <a:ext cx="4427621" cy="0"/>
          </a:xfrm>
          <a:prstGeom prst="line">
            <a:avLst/>
          </a:prstGeom>
          <a:ln>
            <a:solidFill>
              <a:srgbClr val="FFFF99"/>
            </a:solidFill>
          </a:ln>
        </p:spPr>
        <p:style>
          <a:lnRef idx="2">
            <a:schemeClr val="accent1"/>
          </a:lnRef>
          <a:fillRef idx="0">
            <a:schemeClr val="accent1"/>
          </a:fillRef>
          <a:effectRef idx="1">
            <a:schemeClr val="accent1"/>
          </a:effectRef>
          <a:fontRef idx="minor">
            <a:schemeClr val="tx1"/>
          </a:fontRef>
        </p:style>
      </p:cxnSp>
      <p:grpSp>
        <p:nvGrpSpPr>
          <p:cNvPr id="51" name="Group 50">
            <a:extLst>
              <a:ext uri="{FF2B5EF4-FFF2-40B4-BE49-F238E27FC236}">
                <a16:creationId xmlns:a16="http://schemas.microsoft.com/office/drawing/2014/main" id="{EDA70168-49ED-423C-FCDC-5D4BECC3E051}"/>
              </a:ext>
            </a:extLst>
          </p:cNvPr>
          <p:cNvGrpSpPr/>
          <p:nvPr/>
        </p:nvGrpSpPr>
        <p:grpSpPr>
          <a:xfrm>
            <a:off x="7899100" y="3795766"/>
            <a:ext cx="4094371" cy="2157974"/>
            <a:chOff x="7899100" y="3795766"/>
            <a:chExt cx="4094371" cy="2157974"/>
          </a:xfrm>
        </p:grpSpPr>
        <p:sp>
          <p:nvSpPr>
            <p:cNvPr id="8" name="TextBox 7">
              <a:extLst>
                <a:ext uri="{FF2B5EF4-FFF2-40B4-BE49-F238E27FC236}">
                  <a16:creationId xmlns:a16="http://schemas.microsoft.com/office/drawing/2014/main" id="{8C0EA45A-E8D5-BF2D-EA5C-21FC17DB8D29}"/>
                </a:ext>
              </a:extLst>
            </p:cNvPr>
            <p:cNvSpPr txBox="1"/>
            <p:nvPr/>
          </p:nvSpPr>
          <p:spPr>
            <a:xfrm>
              <a:off x="10102521" y="4551588"/>
              <a:ext cx="1890950" cy="646331"/>
            </a:xfrm>
            <a:prstGeom prst="rect">
              <a:avLst/>
            </a:prstGeom>
            <a:noFill/>
          </p:spPr>
          <p:txBody>
            <a:bodyPr wrap="square">
              <a:spAutoFit/>
            </a:bodyPr>
            <a:lstStyle/>
            <a:p>
              <a:pPr algn="ctr"/>
              <a:r>
                <a:rPr lang="en-GB" sz="1800" b="1" i="0" u="none" strike="noStrike" dirty="0">
                  <a:solidFill>
                    <a:srgbClr val="FFFF99"/>
                  </a:solidFill>
                  <a:effectLst/>
                  <a:latin typeface="Aptos" panose="020B0004020202020204" pitchFamily="34" charset="0"/>
                </a:rPr>
                <a:t>AI per </a:t>
              </a:r>
              <a:r>
                <a:rPr lang="en-GB" b="1" dirty="0" err="1">
                  <a:solidFill>
                    <a:srgbClr val="FFFF99"/>
                  </a:solidFill>
                  <a:latin typeface="Aptos" panose="020B0004020202020204" pitchFamily="34" charset="0"/>
                </a:rPr>
                <a:t>sviluppo</a:t>
              </a:r>
              <a:r>
                <a:rPr lang="en-GB" b="1" dirty="0">
                  <a:solidFill>
                    <a:srgbClr val="FFFF99"/>
                  </a:solidFill>
                  <a:latin typeface="Aptos" panose="020B0004020202020204" pitchFamily="34" charset="0"/>
                </a:rPr>
                <a:t> di </a:t>
              </a:r>
              <a:r>
                <a:rPr lang="en-GB" sz="1800" b="1" i="0" u="none" strike="noStrike" dirty="0" err="1">
                  <a:solidFill>
                    <a:srgbClr val="FFFF99"/>
                  </a:solidFill>
                  <a:effectLst/>
                  <a:latin typeface="Aptos" panose="020B0004020202020204" pitchFamily="34" charset="0"/>
                </a:rPr>
                <a:t>farmaci</a:t>
              </a:r>
              <a:r>
                <a:rPr lang="en-GB" b="1" dirty="0">
                  <a:solidFill>
                    <a:srgbClr val="FFFF99"/>
                  </a:solidFill>
                  <a:latin typeface="Aptos" panose="020B0004020202020204" pitchFamily="34" charset="0"/>
                </a:rPr>
                <a:t>  </a:t>
              </a:r>
              <a:endParaRPr lang="en-IT" b="1" dirty="0">
                <a:solidFill>
                  <a:srgbClr val="FFFF99"/>
                </a:solidFill>
                <a:latin typeface="Aptos" panose="020B0004020202020204" pitchFamily="34" charset="0"/>
              </a:endParaRPr>
            </a:p>
          </p:txBody>
        </p:sp>
        <p:pic>
          <p:nvPicPr>
            <p:cNvPr id="1028" name="Picture 4" descr="Fig 2">
              <a:extLst>
                <a:ext uri="{FF2B5EF4-FFF2-40B4-BE49-F238E27FC236}">
                  <a16:creationId xmlns:a16="http://schemas.microsoft.com/office/drawing/2014/main" id="{B706DBB1-5187-CB38-E1E7-5D5F1043AF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99100" y="3795766"/>
              <a:ext cx="2157974" cy="21579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6" name="Group 45">
            <a:extLst>
              <a:ext uri="{FF2B5EF4-FFF2-40B4-BE49-F238E27FC236}">
                <a16:creationId xmlns:a16="http://schemas.microsoft.com/office/drawing/2014/main" id="{EAF6DBCB-B1ED-6A64-7996-2BAF012A1033}"/>
              </a:ext>
            </a:extLst>
          </p:cNvPr>
          <p:cNvGrpSpPr/>
          <p:nvPr/>
        </p:nvGrpSpPr>
        <p:grpSpPr>
          <a:xfrm>
            <a:off x="3351043" y="3951004"/>
            <a:ext cx="4303487" cy="2102165"/>
            <a:chOff x="4016887" y="3866047"/>
            <a:chExt cx="4303487" cy="2102165"/>
          </a:xfrm>
        </p:grpSpPr>
        <p:pic>
          <p:nvPicPr>
            <p:cNvPr id="1026" name="Picture 2" descr="Virtual Brain Twin for personalized treatment of Psychiatric Disorders -  EBRAINS">
              <a:extLst>
                <a:ext uri="{FF2B5EF4-FFF2-40B4-BE49-F238E27FC236}">
                  <a16:creationId xmlns:a16="http://schemas.microsoft.com/office/drawing/2014/main" id="{D6BA8A61-22A6-8CEE-EC0A-302D3BAED188}"/>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6055" t="26082" r="7278" b="28680"/>
            <a:stretch/>
          </p:blipFill>
          <p:spPr bwMode="auto">
            <a:xfrm>
              <a:off x="4682730" y="4416997"/>
              <a:ext cx="2971800" cy="155121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91A2C021-78C0-DA9F-4D92-EFF0FF141B1A}"/>
                </a:ext>
              </a:extLst>
            </p:cNvPr>
            <p:cNvSpPr txBox="1"/>
            <p:nvPr/>
          </p:nvSpPr>
          <p:spPr>
            <a:xfrm>
              <a:off x="4016887" y="3866047"/>
              <a:ext cx="4303487" cy="646331"/>
            </a:xfrm>
            <a:prstGeom prst="rect">
              <a:avLst/>
            </a:prstGeom>
            <a:noFill/>
          </p:spPr>
          <p:txBody>
            <a:bodyPr wrap="square">
              <a:spAutoFit/>
            </a:bodyPr>
            <a:lstStyle/>
            <a:p>
              <a:pPr algn="ctr"/>
              <a:r>
                <a:rPr lang="en-GB" b="1" dirty="0">
                  <a:solidFill>
                    <a:srgbClr val="FFFF99"/>
                  </a:solidFill>
                </a:rPr>
                <a:t>Digital twins per </a:t>
              </a:r>
              <a:r>
                <a:rPr lang="en-GB" b="1" dirty="0" err="1">
                  <a:solidFill>
                    <a:srgbClr val="FFFF99"/>
                  </a:solidFill>
                </a:rPr>
                <a:t>trattamento</a:t>
              </a:r>
              <a:r>
                <a:rPr lang="en-GB" b="1" dirty="0">
                  <a:solidFill>
                    <a:srgbClr val="FFFF99"/>
                  </a:solidFill>
                </a:rPr>
                <a:t> </a:t>
              </a:r>
              <a:r>
                <a:rPr lang="en-GB" b="1" dirty="0" err="1">
                  <a:solidFill>
                    <a:srgbClr val="FFFF99"/>
                  </a:solidFill>
                </a:rPr>
                <a:t>personalizzato</a:t>
              </a:r>
              <a:r>
                <a:rPr lang="en-GB" b="1" dirty="0">
                  <a:solidFill>
                    <a:srgbClr val="FFFF99"/>
                  </a:solidFill>
                </a:rPr>
                <a:t> </a:t>
              </a:r>
              <a:r>
                <a:rPr lang="en-GB" b="1" dirty="0" err="1">
                  <a:solidFill>
                    <a:srgbClr val="FFFF99"/>
                  </a:solidFill>
                </a:rPr>
                <a:t>della</a:t>
              </a:r>
              <a:r>
                <a:rPr lang="en-GB" b="1" dirty="0">
                  <a:solidFill>
                    <a:srgbClr val="FFFF99"/>
                  </a:solidFill>
                </a:rPr>
                <a:t> salute </a:t>
              </a:r>
              <a:r>
                <a:rPr lang="en-GB" b="1" dirty="0" err="1">
                  <a:solidFill>
                    <a:srgbClr val="FFFF99"/>
                  </a:solidFill>
                </a:rPr>
                <a:t>mentale</a:t>
              </a:r>
              <a:endParaRPr lang="en-GB" b="1" dirty="0">
                <a:solidFill>
                  <a:srgbClr val="FFFF99"/>
                </a:solidFill>
              </a:endParaRPr>
            </a:p>
          </p:txBody>
        </p:sp>
      </p:grpSp>
      <p:grpSp>
        <p:nvGrpSpPr>
          <p:cNvPr id="48" name="Group 47">
            <a:extLst>
              <a:ext uri="{FF2B5EF4-FFF2-40B4-BE49-F238E27FC236}">
                <a16:creationId xmlns:a16="http://schemas.microsoft.com/office/drawing/2014/main" id="{3811C26B-E314-412F-A1E6-019BF7E913A4}"/>
              </a:ext>
            </a:extLst>
          </p:cNvPr>
          <p:cNvGrpSpPr/>
          <p:nvPr/>
        </p:nvGrpSpPr>
        <p:grpSpPr>
          <a:xfrm>
            <a:off x="-124722" y="1029404"/>
            <a:ext cx="3344183" cy="2624782"/>
            <a:chOff x="-124722" y="1029404"/>
            <a:chExt cx="3344183" cy="2624782"/>
          </a:xfrm>
        </p:grpSpPr>
        <p:grpSp>
          <p:nvGrpSpPr>
            <p:cNvPr id="20" name="Group 19">
              <a:extLst>
                <a:ext uri="{FF2B5EF4-FFF2-40B4-BE49-F238E27FC236}">
                  <a16:creationId xmlns:a16="http://schemas.microsoft.com/office/drawing/2014/main" id="{966323AA-7B99-67E9-0EF3-D605D9A0A6ED}"/>
                </a:ext>
              </a:extLst>
            </p:cNvPr>
            <p:cNvGrpSpPr/>
            <p:nvPr/>
          </p:nvGrpSpPr>
          <p:grpSpPr>
            <a:xfrm>
              <a:off x="562567" y="1746969"/>
              <a:ext cx="1969605" cy="1907217"/>
              <a:chOff x="6177276" y="3346750"/>
              <a:chExt cx="2183330" cy="2143735"/>
            </a:xfrm>
          </p:grpSpPr>
          <p:pic>
            <p:nvPicPr>
              <p:cNvPr id="14" name="Picture 13">
                <a:extLst>
                  <a:ext uri="{FF2B5EF4-FFF2-40B4-BE49-F238E27FC236}">
                    <a16:creationId xmlns:a16="http://schemas.microsoft.com/office/drawing/2014/main" id="{6CC7A698-EB26-6001-FDA3-27DB2A58A57F}"/>
                  </a:ext>
                </a:extLst>
              </p:cNvPr>
              <p:cNvPicPr>
                <a:picLocks noChangeAspect="1"/>
              </p:cNvPicPr>
              <p:nvPr/>
            </p:nvPicPr>
            <p:blipFill>
              <a:blip r:embed="rId5"/>
              <a:stretch>
                <a:fillRect/>
              </a:stretch>
            </p:blipFill>
            <p:spPr>
              <a:xfrm>
                <a:off x="6177276" y="3346750"/>
                <a:ext cx="2183330" cy="2143735"/>
              </a:xfrm>
              <a:prstGeom prst="rect">
                <a:avLst/>
              </a:prstGeom>
            </p:spPr>
          </p:pic>
          <p:sp>
            <p:nvSpPr>
              <p:cNvPr id="15" name="Rectangle 14">
                <a:extLst>
                  <a:ext uri="{FF2B5EF4-FFF2-40B4-BE49-F238E27FC236}">
                    <a16:creationId xmlns:a16="http://schemas.microsoft.com/office/drawing/2014/main" id="{E41E1536-9119-5CEC-840C-F8C715B6EC46}"/>
                  </a:ext>
                </a:extLst>
              </p:cNvPr>
              <p:cNvSpPr/>
              <p:nvPr/>
            </p:nvSpPr>
            <p:spPr>
              <a:xfrm>
                <a:off x="7435745" y="5346109"/>
                <a:ext cx="924861" cy="136773"/>
              </a:xfrm>
              <a:prstGeom prst="rect">
                <a:avLst/>
              </a:prstGeom>
              <a:solidFill>
                <a:srgbClr val="FEF4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dirty="0">
                  <a:solidFill>
                    <a:srgbClr val="FFFF99"/>
                  </a:solidFill>
                </a:endParaRPr>
              </a:p>
            </p:txBody>
          </p:sp>
        </p:grpSp>
        <p:sp>
          <p:nvSpPr>
            <p:cNvPr id="26" name="TextBox 25">
              <a:extLst>
                <a:ext uri="{FF2B5EF4-FFF2-40B4-BE49-F238E27FC236}">
                  <a16:creationId xmlns:a16="http://schemas.microsoft.com/office/drawing/2014/main" id="{796B8AFA-3652-B264-A01C-F0EF718C55A9}"/>
                </a:ext>
              </a:extLst>
            </p:cNvPr>
            <p:cNvSpPr txBox="1"/>
            <p:nvPr/>
          </p:nvSpPr>
          <p:spPr>
            <a:xfrm>
              <a:off x="-124722" y="1029404"/>
              <a:ext cx="3344183" cy="646331"/>
            </a:xfrm>
            <a:prstGeom prst="rect">
              <a:avLst/>
            </a:prstGeom>
            <a:noFill/>
          </p:spPr>
          <p:txBody>
            <a:bodyPr wrap="square">
              <a:spAutoFit/>
            </a:bodyPr>
            <a:lstStyle/>
            <a:p>
              <a:pPr algn="ctr"/>
              <a:r>
                <a:rPr lang="en-GB" sz="1800" b="1" i="0" u="none" strike="noStrike" dirty="0" err="1">
                  <a:solidFill>
                    <a:srgbClr val="FFFF99"/>
                  </a:solidFill>
                  <a:effectLst/>
                  <a:latin typeface="Aptos" panose="020B0004020202020204" pitchFamily="34" charset="0"/>
                </a:rPr>
                <a:t>Sensori</a:t>
              </a:r>
              <a:r>
                <a:rPr lang="en-GB" sz="1800" b="1" i="0" u="none" strike="noStrike" dirty="0">
                  <a:solidFill>
                    <a:srgbClr val="FFFF99"/>
                  </a:solidFill>
                  <a:effectLst/>
                  <a:latin typeface="Aptos" panose="020B0004020202020204" pitchFamily="34" charset="0"/>
                </a:rPr>
                <a:t> </a:t>
              </a:r>
              <a:r>
                <a:rPr lang="en-GB" sz="1800" b="1" i="0" u="none" strike="noStrike" dirty="0" err="1">
                  <a:solidFill>
                    <a:srgbClr val="FFFF99"/>
                  </a:solidFill>
                  <a:effectLst/>
                  <a:latin typeface="Aptos" panose="020B0004020202020204" pitchFamily="34" charset="0"/>
                </a:rPr>
                <a:t>indossabili</a:t>
              </a:r>
              <a:r>
                <a:rPr lang="en-GB" sz="1800" b="1" i="0" u="none" strike="noStrike" dirty="0">
                  <a:solidFill>
                    <a:srgbClr val="FFFF99"/>
                  </a:solidFill>
                  <a:effectLst/>
                  <a:latin typeface="Aptos" panose="020B0004020202020204" pitchFamily="34" charset="0"/>
                </a:rPr>
                <a:t> per </a:t>
              </a:r>
              <a:endParaRPr lang="en-GB" b="1" dirty="0">
                <a:solidFill>
                  <a:srgbClr val="FFFF99"/>
                </a:solidFill>
                <a:latin typeface="Aptos" panose="020B0004020202020204" pitchFamily="34" charset="0"/>
              </a:endParaRPr>
            </a:p>
            <a:p>
              <a:pPr algn="ctr"/>
              <a:r>
                <a:rPr lang="en-GB" sz="1800" b="1" i="0" u="none" strike="noStrike" dirty="0" err="1">
                  <a:solidFill>
                    <a:srgbClr val="FFFF99"/>
                  </a:solidFill>
                  <a:effectLst/>
                  <a:latin typeface="Aptos" panose="020B0004020202020204" pitchFamily="34" charset="0"/>
                </a:rPr>
                <a:t>analisi</a:t>
              </a:r>
              <a:r>
                <a:rPr lang="en-GB" sz="1800" b="1" i="0" u="none" strike="noStrike" dirty="0">
                  <a:solidFill>
                    <a:srgbClr val="FFFF99"/>
                  </a:solidFill>
                  <a:effectLst/>
                  <a:latin typeface="Aptos" panose="020B0004020202020204" pitchFamily="34" charset="0"/>
                </a:rPr>
                <a:t> </a:t>
              </a:r>
              <a:r>
                <a:rPr lang="en-GB" sz="1800" b="1" i="0" u="none" strike="noStrike" dirty="0" err="1">
                  <a:solidFill>
                    <a:srgbClr val="FFFF99"/>
                  </a:solidFill>
                  <a:effectLst/>
                  <a:latin typeface="Aptos" panose="020B0004020202020204" pitchFamily="34" charset="0"/>
                </a:rPr>
                <a:t>esposoma</a:t>
              </a:r>
              <a:endParaRPr lang="en-IT" b="1" dirty="0">
                <a:solidFill>
                  <a:srgbClr val="FFFF99"/>
                </a:solidFill>
                <a:latin typeface="Aptos" panose="020B0004020202020204" pitchFamily="34" charset="0"/>
              </a:endParaRPr>
            </a:p>
          </p:txBody>
        </p:sp>
      </p:grpSp>
      <p:grpSp>
        <p:nvGrpSpPr>
          <p:cNvPr id="47" name="Group 46">
            <a:extLst>
              <a:ext uri="{FF2B5EF4-FFF2-40B4-BE49-F238E27FC236}">
                <a16:creationId xmlns:a16="http://schemas.microsoft.com/office/drawing/2014/main" id="{143558AA-FBA1-0433-BFF4-72E719AA9BAC}"/>
              </a:ext>
            </a:extLst>
          </p:cNvPr>
          <p:cNvGrpSpPr/>
          <p:nvPr/>
        </p:nvGrpSpPr>
        <p:grpSpPr>
          <a:xfrm>
            <a:off x="652691" y="4186127"/>
            <a:ext cx="2698352" cy="1878501"/>
            <a:chOff x="741226" y="4155803"/>
            <a:chExt cx="2698352" cy="1878501"/>
          </a:xfrm>
        </p:grpSpPr>
        <p:sp>
          <p:nvSpPr>
            <p:cNvPr id="28" name="TextBox 27">
              <a:extLst>
                <a:ext uri="{FF2B5EF4-FFF2-40B4-BE49-F238E27FC236}">
                  <a16:creationId xmlns:a16="http://schemas.microsoft.com/office/drawing/2014/main" id="{C72BA614-4842-B871-DA9E-4B57DA415985}"/>
                </a:ext>
              </a:extLst>
            </p:cNvPr>
            <p:cNvSpPr txBox="1"/>
            <p:nvPr/>
          </p:nvSpPr>
          <p:spPr>
            <a:xfrm>
              <a:off x="741226" y="4155803"/>
              <a:ext cx="2698352" cy="1200329"/>
            </a:xfrm>
            <a:prstGeom prst="rect">
              <a:avLst/>
            </a:prstGeom>
            <a:noFill/>
          </p:spPr>
          <p:txBody>
            <a:bodyPr wrap="square">
              <a:spAutoFit/>
            </a:bodyPr>
            <a:lstStyle/>
            <a:p>
              <a:pPr rtl="0"/>
              <a:r>
                <a:rPr lang="en-GB" sz="1800" b="1" i="0" u="none" strike="noStrike" dirty="0">
                  <a:solidFill>
                    <a:srgbClr val="FFFF99"/>
                  </a:solidFill>
                  <a:effectLst/>
                  <a:latin typeface="Aptos" panose="020B0004020202020204" pitchFamily="34" charset="0"/>
                </a:rPr>
                <a:t> </a:t>
              </a:r>
              <a:r>
                <a:rPr lang="en-GB" b="1" dirty="0">
                  <a:solidFill>
                    <a:srgbClr val="FFFF99"/>
                  </a:solidFill>
                  <a:latin typeface="Aptos" panose="020B0004020202020204" pitchFamily="34" charset="0"/>
                </a:rPr>
                <a:t>GPU per </a:t>
              </a:r>
              <a:r>
                <a:rPr lang="en-GB" b="1" dirty="0" err="1">
                  <a:solidFill>
                    <a:srgbClr val="FFFF99"/>
                  </a:solidFill>
                  <a:latin typeface="Aptos" panose="020B0004020202020204" pitchFamily="34" charset="0"/>
                </a:rPr>
                <a:t>integrare</a:t>
              </a:r>
              <a:r>
                <a:rPr lang="en-GB" sz="1800" b="1" i="0" u="none" strike="noStrike" dirty="0">
                  <a:solidFill>
                    <a:srgbClr val="FFFF99"/>
                  </a:solidFill>
                  <a:effectLst/>
                  <a:latin typeface="Aptos" panose="020B0004020202020204" pitchFamily="34" charset="0"/>
                </a:rPr>
                <a:t> </a:t>
              </a:r>
              <a:r>
                <a:rPr lang="en-GB" sz="1800" b="1" i="0" u="none" strike="noStrike" dirty="0" err="1">
                  <a:solidFill>
                    <a:srgbClr val="FFFF99"/>
                  </a:solidFill>
                  <a:effectLst/>
                  <a:latin typeface="Aptos" panose="020B0004020202020204" pitchFamily="34" charset="0"/>
                </a:rPr>
                <a:t>dati</a:t>
              </a:r>
              <a:r>
                <a:rPr lang="en-GB" sz="1800" b="1" i="0" u="none" strike="noStrike" dirty="0">
                  <a:solidFill>
                    <a:srgbClr val="FFFF99"/>
                  </a:solidFill>
                  <a:effectLst/>
                  <a:latin typeface="Aptos" panose="020B0004020202020204" pitchFamily="34" charset="0"/>
                </a:rPr>
                <a:t> </a:t>
              </a:r>
              <a:r>
                <a:rPr lang="en-GB" sz="1800" b="1" i="0" u="none" strike="noStrike" dirty="0" err="1">
                  <a:solidFill>
                    <a:srgbClr val="FFFF99"/>
                  </a:solidFill>
                  <a:effectLst/>
                  <a:latin typeface="Aptos" panose="020B0004020202020204" pitchFamily="34" charset="0"/>
                </a:rPr>
                <a:t>genetici</a:t>
              </a:r>
              <a:r>
                <a:rPr lang="en-GB" sz="1800" b="1" i="0" u="none" strike="noStrike" dirty="0">
                  <a:solidFill>
                    <a:srgbClr val="FFFF99"/>
                  </a:solidFill>
                  <a:effectLst/>
                  <a:latin typeface="Aptos" panose="020B0004020202020204" pitchFamily="34" charset="0"/>
                </a:rPr>
                <a:t>, </a:t>
              </a:r>
              <a:r>
                <a:rPr lang="en-GB" sz="1800" b="1" i="0" u="none" strike="noStrike" dirty="0" err="1">
                  <a:solidFill>
                    <a:srgbClr val="FFFF99"/>
                  </a:solidFill>
                  <a:effectLst/>
                  <a:latin typeface="Aptos" panose="020B0004020202020204" pitchFamily="34" charset="0"/>
                </a:rPr>
                <a:t>omici</a:t>
              </a:r>
              <a:r>
                <a:rPr lang="en-GB" sz="1800" b="1" i="0" u="none" strike="noStrike" dirty="0">
                  <a:solidFill>
                    <a:srgbClr val="FFFF99"/>
                  </a:solidFill>
                  <a:effectLst/>
                  <a:latin typeface="Aptos" panose="020B0004020202020204" pitchFamily="34" charset="0"/>
                </a:rPr>
                <a:t> e </a:t>
              </a:r>
              <a:r>
                <a:rPr lang="en-GB" sz="1800" b="1" i="0" u="none" strike="noStrike" dirty="0" err="1">
                  <a:solidFill>
                    <a:srgbClr val="FFFF99"/>
                  </a:solidFill>
                  <a:effectLst/>
                  <a:latin typeface="Aptos" panose="020B0004020202020204" pitchFamily="34" charset="0"/>
                </a:rPr>
                <a:t>clinici</a:t>
              </a:r>
              <a:r>
                <a:rPr lang="en-GB" sz="1800" b="1" i="0" u="none" strike="noStrike" dirty="0">
                  <a:solidFill>
                    <a:srgbClr val="FFFF99"/>
                  </a:solidFill>
                  <a:effectLst/>
                  <a:latin typeface="Aptos" panose="020B0004020202020204" pitchFamily="34" charset="0"/>
                </a:rPr>
                <a:t>.</a:t>
              </a:r>
              <a:endParaRPr lang="en-GB" b="1" dirty="0">
                <a:solidFill>
                  <a:srgbClr val="FFFF99"/>
                </a:solidFill>
                <a:effectLst/>
              </a:endParaRPr>
            </a:p>
            <a:p>
              <a:br>
                <a:rPr lang="en-GB" b="1" dirty="0">
                  <a:solidFill>
                    <a:srgbClr val="FFFF99"/>
                  </a:solidFill>
                </a:rPr>
              </a:br>
              <a:endParaRPr lang="en-IT" b="1" dirty="0">
                <a:solidFill>
                  <a:srgbClr val="FFFF99"/>
                </a:solidFill>
              </a:endParaRPr>
            </a:p>
          </p:txBody>
        </p:sp>
        <p:grpSp>
          <p:nvGrpSpPr>
            <p:cNvPr id="42" name="Group 41">
              <a:extLst>
                <a:ext uri="{FF2B5EF4-FFF2-40B4-BE49-F238E27FC236}">
                  <a16:creationId xmlns:a16="http://schemas.microsoft.com/office/drawing/2014/main" id="{C0693BAB-4C44-844B-8ECE-95EEB11C15EC}"/>
                </a:ext>
              </a:extLst>
            </p:cNvPr>
            <p:cNvGrpSpPr/>
            <p:nvPr/>
          </p:nvGrpSpPr>
          <p:grpSpPr>
            <a:xfrm>
              <a:off x="805958" y="4833974"/>
              <a:ext cx="2568888" cy="1200330"/>
              <a:chOff x="708153" y="4833974"/>
              <a:chExt cx="2568888" cy="1200330"/>
            </a:xfrm>
          </p:grpSpPr>
          <p:pic>
            <p:nvPicPr>
              <p:cNvPr id="1034" name="Picture 10" descr="figure 1">
                <a:extLst>
                  <a:ext uri="{FF2B5EF4-FFF2-40B4-BE49-F238E27FC236}">
                    <a16:creationId xmlns:a16="http://schemas.microsoft.com/office/drawing/2014/main" id="{603552F2-3D84-A797-B289-86D28CDC86D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764" t="72299" r="68242" b="846"/>
              <a:stretch/>
            </p:blipFill>
            <p:spPr bwMode="auto">
              <a:xfrm>
                <a:off x="1953929" y="4887893"/>
                <a:ext cx="1323112" cy="114641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figure 1">
                <a:extLst>
                  <a:ext uri="{FF2B5EF4-FFF2-40B4-BE49-F238E27FC236}">
                    <a16:creationId xmlns:a16="http://schemas.microsoft.com/office/drawing/2014/main" id="{368F9D77-622B-D168-387C-FA2FB5E81FA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063" t="37774" r="68988" b="34525"/>
              <a:stretch/>
            </p:blipFill>
            <p:spPr bwMode="auto">
              <a:xfrm>
                <a:off x="708153" y="4833974"/>
                <a:ext cx="1167689" cy="1200330"/>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50" name="Group 49">
            <a:extLst>
              <a:ext uri="{FF2B5EF4-FFF2-40B4-BE49-F238E27FC236}">
                <a16:creationId xmlns:a16="http://schemas.microsoft.com/office/drawing/2014/main" id="{3D80D1A4-16EC-1299-1582-0ACDFFEA2B04}"/>
              </a:ext>
            </a:extLst>
          </p:cNvPr>
          <p:cNvGrpSpPr/>
          <p:nvPr/>
        </p:nvGrpSpPr>
        <p:grpSpPr>
          <a:xfrm>
            <a:off x="6013261" y="865608"/>
            <a:ext cx="3512360" cy="2540759"/>
            <a:chOff x="6013261" y="865608"/>
            <a:chExt cx="3512360" cy="2540759"/>
          </a:xfrm>
        </p:grpSpPr>
        <p:sp>
          <p:nvSpPr>
            <p:cNvPr id="30" name="TextBox 29">
              <a:extLst>
                <a:ext uri="{FF2B5EF4-FFF2-40B4-BE49-F238E27FC236}">
                  <a16:creationId xmlns:a16="http://schemas.microsoft.com/office/drawing/2014/main" id="{0EAD3177-A5ED-905B-E263-DAB83BF43984}"/>
                </a:ext>
              </a:extLst>
            </p:cNvPr>
            <p:cNvSpPr txBox="1"/>
            <p:nvPr/>
          </p:nvSpPr>
          <p:spPr>
            <a:xfrm>
              <a:off x="6013261" y="865608"/>
              <a:ext cx="3512360" cy="646331"/>
            </a:xfrm>
            <a:prstGeom prst="rect">
              <a:avLst/>
            </a:prstGeom>
            <a:noFill/>
          </p:spPr>
          <p:txBody>
            <a:bodyPr wrap="square">
              <a:spAutoFit/>
            </a:bodyPr>
            <a:lstStyle/>
            <a:p>
              <a:pPr algn="ctr" rtl="0"/>
              <a:r>
                <a:rPr lang="en-GB" sz="1800" b="1" i="0" u="none" strike="noStrike" dirty="0">
                  <a:solidFill>
                    <a:srgbClr val="FFFF99"/>
                  </a:solidFill>
                  <a:effectLst/>
                  <a:latin typeface="Aptos" panose="020B0004020202020204" pitchFamily="34" charset="0"/>
                </a:rPr>
                <a:t>Nanochip per </a:t>
              </a:r>
              <a:r>
                <a:rPr lang="en-GB" sz="1800" b="1" i="0" u="none" strike="noStrike" dirty="0" err="1">
                  <a:solidFill>
                    <a:srgbClr val="FFFF99"/>
                  </a:solidFill>
                  <a:effectLst/>
                  <a:latin typeface="Aptos" panose="020B0004020202020204" pitchFamily="34" charset="0"/>
                </a:rPr>
                <a:t>diagnostica</a:t>
              </a:r>
              <a:r>
                <a:rPr lang="en-GB" sz="1800" b="1" i="0" u="none" strike="noStrike" dirty="0">
                  <a:solidFill>
                    <a:srgbClr val="FFFF99"/>
                  </a:solidFill>
                  <a:effectLst/>
                  <a:latin typeface="Aptos" panose="020B0004020202020204" pitchFamily="34" charset="0"/>
                </a:rPr>
                <a:t> </a:t>
              </a:r>
              <a:r>
                <a:rPr lang="en-GB" sz="1800" b="1" i="0" u="none" strike="noStrike" dirty="0" err="1">
                  <a:solidFill>
                    <a:srgbClr val="FFFF99"/>
                  </a:solidFill>
                  <a:effectLst/>
                  <a:latin typeface="Aptos" panose="020B0004020202020204" pitchFamily="34" charset="0"/>
                </a:rPr>
                <a:t>ultrasensibile</a:t>
              </a:r>
              <a:r>
                <a:rPr lang="en-GB" sz="1800" b="1" i="0" u="none" strike="noStrike" dirty="0">
                  <a:solidFill>
                    <a:srgbClr val="FFFF99"/>
                  </a:solidFill>
                  <a:effectLst/>
                  <a:latin typeface="Aptos" panose="020B0004020202020204" pitchFamily="34" charset="0"/>
                </a:rPr>
                <a:t> </a:t>
              </a:r>
              <a:r>
                <a:rPr lang="en-GB" sz="1800" b="1" i="0" u="none" strike="noStrike" dirty="0" err="1">
                  <a:solidFill>
                    <a:srgbClr val="FFFF99"/>
                  </a:solidFill>
                  <a:effectLst/>
                  <a:latin typeface="Aptos" panose="020B0004020202020204" pitchFamily="34" charset="0"/>
                </a:rPr>
                <a:t>ultraveloce</a:t>
              </a:r>
              <a:endParaRPr lang="en-IT" b="1" dirty="0">
                <a:solidFill>
                  <a:srgbClr val="FFFF99"/>
                </a:solidFill>
              </a:endParaRPr>
            </a:p>
          </p:txBody>
        </p:sp>
        <p:pic>
          <p:nvPicPr>
            <p:cNvPr id="1038" name="Picture 14" descr="INTA Systems | F6S">
              <a:extLst>
                <a:ext uri="{FF2B5EF4-FFF2-40B4-BE49-F238E27FC236}">
                  <a16:creationId xmlns:a16="http://schemas.microsoft.com/office/drawing/2014/main" id="{B1BD4B17-5D73-8455-1334-AAF381C17D3F}"/>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15620"/>
            <a:stretch/>
          </p:blipFill>
          <p:spPr bwMode="auto">
            <a:xfrm>
              <a:off x="6504824" y="1577430"/>
              <a:ext cx="2529234" cy="182893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9" name="Group 48">
            <a:extLst>
              <a:ext uri="{FF2B5EF4-FFF2-40B4-BE49-F238E27FC236}">
                <a16:creationId xmlns:a16="http://schemas.microsoft.com/office/drawing/2014/main" id="{9852A725-D003-2309-D463-D573B5F089AB}"/>
              </a:ext>
            </a:extLst>
          </p:cNvPr>
          <p:cNvGrpSpPr/>
          <p:nvPr/>
        </p:nvGrpSpPr>
        <p:grpSpPr>
          <a:xfrm>
            <a:off x="9525621" y="882628"/>
            <a:ext cx="2529234" cy="2523739"/>
            <a:chOff x="3055953" y="881506"/>
            <a:chExt cx="2529234" cy="2523739"/>
          </a:xfrm>
        </p:grpSpPr>
        <p:pic>
          <p:nvPicPr>
            <p:cNvPr id="1042" name="Picture 18" descr="Nano-sized drug delivery systems can treat cancer, HIV, and more | CAS">
              <a:extLst>
                <a:ext uri="{FF2B5EF4-FFF2-40B4-BE49-F238E27FC236}">
                  <a16:creationId xmlns:a16="http://schemas.microsoft.com/office/drawing/2014/main" id="{3608A86B-84C0-A725-CA6B-6E22E54C4527}"/>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0961"/>
            <a:stretch/>
          </p:blipFill>
          <p:spPr bwMode="auto">
            <a:xfrm>
              <a:off x="3055953" y="1605245"/>
              <a:ext cx="2529234" cy="1800000"/>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a:extLst>
                <a:ext uri="{FF2B5EF4-FFF2-40B4-BE49-F238E27FC236}">
                  <a16:creationId xmlns:a16="http://schemas.microsoft.com/office/drawing/2014/main" id="{C3E05CDB-B172-73B2-9E87-E23319714E2A}"/>
                </a:ext>
              </a:extLst>
            </p:cNvPr>
            <p:cNvSpPr txBox="1"/>
            <p:nvPr/>
          </p:nvSpPr>
          <p:spPr>
            <a:xfrm>
              <a:off x="3117338" y="881506"/>
              <a:ext cx="2406464" cy="646331"/>
            </a:xfrm>
            <a:prstGeom prst="rect">
              <a:avLst/>
            </a:prstGeom>
            <a:noFill/>
          </p:spPr>
          <p:txBody>
            <a:bodyPr wrap="square">
              <a:spAutoFit/>
            </a:bodyPr>
            <a:lstStyle/>
            <a:p>
              <a:pPr algn="ctr"/>
              <a:r>
                <a:rPr lang="en-GB" sz="1800" b="1" i="0" u="none" strike="noStrike" dirty="0" err="1">
                  <a:solidFill>
                    <a:srgbClr val="FFFF99"/>
                  </a:solidFill>
                  <a:effectLst/>
                  <a:latin typeface="Aptos" panose="020B0004020202020204" pitchFamily="34" charset="0"/>
                </a:rPr>
                <a:t>Nanoparticelle</a:t>
              </a:r>
              <a:r>
                <a:rPr lang="en-GB" sz="1800" b="1" i="0" u="none" strike="noStrike" dirty="0">
                  <a:solidFill>
                    <a:srgbClr val="FFFF99"/>
                  </a:solidFill>
                  <a:effectLst/>
                  <a:latin typeface="Aptos" panose="020B0004020202020204" pitchFamily="34" charset="0"/>
                </a:rPr>
                <a:t> per drug delivery</a:t>
              </a:r>
              <a:endParaRPr lang="en-IT" b="1" dirty="0">
                <a:solidFill>
                  <a:srgbClr val="FFFF99"/>
                </a:solidFill>
                <a:latin typeface="Aptos" panose="020B0004020202020204" pitchFamily="34" charset="0"/>
              </a:endParaRPr>
            </a:p>
          </p:txBody>
        </p:sp>
      </p:grpSp>
      <p:grpSp>
        <p:nvGrpSpPr>
          <p:cNvPr id="45" name="Group 44">
            <a:extLst>
              <a:ext uri="{FF2B5EF4-FFF2-40B4-BE49-F238E27FC236}">
                <a16:creationId xmlns:a16="http://schemas.microsoft.com/office/drawing/2014/main" id="{D501415D-D4DD-1C29-D76C-357512E2F2A2}"/>
              </a:ext>
            </a:extLst>
          </p:cNvPr>
          <p:cNvGrpSpPr/>
          <p:nvPr/>
        </p:nvGrpSpPr>
        <p:grpSpPr>
          <a:xfrm>
            <a:off x="3219461" y="897172"/>
            <a:ext cx="2699999" cy="2264711"/>
            <a:chOff x="5959591" y="1140743"/>
            <a:chExt cx="2699999" cy="2264711"/>
          </a:xfrm>
        </p:grpSpPr>
        <p:pic>
          <p:nvPicPr>
            <p:cNvPr id="1044" name="Picture 20" descr="AI in Remote Patient Monitoring: The Top 4 Use Cases in 2024">
              <a:extLst>
                <a:ext uri="{FF2B5EF4-FFF2-40B4-BE49-F238E27FC236}">
                  <a16:creationId xmlns:a16="http://schemas.microsoft.com/office/drawing/2014/main" id="{05C3EFB7-544A-E62C-4290-35A8C574679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59591" y="1605454"/>
              <a:ext cx="2699999" cy="1800000"/>
            </a:xfrm>
            <a:prstGeom prst="rect">
              <a:avLst/>
            </a:prstGeom>
            <a:noFill/>
            <a:extLst>
              <a:ext uri="{909E8E84-426E-40DD-AFC4-6F175D3DCCD1}">
                <a14:hiddenFill xmlns:a14="http://schemas.microsoft.com/office/drawing/2010/main">
                  <a:solidFill>
                    <a:srgbClr val="FFFFFF"/>
                  </a:solidFill>
                </a14:hiddenFill>
              </a:ext>
            </a:extLst>
          </p:spPr>
        </p:pic>
        <p:sp>
          <p:nvSpPr>
            <p:cNvPr id="41" name="TextBox 40">
              <a:extLst>
                <a:ext uri="{FF2B5EF4-FFF2-40B4-BE49-F238E27FC236}">
                  <a16:creationId xmlns:a16="http://schemas.microsoft.com/office/drawing/2014/main" id="{27FEDA4F-B205-BDC3-FAAE-8D0B31F1F9EF}"/>
                </a:ext>
              </a:extLst>
            </p:cNvPr>
            <p:cNvSpPr txBox="1"/>
            <p:nvPr/>
          </p:nvSpPr>
          <p:spPr>
            <a:xfrm>
              <a:off x="6106358" y="1140743"/>
              <a:ext cx="2406464" cy="369332"/>
            </a:xfrm>
            <a:prstGeom prst="rect">
              <a:avLst/>
            </a:prstGeom>
            <a:noFill/>
          </p:spPr>
          <p:txBody>
            <a:bodyPr wrap="square">
              <a:spAutoFit/>
            </a:bodyPr>
            <a:lstStyle/>
            <a:p>
              <a:pPr algn="ctr"/>
              <a:r>
                <a:rPr lang="en-GB" sz="1800" b="1" i="0" u="none" strike="noStrike" dirty="0">
                  <a:solidFill>
                    <a:srgbClr val="FFFF99"/>
                  </a:solidFill>
                  <a:effectLst/>
                  <a:latin typeface="Aptos" panose="020B0004020202020204" pitchFamily="34" charset="0"/>
                </a:rPr>
                <a:t>Smart Healthcare</a:t>
              </a:r>
              <a:endParaRPr lang="en-IT" b="1" dirty="0">
                <a:solidFill>
                  <a:srgbClr val="FFFF99"/>
                </a:solidFill>
                <a:latin typeface="Aptos" panose="020B0004020202020204" pitchFamily="34" charset="0"/>
              </a:endParaRPr>
            </a:p>
          </p:txBody>
        </p:sp>
      </p:grpSp>
      <p:cxnSp>
        <p:nvCxnSpPr>
          <p:cNvPr id="2" name="Connettore diritto 36">
            <a:extLst>
              <a:ext uri="{FF2B5EF4-FFF2-40B4-BE49-F238E27FC236}">
                <a16:creationId xmlns:a16="http://schemas.microsoft.com/office/drawing/2014/main" id="{A6A62FE3-1660-6900-850F-61B51CE35696}"/>
              </a:ext>
            </a:extLst>
          </p:cNvPr>
          <p:cNvCxnSpPr>
            <a:cxnSpLocks/>
          </p:cNvCxnSpPr>
          <p:nvPr/>
        </p:nvCxnSpPr>
        <p:spPr>
          <a:xfrm>
            <a:off x="10412147" y="6778811"/>
            <a:ext cx="1634886" cy="0"/>
          </a:xfrm>
          <a:prstGeom prst="line">
            <a:avLst/>
          </a:prstGeom>
          <a:ln>
            <a:solidFill>
              <a:srgbClr val="FFFF99"/>
            </a:solidFill>
          </a:ln>
        </p:spPr>
        <p:style>
          <a:lnRef idx="2">
            <a:schemeClr val="accent1"/>
          </a:lnRef>
          <a:fillRef idx="0">
            <a:schemeClr val="accent1"/>
          </a:fillRef>
          <a:effectRef idx="1">
            <a:schemeClr val="accent1"/>
          </a:effectRef>
          <a:fontRef idx="minor">
            <a:schemeClr val="tx1"/>
          </a:fontRef>
        </p:style>
      </p:cxnSp>
      <p:pic>
        <p:nvPicPr>
          <p:cNvPr id="4" name="Immagine 3" descr="Immagine che contiene fiore, Policromia&#10;&#10;Il contenuto generato dall'IA potrebbe non essere corretto.">
            <a:extLst>
              <a:ext uri="{FF2B5EF4-FFF2-40B4-BE49-F238E27FC236}">
                <a16:creationId xmlns:a16="http://schemas.microsoft.com/office/drawing/2014/main" id="{506C72E0-9ADD-0D06-0AD9-2091E5763E1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4422" y="6425528"/>
            <a:ext cx="642533" cy="403200"/>
          </a:xfrm>
          <a:prstGeom prst="rect">
            <a:avLst/>
          </a:prstGeom>
        </p:spPr>
      </p:pic>
    </p:spTree>
    <p:extLst>
      <p:ext uri="{BB962C8B-B14F-4D97-AF65-F5344CB8AC3E}">
        <p14:creationId xmlns:p14="http://schemas.microsoft.com/office/powerpoint/2010/main" val="1361994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dissolve">
                                      <p:cBhvr>
                                        <p:cTn id="7" dur="500"/>
                                        <p:tgtEl>
                                          <p:spTgt spid="48"/>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47"/>
                                        </p:tgtEl>
                                        <p:attrNameLst>
                                          <p:attrName>style.visibility</p:attrName>
                                        </p:attrNameLst>
                                      </p:cBhvr>
                                      <p:to>
                                        <p:strVal val="visible"/>
                                      </p:to>
                                    </p:set>
                                    <p:animEffect transition="in" filter="dissolve">
                                      <p:cBhvr>
                                        <p:cTn id="11" dur="500"/>
                                        <p:tgtEl>
                                          <p:spTgt spid="47"/>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45"/>
                                        </p:tgtEl>
                                        <p:attrNameLst>
                                          <p:attrName>style.visibility</p:attrName>
                                        </p:attrNameLst>
                                      </p:cBhvr>
                                      <p:to>
                                        <p:strVal val="visible"/>
                                      </p:to>
                                    </p:set>
                                    <p:animEffect transition="in" filter="dissolve">
                                      <p:cBhvr>
                                        <p:cTn id="15" dur="500"/>
                                        <p:tgtEl>
                                          <p:spTgt spid="45"/>
                                        </p:tgtEl>
                                      </p:cBhvr>
                                    </p:animEffect>
                                  </p:childTnLst>
                                </p:cTn>
                              </p:par>
                            </p:childTnLst>
                          </p:cTn>
                        </p:par>
                        <p:par>
                          <p:cTn id="16" fill="hold">
                            <p:stCondLst>
                              <p:cond delay="1500"/>
                            </p:stCondLst>
                            <p:childTnLst>
                              <p:par>
                                <p:cTn id="17" presetID="9" presetClass="entr" presetSubtype="0" fill="hold" nodeType="afterEffect">
                                  <p:stCondLst>
                                    <p:cond delay="0"/>
                                  </p:stCondLst>
                                  <p:childTnLst>
                                    <p:set>
                                      <p:cBhvr>
                                        <p:cTn id="18" dur="1" fill="hold">
                                          <p:stCondLst>
                                            <p:cond delay="0"/>
                                          </p:stCondLst>
                                        </p:cTn>
                                        <p:tgtEl>
                                          <p:spTgt spid="46"/>
                                        </p:tgtEl>
                                        <p:attrNameLst>
                                          <p:attrName>style.visibility</p:attrName>
                                        </p:attrNameLst>
                                      </p:cBhvr>
                                      <p:to>
                                        <p:strVal val="visible"/>
                                      </p:to>
                                    </p:set>
                                    <p:animEffect transition="in" filter="dissolve">
                                      <p:cBhvr>
                                        <p:cTn id="19" dur="500"/>
                                        <p:tgtEl>
                                          <p:spTgt spid="46"/>
                                        </p:tgtEl>
                                      </p:cBhvr>
                                    </p:animEffect>
                                  </p:childTnLst>
                                </p:cTn>
                              </p:par>
                            </p:childTnLst>
                          </p:cTn>
                        </p:par>
                        <p:par>
                          <p:cTn id="20" fill="hold">
                            <p:stCondLst>
                              <p:cond delay="2000"/>
                            </p:stCondLst>
                            <p:childTnLst>
                              <p:par>
                                <p:cTn id="21" presetID="9" presetClass="entr" presetSubtype="0" fill="hold" nodeType="afterEffect">
                                  <p:stCondLst>
                                    <p:cond delay="0"/>
                                  </p:stCondLst>
                                  <p:childTnLst>
                                    <p:set>
                                      <p:cBhvr>
                                        <p:cTn id="22" dur="1" fill="hold">
                                          <p:stCondLst>
                                            <p:cond delay="0"/>
                                          </p:stCondLst>
                                        </p:cTn>
                                        <p:tgtEl>
                                          <p:spTgt spid="50"/>
                                        </p:tgtEl>
                                        <p:attrNameLst>
                                          <p:attrName>style.visibility</p:attrName>
                                        </p:attrNameLst>
                                      </p:cBhvr>
                                      <p:to>
                                        <p:strVal val="visible"/>
                                      </p:to>
                                    </p:set>
                                    <p:animEffect transition="in" filter="dissolve">
                                      <p:cBhvr>
                                        <p:cTn id="23" dur="500"/>
                                        <p:tgtEl>
                                          <p:spTgt spid="50"/>
                                        </p:tgtEl>
                                      </p:cBhvr>
                                    </p:animEffect>
                                  </p:childTnLst>
                                </p:cTn>
                              </p:par>
                            </p:childTnLst>
                          </p:cTn>
                        </p:par>
                        <p:par>
                          <p:cTn id="24" fill="hold">
                            <p:stCondLst>
                              <p:cond delay="2500"/>
                            </p:stCondLst>
                            <p:childTnLst>
                              <p:par>
                                <p:cTn id="25" presetID="9" presetClass="entr" presetSubtype="0" fill="hold" nodeType="afterEffect">
                                  <p:stCondLst>
                                    <p:cond delay="0"/>
                                  </p:stCondLst>
                                  <p:childTnLst>
                                    <p:set>
                                      <p:cBhvr>
                                        <p:cTn id="26" dur="1" fill="hold">
                                          <p:stCondLst>
                                            <p:cond delay="0"/>
                                          </p:stCondLst>
                                        </p:cTn>
                                        <p:tgtEl>
                                          <p:spTgt spid="51"/>
                                        </p:tgtEl>
                                        <p:attrNameLst>
                                          <p:attrName>style.visibility</p:attrName>
                                        </p:attrNameLst>
                                      </p:cBhvr>
                                      <p:to>
                                        <p:strVal val="visible"/>
                                      </p:to>
                                    </p:set>
                                    <p:animEffect transition="in" filter="dissolve">
                                      <p:cBhvr>
                                        <p:cTn id="27" dur="500"/>
                                        <p:tgtEl>
                                          <p:spTgt spid="51"/>
                                        </p:tgtEl>
                                      </p:cBhvr>
                                    </p:animEffect>
                                  </p:childTnLst>
                                </p:cTn>
                              </p:par>
                            </p:childTnLst>
                          </p:cTn>
                        </p:par>
                        <p:par>
                          <p:cTn id="28" fill="hold">
                            <p:stCondLst>
                              <p:cond delay="3000"/>
                            </p:stCondLst>
                            <p:childTnLst>
                              <p:par>
                                <p:cTn id="29" presetID="9" presetClass="entr" presetSubtype="0" fill="hold" nodeType="afterEffect">
                                  <p:stCondLst>
                                    <p:cond delay="0"/>
                                  </p:stCondLst>
                                  <p:childTnLst>
                                    <p:set>
                                      <p:cBhvr>
                                        <p:cTn id="30" dur="1" fill="hold">
                                          <p:stCondLst>
                                            <p:cond delay="0"/>
                                          </p:stCondLst>
                                        </p:cTn>
                                        <p:tgtEl>
                                          <p:spTgt spid="49"/>
                                        </p:tgtEl>
                                        <p:attrNameLst>
                                          <p:attrName>style.visibility</p:attrName>
                                        </p:attrNameLst>
                                      </p:cBhvr>
                                      <p:to>
                                        <p:strVal val="visible"/>
                                      </p:to>
                                    </p:set>
                                    <p:animEffect transition="in" filter="dissolve">
                                      <p:cBhvr>
                                        <p:cTn id="31"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3A3A3A"/>
        </a:solidFill>
        <a:effectLst/>
      </p:bgPr>
    </p:bg>
    <p:spTree>
      <p:nvGrpSpPr>
        <p:cNvPr id="1" name="">
          <a:extLst>
            <a:ext uri="{FF2B5EF4-FFF2-40B4-BE49-F238E27FC236}">
              <a16:creationId xmlns:a16="http://schemas.microsoft.com/office/drawing/2014/main" id="{8BB8B033-8F71-7E99-6E33-DA7B44EF44F5}"/>
            </a:ext>
          </a:extLst>
        </p:cNvPr>
        <p:cNvGrpSpPr/>
        <p:nvPr/>
      </p:nvGrpSpPr>
      <p:grpSpPr>
        <a:xfrm>
          <a:off x="0" y="0"/>
          <a:ext cx="0" cy="0"/>
          <a:chOff x="0" y="0"/>
          <a:chExt cx="0" cy="0"/>
        </a:xfrm>
      </p:grpSpPr>
      <p:grpSp>
        <p:nvGrpSpPr>
          <p:cNvPr id="43" name="Gruppo 42">
            <a:extLst>
              <a:ext uri="{FF2B5EF4-FFF2-40B4-BE49-F238E27FC236}">
                <a16:creationId xmlns:a16="http://schemas.microsoft.com/office/drawing/2014/main" id="{22E1375E-BAB0-AD88-C3B0-71A4CA784B4A}"/>
              </a:ext>
            </a:extLst>
          </p:cNvPr>
          <p:cNvGrpSpPr/>
          <p:nvPr/>
        </p:nvGrpSpPr>
        <p:grpSpPr>
          <a:xfrm>
            <a:off x="2832030" y="2315574"/>
            <a:ext cx="6621724" cy="5085540"/>
            <a:chOff x="2785138" y="2525556"/>
            <a:chExt cx="6621724" cy="5085540"/>
          </a:xfrm>
        </p:grpSpPr>
        <p:grpSp>
          <p:nvGrpSpPr>
            <p:cNvPr id="18" name="Group 25">
              <a:extLst>
                <a:ext uri="{FF2B5EF4-FFF2-40B4-BE49-F238E27FC236}">
                  <a16:creationId xmlns:a16="http://schemas.microsoft.com/office/drawing/2014/main" id="{24B4D75C-F209-CA3F-5962-879ACA57394E}"/>
                </a:ext>
              </a:extLst>
            </p:cNvPr>
            <p:cNvGrpSpPr/>
            <p:nvPr/>
          </p:nvGrpSpPr>
          <p:grpSpPr>
            <a:xfrm>
              <a:off x="3183684" y="2841910"/>
              <a:ext cx="4161898" cy="4060913"/>
              <a:chOff x="1584378" y="1365433"/>
              <a:chExt cx="4161898" cy="4060913"/>
            </a:xfrm>
            <a:solidFill>
              <a:srgbClr val="00B8B0">
                <a:alpha val="32121"/>
              </a:srgbClr>
            </a:solidFill>
          </p:grpSpPr>
          <p:sp>
            <p:nvSpPr>
              <p:cNvPr id="19" name="Arc 4">
                <a:extLst>
                  <a:ext uri="{FF2B5EF4-FFF2-40B4-BE49-F238E27FC236}">
                    <a16:creationId xmlns:a16="http://schemas.microsoft.com/office/drawing/2014/main" id="{67E79D37-B32B-C889-0CE7-8DDA1B9123C4}"/>
                  </a:ext>
                </a:extLst>
              </p:cNvPr>
              <p:cNvSpPr/>
              <p:nvPr/>
            </p:nvSpPr>
            <p:spPr>
              <a:xfrm rot="17214328" flipH="1">
                <a:off x="2733043" y="1317966"/>
                <a:ext cx="2965766" cy="3060700"/>
              </a:xfrm>
              <a:prstGeom prst="arc">
                <a:avLst>
                  <a:gd name="adj1" fmla="val 16200000"/>
                  <a:gd name="adj2" fmla="val 1714162"/>
                </a:avLst>
              </a:prstGeom>
              <a:grpFill/>
              <a:ln w="57150">
                <a:solidFill>
                  <a:srgbClr val="009589">
                    <a:alpha val="84000"/>
                  </a:srgb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IT" dirty="0"/>
              </a:p>
            </p:txBody>
          </p:sp>
          <p:sp>
            <p:nvSpPr>
              <p:cNvPr id="25" name="Arc 24">
                <a:extLst>
                  <a:ext uri="{FF2B5EF4-FFF2-40B4-BE49-F238E27FC236}">
                    <a16:creationId xmlns:a16="http://schemas.microsoft.com/office/drawing/2014/main" id="{0D24053D-C204-0499-D2A5-C687223B6220}"/>
                  </a:ext>
                </a:extLst>
              </p:cNvPr>
              <p:cNvSpPr/>
              <p:nvPr/>
            </p:nvSpPr>
            <p:spPr>
              <a:xfrm rot="20870457">
                <a:off x="1584378" y="2365646"/>
                <a:ext cx="2965766" cy="3060700"/>
              </a:xfrm>
              <a:prstGeom prst="arc">
                <a:avLst>
                  <a:gd name="adj1" fmla="val 16200000"/>
                  <a:gd name="adj2" fmla="val 1714162"/>
                </a:avLst>
              </a:prstGeom>
              <a:grpFill/>
              <a:ln w="57150">
                <a:solidFill>
                  <a:srgbClr val="009589">
                    <a:alpha val="84000"/>
                  </a:srgb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IT" dirty="0"/>
              </a:p>
            </p:txBody>
          </p:sp>
        </p:grpSp>
        <p:grpSp>
          <p:nvGrpSpPr>
            <p:cNvPr id="26" name="Group 26">
              <a:extLst>
                <a:ext uri="{FF2B5EF4-FFF2-40B4-BE49-F238E27FC236}">
                  <a16:creationId xmlns:a16="http://schemas.microsoft.com/office/drawing/2014/main" id="{6F0CB414-4E68-BA52-9A70-6A52E006CD3D}"/>
                </a:ext>
              </a:extLst>
            </p:cNvPr>
            <p:cNvGrpSpPr/>
            <p:nvPr/>
          </p:nvGrpSpPr>
          <p:grpSpPr>
            <a:xfrm rot="2400000">
              <a:off x="3983482" y="2525556"/>
              <a:ext cx="4161898" cy="4060913"/>
              <a:chOff x="1584378" y="1365433"/>
              <a:chExt cx="4161898" cy="4060913"/>
            </a:xfrm>
            <a:solidFill>
              <a:srgbClr val="00B8B0">
                <a:alpha val="32121"/>
              </a:srgbClr>
            </a:solidFill>
          </p:grpSpPr>
          <p:sp>
            <p:nvSpPr>
              <p:cNvPr id="27" name="Arc 27">
                <a:extLst>
                  <a:ext uri="{FF2B5EF4-FFF2-40B4-BE49-F238E27FC236}">
                    <a16:creationId xmlns:a16="http://schemas.microsoft.com/office/drawing/2014/main" id="{46FFC877-D943-37F8-3DAC-A5398DA279F0}"/>
                  </a:ext>
                </a:extLst>
              </p:cNvPr>
              <p:cNvSpPr/>
              <p:nvPr/>
            </p:nvSpPr>
            <p:spPr>
              <a:xfrm rot="17214328" flipH="1">
                <a:off x="2733043" y="1317966"/>
                <a:ext cx="2965766" cy="3060700"/>
              </a:xfrm>
              <a:prstGeom prst="arc">
                <a:avLst>
                  <a:gd name="adj1" fmla="val 16200000"/>
                  <a:gd name="adj2" fmla="val 1714162"/>
                </a:avLst>
              </a:prstGeom>
              <a:grpFill/>
              <a:ln w="57150">
                <a:solidFill>
                  <a:srgbClr val="009589">
                    <a:alpha val="84000"/>
                  </a:srgb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IT" dirty="0"/>
              </a:p>
            </p:txBody>
          </p:sp>
          <p:sp>
            <p:nvSpPr>
              <p:cNvPr id="28" name="Arc 28">
                <a:extLst>
                  <a:ext uri="{FF2B5EF4-FFF2-40B4-BE49-F238E27FC236}">
                    <a16:creationId xmlns:a16="http://schemas.microsoft.com/office/drawing/2014/main" id="{C0E951F5-2881-E03D-F821-BA3C5D4DE8A5}"/>
                  </a:ext>
                </a:extLst>
              </p:cNvPr>
              <p:cNvSpPr/>
              <p:nvPr/>
            </p:nvSpPr>
            <p:spPr>
              <a:xfrm rot="20870457">
                <a:off x="1584378" y="2365646"/>
                <a:ext cx="2965766" cy="3060700"/>
              </a:xfrm>
              <a:prstGeom prst="arc">
                <a:avLst>
                  <a:gd name="adj1" fmla="val 16200000"/>
                  <a:gd name="adj2" fmla="val 1714162"/>
                </a:avLst>
              </a:prstGeom>
              <a:grpFill/>
              <a:ln w="57150">
                <a:solidFill>
                  <a:srgbClr val="009589">
                    <a:alpha val="84000"/>
                  </a:srgb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IT" dirty="0"/>
              </a:p>
            </p:txBody>
          </p:sp>
        </p:grpSp>
        <p:grpSp>
          <p:nvGrpSpPr>
            <p:cNvPr id="29" name="Group 32">
              <a:extLst>
                <a:ext uri="{FF2B5EF4-FFF2-40B4-BE49-F238E27FC236}">
                  <a16:creationId xmlns:a16="http://schemas.microsoft.com/office/drawing/2014/main" id="{EA4C14E7-FE82-CF77-1F41-D80C09E5209C}"/>
                </a:ext>
              </a:extLst>
            </p:cNvPr>
            <p:cNvGrpSpPr/>
            <p:nvPr/>
          </p:nvGrpSpPr>
          <p:grpSpPr>
            <a:xfrm flipH="1">
              <a:off x="4868564" y="2841910"/>
              <a:ext cx="4161898" cy="4060913"/>
              <a:chOff x="1584378" y="1365433"/>
              <a:chExt cx="4161898" cy="4060913"/>
            </a:xfrm>
            <a:solidFill>
              <a:srgbClr val="00B8B0">
                <a:alpha val="32121"/>
              </a:srgbClr>
            </a:solidFill>
          </p:grpSpPr>
          <p:sp>
            <p:nvSpPr>
              <p:cNvPr id="33" name="Arc 33">
                <a:extLst>
                  <a:ext uri="{FF2B5EF4-FFF2-40B4-BE49-F238E27FC236}">
                    <a16:creationId xmlns:a16="http://schemas.microsoft.com/office/drawing/2014/main" id="{DE8EF82E-8492-8EA2-BB77-D4C40745111D}"/>
                  </a:ext>
                </a:extLst>
              </p:cNvPr>
              <p:cNvSpPr/>
              <p:nvPr/>
            </p:nvSpPr>
            <p:spPr>
              <a:xfrm rot="17214328" flipH="1">
                <a:off x="2733043" y="1317966"/>
                <a:ext cx="2965766" cy="3060700"/>
              </a:xfrm>
              <a:prstGeom prst="arc">
                <a:avLst>
                  <a:gd name="adj1" fmla="val 16200000"/>
                  <a:gd name="adj2" fmla="val 1714162"/>
                </a:avLst>
              </a:prstGeom>
              <a:grpFill/>
              <a:ln w="57150">
                <a:solidFill>
                  <a:srgbClr val="009589">
                    <a:alpha val="84000"/>
                  </a:srgb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IT" dirty="0"/>
              </a:p>
            </p:txBody>
          </p:sp>
          <p:sp>
            <p:nvSpPr>
              <p:cNvPr id="34" name="Arc 34">
                <a:extLst>
                  <a:ext uri="{FF2B5EF4-FFF2-40B4-BE49-F238E27FC236}">
                    <a16:creationId xmlns:a16="http://schemas.microsoft.com/office/drawing/2014/main" id="{1BF5EEFF-C409-C4B0-92A9-8A0896A06FBC}"/>
                  </a:ext>
                </a:extLst>
              </p:cNvPr>
              <p:cNvSpPr/>
              <p:nvPr/>
            </p:nvSpPr>
            <p:spPr>
              <a:xfrm rot="20870457">
                <a:off x="1584378" y="2365646"/>
                <a:ext cx="2965766" cy="3060700"/>
              </a:xfrm>
              <a:prstGeom prst="arc">
                <a:avLst>
                  <a:gd name="adj1" fmla="val 16200000"/>
                  <a:gd name="adj2" fmla="val 1714162"/>
                </a:avLst>
              </a:prstGeom>
              <a:grpFill/>
              <a:ln w="57150">
                <a:solidFill>
                  <a:srgbClr val="009589">
                    <a:alpha val="84000"/>
                  </a:srgb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IT" dirty="0"/>
              </a:p>
            </p:txBody>
          </p:sp>
        </p:grpSp>
        <p:grpSp>
          <p:nvGrpSpPr>
            <p:cNvPr id="35" name="Group 38">
              <a:extLst>
                <a:ext uri="{FF2B5EF4-FFF2-40B4-BE49-F238E27FC236}">
                  <a16:creationId xmlns:a16="http://schemas.microsoft.com/office/drawing/2014/main" id="{44C2C289-F08F-F2DF-3569-4D8A76AB860F}"/>
                </a:ext>
              </a:extLst>
            </p:cNvPr>
            <p:cNvGrpSpPr/>
            <p:nvPr/>
          </p:nvGrpSpPr>
          <p:grpSpPr>
            <a:xfrm rot="2167697" flipH="1">
              <a:off x="5244964" y="3550183"/>
              <a:ext cx="4161898" cy="4060913"/>
              <a:chOff x="1584378" y="1365433"/>
              <a:chExt cx="4161898" cy="4060913"/>
            </a:xfrm>
            <a:solidFill>
              <a:srgbClr val="00B8B0">
                <a:alpha val="32121"/>
              </a:srgbClr>
            </a:solidFill>
          </p:grpSpPr>
          <p:sp>
            <p:nvSpPr>
              <p:cNvPr id="38" name="Arc 39">
                <a:extLst>
                  <a:ext uri="{FF2B5EF4-FFF2-40B4-BE49-F238E27FC236}">
                    <a16:creationId xmlns:a16="http://schemas.microsoft.com/office/drawing/2014/main" id="{ECB9B604-0092-8051-822E-C1585B85548E}"/>
                  </a:ext>
                </a:extLst>
              </p:cNvPr>
              <p:cNvSpPr/>
              <p:nvPr/>
            </p:nvSpPr>
            <p:spPr>
              <a:xfrm rot="17214328" flipH="1">
                <a:off x="2733043" y="1317966"/>
                <a:ext cx="2965766" cy="3060700"/>
              </a:xfrm>
              <a:prstGeom prst="arc">
                <a:avLst>
                  <a:gd name="adj1" fmla="val 16200000"/>
                  <a:gd name="adj2" fmla="val 1714162"/>
                </a:avLst>
              </a:prstGeom>
              <a:grpFill/>
              <a:ln w="57150">
                <a:solidFill>
                  <a:srgbClr val="009589">
                    <a:alpha val="84000"/>
                  </a:srgb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IT" dirty="0"/>
              </a:p>
            </p:txBody>
          </p:sp>
          <p:sp>
            <p:nvSpPr>
              <p:cNvPr id="39" name="Arc 40">
                <a:extLst>
                  <a:ext uri="{FF2B5EF4-FFF2-40B4-BE49-F238E27FC236}">
                    <a16:creationId xmlns:a16="http://schemas.microsoft.com/office/drawing/2014/main" id="{7FF370A4-94EA-EDCF-0729-26AC4E4EB36D}"/>
                  </a:ext>
                </a:extLst>
              </p:cNvPr>
              <p:cNvSpPr/>
              <p:nvPr/>
            </p:nvSpPr>
            <p:spPr>
              <a:xfrm rot="20870457">
                <a:off x="1584378" y="2365646"/>
                <a:ext cx="2965766" cy="3060700"/>
              </a:xfrm>
              <a:prstGeom prst="arc">
                <a:avLst>
                  <a:gd name="adj1" fmla="val 16200000"/>
                  <a:gd name="adj2" fmla="val 1714162"/>
                </a:avLst>
              </a:prstGeom>
              <a:grpFill/>
              <a:ln w="57150">
                <a:solidFill>
                  <a:srgbClr val="009589">
                    <a:alpha val="84000"/>
                  </a:srgb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IT" dirty="0"/>
              </a:p>
            </p:txBody>
          </p:sp>
        </p:grpSp>
        <p:grpSp>
          <p:nvGrpSpPr>
            <p:cNvPr id="40" name="Group 41">
              <a:extLst>
                <a:ext uri="{FF2B5EF4-FFF2-40B4-BE49-F238E27FC236}">
                  <a16:creationId xmlns:a16="http://schemas.microsoft.com/office/drawing/2014/main" id="{BFD7CB86-0A3E-3439-352E-9C3ABB336D53}"/>
                </a:ext>
              </a:extLst>
            </p:cNvPr>
            <p:cNvGrpSpPr/>
            <p:nvPr/>
          </p:nvGrpSpPr>
          <p:grpSpPr>
            <a:xfrm rot="19432303">
              <a:off x="2785138" y="3550183"/>
              <a:ext cx="4161898" cy="4060913"/>
              <a:chOff x="1584378" y="1365433"/>
              <a:chExt cx="4161898" cy="4060913"/>
            </a:xfrm>
            <a:solidFill>
              <a:srgbClr val="00B8B0">
                <a:alpha val="32121"/>
              </a:srgbClr>
            </a:solidFill>
          </p:grpSpPr>
          <p:sp>
            <p:nvSpPr>
              <p:cNvPr id="41" name="Arc 42">
                <a:extLst>
                  <a:ext uri="{FF2B5EF4-FFF2-40B4-BE49-F238E27FC236}">
                    <a16:creationId xmlns:a16="http://schemas.microsoft.com/office/drawing/2014/main" id="{F2D79B3D-8851-6884-6D2E-65E05F9BA9A4}"/>
                  </a:ext>
                </a:extLst>
              </p:cNvPr>
              <p:cNvSpPr/>
              <p:nvPr/>
            </p:nvSpPr>
            <p:spPr>
              <a:xfrm rot="17214328" flipH="1">
                <a:off x="2733043" y="1317966"/>
                <a:ext cx="2965766" cy="3060700"/>
              </a:xfrm>
              <a:prstGeom prst="arc">
                <a:avLst>
                  <a:gd name="adj1" fmla="val 16200000"/>
                  <a:gd name="adj2" fmla="val 1714162"/>
                </a:avLst>
              </a:prstGeom>
              <a:grpFill/>
              <a:ln w="57150">
                <a:solidFill>
                  <a:srgbClr val="009589">
                    <a:alpha val="84000"/>
                  </a:srgb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IT" dirty="0"/>
              </a:p>
            </p:txBody>
          </p:sp>
          <p:sp>
            <p:nvSpPr>
              <p:cNvPr id="42" name="Arc 43">
                <a:extLst>
                  <a:ext uri="{FF2B5EF4-FFF2-40B4-BE49-F238E27FC236}">
                    <a16:creationId xmlns:a16="http://schemas.microsoft.com/office/drawing/2014/main" id="{C343966F-9726-9955-FF91-DCA660E44B20}"/>
                  </a:ext>
                </a:extLst>
              </p:cNvPr>
              <p:cNvSpPr/>
              <p:nvPr/>
            </p:nvSpPr>
            <p:spPr>
              <a:xfrm rot="20870457">
                <a:off x="1584378" y="2365646"/>
                <a:ext cx="2965766" cy="3060700"/>
              </a:xfrm>
              <a:prstGeom prst="arc">
                <a:avLst>
                  <a:gd name="adj1" fmla="val 16200000"/>
                  <a:gd name="adj2" fmla="val 1714162"/>
                </a:avLst>
              </a:prstGeom>
              <a:grpFill/>
              <a:ln w="57150">
                <a:solidFill>
                  <a:srgbClr val="009589">
                    <a:alpha val="84000"/>
                  </a:srgb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IT" dirty="0"/>
              </a:p>
            </p:txBody>
          </p:sp>
        </p:grpSp>
      </p:grpSp>
      <p:sp>
        <p:nvSpPr>
          <p:cNvPr id="22" name="Rounded Rectangle 21">
            <a:extLst>
              <a:ext uri="{FF2B5EF4-FFF2-40B4-BE49-F238E27FC236}">
                <a16:creationId xmlns:a16="http://schemas.microsoft.com/office/drawing/2014/main" id="{B278AEDD-DE61-3970-A87E-A4E4C512A5D9}"/>
              </a:ext>
            </a:extLst>
          </p:cNvPr>
          <p:cNvSpPr/>
          <p:nvPr/>
        </p:nvSpPr>
        <p:spPr>
          <a:xfrm>
            <a:off x="4831795" y="809894"/>
            <a:ext cx="2495056" cy="972000"/>
          </a:xfrm>
          <a:prstGeom prst="roundRect">
            <a:avLst/>
          </a:prstGeom>
          <a:noFill/>
          <a:ln w="38100">
            <a:solidFill>
              <a:srgbClr val="F7EF2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2400" dirty="0">
                <a:solidFill>
                  <a:schemeClr val="bg1"/>
                </a:solidFill>
              </a:rPr>
              <a:t>INT</a:t>
            </a:r>
            <a:r>
              <a:rPr lang="en-IT" sz="2400">
                <a:solidFill>
                  <a:schemeClr val="bg1"/>
                </a:solidFill>
              </a:rPr>
              <a:t> </a:t>
            </a:r>
            <a:r>
              <a:rPr lang="en-IT" sz="2400" dirty="0">
                <a:solidFill>
                  <a:schemeClr val="bg1"/>
                </a:solidFill>
              </a:rPr>
              <a:t>PROGRAMS</a:t>
            </a:r>
          </a:p>
          <a:p>
            <a:pPr algn="ctr"/>
            <a:r>
              <a:rPr lang="en-IT" dirty="0">
                <a:solidFill>
                  <a:schemeClr val="bg1"/>
                </a:solidFill>
              </a:rPr>
              <a:t>Horizon, EJPRD, EU4Health</a:t>
            </a:r>
            <a:r>
              <a:rPr lang="en-IT">
                <a:solidFill>
                  <a:schemeClr val="bg1"/>
                </a:solidFill>
              </a:rPr>
              <a:t>, IMI</a:t>
            </a:r>
            <a:r>
              <a:rPr lang="it-IT" dirty="0">
                <a:solidFill>
                  <a:schemeClr val="bg1"/>
                </a:solidFill>
              </a:rPr>
              <a:t>, HSFP</a:t>
            </a:r>
            <a:endParaRPr lang="en-IT" dirty="0">
              <a:solidFill>
                <a:schemeClr val="bg1"/>
              </a:solidFill>
            </a:endParaRPr>
          </a:p>
        </p:txBody>
      </p:sp>
      <p:sp>
        <p:nvSpPr>
          <p:cNvPr id="23" name="Rounded Rectangle 22">
            <a:extLst>
              <a:ext uri="{FF2B5EF4-FFF2-40B4-BE49-F238E27FC236}">
                <a16:creationId xmlns:a16="http://schemas.microsoft.com/office/drawing/2014/main" id="{FF10B4B9-A75C-60A2-DA9B-549DB770E7D1}"/>
              </a:ext>
            </a:extLst>
          </p:cNvPr>
          <p:cNvSpPr/>
          <p:nvPr/>
        </p:nvSpPr>
        <p:spPr>
          <a:xfrm>
            <a:off x="69078" y="4117243"/>
            <a:ext cx="2376000" cy="1584000"/>
          </a:xfrm>
          <a:prstGeom prst="roundRect">
            <a:avLst/>
          </a:prstGeom>
          <a:noFill/>
          <a:ln w="38100">
            <a:solidFill>
              <a:srgbClr val="F7EF2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T" sz="2400" dirty="0">
                <a:solidFill>
                  <a:schemeClr val="bg1"/>
                </a:solidFill>
              </a:rPr>
              <a:t>PRIVATE FOUNDATIONS</a:t>
            </a:r>
          </a:p>
          <a:p>
            <a:pPr algn="ctr"/>
            <a:r>
              <a:rPr lang="en-IT" dirty="0">
                <a:solidFill>
                  <a:schemeClr val="bg1"/>
                </a:solidFill>
              </a:rPr>
              <a:t>Telethon, Lejeune, FPS, Associazioni dei pazienti</a:t>
            </a:r>
            <a:endParaRPr lang="en-IT" sz="2400" dirty="0">
              <a:solidFill>
                <a:schemeClr val="bg1"/>
              </a:solidFill>
            </a:endParaRPr>
          </a:p>
        </p:txBody>
      </p:sp>
      <p:sp>
        <p:nvSpPr>
          <p:cNvPr id="24" name="Rounded Rectangle 23">
            <a:extLst>
              <a:ext uri="{FF2B5EF4-FFF2-40B4-BE49-F238E27FC236}">
                <a16:creationId xmlns:a16="http://schemas.microsoft.com/office/drawing/2014/main" id="{FA33D618-E6F5-349B-ACA9-349CE1A388D0}"/>
              </a:ext>
            </a:extLst>
          </p:cNvPr>
          <p:cNvSpPr/>
          <p:nvPr/>
        </p:nvSpPr>
        <p:spPr>
          <a:xfrm>
            <a:off x="9822546" y="3983137"/>
            <a:ext cx="2340000" cy="1838801"/>
          </a:xfrm>
          <a:prstGeom prst="roundRect">
            <a:avLst/>
          </a:prstGeom>
          <a:noFill/>
          <a:ln w="38100">
            <a:solidFill>
              <a:srgbClr val="F7EF2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spAutoFit/>
          </a:bodyPr>
          <a:lstStyle/>
          <a:p>
            <a:pPr algn="ctr"/>
            <a:r>
              <a:rPr lang="en-IT" sz="2400" dirty="0">
                <a:solidFill>
                  <a:schemeClr val="bg1"/>
                </a:solidFill>
              </a:rPr>
              <a:t>VENTURE CAPITALS</a:t>
            </a:r>
          </a:p>
          <a:p>
            <a:pPr algn="ctr"/>
            <a:r>
              <a:rPr lang="en-IT" dirty="0">
                <a:solidFill>
                  <a:schemeClr val="bg1"/>
                </a:solidFill>
              </a:rPr>
              <a:t>Fondazione Telecom Italia, OLTRE VENTURE</a:t>
            </a:r>
          </a:p>
        </p:txBody>
      </p:sp>
      <p:grpSp>
        <p:nvGrpSpPr>
          <p:cNvPr id="31" name="Gruppo 30">
            <a:extLst>
              <a:ext uri="{FF2B5EF4-FFF2-40B4-BE49-F238E27FC236}">
                <a16:creationId xmlns:a16="http://schemas.microsoft.com/office/drawing/2014/main" id="{75B52A94-E8AE-1C94-8F20-DBF89D01FAFB}"/>
              </a:ext>
            </a:extLst>
          </p:cNvPr>
          <p:cNvGrpSpPr/>
          <p:nvPr/>
        </p:nvGrpSpPr>
        <p:grpSpPr>
          <a:xfrm>
            <a:off x="1666" y="6400001"/>
            <a:ext cx="12190334" cy="452522"/>
            <a:chOff x="1666" y="6400001"/>
            <a:chExt cx="12190334" cy="452522"/>
          </a:xfrm>
        </p:grpSpPr>
        <p:sp>
          <p:nvSpPr>
            <p:cNvPr id="32" name="Rettangolo 31">
              <a:extLst>
                <a:ext uri="{FF2B5EF4-FFF2-40B4-BE49-F238E27FC236}">
                  <a16:creationId xmlns:a16="http://schemas.microsoft.com/office/drawing/2014/main" id="{E736D42C-3377-C53C-7416-D2B578163555}"/>
                </a:ext>
              </a:extLst>
            </p:cNvPr>
            <p:cNvSpPr/>
            <p:nvPr/>
          </p:nvSpPr>
          <p:spPr>
            <a:xfrm>
              <a:off x="1666" y="6400001"/>
              <a:ext cx="12190334" cy="452522"/>
            </a:xfrm>
            <a:prstGeom prst="rect">
              <a:avLst/>
            </a:prstGeom>
            <a:solidFill>
              <a:schemeClr val="bg2">
                <a:lumMod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it-IT" spc="600" dirty="0">
                  <a:solidFill>
                    <a:srgbClr val="FFFF99"/>
                  </a:solidFill>
                  <a:latin typeface="+mj-lt"/>
                </a:rPr>
                <a:t>LOTUS</a:t>
              </a:r>
            </a:p>
          </p:txBody>
        </p:sp>
        <p:cxnSp>
          <p:nvCxnSpPr>
            <p:cNvPr id="37" name="Connettore diritto 36">
              <a:extLst>
                <a:ext uri="{FF2B5EF4-FFF2-40B4-BE49-F238E27FC236}">
                  <a16:creationId xmlns:a16="http://schemas.microsoft.com/office/drawing/2014/main" id="{9DC73110-5982-6722-AD7C-28E17C70491B}"/>
                </a:ext>
              </a:extLst>
            </p:cNvPr>
            <p:cNvCxnSpPr>
              <a:cxnSpLocks/>
            </p:cNvCxnSpPr>
            <p:nvPr/>
          </p:nvCxnSpPr>
          <p:spPr>
            <a:xfrm>
              <a:off x="10412147" y="6778811"/>
              <a:ext cx="1634886" cy="0"/>
            </a:xfrm>
            <a:prstGeom prst="line">
              <a:avLst/>
            </a:prstGeom>
            <a:ln>
              <a:solidFill>
                <a:srgbClr val="FFFF99"/>
              </a:solidFill>
            </a:ln>
          </p:spPr>
          <p:style>
            <a:lnRef idx="2">
              <a:schemeClr val="accent1"/>
            </a:lnRef>
            <a:fillRef idx="0">
              <a:schemeClr val="accent1"/>
            </a:fillRef>
            <a:effectRef idx="1">
              <a:schemeClr val="accent1"/>
            </a:effectRef>
            <a:fontRef idx="minor">
              <a:schemeClr val="tx1"/>
            </a:fontRef>
          </p:style>
        </p:cxnSp>
      </p:grpSp>
      <p:sp>
        <p:nvSpPr>
          <p:cNvPr id="20" name="Rounded Rectangle 19">
            <a:extLst>
              <a:ext uri="{FF2B5EF4-FFF2-40B4-BE49-F238E27FC236}">
                <a16:creationId xmlns:a16="http://schemas.microsoft.com/office/drawing/2014/main" id="{6A989BEC-0516-ED1A-0B0F-3BECBEC1977E}"/>
              </a:ext>
            </a:extLst>
          </p:cNvPr>
          <p:cNvSpPr/>
          <p:nvPr/>
        </p:nvSpPr>
        <p:spPr>
          <a:xfrm>
            <a:off x="8529443" y="1578609"/>
            <a:ext cx="3240000" cy="1123712"/>
          </a:xfrm>
          <a:prstGeom prst="roundRect">
            <a:avLst/>
          </a:prstGeom>
          <a:noFill/>
          <a:ln w="38100">
            <a:solidFill>
              <a:srgbClr val="F7EF2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spAutoFit/>
          </a:bodyPr>
          <a:lstStyle/>
          <a:p>
            <a:pPr algn="ctr"/>
            <a:r>
              <a:rPr lang="en-IT" sz="2400" dirty="0">
                <a:solidFill>
                  <a:schemeClr val="bg1"/>
                </a:solidFill>
              </a:rPr>
              <a:t>PHARMA &amp; BIOTECH</a:t>
            </a:r>
          </a:p>
          <a:p>
            <a:pPr algn="ctr"/>
            <a:r>
              <a:rPr lang="en-IT" dirty="0">
                <a:solidFill>
                  <a:schemeClr val="bg1"/>
                </a:solidFill>
              </a:rPr>
              <a:t>Dompé, Chiesi, Pharmanutra, Neurogene, Takeda, Linari </a:t>
            </a:r>
          </a:p>
        </p:txBody>
      </p:sp>
      <p:sp>
        <p:nvSpPr>
          <p:cNvPr id="21" name="Rounded Rectangle 20">
            <a:extLst>
              <a:ext uri="{FF2B5EF4-FFF2-40B4-BE49-F238E27FC236}">
                <a16:creationId xmlns:a16="http://schemas.microsoft.com/office/drawing/2014/main" id="{09C569E4-241E-E055-BB98-804D8103FCF0}"/>
              </a:ext>
            </a:extLst>
          </p:cNvPr>
          <p:cNvSpPr/>
          <p:nvPr/>
        </p:nvSpPr>
        <p:spPr>
          <a:xfrm>
            <a:off x="444777" y="1531714"/>
            <a:ext cx="3240000" cy="1225868"/>
          </a:xfrm>
          <a:prstGeom prst="roundRect">
            <a:avLst/>
          </a:prstGeom>
          <a:noFill/>
          <a:ln w="38100">
            <a:solidFill>
              <a:srgbClr val="F7EF2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spAutoFit/>
          </a:bodyPr>
          <a:lstStyle/>
          <a:p>
            <a:pPr algn="ctr"/>
            <a:r>
              <a:rPr lang="en-IT" sz="2400" dirty="0">
                <a:solidFill>
                  <a:schemeClr val="bg1"/>
                </a:solidFill>
              </a:rPr>
              <a:t>FINANCIAL INSTITUTIONS</a:t>
            </a:r>
          </a:p>
          <a:p>
            <a:pPr algn="ctr"/>
            <a:r>
              <a:rPr lang="en-IT" dirty="0">
                <a:solidFill>
                  <a:schemeClr val="bg1"/>
                </a:solidFill>
              </a:rPr>
              <a:t>ISP, Banca d’Italia, FCRF</a:t>
            </a:r>
          </a:p>
        </p:txBody>
      </p:sp>
      <p:sp>
        <p:nvSpPr>
          <p:cNvPr id="72" name="Rettangolo 71">
            <a:extLst>
              <a:ext uri="{FF2B5EF4-FFF2-40B4-BE49-F238E27FC236}">
                <a16:creationId xmlns:a16="http://schemas.microsoft.com/office/drawing/2014/main" id="{5CFB9069-3B7E-78F7-BE7B-C185F5B31ABF}"/>
              </a:ext>
            </a:extLst>
          </p:cNvPr>
          <p:cNvSpPr/>
          <p:nvPr/>
        </p:nvSpPr>
        <p:spPr>
          <a:xfrm>
            <a:off x="-34725" y="0"/>
            <a:ext cx="12192000" cy="711822"/>
          </a:xfrm>
          <a:prstGeom prst="rect">
            <a:avLst/>
          </a:prstGeom>
          <a:solidFill>
            <a:schemeClr val="bg2">
              <a:lumMod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9" name="Rounded Rectangle 8">
            <a:extLst>
              <a:ext uri="{FF2B5EF4-FFF2-40B4-BE49-F238E27FC236}">
                <a16:creationId xmlns:a16="http://schemas.microsoft.com/office/drawing/2014/main" id="{BE496EF4-64CE-705E-0EA7-54B37A769D26}"/>
              </a:ext>
            </a:extLst>
          </p:cNvPr>
          <p:cNvSpPr/>
          <p:nvPr/>
        </p:nvSpPr>
        <p:spPr>
          <a:xfrm>
            <a:off x="338644" y="49432"/>
            <a:ext cx="7019010" cy="579361"/>
          </a:xfrm>
          <a:prstGeom prst="roundRect">
            <a:avLst/>
          </a:prstGeom>
          <a:no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it-IT" sz="3200" b="1" spc="600" dirty="0">
                <a:solidFill>
                  <a:srgbClr val="FFFF99"/>
                </a:solidFill>
              </a:rPr>
              <a:t>   S</a:t>
            </a:r>
            <a:r>
              <a:rPr lang="it-IT" sz="3200" b="1" spc="600" dirty="0">
                <a:solidFill>
                  <a:schemeClr val="bg1"/>
                </a:solidFill>
              </a:rPr>
              <a:t>OSTENIBILITA’</a:t>
            </a:r>
            <a:endParaRPr lang="en-IT" sz="3200" b="1" spc="600" dirty="0">
              <a:solidFill>
                <a:schemeClr val="bg1"/>
              </a:solidFill>
            </a:endParaRPr>
          </a:p>
        </p:txBody>
      </p:sp>
      <p:cxnSp>
        <p:nvCxnSpPr>
          <p:cNvPr id="70" name="Connettore diritto 69">
            <a:extLst>
              <a:ext uri="{FF2B5EF4-FFF2-40B4-BE49-F238E27FC236}">
                <a16:creationId xmlns:a16="http://schemas.microsoft.com/office/drawing/2014/main" id="{BC6FEB2B-16D3-A0F8-DB15-87DCEE672E59}"/>
              </a:ext>
            </a:extLst>
          </p:cNvPr>
          <p:cNvCxnSpPr>
            <a:cxnSpLocks/>
          </p:cNvCxnSpPr>
          <p:nvPr/>
        </p:nvCxnSpPr>
        <p:spPr>
          <a:xfrm>
            <a:off x="322856" y="582431"/>
            <a:ext cx="4427621" cy="0"/>
          </a:xfrm>
          <a:prstGeom prst="line">
            <a:avLst/>
          </a:prstGeom>
          <a:ln>
            <a:solidFill>
              <a:srgbClr val="FFFF99"/>
            </a:solidFill>
          </a:ln>
        </p:spPr>
        <p:style>
          <a:lnRef idx="2">
            <a:schemeClr val="accent1"/>
          </a:lnRef>
          <a:fillRef idx="0">
            <a:schemeClr val="accent1"/>
          </a:fillRef>
          <a:effectRef idx="1">
            <a:schemeClr val="accent1"/>
          </a:effectRef>
          <a:fontRef idx="minor">
            <a:schemeClr val="tx1"/>
          </a:fontRef>
        </p:style>
      </p:cxnSp>
      <p:grpSp>
        <p:nvGrpSpPr>
          <p:cNvPr id="2" name="Group 46">
            <a:extLst>
              <a:ext uri="{FF2B5EF4-FFF2-40B4-BE49-F238E27FC236}">
                <a16:creationId xmlns:a16="http://schemas.microsoft.com/office/drawing/2014/main" id="{DC7B8635-DC43-DB00-C9CF-7113889C11EE}"/>
              </a:ext>
            </a:extLst>
          </p:cNvPr>
          <p:cNvGrpSpPr>
            <a:grpSpLocks noChangeAspect="1"/>
          </p:cNvGrpSpPr>
          <p:nvPr/>
        </p:nvGrpSpPr>
        <p:grpSpPr>
          <a:xfrm>
            <a:off x="4116954" y="3491726"/>
            <a:ext cx="4051876" cy="3111875"/>
            <a:chOff x="1185832" y="1049079"/>
            <a:chExt cx="6621724" cy="5085540"/>
          </a:xfrm>
          <a:solidFill>
            <a:schemeClr val="accent5">
              <a:lumMod val="20000"/>
              <a:lumOff val="80000"/>
              <a:alpha val="49000"/>
            </a:schemeClr>
          </a:solidFill>
        </p:grpSpPr>
        <p:grpSp>
          <p:nvGrpSpPr>
            <p:cNvPr id="3" name="Group 47">
              <a:extLst>
                <a:ext uri="{FF2B5EF4-FFF2-40B4-BE49-F238E27FC236}">
                  <a16:creationId xmlns:a16="http://schemas.microsoft.com/office/drawing/2014/main" id="{24AAC47F-10F1-135E-14B6-5D3E52B11750}"/>
                </a:ext>
              </a:extLst>
            </p:cNvPr>
            <p:cNvGrpSpPr/>
            <p:nvPr/>
          </p:nvGrpSpPr>
          <p:grpSpPr>
            <a:xfrm>
              <a:off x="1584378" y="1365433"/>
              <a:ext cx="4161898" cy="4060913"/>
              <a:chOff x="1584378" y="1365433"/>
              <a:chExt cx="4161898" cy="4060913"/>
            </a:xfrm>
            <a:grpFill/>
          </p:grpSpPr>
          <p:sp>
            <p:nvSpPr>
              <p:cNvPr id="16" name="Arc 60">
                <a:extLst>
                  <a:ext uri="{FF2B5EF4-FFF2-40B4-BE49-F238E27FC236}">
                    <a16:creationId xmlns:a16="http://schemas.microsoft.com/office/drawing/2014/main" id="{012DA8AB-25E1-B834-55A2-7BAE74AE19DD}"/>
                  </a:ext>
                </a:extLst>
              </p:cNvPr>
              <p:cNvSpPr/>
              <p:nvPr/>
            </p:nvSpPr>
            <p:spPr>
              <a:xfrm rot="17214328" flipH="1">
                <a:off x="2733043" y="1317966"/>
                <a:ext cx="2965766" cy="3060700"/>
              </a:xfrm>
              <a:prstGeom prst="arc">
                <a:avLst>
                  <a:gd name="adj1" fmla="val 16200000"/>
                  <a:gd name="adj2" fmla="val 1714162"/>
                </a:avLst>
              </a:prstGeom>
              <a:grpFill/>
              <a:ln w="57150">
                <a:solidFill>
                  <a:srgbClr val="BB5DB2">
                    <a:alpha val="30000"/>
                  </a:srgb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IT" dirty="0"/>
              </a:p>
            </p:txBody>
          </p:sp>
          <p:sp>
            <p:nvSpPr>
              <p:cNvPr id="17" name="Arc 61">
                <a:extLst>
                  <a:ext uri="{FF2B5EF4-FFF2-40B4-BE49-F238E27FC236}">
                    <a16:creationId xmlns:a16="http://schemas.microsoft.com/office/drawing/2014/main" id="{78A9E20E-1D71-2E43-E390-4FB8F832570F}"/>
                  </a:ext>
                </a:extLst>
              </p:cNvPr>
              <p:cNvSpPr/>
              <p:nvPr/>
            </p:nvSpPr>
            <p:spPr>
              <a:xfrm rot="20870457">
                <a:off x="1584378" y="2365646"/>
                <a:ext cx="2965766" cy="3060700"/>
              </a:xfrm>
              <a:prstGeom prst="arc">
                <a:avLst>
                  <a:gd name="adj1" fmla="val 16200000"/>
                  <a:gd name="adj2" fmla="val 1714162"/>
                </a:avLst>
              </a:prstGeom>
              <a:grpFill/>
              <a:ln w="57150">
                <a:solidFill>
                  <a:srgbClr val="BB5DB2">
                    <a:alpha val="30000"/>
                  </a:srgb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IT" dirty="0"/>
              </a:p>
            </p:txBody>
          </p:sp>
        </p:grpSp>
        <p:grpSp>
          <p:nvGrpSpPr>
            <p:cNvPr id="4" name="Group 48">
              <a:extLst>
                <a:ext uri="{FF2B5EF4-FFF2-40B4-BE49-F238E27FC236}">
                  <a16:creationId xmlns:a16="http://schemas.microsoft.com/office/drawing/2014/main" id="{70DF5CE4-A78E-1F31-0E13-95F38564A5A3}"/>
                </a:ext>
              </a:extLst>
            </p:cNvPr>
            <p:cNvGrpSpPr/>
            <p:nvPr/>
          </p:nvGrpSpPr>
          <p:grpSpPr>
            <a:xfrm rot="2400000">
              <a:off x="2384176" y="1049079"/>
              <a:ext cx="4161898" cy="4060913"/>
              <a:chOff x="1584378" y="1365433"/>
              <a:chExt cx="4161898" cy="4060913"/>
            </a:xfrm>
            <a:grpFill/>
          </p:grpSpPr>
          <p:sp>
            <p:nvSpPr>
              <p:cNvPr id="14" name="Arc 58">
                <a:extLst>
                  <a:ext uri="{FF2B5EF4-FFF2-40B4-BE49-F238E27FC236}">
                    <a16:creationId xmlns:a16="http://schemas.microsoft.com/office/drawing/2014/main" id="{2C1586E7-D92D-9412-05BB-4E757F6040A8}"/>
                  </a:ext>
                </a:extLst>
              </p:cNvPr>
              <p:cNvSpPr/>
              <p:nvPr/>
            </p:nvSpPr>
            <p:spPr>
              <a:xfrm rot="17214328" flipH="1">
                <a:off x="2733043" y="1317966"/>
                <a:ext cx="2965766" cy="3060700"/>
              </a:xfrm>
              <a:prstGeom prst="arc">
                <a:avLst>
                  <a:gd name="adj1" fmla="val 16200000"/>
                  <a:gd name="adj2" fmla="val 1714162"/>
                </a:avLst>
              </a:prstGeom>
              <a:grpFill/>
              <a:ln w="57150">
                <a:solidFill>
                  <a:srgbClr val="BB5DB2">
                    <a:alpha val="30000"/>
                  </a:srgb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IT" dirty="0"/>
              </a:p>
            </p:txBody>
          </p:sp>
          <p:sp>
            <p:nvSpPr>
              <p:cNvPr id="15" name="Arc 59">
                <a:extLst>
                  <a:ext uri="{FF2B5EF4-FFF2-40B4-BE49-F238E27FC236}">
                    <a16:creationId xmlns:a16="http://schemas.microsoft.com/office/drawing/2014/main" id="{7B675B90-4C63-8DC6-B86D-ECDBC231D211}"/>
                  </a:ext>
                </a:extLst>
              </p:cNvPr>
              <p:cNvSpPr/>
              <p:nvPr/>
            </p:nvSpPr>
            <p:spPr>
              <a:xfrm rot="20870457">
                <a:off x="1584378" y="2365646"/>
                <a:ext cx="2965766" cy="3060700"/>
              </a:xfrm>
              <a:prstGeom prst="arc">
                <a:avLst>
                  <a:gd name="adj1" fmla="val 16200000"/>
                  <a:gd name="adj2" fmla="val 1714162"/>
                </a:avLst>
              </a:prstGeom>
              <a:grpFill/>
              <a:ln w="57150">
                <a:solidFill>
                  <a:srgbClr val="BB5DB2">
                    <a:alpha val="30000"/>
                  </a:srgb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IT" dirty="0"/>
              </a:p>
            </p:txBody>
          </p:sp>
        </p:grpSp>
        <p:grpSp>
          <p:nvGrpSpPr>
            <p:cNvPr id="5" name="Group 49">
              <a:extLst>
                <a:ext uri="{FF2B5EF4-FFF2-40B4-BE49-F238E27FC236}">
                  <a16:creationId xmlns:a16="http://schemas.microsoft.com/office/drawing/2014/main" id="{44FD3431-3FC0-498C-5851-662FB50504FA}"/>
                </a:ext>
              </a:extLst>
            </p:cNvPr>
            <p:cNvGrpSpPr/>
            <p:nvPr/>
          </p:nvGrpSpPr>
          <p:grpSpPr>
            <a:xfrm flipH="1">
              <a:off x="3269258" y="1365433"/>
              <a:ext cx="4161898" cy="4060913"/>
              <a:chOff x="1584378" y="1365433"/>
              <a:chExt cx="4161898" cy="4060913"/>
            </a:xfrm>
            <a:grpFill/>
          </p:grpSpPr>
          <p:sp>
            <p:nvSpPr>
              <p:cNvPr id="12" name="Arc 56">
                <a:extLst>
                  <a:ext uri="{FF2B5EF4-FFF2-40B4-BE49-F238E27FC236}">
                    <a16:creationId xmlns:a16="http://schemas.microsoft.com/office/drawing/2014/main" id="{C800160E-6450-C141-2D00-5BDB9D751422}"/>
                  </a:ext>
                </a:extLst>
              </p:cNvPr>
              <p:cNvSpPr/>
              <p:nvPr/>
            </p:nvSpPr>
            <p:spPr>
              <a:xfrm rot="17214328" flipH="1">
                <a:off x="2733043" y="1317966"/>
                <a:ext cx="2965766" cy="3060700"/>
              </a:xfrm>
              <a:prstGeom prst="arc">
                <a:avLst>
                  <a:gd name="adj1" fmla="val 16200000"/>
                  <a:gd name="adj2" fmla="val 1714162"/>
                </a:avLst>
              </a:prstGeom>
              <a:grpFill/>
              <a:ln w="57150">
                <a:solidFill>
                  <a:srgbClr val="BB5DB2">
                    <a:alpha val="30000"/>
                  </a:srgb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IT" dirty="0"/>
              </a:p>
            </p:txBody>
          </p:sp>
          <p:sp>
            <p:nvSpPr>
              <p:cNvPr id="13" name="Arc 57">
                <a:extLst>
                  <a:ext uri="{FF2B5EF4-FFF2-40B4-BE49-F238E27FC236}">
                    <a16:creationId xmlns:a16="http://schemas.microsoft.com/office/drawing/2014/main" id="{7A8F229F-0308-F3BB-ED00-5E96892976C5}"/>
                  </a:ext>
                </a:extLst>
              </p:cNvPr>
              <p:cNvSpPr/>
              <p:nvPr/>
            </p:nvSpPr>
            <p:spPr>
              <a:xfrm rot="20870457">
                <a:off x="1584378" y="2365646"/>
                <a:ext cx="2965766" cy="3060700"/>
              </a:xfrm>
              <a:prstGeom prst="arc">
                <a:avLst>
                  <a:gd name="adj1" fmla="val 16200000"/>
                  <a:gd name="adj2" fmla="val 1714162"/>
                </a:avLst>
              </a:prstGeom>
              <a:grpFill/>
              <a:ln w="57150">
                <a:solidFill>
                  <a:srgbClr val="BB5DB2">
                    <a:alpha val="30000"/>
                  </a:srgb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IT" dirty="0"/>
              </a:p>
            </p:txBody>
          </p:sp>
        </p:grpSp>
        <p:grpSp>
          <p:nvGrpSpPr>
            <p:cNvPr id="6" name="Group 50">
              <a:extLst>
                <a:ext uri="{FF2B5EF4-FFF2-40B4-BE49-F238E27FC236}">
                  <a16:creationId xmlns:a16="http://schemas.microsoft.com/office/drawing/2014/main" id="{5E4C4BD0-90A5-A021-6072-3A3B8F45B832}"/>
                </a:ext>
              </a:extLst>
            </p:cNvPr>
            <p:cNvGrpSpPr/>
            <p:nvPr/>
          </p:nvGrpSpPr>
          <p:grpSpPr>
            <a:xfrm rot="2167697" flipH="1">
              <a:off x="3645658" y="2073706"/>
              <a:ext cx="4161898" cy="4060913"/>
              <a:chOff x="1584378" y="1365433"/>
              <a:chExt cx="4161898" cy="4060913"/>
            </a:xfrm>
            <a:grpFill/>
          </p:grpSpPr>
          <p:sp>
            <p:nvSpPr>
              <p:cNvPr id="10" name="Arc 54">
                <a:extLst>
                  <a:ext uri="{FF2B5EF4-FFF2-40B4-BE49-F238E27FC236}">
                    <a16:creationId xmlns:a16="http://schemas.microsoft.com/office/drawing/2014/main" id="{A225CF3B-18FE-5CB7-6F75-7BDDB755815C}"/>
                  </a:ext>
                </a:extLst>
              </p:cNvPr>
              <p:cNvSpPr/>
              <p:nvPr/>
            </p:nvSpPr>
            <p:spPr>
              <a:xfrm rot="17214328" flipH="1">
                <a:off x="2733043" y="1317966"/>
                <a:ext cx="2965766" cy="3060700"/>
              </a:xfrm>
              <a:prstGeom prst="arc">
                <a:avLst>
                  <a:gd name="adj1" fmla="val 16200000"/>
                  <a:gd name="adj2" fmla="val 1714162"/>
                </a:avLst>
              </a:prstGeom>
              <a:grpFill/>
              <a:ln w="57150">
                <a:solidFill>
                  <a:srgbClr val="BB5DB2">
                    <a:alpha val="30000"/>
                  </a:srgb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IT" dirty="0"/>
              </a:p>
            </p:txBody>
          </p:sp>
          <p:sp>
            <p:nvSpPr>
              <p:cNvPr id="11" name="Arc 55">
                <a:extLst>
                  <a:ext uri="{FF2B5EF4-FFF2-40B4-BE49-F238E27FC236}">
                    <a16:creationId xmlns:a16="http://schemas.microsoft.com/office/drawing/2014/main" id="{B061460B-5753-414D-018F-C50720A0FD2A}"/>
                  </a:ext>
                </a:extLst>
              </p:cNvPr>
              <p:cNvSpPr/>
              <p:nvPr/>
            </p:nvSpPr>
            <p:spPr>
              <a:xfrm rot="20870457">
                <a:off x="1584378" y="2365646"/>
                <a:ext cx="2965766" cy="3060700"/>
              </a:xfrm>
              <a:prstGeom prst="arc">
                <a:avLst>
                  <a:gd name="adj1" fmla="val 16200000"/>
                  <a:gd name="adj2" fmla="val 1714162"/>
                </a:avLst>
              </a:prstGeom>
              <a:grpFill/>
              <a:ln w="57150">
                <a:solidFill>
                  <a:srgbClr val="BB5DB2">
                    <a:alpha val="30000"/>
                  </a:srgb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IT" dirty="0"/>
              </a:p>
            </p:txBody>
          </p:sp>
        </p:grpSp>
        <p:grpSp>
          <p:nvGrpSpPr>
            <p:cNvPr id="7" name="Group 51">
              <a:extLst>
                <a:ext uri="{FF2B5EF4-FFF2-40B4-BE49-F238E27FC236}">
                  <a16:creationId xmlns:a16="http://schemas.microsoft.com/office/drawing/2014/main" id="{7E643511-C901-928E-7FAB-32783050EF6F}"/>
                </a:ext>
              </a:extLst>
            </p:cNvPr>
            <p:cNvGrpSpPr/>
            <p:nvPr/>
          </p:nvGrpSpPr>
          <p:grpSpPr>
            <a:xfrm rot="19432303">
              <a:off x="1185832" y="2073706"/>
              <a:ext cx="4161898" cy="4060913"/>
              <a:chOff x="1584378" y="1365433"/>
              <a:chExt cx="4161898" cy="4060913"/>
            </a:xfrm>
            <a:grpFill/>
          </p:grpSpPr>
          <p:sp>
            <p:nvSpPr>
              <p:cNvPr id="8" name="Arc 52">
                <a:extLst>
                  <a:ext uri="{FF2B5EF4-FFF2-40B4-BE49-F238E27FC236}">
                    <a16:creationId xmlns:a16="http://schemas.microsoft.com/office/drawing/2014/main" id="{FC4B207C-CDBB-A2C5-C226-0A79DE8FD4A1}"/>
                  </a:ext>
                </a:extLst>
              </p:cNvPr>
              <p:cNvSpPr/>
              <p:nvPr/>
            </p:nvSpPr>
            <p:spPr>
              <a:xfrm rot="17214328" flipH="1">
                <a:off x="2733043" y="1317966"/>
                <a:ext cx="2965766" cy="3060700"/>
              </a:xfrm>
              <a:prstGeom prst="arc">
                <a:avLst>
                  <a:gd name="adj1" fmla="val 16200000"/>
                  <a:gd name="adj2" fmla="val 1714162"/>
                </a:avLst>
              </a:prstGeom>
              <a:grpFill/>
              <a:ln w="57150">
                <a:solidFill>
                  <a:srgbClr val="BB5DB2">
                    <a:alpha val="30000"/>
                  </a:srgb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IT" dirty="0"/>
              </a:p>
            </p:txBody>
          </p:sp>
          <p:sp>
            <p:nvSpPr>
              <p:cNvPr id="9" name="Arc 53">
                <a:extLst>
                  <a:ext uri="{FF2B5EF4-FFF2-40B4-BE49-F238E27FC236}">
                    <a16:creationId xmlns:a16="http://schemas.microsoft.com/office/drawing/2014/main" id="{B6CA83F6-791E-3002-9756-2886AB7FDD5B}"/>
                  </a:ext>
                </a:extLst>
              </p:cNvPr>
              <p:cNvSpPr/>
              <p:nvPr/>
            </p:nvSpPr>
            <p:spPr>
              <a:xfrm rot="20870457">
                <a:off x="1584378" y="2365646"/>
                <a:ext cx="2965766" cy="3060700"/>
              </a:xfrm>
              <a:prstGeom prst="arc">
                <a:avLst>
                  <a:gd name="adj1" fmla="val 16200000"/>
                  <a:gd name="adj2" fmla="val 1714162"/>
                </a:avLst>
              </a:prstGeom>
              <a:grpFill/>
              <a:ln w="57150">
                <a:solidFill>
                  <a:srgbClr val="BB5DB2">
                    <a:alpha val="30000"/>
                  </a:srgb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IT" dirty="0"/>
              </a:p>
            </p:txBody>
          </p:sp>
        </p:grpSp>
      </p:grpSp>
      <p:grpSp>
        <p:nvGrpSpPr>
          <p:cNvPr id="44" name="Group 2">
            <a:extLst>
              <a:ext uri="{FF2B5EF4-FFF2-40B4-BE49-F238E27FC236}">
                <a16:creationId xmlns:a16="http://schemas.microsoft.com/office/drawing/2014/main" id="{204C9CC7-9A95-4301-D069-7B6CF14172D0}"/>
              </a:ext>
            </a:extLst>
          </p:cNvPr>
          <p:cNvGrpSpPr>
            <a:grpSpLocks noChangeAspect="1"/>
          </p:cNvGrpSpPr>
          <p:nvPr/>
        </p:nvGrpSpPr>
        <p:grpSpPr>
          <a:xfrm>
            <a:off x="1879917" y="1306004"/>
            <a:ext cx="6087715" cy="5940000"/>
            <a:chOff x="1584378" y="1365433"/>
            <a:chExt cx="4161898" cy="4060913"/>
          </a:xfrm>
          <a:noFill/>
        </p:grpSpPr>
        <p:sp>
          <p:nvSpPr>
            <p:cNvPr id="45" name="Arc 17">
              <a:extLst>
                <a:ext uri="{FF2B5EF4-FFF2-40B4-BE49-F238E27FC236}">
                  <a16:creationId xmlns:a16="http://schemas.microsoft.com/office/drawing/2014/main" id="{3DF33625-5168-E7B1-7807-7900EF55FB59}"/>
                </a:ext>
              </a:extLst>
            </p:cNvPr>
            <p:cNvSpPr/>
            <p:nvPr/>
          </p:nvSpPr>
          <p:spPr>
            <a:xfrm rot="17214328" flipH="1">
              <a:off x="2733043" y="1317966"/>
              <a:ext cx="2965766" cy="3060700"/>
            </a:xfrm>
            <a:prstGeom prst="arc">
              <a:avLst>
                <a:gd name="adj1" fmla="val 16200000"/>
                <a:gd name="adj2" fmla="val 1714162"/>
              </a:avLst>
            </a:prstGeom>
            <a:grpFill/>
            <a:ln w="57150">
              <a:gradFill flip="none" rotWithShape="1">
                <a:gsLst>
                  <a:gs pos="36000">
                    <a:srgbClr val="FFFF00"/>
                  </a:gs>
                  <a:gs pos="89000">
                    <a:srgbClr val="DDDC72">
                      <a:lumMod val="96000"/>
                    </a:srgbClr>
                  </a:gs>
                  <a:gs pos="100000">
                    <a:srgbClr val="948D08"/>
                  </a:gs>
                </a:gsLst>
                <a:path path="circle">
                  <a:fillToRect l="50000" t="130000" r="50000" b="-30000"/>
                </a:path>
                <a:tileRect/>
              </a:gradFill>
              <a:bevel/>
              <a:extLst>
                <a:ext uri="{C807C97D-BFC1-408E-A445-0C87EB9F89A2}">
                  <ask:lineSketchStyleProps xmlns:ask="http://schemas.microsoft.com/office/drawing/2018/sketchyshapes" sd="1219033472">
                    <a:custGeom>
                      <a:avLst/>
                      <a:gdLst>
                        <a:gd name="connsiteX0" fmla="*/ 1907842 w 3815685"/>
                        <a:gd name="connsiteY0" fmla="*/ 0 h 3937825"/>
                        <a:gd name="connsiteX1" fmla="*/ 3561270 w 3815685"/>
                        <a:gd name="connsiteY1" fmla="*/ 986582 h 3937825"/>
                        <a:gd name="connsiteX2" fmla="*/ 3595209 w 3815685"/>
                        <a:gd name="connsiteY2" fmla="*/ 2887726 h 3937825"/>
                        <a:gd name="connsiteX3" fmla="*/ 1907843 w 3815685"/>
                        <a:gd name="connsiteY3" fmla="*/ 1968913 h 3937825"/>
                        <a:gd name="connsiteX4" fmla="*/ 1907842 w 3815685"/>
                        <a:gd name="connsiteY4" fmla="*/ 0 h 3937825"/>
                        <a:gd name="connsiteX0" fmla="*/ 1907842 w 3815685"/>
                        <a:gd name="connsiteY0" fmla="*/ 0 h 3937825"/>
                        <a:gd name="connsiteX1" fmla="*/ 3561270 w 3815685"/>
                        <a:gd name="connsiteY1" fmla="*/ 986582 h 3937825"/>
                        <a:gd name="connsiteX2" fmla="*/ 3595209 w 3815685"/>
                        <a:gd name="connsiteY2" fmla="*/ 2887726 h 3937825"/>
                      </a:gdLst>
                      <a:ahLst/>
                      <a:cxnLst>
                        <a:cxn ang="0">
                          <a:pos x="connsiteX0" y="connsiteY0"/>
                        </a:cxn>
                        <a:cxn ang="0">
                          <a:pos x="connsiteX1" y="connsiteY1"/>
                        </a:cxn>
                        <a:cxn ang="0">
                          <a:pos x="connsiteX2" y="connsiteY2"/>
                        </a:cxn>
                      </a:cxnLst>
                      <a:rect l="l" t="t" r="r" b="b"/>
                      <a:pathLst>
                        <a:path w="3815685" h="3937825" stroke="0" extrusionOk="0">
                          <a:moveTo>
                            <a:pt x="1907842" y="0"/>
                          </a:moveTo>
                          <a:cubicBezTo>
                            <a:pt x="2536472" y="-33201"/>
                            <a:pt x="3118202" y="414699"/>
                            <a:pt x="3561270" y="986582"/>
                          </a:cubicBezTo>
                          <a:cubicBezTo>
                            <a:pt x="3974168" y="1590428"/>
                            <a:pt x="3812502" y="2292807"/>
                            <a:pt x="3595209" y="2887726"/>
                          </a:cubicBezTo>
                          <a:cubicBezTo>
                            <a:pt x="3258483" y="2857632"/>
                            <a:pt x="2483795" y="2103543"/>
                            <a:pt x="1907843" y="1968913"/>
                          </a:cubicBezTo>
                          <a:cubicBezTo>
                            <a:pt x="1825645" y="1267637"/>
                            <a:pt x="1999496" y="700097"/>
                            <a:pt x="1907842" y="0"/>
                          </a:cubicBezTo>
                          <a:close/>
                        </a:path>
                        <a:path w="3815685" h="3937825" fill="none" extrusionOk="0">
                          <a:moveTo>
                            <a:pt x="1907842" y="0"/>
                          </a:moveTo>
                          <a:cubicBezTo>
                            <a:pt x="2579817" y="-99952"/>
                            <a:pt x="3186159" y="424312"/>
                            <a:pt x="3561270" y="986582"/>
                          </a:cubicBezTo>
                          <a:cubicBezTo>
                            <a:pt x="3945398" y="1604423"/>
                            <a:pt x="3941562" y="2299798"/>
                            <a:pt x="3595209" y="2887726"/>
                          </a:cubicBezTo>
                        </a:path>
                        <a:path w="3815685" h="3937825" fill="none" stroke="0" extrusionOk="0">
                          <a:moveTo>
                            <a:pt x="1907842" y="0"/>
                          </a:moveTo>
                          <a:cubicBezTo>
                            <a:pt x="2622452" y="3814"/>
                            <a:pt x="3269318" y="276306"/>
                            <a:pt x="3561270" y="986582"/>
                          </a:cubicBezTo>
                          <a:cubicBezTo>
                            <a:pt x="3820218" y="1561908"/>
                            <a:pt x="3891891" y="2298395"/>
                            <a:pt x="3595209" y="2887726"/>
                          </a:cubicBezTo>
                        </a:path>
                      </a:pathLst>
                    </a:custGeom>
                    <ask:type>
                      <ask:lineSketchNone/>
                    </ask:type>
                  </ask:lineSketchStyleProps>
                </a:ext>
              </a:extLst>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IT" dirty="0"/>
            </a:p>
          </p:txBody>
        </p:sp>
        <p:sp>
          <p:nvSpPr>
            <p:cNvPr id="46" name="Arc 18">
              <a:extLst>
                <a:ext uri="{FF2B5EF4-FFF2-40B4-BE49-F238E27FC236}">
                  <a16:creationId xmlns:a16="http://schemas.microsoft.com/office/drawing/2014/main" id="{7D9195E3-BA95-02D8-DF99-42044137632A}"/>
                </a:ext>
              </a:extLst>
            </p:cNvPr>
            <p:cNvSpPr/>
            <p:nvPr/>
          </p:nvSpPr>
          <p:spPr>
            <a:xfrm rot="20870457">
              <a:off x="1584378" y="2365646"/>
              <a:ext cx="2965766" cy="3060700"/>
            </a:xfrm>
            <a:prstGeom prst="arc">
              <a:avLst>
                <a:gd name="adj1" fmla="val 16200000"/>
                <a:gd name="adj2" fmla="val 1714162"/>
              </a:avLst>
            </a:prstGeom>
            <a:grpFill/>
            <a:ln w="57150">
              <a:gradFill flip="none" rotWithShape="1">
                <a:gsLst>
                  <a:gs pos="36000">
                    <a:srgbClr val="FFFF00"/>
                  </a:gs>
                  <a:gs pos="89000">
                    <a:srgbClr val="DDDC72">
                      <a:lumMod val="96000"/>
                    </a:srgbClr>
                  </a:gs>
                  <a:gs pos="100000">
                    <a:srgbClr val="948D08"/>
                  </a:gs>
                </a:gsLst>
                <a:path path="circle">
                  <a:fillToRect l="50000" t="130000" r="50000" b="-30000"/>
                </a:path>
                <a:tileRect/>
              </a:gradFill>
              <a:bevel/>
              <a:extLst>
                <a:ext uri="{C807C97D-BFC1-408E-A445-0C87EB9F89A2}">
                  <ask:lineSketchStyleProps xmlns:ask="http://schemas.microsoft.com/office/drawing/2018/sketchyshapes" sd="981765707">
                    <a:custGeom>
                      <a:avLst/>
                      <a:gdLst>
                        <a:gd name="connsiteX0" fmla="*/ 1907842 w 3815685"/>
                        <a:gd name="connsiteY0" fmla="*/ 0 h 3937825"/>
                        <a:gd name="connsiteX1" fmla="*/ 3561270 w 3815685"/>
                        <a:gd name="connsiteY1" fmla="*/ 986582 h 3937825"/>
                        <a:gd name="connsiteX2" fmla="*/ 3595209 w 3815685"/>
                        <a:gd name="connsiteY2" fmla="*/ 2887726 h 3937825"/>
                        <a:gd name="connsiteX3" fmla="*/ 1907843 w 3815685"/>
                        <a:gd name="connsiteY3" fmla="*/ 1968913 h 3937825"/>
                        <a:gd name="connsiteX4" fmla="*/ 1907842 w 3815685"/>
                        <a:gd name="connsiteY4" fmla="*/ 0 h 3937825"/>
                        <a:gd name="connsiteX0" fmla="*/ 1907842 w 3815685"/>
                        <a:gd name="connsiteY0" fmla="*/ 0 h 3937825"/>
                        <a:gd name="connsiteX1" fmla="*/ 3561270 w 3815685"/>
                        <a:gd name="connsiteY1" fmla="*/ 986582 h 3937825"/>
                        <a:gd name="connsiteX2" fmla="*/ 3595209 w 3815685"/>
                        <a:gd name="connsiteY2" fmla="*/ 2887726 h 3937825"/>
                      </a:gdLst>
                      <a:ahLst/>
                      <a:cxnLst>
                        <a:cxn ang="0">
                          <a:pos x="connsiteX0" y="connsiteY0"/>
                        </a:cxn>
                        <a:cxn ang="0">
                          <a:pos x="connsiteX1" y="connsiteY1"/>
                        </a:cxn>
                        <a:cxn ang="0">
                          <a:pos x="connsiteX2" y="connsiteY2"/>
                        </a:cxn>
                      </a:cxnLst>
                      <a:rect l="l" t="t" r="r" b="b"/>
                      <a:pathLst>
                        <a:path w="3815685" h="3937825" stroke="0" extrusionOk="0">
                          <a:moveTo>
                            <a:pt x="1907842" y="0"/>
                          </a:moveTo>
                          <a:cubicBezTo>
                            <a:pt x="2555383" y="61257"/>
                            <a:pt x="3203286" y="368978"/>
                            <a:pt x="3561270" y="986582"/>
                          </a:cubicBezTo>
                          <a:cubicBezTo>
                            <a:pt x="3951506" y="1562911"/>
                            <a:pt x="3850862" y="2380970"/>
                            <a:pt x="3595209" y="2887726"/>
                          </a:cubicBezTo>
                          <a:cubicBezTo>
                            <a:pt x="2742229" y="2480263"/>
                            <a:pt x="2611649" y="2171736"/>
                            <a:pt x="1907843" y="1968913"/>
                          </a:cubicBezTo>
                          <a:cubicBezTo>
                            <a:pt x="1989284" y="1259904"/>
                            <a:pt x="1793882" y="682445"/>
                            <a:pt x="1907842" y="0"/>
                          </a:cubicBezTo>
                          <a:close/>
                        </a:path>
                        <a:path w="3815685" h="3937825" fill="none" extrusionOk="0">
                          <a:moveTo>
                            <a:pt x="1907842" y="0"/>
                          </a:moveTo>
                          <a:cubicBezTo>
                            <a:pt x="2718250" y="18555"/>
                            <a:pt x="3133838" y="336524"/>
                            <a:pt x="3561270" y="986582"/>
                          </a:cubicBezTo>
                          <a:cubicBezTo>
                            <a:pt x="3857593" y="1581360"/>
                            <a:pt x="3948837" y="2224892"/>
                            <a:pt x="3595209" y="2887726"/>
                          </a:cubicBezTo>
                        </a:path>
                        <a:path w="3815685" h="3937825" fill="none" stroke="0" extrusionOk="0">
                          <a:moveTo>
                            <a:pt x="1907842" y="0"/>
                          </a:moveTo>
                          <a:cubicBezTo>
                            <a:pt x="2657628" y="-63994"/>
                            <a:pt x="3339807" y="384055"/>
                            <a:pt x="3561270" y="986582"/>
                          </a:cubicBezTo>
                          <a:cubicBezTo>
                            <a:pt x="3926794" y="1638604"/>
                            <a:pt x="3814189" y="2288138"/>
                            <a:pt x="3595209" y="2887726"/>
                          </a:cubicBezTo>
                        </a:path>
                      </a:pathLst>
                    </a:custGeom>
                    <ask:type>
                      <ask:lineSketchNone/>
                    </ask:type>
                  </ask:lineSketchStyleProps>
                </a:ext>
              </a:extLst>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IT" dirty="0"/>
            </a:p>
          </p:txBody>
        </p:sp>
      </p:grpSp>
      <p:grpSp>
        <p:nvGrpSpPr>
          <p:cNvPr id="47" name="Group 3">
            <a:extLst>
              <a:ext uri="{FF2B5EF4-FFF2-40B4-BE49-F238E27FC236}">
                <a16:creationId xmlns:a16="http://schemas.microsoft.com/office/drawing/2014/main" id="{AA8155B2-E503-3F9E-3D5A-8BA50173B1BC}"/>
              </a:ext>
            </a:extLst>
          </p:cNvPr>
          <p:cNvGrpSpPr>
            <a:grpSpLocks noChangeAspect="1"/>
          </p:cNvGrpSpPr>
          <p:nvPr/>
        </p:nvGrpSpPr>
        <p:grpSpPr>
          <a:xfrm rot="2400000">
            <a:off x="3140169" y="946136"/>
            <a:ext cx="5903241" cy="5760000"/>
            <a:chOff x="1584378" y="1365433"/>
            <a:chExt cx="4161898" cy="4060912"/>
          </a:xfrm>
          <a:noFill/>
        </p:grpSpPr>
        <p:sp>
          <p:nvSpPr>
            <p:cNvPr id="48" name="Arc 15">
              <a:extLst>
                <a:ext uri="{FF2B5EF4-FFF2-40B4-BE49-F238E27FC236}">
                  <a16:creationId xmlns:a16="http://schemas.microsoft.com/office/drawing/2014/main" id="{450DFE39-2E15-A9CA-F568-EBB84E142C44}"/>
                </a:ext>
              </a:extLst>
            </p:cNvPr>
            <p:cNvSpPr/>
            <p:nvPr/>
          </p:nvSpPr>
          <p:spPr>
            <a:xfrm rot="17214328" flipH="1">
              <a:off x="2733043" y="1317966"/>
              <a:ext cx="2965766" cy="3060700"/>
            </a:xfrm>
            <a:prstGeom prst="arc">
              <a:avLst>
                <a:gd name="adj1" fmla="val 16200000"/>
                <a:gd name="adj2" fmla="val 1714162"/>
              </a:avLst>
            </a:prstGeom>
            <a:grpFill/>
            <a:ln w="57150">
              <a:gradFill flip="none" rotWithShape="1">
                <a:gsLst>
                  <a:gs pos="36000">
                    <a:srgbClr val="FFFF00"/>
                  </a:gs>
                  <a:gs pos="89000">
                    <a:srgbClr val="DDDC72">
                      <a:lumMod val="96000"/>
                    </a:srgbClr>
                  </a:gs>
                  <a:gs pos="100000">
                    <a:srgbClr val="948D08"/>
                  </a:gs>
                </a:gsLst>
                <a:path path="circle">
                  <a:fillToRect l="50000" t="130000" r="50000" b="-30000"/>
                </a:path>
                <a:tileRect/>
              </a:gradFill>
              <a:bevel/>
              <a:extLst>
                <a:ext uri="{C807C97D-BFC1-408E-A445-0C87EB9F89A2}">
                  <ask:lineSketchStyleProps xmlns:ask="http://schemas.microsoft.com/office/drawing/2018/sketchyshapes" sd="3978248048">
                    <a:custGeom>
                      <a:avLst/>
                      <a:gdLst>
                        <a:gd name="connsiteX0" fmla="*/ 1907842 w 3815685"/>
                        <a:gd name="connsiteY0" fmla="*/ 0 h 3937825"/>
                        <a:gd name="connsiteX1" fmla="*/ 3561270 w 3815685"/>
                        <a:gd name="connsiteY1" fmla="*/ 986582 h 3937825"/>
                        <a:gd name="connsiteX2" fmla="*/ 3595209 w 3815685"/>
                        <a:gd name="connsiteY2" fmla="*/ 2887726 h 3937825"/>
                        <a:gd name="connsiteX3" fmla="*/ 1907843 w 3815685"/>
                        <a:gd name="connsiteY3" fmla="*/ 1968913 h 3937825"/>
                        <a:gd name="connsiteX4" fmla="*/ 1907842 w 3815685"/>
                        <a:gd name="connsiteY4" fmla="*/ 0 h 3937825"/>
                        <a:gd name="connsiteX0" fmla="*/ 1907842 w 3815685"/>
                        <a:gd name="connsiteY0" fmla="*/ 0 h 3937825"/>
                        <a:gd name="connsiteX1" fmla="*/ 3561270 w 3815685"/>
                        <a:gd name="connsiteY1" fmla="*/ 986582 h 3937825"/>
                        <a:gd name="connsiteX2" fmla="*/ 3595209 w 3815685"/>
                        <a:gd name="connsiteY2" fmla="*/ 2887726 h 3937825"/>
                      </a:gdLst>
                      <a:ahLst/>
                      <a:cxnLst>
                        <a:cxn ang="0">
                          <a:pos x="connsiteX0" y="connsiteY0"/>
                        </a:cxn>
                        <a:cxn ang="0">
                          <a:pos x="connsiteX1" y="connsiteY1"/>
                        </a:cxn>
                        <a:cxn ang="0">
                          <a:pos x="connsiteX2" y="connsiteY2"/>
                        </a:cxn>
                      </a:cxnLst>
                      <a:rect l="l" t="t" r="r" b="b"/>
                      <a:pathLst>
                        <a:path w="3815685" h="3937825" stroke="0" extrusionOk="0">
                          <a:moveTo>
                            <a:pt x="1907842" y="0"/>
                          </a:moveTo>
                          <a:cubicBezTo>
                            <a:pt x="2584333" y="-11000"/>
                            <a:pt x="3305042" y="338623"/>
                            <a:pt x="3561270" y="986582"/>
                          </a:cubicBezTo>
                          <a:cubicBezTo>
                            <a:pt x="3894524" y="1586125"/>
                            <a:pt x="3888175" y="2295889"/>
                            <a:pt x="3595209" y="2887726"/>
                          </a:cubicBezTo>
                          <a:cubicBezTo>
                            <a:pt x="3159560" y="2679380"/>
                            <a:pt x="2172240" y="2046553"/>
                            <a:pt x="1907843" y="1968913"/>
                          </a:cubicBezTo>
                          <a:cubicBezTo>
                            <a:pt x="1822943" y="1224121"/>
                            <a:pt x="2002003" y="727654"/>
                            <a:pt x="1907842" y="0"/>
                          </a:cubicBezTo>
                          <a:close/>
                        </a:path>
                        <a:path w="3815685" h="3937825" fill="none" extrusionOk="0">
                          <a:moveTo>
                            <a:pt x="1907842" y="0"/>
                          </a:moveTo>
                          <a:cubicBezTo>
                            <a:pt x="2590696" y="-118587"/>
                            <a:pt x="3158314" y="397577"/>
                            <a:pt x="3561270" y="986582"/>
                          </a:cubicBezTo>
                          <a:cubicBezTo>
                            <a:pt x="3856145" y="1531075"/>
                            <a:pt x="3968766" y="2251884"/>
                            <a:pt x="3595209" y="2887726"/>
                          </a:cubicBezTo>
                        </a:path>
                        <a:path w="3815685" h="3937825" fill="none" stroke="0" extrusionOk="0">
                          <a:moveTo>
                            <a:pt x="1907842" y="0"/>
                          </a:moveTo>
                          <a:cubicBezTo>
                            <a:pt x="2673226" y="69303"/>
                            <a:pt x="3205687" y="357276"/>
                            <a:pt x="3561270" y="986582"/>
                          </a:cubicBezTo>
                          <a:cubicBezTo>
                            <a:pt x="3771055" y="1579630"/>
                            <a:pt x="3874226" y="2397423"/>
                            <a:pt x="3595209" y="2887726"/>
                          </a:cubicBezTo>
                        </a:path>
                      </a:pathLst>
                    </a:custGeom>
                    <ask:type>
                      <ask:lineSketchNone/>
                    </ask:type>
                  </ask:lineSketchStyleProps>
                </a:ext>
              </a:extLst>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IT" dirty="0"/>
            </a:p>
          </p:txBody>
        </p:sp>
        <p:sp>
          <p:nvSpPr>
            <p:cNvPr id="49" name="Arc 16">
              <a:extLst>
                <a:ext uri="{FF2B5EF4-FFF2-40B4-BE49-F238E27FC236}">
                  <a16:creationId xmlns:a16="http://schemas.microsoft.com/office/drawing/2014/main" id="{5A73ADA0-FD44-F62D-F1E9-C5A7B884C62C}"/>
                </a:ext>
              </a:extLst>
            </p:cNvPr>
            <p:cNvSpPr/>
            <p:nvPr/>
          </p:nvSpPr>
          <p:spPr>
            <a:xfrm rot="20870457">
              <a:off x="1584378" y="2365645"/>
              <a:ext cx="2965766" cy="3060700"/>
            </a:xfrm>
            <a:prstGeom prst="arc">
              <a:avLst>
                <a:gd name="adj1" fmla="val 16200000"/>
                <a:gd name="adj2" fmla="val 1714162"/>
              </a:avLst>
            </a:prstGeom>
            <a:grpFill/>
            <a:ln w="57150">
              <a:gradFill flip="none" rotWithShape="1">
                <a:gsLst>
                  <a:gs pos="36000">
                    <a:srgbClr val="FFFF00"/>
                  </a:gs>
                  <a:gs pos="89000">
                    <a:srgbClr val="DDDC72">
                      <a:lumMod val="96000"/>
                    </a:srgbClr>
                  </a:gs>
                  <a:gs pos="100000">
                    <a:srgbClr val="948D08"/>
                  </a:gs>
                </a:gsLst>
                <a:path path="circle">
                  <a:fillToRect l="50000" t="130000" r="50000" b="-30000"/>
                </a:path>
                <a:tileRect/>
              </a:gradFill>
              <a:bevel/>
              <a:extLst>
                <a:ext uri="{C807C97D-BFC1-408E-A445-0C87EB9F89A2}">
                  <ask:lineSketchStyleProps xmlns:ask="http://schemas.microsoft.com/office/drawing/2018/sketchyshapes" sd="1617256088">
                    <a:custGeom>
                      <a:avLst/>
                      <a:gdLst>
                        <a:gd name="connsiteX0" fmla="*/ 1907842 w 3815685"/>
                        <a:gd name="connsiteY0" fmla="*/ 0 h 3937825"/>
                        <a:gd name="connsiteX1" fmla="*/ 3561270 w 3815685"/>
                        <a:gd name="connsiteY1" fmla="*/ 986582 h 3937825"/>
                        <a:gd name="connsiteX2" fmla="*/ 3595209 w 3815685"/>
                        <a:gd name="connsiteY2" fmla="*/ 2887726 h 3937825"/>
                        <a:gd name="connsiteX3" fmla="*/ 1907843 w 3815685"/>
                        <a:gd name="connsiteY3" fmla="*/ 1968913 h 3937825"/>
                        <a:gd name="connsiteX4" fmla="*/ 1907842 w 3815685"/>
                        <a:gd name="connsiteY4" fmla="*/ 0 h 3937825"/>
                        <a:gd name="connsiteX0" fmla="*/ 1907842 w 3815685"/>
                        <a:gd name="connsiteY0" fmla="*/ 0 h 3937825"/>
                        <a:gd name="connsiteX1" fmla="*/ 3561270 w 3815685"/>
                        <a:gd name="connsiteY1" fmla="*/ 986582 h 3937825"/>
                        <a:gd name="connsiteX2" fmla="*/ 3595209 w 3815685"/>
                        <a:gd name="connsiteY2" fmla="*/ 2887726 h 3937825"/>
                      </a:gdLst>
                      <a:ahLst/>
                      <a:cxnLst>
                        <a:cxn ang="0">
                          <a:pos x="connsiteX0" y="connsiteY0"/>
                        </a:cxn>
                        <a:cxn ang="0">
                          <a:pos x="connsiteX1" y="connsiteY1"/>
                        </a:cxn>
                        <a:cxn ang="0">
                          <a:pos x="connsiteX2" y="connsiteY2"/>
                        </a:cxn>
                      </a:cxnLst>
                      <a:rect l="l" t="t" r="r" b="b"/>
                      <a:pathLst>
                        <a:path w="3815685" h="3937825" stroke="0" extrusionOk="0">
                          <a:moveTo>
                            <a:pt x="1907842" y="0"/>
                          </a:moveTo>
                          <a:cubicBezTo>
                            <a:pt x="2638097" y="-70352"/>
                            <a:pt x="3245801" y="415423"/>
                            <a:pt x="3561270" y="986582"/>
                          </a:cubicBezTo>
                          <a:cubicBezTo>
                            <a:pt x="3883437" y="1559597"/>
                            <a:pt x="4002815" y="2351014"/>
                            <a:pt x="3595209" y="2887726"/>
                          </a:cubicBezTo>
                          <a:cubicBezTo>
                            <a:pt x="3029102" y="2511770"/>
                            <a:pt x="2698476" y="2426868"/>
                            <a:pt x="1907843" y="1968913"/>
                          </a:cubicBezTo>
                          <a:cubicBezTo>
                            <a:pt x="1893502" y="1243804"/>
                            <a:pt x="1982483" y="763938"/>
                            <a:pt x="1907842" y="0"/>
                          </a:cubicBezTo>
                          <a:close/>
                        </a:path>
                        <a:path w="3815685" h="3937825" fill="none" extrusionOk="0">
                          <a:moveTo>
                            <a:pt x="1907842" y="0"/>
                          </a:moveTo>
                          <a:cubicBezTo>
                            <a:pt x="2518338" y="-22052"/>
                            <a:pt x="3311537" y="481015"/>
                            <a:pt x="3561270" y="986582"/>
                          </a:cubicBezTo>
                          <a:cubicBezTo>
                            <a:pt x="3830550" y="1649955"/>
                            <a:pt x="3868745" y="2260588"/>
                            <a:pt x="3595209" y="2887726"/>
                          </a:cubicBezTo>
                        </a:path>
                        <a:path w="3815685" h="3937825" fill="none" stroke="0" extrusionOk="0">
                          <a:moveTo>
                            <a:pt x="1907842" y="0"/>
                          </a:moveTo>
                          <a:cubicBezTo>
                            <a:pt x="2512385" y="-31920"/>
                            <a:pt x="3183083" y="444315"/>
                            <a:pt x="3561270" y="986582"/>
                          </a:cubicBezTo>
                          <a:cubicBezTo>
                            <a:pt x="3921957" y="1611283"/>
                            <a:pt x="3967100" y="2357767"/>
                            <a:pt x="3595209" y="2887726"/>
                          </a:cubicBezTo>
                        </a:path>
                      </a:pathLst>
                    </a:custGeom>
                    <ask:type>
                      <ask:lineSketchNone/>
                    </ask:type>
                  </ask:lineSketchStyleProps>
                </a:ext>
              </a:extLst>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IT" dirty="0"/>
            </a:p>
          </p:txBody>
        </p:sp>
      </p:grpSp>
      <p:grpSp>
        <p:nvGrpSpPr>
          <p:cNvPr id="50" name="Group 5">
            <a:extLst>
              <a:ext uri="{FF2B5EF4-FFF2-40B4-BE49-F238E27FC236}">
                <a16:creationId xmlns:a16="http://schemas.microsoft.com/office/drawing/2014/main" id="{16A459CB-02A0-9B5A-CD3F-96F6A817E968}"/>
              </a:ext>
            </a:extLst>
          </p:cNvPr>
          <p:cNvGrpSpPr>
            <a:grpSpLocks noChangeAspect="1"/>
          </p:cNvGrpSpPr>
          <p:nvPr/>
        </p:nvGrpSpPr>
        <p:grpSpPr>
          <a:xfrm flipH="1">
            <a:off x="4363990" y="1398768"/>
            <a:ext cx="5903240" cy="5760000"/>
            <a:chOff x="1584378" y="1365433"/>
            <a:chExt cx="4161898" cy="4060913"/>
          </a:xfrm>
          <a:noFill/>
        </p:grpSpPr>
        <p:sp>
          <p:nvSpPr>
            <p:cNvPr id="51" name="Arc 13">
              <a:extLst>
                <a:ext uri="{FF2B5EF4-FFF2-40B4-BE49-F238E27FC236}">
                  <a16:creationId xmlns:a16="http://schemas.microsoft.com/office/drawing/2014/main" id="{E9B6DFE9-81F8-3233-DB32-168FB8E6F670}"/>
                </a:ext>
              </a:extLst>
            </p:cNvPr>
            <p:cNvSpPr/>
            <p:nvPr/>
          </p:nvSpPr>
          <p:spPr>
            <a:xfrm rot="17214328" flipH="1">
              <a:off x="2733043" y="1317966"/>
              <a:ext cx="2965766" cy="3060700"/>
            </a:xfrm>
            <a:prstGeom prst="arc">
              <a:avLst>
                <a:gd name="adj1" fmla="val 16200000"/>
                <a:gd name="adj2" fmla="val 1714162"/>
              </a:avLst>
            </a:prstGeom>
            <a:grpFill/>
            <a:ln w="57150">
              <a:gradFill flip="none" rotWithShape="1">
                <a:gsLst>
                  <a:gs pos="36000">
                    <a:srgbClr val="FFFF00"/>
                  </a:gs>
                  <a:gs pos="89000">
                    <a:srgbClr val="DDDC72">
                      <a:lumMod val="96000"/>
                    </a:srgbClr>
                  </a:gs>
                  <a:gs pos="100000">
                    <a:srgbClr val="948D08"/>
                  </a:gs>
                </a:gsLst>
                <a:path path="circle">
                  <a:fillToRect l="50000" t="130000" r="50000" b="-30000"/>
                </a:path>
                <a:tileRect/>
              </a:gradFill>
              <a:bevel/>
              <a:extLst>
                <a:ext uri="{C807C97D-BFC1-408E-A445-0C87EB9F89A2}">
                  <ask:lineSketchStyleProps xmlns:ask="http://schemas.microsoft.com/office/drawing/2018/sketchyshapes" sd="3809068511">
                    <a:custGeom>
                      <a:avLst/>
                      <a:gdLst>
                        <a:gd name="connsiteX0" fmla="*/ 1907842 w 3815685"/>
                        <a:gd name="connsiteY0" fmla="*/ 0 h 3937825"/>
                        <a:gd name="connsiteX1" fmla="*/ 3561270 w 3815685"/>
                        <a:gd name="connsiteY1" fmla="*/ 986582 h 3937825"/>
                        <a:gd name="connsiteX2" fmla="*/ 3595209 w 3815685"/>
                        <a:gd name="connsiteY2" fmla="*/ 2887726 h 3937825"/>
                        <a:gd name="connsiteX3" fmla="*/ 1907843 w 3815685"/>
                        <a:gd name="connsiteY3" fmla="*/ 1968913 h 3937825"/>
                        <a:gd name="connsiteX4" fmla="*/ 1907842 w 3815685"/>
                        <a:gd name="connsiteY4" fmla="*/ 0 h 3937825"/>
                        <a:gd name="connsiteX0" fmla="*/ 1907842 w 3815685"/>
                        <a:gd name="connsiteY0" fmla="*/ 0 h 3937825"/>
                        <a:gd name="connsiteX1" fmla="*/ 3561270 w 3815685"/>
                        <a:gd name="connsiteY1" fmla="*/ 986582 h 3937825"/>
                        <a:gd name="connsiteX2" fmla="*/ 3595209 w 3815685"/>
                        <a:gd name="connsiteY2" fmla="*/ 2887726 h 3937825"/>
                      </a:gdLst>
                      <a:ahLst/>
                      <a:cxnLst>
                        <a:cxn ang="0">
                          <a:pos x="connsiteX0" y="connsiteY0"/>
                        </a:cxn>
                        <a:cxn ang="0">
                          <a:pos x="connsiteX1" y="connsiteY1"/>
                        </a:cxn>
                        <a:cxn ang="0">
                          <a:pos x="connsiteX2" y="connsiteY2"/>
                        </a:cxn>
                      </a:cxnLst>
                      <a:rect l="l" t="t" r="r" b="b"/>
                      <a:pathLst>
                        <a:path w="3815685" h="3937825" stroke="0" extrusionOk="0">
                          <a:moveTo>
                            <a:pt x="1907842" y="0"/>
                          </a:moveTo>
                          <a:cubicBezTo>
                            <a:pt x="2561544" y="45656"/>
                            <a:pt x="3246747" y="353523"/>
                            <a:pt x="3561270" y="986582"/>
                          </a:cubicBezTo>
                          <a:cubicBezTo>
                            <a:pt x="3912178" y="1606724"/>
                            <a:pt x="3952900" y="2251469"/>
                            <a:pt x="3595209" y="2887726"/>
                          </a:cubicBezTo>
                          <a:cubicBezTo>
                            <a:pt x="2987848" y="2693037"/>
                            <a:pt x="2449172" y="2158305"/>
                            <a:pt x="1907843" y="1968913"/>
                          </a:cubicBezTo>
                          <a:cubicBezTo>
                            <a:pt x="1895075" y="1396809"/>
                            <a:pt x="1866305" y="615479"/>
                            <a:pt x="1907842" y="0"/>
                          </a:cubicBezTo>
                          <a:close/>
                        </a:path>
                        <a:path w="3815685" h="3937825" fill="none" extrusionOk="0">
                          <a:moveTo>
                            <a:pt x="1907842" y="0"/>
                          </a:moveTo>
                          <a:cubicBezTo>
                            <a:pt x="2594940" y="-35307"/>
                            <a:pt x="3137807" y="307221"/>
                            <a:pt x="3561270" y="986582"/>
                          </a:cubicBezTo>
                          <a:cubicBezTo>
                            <a:pt x="3796861" y="1623967"/>
                            <a:pt x="3909704" y="2314519"/>
                            <a:pt x="3595209" y="2887726"/>
                          </a:cubicBezTo>
                        </a:path>
                        <a:path w="3815685" h="3937825" fill="none" stroke="0" extrusionOk="0">
                          <a:moveTo>
                            <a:pt x="1907842" y="0"/>
                          </a:moveTo>
                          <a:cubicBezTo>
                            <a:pt x="2566714" y="-22183"/>
                            <a:pt x="3202212" y="339391"/>
                            <a:pt x="3561270" y="986582"/>
                          </a:cubicBezTo>
                          <a:cubicBezTo>
                            <a:pt x="3950497" y="1648960"/>
                            <a:pt x="3958056" y="2329543"/>
                            <a:pt x="3595209" y="2887726"/>
                          </a:cubicBezTo>
                        </a:path>
                      </a:pathLst>
                    </a:custGeom>
                    <ask:type>
                      <ask:lineSketchNone/>
                    </ask:type>
                  </ask:lineSketchStyleProps>
                </a:ext>
              </a:extLst>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IT" dirty="0"/>
            </a:p>
          </p:txBody>
        </p:sp>
        <p:sp>
          <p:nvSpPr>
            <p:cNvPr id="52" name="Arc 14">
              <a:extLst>
                <a:ext uri="{FF2B5EF4-FFF2-40B4-BE49-F238E27FC236}">
                  <a16:creationId xmlns:a16="http://schemas.microsoft.com/office/drawing/2014/main" id="{0B67ABB1-3D8A-D37E-E995-9B96BC7E2FAB}"/>
                </a:ext>
              </a:extLst>
            </p:cNvPr>
            <p:cNvSpPr/>
            <p:nvPr/>
          </p:nvSpPr>
          <p:spPr>
            <a:xfrm rot="20870457">
              <a:off x="1584378" y="2365646"/>
              <a:ext cx="2965766" cy="3060700"/>
            </a:xfrm>
            <a:prstGeom prst="arc">
              <a:avLst>
                <a:gd name="adj1" fmla="val 16200000"/>
                <a:gd name="adj2" fmla="val 1714162"/>
              </a:avLst>
            </a:prstGeom>
            <a:grpFill/>
            <a:ln w="57150">
              <a:gradFill flip="none" rotWithShape="1">
                <a:gsLst>
                  <a:gs pos="36000">
                    <a:srgbClr val="FFFF00"/>
                  </a:gs>
                  <a:gs pos="89000">
                    <a:srgbClr val="DDDC72">
                      <a:lumMod val="96000"/>
                    </a:srgbClr>
                  </a:gs>
                  <a:gs pos="100000">
                    <a:srgbClr val="948D08"/>
                  </a:gs>
                </a:gsLst>
                <a:path path="circle">
                  <a:fillToRect l="50000" t="130000" r="50000" b="-30000"/>
                </a:path>
                <a:tileRect/>
              </a:gradFill>
              <a:bevel/>
              <a:extLst>
                <a:ext uri="{C807C97D-BFC1-408E-A445-0C87EB9F89A2}">
                  <ask:lineSketchStyleProps xmlns:ask="http://schemas.microsoft.com/office/drawing/2018/sketchyshapes" sd="1808761005">
                    <a:custGeom>
                      <a:avLst/>
                      <a:gdLst>
                        <a:gd name="connsiteX0" fmla="*/ 1907842 w 3815685"/>
                        <a:gd name="connsiteY0" fmla="*/ 0 h 3937825"/>
                        <a:gd name="connsiteX1" fmla="*/ 3561270 w 3815685"/>
                        <a:gd name="connsiteY1" fmla="*/ 986582 h 3937825"/>
                        <a:gd name="connsiteX2" fmla="*/ 3595209 w 3815685"/>
                        <a:gd name="connsiteY2" fmla="*/ 2887726 h 3937825"/>
                        <a:gd name="connsiteX3" fmla="*/ 1907843 w 3815685"/>
                        <a:gd name="connsiteY3" fmla="*/ 1968913 h 3937825"/>
                        <a:gd name="connsiteX4" fmla="*/ 1907842 w 3815685"/>
                        <a:gd name="connsiteY4" fmla="*/ 0 h 3937825"/>
                        <a:gd name="connsiteX0" fmla="*/ 1907842 w 3815685"/>
                        <a:gd name="connsiteY0" fmla="*/ 0 h 3937825"/>
                        <a:gd name="connsiteX1" fmla="*/ 3561270 w 3815685"/>
                        <a:gd name="connsiteY1" fmla="*/ 986582 h 3937825"/>
                        <a:gd name="connsiteX2" fmla="*/ 3595209 w 3815685"/>
                        <a:gd name="connsiteY2" fmla="*/ 2887726 h 3937825"/>
                      </a:gdLst>
                      <a:ahLst/>
                      <a:cxnLst>
                        <a:cxn ang="0">
                          <a:pos x="connsiteX0" y="connsiteY0"/>
                        </a:cxn>
                        <a:cxn ang="0">
                          <a:pos x="connsiteX1" y="connsiteY1"/>
                        </a:cxn>
                        <a:cxn ang="0">
                          <a:pos x="connsiteX2" y="connsiteY2"/>
                        </a:cxn>
                      </a:cxnLst>
                      <a:rect l="l" t="t" r="r" b="b"/>
                      <a:pathLst>
                        <a:path w="3815685" h="3937825" stroke="0" extrusionOk="0">
                          <a:moveTo>
                            <a:pt x="1907842" y="0"/>
                          </a:moveTo>
                          <a:cubicBezTo>
                            <a:pt x="2679252" y="-80960"/>
                            <a:pt x="3234800" y="411780"/>
                            <a:pt x="3561270" y="986582"/>
                          </a:cubicBezTo>
                          <a:cubicBezTo>
                            <a:pt x="3839522" y="1545477"/>
                            <a:pt x="3793980" y="2325759"/>
                            <a:pt x="3595209" y="2887726"/>
                          </a:cubicBezTo>
                          <a:cubicBezTo>
                            <a:pt x="3302735" y="2692089"/>
                            <a:pt x="2597630" y="2370596"/>
                            <a:pt x="1907843" y="1968913"/>
                          </a:cubicBezTo>
                          <a:cubicBezTo>
                            <a:pt x="1914383" y="1317759"/>
                            <a:pt x="1832173" y="700069"/>
                            <a:pt x="1907842" y="0"/>
                          </a:cubicBezTo>
                          <a:close/>
                        </a:path>
                        <a:path w="3815685" h="3937825" fill="none" extrusionOk="0">
                          <a:moveTo>
                            <a:pt x="1907842" y="0"/>
                          </a:moveTo>
                          <a:cubicBezTo>
                            <a:pt x="2641141" y="-55453"/>
                            <a:pt x="3095415" y="335374"/>
                            <a:pt x="3561270" y="986582"/>
                          </a:cubicBezTo>
                          <a:cubicBezTo>
                            <a:pt x="3777762" y="1642451"/>
                            <a:pt x="3936415" y="2358586"/>
                            <a:pt x="3595209" y="2887726"/>
                          </a:cubicBezTo>
                        </a:path>
                        <a:path w="3815685" h="3937825" fill="none" stroke="0" extrusionOk="0">
                          <a:moveTo>
                            <a:pt x="1907842" y="0"/>
                          </a:moveTo>
                          <a:cubicBezTo>
                            <a:pt x="2609283" y="-10405"/>
                            <a:pt x="3251792" y="373587"/>
                            <a:pt x="3561270" y="986582"/>
                          </a:cubicBezTo>
                          <a:cubicBezTo>
                            <a:pt x="3822115" y="1614025"/>
                            <a:pt x="3991816" y="2303564"/>
                            <a:pt x="3595209" y="2887726"/>
                          </a:cubicBezTo>
                        </a:path>
                      </a:pathLst>
                    </a:custGeom>
                    <ask:type>
                      <ask:lineSketchNone/>
                    </ask:type>
                  </ask:lineSketchStyleProps>
                </a:ext>
              </a:extLst>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IT" dirty="0"/>
            </a:p>
          </p:txBody>
        </p:sp>
      </p:grpSp>
      <p:grpSp>
        <p:nvGrpSpPr>
          <p:cNvPr id="53" name="Group 6">
            <a:extLst>
              <a:ext uri="{FF2B5EF4-FFF2-40B4-BE49-F238E27FC236}">
                <a16:creationId xmlns:a16="http://schemas.microsoft.com/office/drawing/2014/main" id="{D15FBB7D-4FE7-4CC6-4EA3-97596CDCFE67}"/>
              </a:ext>
            </a:extLst>
          </p:cNvPr>
          <p:cNvGrpSpPr>
            <a:grpSpLocks noChangeAspect="1"/>
          </p:cNvGrpSpPr>
          <p:nvPr/>
        </p:nvGrpSpPr>
        <p:grpSpPr>
          <a:xfrm rot="2167697" flipH="1">
            <a:off x="4917128" y="2412109"/>
            <a:ext cx="5903240" cy="5760000"/>
            <a:chOff x="1584378" y="1365433"/>
            <a:chExt cx="4161898" cy="4060913"/>
          </a:xfrm>
          <a:noFill/>
        </p:grpSpPr>
        <p:sp>
          <p:nvSpPr>
            <p:cNvPr id="54" name="Arc 11">
              <a:extLst>
                <a:ext uri="{FF2B5EF4-FFF2-40B4-BE49-F238E27FC236}">
                  <a16:creationId xmlns:a16="http://schemas.microsoft.com/office/drawing/2014/main" id="{3DDAAAB5-A0B7-E842-B5A5-98658EB32257}"/>
                </a:ext>
              </a:extLst>
            </p:cNvPr>
            <p:cNvSpPr/>
            <p:nvPr/>
          </p:nvSpPr>
          <p:spPr>
            <a:xfrm rot="17214328" flipH="1">
              <a:off x="2733043" y="1317966"/>
              <a:ext cx="2965766" cy="3060700"/>
            </a:xfrm>
            <a:prstGeom prst="arc">
              <a:avLst>
                <a:gd name="adj1" fmla="val 16200000"/>
                <a:gd name="adj2" fmla="val 1714162"/>
              </a:avLst>
            </a:prstGeom>
            <a:grpFill/>
            <a:ln w="57150">
              <a:gradFill flip="none" rotWithShape="1">
                <a:gsLst>
                  <a:gs pos="36000">
                    <a:srgbClr val="FFFF00"/>
                  </a:gs>
                  <a:gs pos="89000">
                    <a:srgbClr val="DDDC72">
                      <a:lumMod val="96000"/>
                    </a:srgbClr>
                  </a:gs>
                  <a:gs pos="100000">
                    <a:srgbClr val="948D08"/>
                  </a:gs>
                </a:gsLst>
                <a:path path="circle">
                  <a:fillToRect l="50000" t="130000" r="50000" b="-30000"/>
                </a:path>
                <a:tileRect/>
              </a:gradFill>
              <a:bevel/>
              <a:extLst>
                <a:ext uri="{C807C97D-BFC1-408E-A445-0C87EB9F89A2}">
                  <ask:lineSketchStyleProps xmlns:ask="http://schemas.microsoft.com/office/drawing/2018/sketchyshapes" sd="2091018771">
                    <a:custGeom>
                      <a:avLst/>
                      <a:gdLst>
                        <a:gd name="connsiteX0" fmla="*/ 1907842 w 3815685"/>
                        <a:gd name="connsiteY0" fmla="*/ 0 h 3937825"/>
                        <a:gd name="connsiteX1" fmla="*/ 3561270 w 3815685"/>
                        <a:gd name="connsiteY1" fmla="*/ 986582 h 3937825"/>
                        <a:gd name="connsiteX2" fmla="*/ 3595209 w 3815685"/>
                        <a:gd name="connsiteY2" fmla="*/ 2887726 h 3937825"/>
                        <a:gd name="connsiteX3" fmla="*/ 1907843 w 3815685"/>
                        <a:gd name="connsiteY3" fmla="*/ 1968913 h 3937825"/>
                        <a:gd name="connsiteX4" fmla="*/ 1907842 w 3815685"/>
                        <a:gd name="connsiteY4" fmla="*/ 0 h 3937825"/>
                        <a:gd name="connsiteX0" fmla="*/ 1907842 w 3815685"/>
                        <a:gd name="connsiteY0" fmla="*/ 0 h 3937825"/>
                        <a:gd name="connsiteX1" fmla="*/ 3561270 w 3815685"/>
                        <a:gd name="connsiteY1" fmla="*/ 986582 h 3937825"/>
                        <a:gd name="connsiteX2" fmla="*/ 3595209 w 3815685"/>
                        <a:gd name="connsiteY2" fmla="*/ 2887726 h 3937825"/>
                      </a:gdLst>
                      <a:ahLst/>
                      <a:cxnLst>
                        <a:cxn ang="0">
                          <a:pos x="connsiteX0" y="connsiteY0"/>
                        </a:cxn>
                        <a:cxn ang="0">
                          <a:pos x="connsiteX1" y="connsiteY1"/>
                        </a:cxn>
                        <a:cxn ang="0">
                          <a:pos x="connsiteX2" y="connsiteY2"/>
                        </a:cxn>
                      </a:cxnLst>
                      <a:rect l="l" t="t" r="r" b="b"/>
                      <a:pathLst>
                        <a:path w="3815685" h="3937825" stroke="0" extrusionOk="0">
                          <a:moveTo>
                            <a:pt x="1907842" y="0"/>
                          </a:moveTo>
                          <a:cubicBezTo>
                            <a:pt x="2663233" y="-65284"/>
                            <a:pt x="3139529" y="446903"/>
                            <a:pt x="3561270" y="986582"/>
                          </a:cubicBezTo>
                          <a:cubicBezTo>
                            <a:pt x="3863746" y="1453013"/>
                            <a:pt x="3861421" y="2339030"/>
                            <a:pt x="3595209" y="2887726"/>
                          </a:cubicBezTo>
                          <a:cubicBezTo>
                            <a:pt x="2809794" y="2571268"/>
                            <a:pt x="2602103" y="2322390"/>
                            <a:pt x="1907843" y="1968913"/>
                          </a:cubicBezTo>
                          <a:cubicBezTo>
                            <a:pt x="1893057" y="1431748"/>
                            <a:pt x="1830513" y="635860"/>
                            <a:pt x="1907842" y="0"/>
                          </a:cubicBezTo>
                          <a:close/>
                        </a:path>
                        <a:path w="3815685" h="3937825" fill="none" extrusionOk="0">
                          <a:moveTo>
                            <a:pt x="1907842" y="0"/>
                          </a:moveTo>
                          <a:cubicBezTo>
                            <a:pt x="2666893" y="-7660"/>
                            <a:pt x="3161607" y="438993"/>
                            <a:pt x="3561270" y="986582"/>
                          </a:cubicBezTo>
                          <a:cubicBezTo>
                            <a:pt x="3913692" y="1651274"/>
                            <a:pt x="3908253" y="2365923"/>
                            <a:pt x="3595209" y="2887726"/>
                          </a:cubicBezTo>
                        </a:path>
                        <a:path w="3815685" h="3937825" fill="none" stroke="0" extrusionOk="0">
                          <a:moveTo>
                            <a:pt x="1907842" y="0"/>
                          </a:moveTo>
                          <a:cubicBezTo>
                            <a:pt x="2677307" y="-11145"/>
                            <a:pt x="3335582" y="439124"/>
                            <a:pt x="3561270" y="986582"/>
                          </a:cubicBezTo>
                          <a:cubicBezTo>
                            <a:pt x="3809002" y="1550501"/>
                            <a:pt x="3947880" y="2300626"/>
                            <a:pt x="3595209" y="2887726"/>
                          </a:cubicBezTo>
                        </a:path>
                      </a:pathLst>
                    </a:custGeom>
                    <ask:type>
                      <ask:lineSketchNone/>
                    </ask:type>
                  </ask:lineSketchStyleProps>
                </a:ext>
              </a:extLst>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IT" dirty="0"/>
            </a:p>
          </p:txBody>
        </p:sp>
        <p:sp>
          <p:nvSpPr>
            <p:cNvPr id="55" name="Arc 12">
              <a:extLst>
                <a:ext uri="{FF2B5EF4-FFF2-40B4-BE49-F238E27FC236}">
                  <a16:creationId xmlns:a16="http://schemas.microsoft.com/office/drawing/2014/main" id="{694B79CB-F39D-7AC1-20FF-E4A1CE03D13F}"/>
                </a:ext>
              </a:extLst>
            </p:cNvPr>
            <p:cNvSpPr/>
            <p:nvPr/>
          </p:nvSpPr>
          <p:spPr>
            <a:xfrm rot="20870457">
              <a:off x="1584378" y="2365646"/>
              <a:ext cx="2965766" cy="3060700"/>
            </a:xfrm>
            <a:prstGeom prst="arc">
              <a:avLst>
                <a:gd name="adj1" fmla="val 16200000"/>
                <a:gd name="adj2" fmla="val 1714162"/>
              </a:avLst>
            </a:prstGeom>
            <a:grpFill/>
            <a:ln w="57150">
              <a:gradFill flip="none" rotWithShape="1">
                <a:gsLst>
                  <a:gs pos="36000">
                    <a:srgbClr val="FFFF00"/>
                  </a:gs>
                  <a:gs pos="89000">
                    <a:srgbClr val="DDDC72">
                      <a:lumMod val="96000"/>
                    </a:srgbClr>
                  </a:gs>
                  <a:gs pos="100000">
                    <a:srgbClr val="948D08"/>
                  </a:gs>
                </a:gsLst>
                <a:path path="circle">
                  <a:fillToRect l="50000" t="130000" r="50000" b="-30000"/>
                </a:path>
                <a:tileRect/>
              </a:gradFill>
              <a:bevel/>
              <a:extLst>
                <a:ext uri="{C807C97D-BFC1-408E-A445-0C87EB9F89A2}">
                  <ask:lineSketchStyleProps xmlns:ask="http://schemas.microsoft.com/office/drawing/2018/sketchyshapes" sd="579111871">
                    <a:custGeom>
                      <a:avLst/>
                      <a:gdLst>
                        <a:gd name="connsiteX0" fmla="*/ 1907842 w 3815685"/>
                        <a:gd name="connsiteY0" fmla="*/ 0 h 3937825"/>
                        <a:gd name="connsiteX1" fmla="*/ 3561270 w 3815685"/>
                        <a:gd name="connsiteY1" fmla="*/ 986582 h 3937825"/>
                        <a:gd name="connsiteX2" fmla="*/ 3595209 w 3815685"/>
                        <a:gd name="connsiteY2" fmla="*/ 2887726 h 3937825"/>
                        <a:gd name="connsiteX3" fmla="*/ 1907843 w 3815685"/>
                        <a:gd name="connsiteY3" fmla="*/ 1968913 h 3937825"/>
                        <a:gd name="connsiteX4" fmla="*/ 1907842 w 3815685"/>
                        <a:gd name="connsiteY4" fmla="*/ 0 h 3937825"/>
                        <a:gd name="connsiteX0" fmla="*/ 1907842 w 3815685"/>
                        <a:gd name="connsiteY0" fmla="*/ 0 h 3937825"/>
                        <a:gd name="connsiteX1" fmla="*/ 3561270 w 3815685"/>
                        <a:gd name="connsiteY1" fmla="*/ 986582 h 3937825"/>
                        <a:gd name="connsiteX2" fmla="*/ 3595209 w 3815685"/>
                        <a:gd name="connsiteY2" fmla="*/ 2887726 h 3937825"/>
                      </a:gdLst>
                      <a:ahLst/>
                      <a:cxnLst>
                        <a:cxn ang="0">
                          <a:pos x="connsiteX0" y="connsiteY0"/>
                        </a:cxn>
                        <a:cxn ang="0">
                          <a:pos x="connsiteX1" y="connsiteY1"/>
                        </a:cxn>
                        <a:cxn ang="0">
                          <a:pos x="connsiteX2" y="connsiteY2"/>
                        </a:cxn>
                      </a:cxnLst>
                      <a:rect l="l" t="t" r="r" b="b"/>
                      <a:pathLst>
                        <a:path w="3815685" h="3937825" stroke="0" extrusionOk="0">
                          <a:moveTo>
                            <a:pt x="1907842" y="0"/>
                          </a:moveTo>
                          <a:cubicBezTo>
                            <a:pt x="2628869" y="91543"/>
                            <a:pt x="3127744" y="306836"/>
                            <a:pt x="3561270" y="986582"/>
                          </a:cubicBezTo>
                          <a:cubicBezTo>
                            <a:pt x="3860119" y="1575897"/>
                            <a:pt x="3977411" y="2278901"/>
                            <a:pt x="3595209" y="2887726"/>
                          </a:cubicBezTo>
                          <a:cubicBezTo>
                            <a:pt x="3383275" y="2765339"/>
                            <a:pt x="2381292" y="2264822"/>
                            <a:pt x="1907843" y="1968913"/>
                          </a:cubicBezTo>
                          <a:cubicBezTo>
                            <a:pt x="1886049" y="1314415"/>
                            <a:pt x="1896852" y="694855"/>
                            <a:pt x="1907842" y="0"/>
                          </a:cubicBezTo>
                          <a:close/>
                        </a:path>
                        <a:path w="3815685" h="3937825" fill="none" extrusionOk="0">
                          <a:moveTo>
                            <a:pt x="1907842" y="0"/>
                          </a:moveTo>
                          <a:cubicBezTo>
                            <a:pt x="2574488" y="-119666"/>
                            <a:pt x="3204870" y="359273"/>
                            <a:pt x="3561270" y="986582"/>
                          </a:cubicBezTo>
                          <a:cubicBezTo>
                            <a:pt x="3890217" y="1551904"/>
                            <a:pt x="3954220" y="2323452"/>
                            <a:pt x="3595209" y="2887726"/>
                          </a:cubicBezTo>
                        </a:path>
                        <a:path w="3815685" h="3937825" fill="none" stroke="0" extrusionOk="0">
                          <a:moveTo>
                            <a:pt x="1907842" y="0"/>
                          </a:moveTo>
                          <a:cubicBezTo>
                            <a:pt x="2643448" y="19313"/>
                            <a:pt x="3195423" y="476318"/>
                            <a:pt x="3561270" y="986582"/>
                          </a:cubicBezTo>
                          <a:cubicBezTo>
                            <a:pt x="3927753" y="1518515"/>
                            <a:pt x="3991260" y="2248776"/>
                            <a:pt x="3595209" y="2887726"/>
                          </a:cubicBezTo>
                        </a:path>
                      </a:pathLst>
                    </a:custGeom>
                    <ask:type>
                      <ask:lineSketchNone/>
                    </ask:type>
                  </ask:lineSketchStyleProps>
                </a:ext>
              </a:extLst>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IT" dirty="0"/>
            </a:p>
          </p:txBody>
        </p:sp>
      </p:grpSp>
      <p:grpSp>
        <p:nvGrpSpPr>
          <p:cNvPr id="56" name="Group 7">
            <a:extLst>
              <a:ext uri="{FF2B5EF4-FFF2-40B4-BE49-F238E27FC236}">
                <a16:creationId xmlns:a16="http://schemas.microsoft.com/office/drawing/2014/main" id="{E795A1E2-4879-75F2-2D5C-8FEB6B7EB04B}"/>
              </a:ext>
            </a:extLst>
          </p:cNvPr>
          <p:cNvGrpSpPr>
            <a:grpSpLocks noChangeAspect="1"/>
          </p:cNvGrpSpPr>
          <p:nvPr/>
        </p:nvGrpSpPr>
        <p:grpSpPr>
          <a:xfrm rot="19432303">
            <a:off x="1460239" y="2412109"/>
            <a:ext cx="5903240" cy="5760000"/>
            <a:chOff x="1584378" y="1365433"/>
            <a:chExt cx="4161898" cy="4060913"/>
          </a:xfrm>
          <a:noFill/>
        </p:grpSpPr>
        <p:sp>
          <p:nvSpPr>
            <p:cNvPr id="57" name="Arc 9">
              <a:extLst>
                <a:ext uri="{FF2B5EF4-FFF2-40B4-BE49-F238E27FC236}">
                  <a16:creationId xmlns:a16="http://schemas.microsoft.com/office/drawing/2014/main" id="{F1D83980-0477-E691-A409-90109A1B46E2}"/>
                </a:ext>
              </a:extLst>
            </p:cNvPr>
            <p:cNvSpPr/>
            <p:nvPr/>
          </p:nvSpPr>
          <p:spPr>
            <a:xfrm rot="17214328" flipH="1">
              <a:off x="2733043" y="1317966"/>
              <a:ext cx="2965766" cy="3060700"/>
            </a:xfrm>
            <a:prstGeom prst="arc">
              <a:avLst>
                <a:gd name="adj1" fmla="val 16200000"/>
                <a:gd name="adj2" fmla="val 1714162"/>
              </a:avLst>
            </a:prstGeom>
            <a:grpFill/>
            <a:ln w="57150">
              <a:gradFill flip="none" rotWithShape="1">
                <a:gsLst>
                  <a:gs pos="36000">
                    <a:srgbClr val="FFFF00"/>
                  </a:gs>
                  <a:gs pos="89000">
                    <a:srgbClr val="DDDC72">
                      <a:lumMod val="96000"/>
                    </a:srgbClr>
                  </a:gs>
                  <a:gs pos="100000">
                    <a:srgbClr val="948D08"/>
                  </a:gs>
                </a:gsLst>
                <a:path path="circle">
                  <a:fillToRect l="50000" t="130000" r="50000" b="-30000"/>
                </a:path>
                <a:tileRect/>
              </a:gradFill>
              <a:bevel/>
              <a:extLst>
                <a:ext uri="{C807C97D-BFC1-408E-A445-0C87EB9F89A2}">
                  <ask:lineSketchStyleProps xmlns:ask="http://schemas.microsoft.com/office/drawing/2018/sketchyshapes" sd="2558881134">
                    <a:custGeom>
                      <a:avLst/>
                      <a:gdLst>
                        <a:gd name="connsiteX0" fmla="*/ 1907842 w 3815685"/>
                        <a:gd name="connsiteY0" fmla="*/ 0 h 3937825"/>
                        <a:gd name="connsiteX1" fmla="*/ 3561270 w 3815685"/>
                        <a:gd name="connsiteY1" fmla="*/ 986582 h 3937825"/>
                        <a:gd name="connsiteX2" fmla="*/ 3595209 w 3815685"/>
                        <a:gd name="connsiteY2" fmla="*/ 2887726 h 3937825"/>
                        <a:gd name="connsiteX3" fmla="*/ 1907843 w 3815685"/>
                        <a:gd name="connsiteY3" fmla="*/ 1968913 h 3937825"/>
                        <a:gd name="connsiteX4" fmla="*/ 1907842 w 3815685"/>
                        <a:gd name="connsiteY4" fmla="*/ 0 h 3937825"/>
                        <a:gd name="connsiteX0" fmla="*/ 1907842 w 3815685"/>
                        <a:gd name="connsiteY0" fmla="*/ 0 h 3937825"/>
                        <a:gd name="connsiteX1" fmla="*/ 3561270 w 3815685"/>
                        <a:gd name="connsiteY1" fmla="*/ 986582 h 3937825"/>
                        <a:gd name="connsiteX2" fmla="*/ 3595209 w 3815685"/>
                        <a:gd name="connsiteY2" fmla="*/ 2887726 h 3937825"/>
                      </a:gdLst>
                      <a:ahLst/>
                      <a:cxnLst>
                        <a:cxn ang="0">
                          <a:pos x="connsiteX0" y="connsiteY0"/>
                        </a:cxn>
                        <a:cxn ang="0">
                          <a:pos x="connsiteX1" y="connsiteY1"/>
                        </a:cxn>
                        <a:cxn ang="0">
                          <a:pos x="connsiteX2" y="connsiteY2"/>
                        </a:cxn>
                      </a:cxnLst>
                      <a:rect l="l" t="t" r="r" b="b"/>
                      <a:pathLst>
                        <a:path w="3815685" h="3937825" stroke="0" extrusionOk="0">
                          <a:moveTo>
                            <a:pt x="1907842" y="0"/>
                          </a:moveTo>
                          <a:cubicBezTo>
                            <a:pt x="2489760" y="67913"/>
                            <a:pt x="3262916" y="398790"/>
                            <a:pt x="3561270" y="986582"/>
                          </a:cubicBezTo>
                          <a:cubicBezTo>
                            <a:pt x="3897451" y="1652803"/>
                            <a:pt x="3840310" y="2321217"/>
                            <a:pt x="3595209" y="2887726"/>
                          </a:cubicBezTo>
                          <a:cubicBezTo>
                            <a:pt x="3418114" y="2649120"/>
                            <a:pt x="2234268" y="2175726"/>
                            <a:pt x="1907843" y="1968913"/>
                          </a:cubicBezTo>
                          <a:cubicBezTo>
                            <a:pt x="1800525" y="1319126"/>
                            <a:pt x="1900898" y="648111"/>
                            <a:pt x="1907842" y="0"/>
                          </a:cubicBezTo>
                          <a:close/>
                        </a:path>
                        <a:path w="3815685" h="3937825" fill="none" extrusionOk="0">
                          <a:moveTo>
                            <a:pt x="1907842" y="0"/>
                          </a:moveTo>
                          <a:cubicBezTo>
                            <a:pt x="2545118" y="-19889"/>
                            <a:pt x="3117138" y="344954"/>
                            <a:pt x="3561270" y="986582"/>
                          </a:cubicBezTo>
                          <a:cubicBezTo>
                            <a:pt x="3809668" y="1629956"/>
                            <a:pt x="3880290" y="2326264"/>
                            <a:pt x="3595209" y="2887726"/>
                          </a:cubicBezTo>
                        </a:path>
                        <a:path w="3815685" h="3937825" fill="none" stroke="0" extrusionOk="0">
                          <a:moveTo>
                            <a:pt x="1907842" y="0"/>
                          </a:moveTo>
                          <a:cubicBezTo>
                            <a:pt x="2584344" y="-99964"/>
                            <a:pt x="3290515" y="343717"/>
                            <a:pt x="3561270" y="986582"/>
                          </a:cubicBezTo>
                          <a:cubicBezTo>
                            <a:pt x="3822778" y="1551073"/>
                            <a:pt x="3880263" y="2285265"/>
                            <a:pt x="3595209" y="2887726"/>
                          </a:cubicBezTo>
                        </a:path>
                      </a:pathLst>
                    </a:custGeom>
                    <ask:type>
                      <ask:lineSketchNone/>
                    </ask:type>
                  </ask:lineSketchStyleProps>
                </a:ext>
              </a:extLst>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IT" dirty="0"/>
            </a:p>
          </p:txBody>
        </p:sp>
        <p:sp>
          <p:nvSpPr>
            <p:cNvPr id="58" name="Arc 10">
              <a:extLst>
                <a:ext uri="{FF2B5EF4-FFF2-40B4-BE49-F238E27FC236}">
                  <a16:creationId xmlns:a16="http://schemas.microsoft.com/office/drawing/2014/main" id="{365271D9-179C-9CA3-01C6-FB4D2E16F17D}"/>
                </a:ext>
              </a:extLst>
            </p:cNvPr>
            <p:cNvSpPr/>
            <p:nvPr/>
          </p:nvSpPr>
          <p:spPr>
            <a:xfrm rot="20870457">
              <a:off x="1584378" y="2365646"/>
              <a:ext cx="2965766" cy="3060700"/>
            </a:xfrm>
            <a:prstGeom prst="arc">
              <a:avLst>
                <a:gd name="adj1" fmla="val 16200000"/>
                <a:gd name="adj2" fmla="val 1714162"/>
              </a:avLst>
            </a:prstGeom>
            <a:grpFill/>
            <a:ln w="57150">
              <a:gradFill flip="none" rotWithShape="1">
                <a:gsLst>
                  <a:gs pos="36000">
                    <a:srgbClr val="FFFF00"/>
                  </a:gs>
                  <a:gs pos="89000">
                    <a:srgbClr val="DDDC72">
                      <a:lumMod val="96000"/>
                    </a:srgbClr>
                  </a:gs>
                  <a:gs pos="100000">
                    <a:srgbClr val="948D08"/>
                  </a:gs>
                </a:gsLst>
                <a:path path="circle">
                  <a:fillToRect l="50000" t="130000" r="50000" b="-30000"/>
                </a:path>
                <a:tileRect/>
              </a:gradFill>
              <a:bevel/>
              <a:extLst>
                <a:ext uri="{C807C97D-BFC1-408E-A445-0C87EB9F89A2}">
                  <ask:lineSketchStyleProps xmlns:ask="http://schemas.microsoft.com/office/drawing/2018/sketchyshapes" sd="2998267428">
                    <a:custGeom>
                      <a:avLst/>
                      <a:gdLst>
                        <a:gd name="connsiteX0" fmla="*/ 1907842 w 3815685"/>
                        <a:gd name="connsiteY0" fmla="*/ 0 h 3937825"/>
                        <a:gd name="connsiteX1" fmla="*/ 3561270 w 3815685"/>
                        <a:gd name="connsiteY1" fmla="*/ 986582 h 3937825"/>
                        <a:gd name="connsiteX2" fmla="*/ 3595209 w 3815685"/>
                        <a:gd name="connsiteY2" fmla="*/ 2887726 h 3937825"/>
                        <a:gd name="connsiteX3" fmla="*/ 1907843 w 3815685"/>
                        <a:gd name="connsiteY3" fmla="*/ 1968913 h 3937825"/>
                        <a:gd name="connsiteX4" fmla="*/ 1907842 w 3815685"/>
                        <a:gd name="connsiteY4" fmla="*/ 0 h 3937825"/>
                        <a:gd name="connsiteX0" fmla="*/ 1907842 w 3815685"/>
                        <a:gd name="connsiteY0" fmla="*/ 0 h 3937825"/>
                        <a:gd name="connsiteX1" fmla="*/ 3561270 w 3815685"/>
                        <a:gd name="connsiteY1" fmla="*/ 986582 h 3937825"/>
                        <a:gd name="connsiteX2" fmla="*/ 3595209 w 3815685"/>
                        <a:gd name="connsiteY2" fmla="*/ 2887726 h 3937825"/>
                      </a:gdLst>
                      <a:ahLst/>
                      <a:cxnLst>
                        <a:cxn ang="0">
                          <a:pos x="connsiteX0" y="connsiteY0"/>
                        </a:cxn>
                        <a:cxn ang="0">
                          <a:pos x="connsiteX1" y="connsiteY1"/>
                        </a:cxn>
                        <a:cxn ang="0">
                          <a:pos x="connsiteX2" y="connsiteY2"/>
                        </a:cxn>
                      </a:cxnLst>
                      <a:rect l="l" t="t" r="r" b="b"/>
                      <a:pathLst>
                        <a:path w="3815685" h="3937825" stroke="0" extrusionOk="0">
                          <a:moveTo>
                            <a:pt x="1907842" y="0"/>
                          </a:moveTo>
                          <a:cubicBezTo>
                            <a:pt x="2572696" y="117360"/>
                            <a:pt x="3224937" y="484150"/>
                            <a:pt x="3561270" y="986582"/>
                          </a:cubicBezTo>
                          <a:cubicBezTo>
                            <a:pt x="3864819" y="1598138"/>
                            <a:pt x="3889413" y="2235275"/>
                            <a:pt x="3595209" y="2887726"/>
                          </a:cubicBezTo>
                          <a:cubicBezTo>
                            <a:pt x="3210380" y="2537869"/>
                            <a:pt x="2311870" y="2045219"/>
                            <a:pt x="1907843" y="1968913"/>
                          </a:cubicBezTo>
                          <a:cubicBezTo>
                            <a:pt x="1814501" y="1380782"/>
                            <a:pt x="1936269" y="608342"/>
                            <a:pt x="1907842" y="0"/>
                          </a:cubicBezTo>
                          <a:close/>
                        </a:path>
                        <a:path w="3815685" h="3937825" fill="none" extrusionOk="0">
                          <a:moveTo>
                            <a:pt x="1907842" y="0"/>
                          </a:moveTo>
                          <a:cubicBezTo>
                            <a:pt x="2570948" y="40467"/>
                            <a:pt x="3255078" y="334860"/>
                            <a:pt x="3561270" y="986582"/>
                          </a:cubicBezTo>
                          <a:cubicBezTo>
                            <a:pt x="3876037" y="1565153"/>
                            <a:pt x="3892488" y="2358940"/>
                            <a:pt x="3595209" y="2887726"/>
                          </a:cubicBezTo>
                        </a:path>
                        <a:path w="3815685" h="3937825" fill="none" stroke="0" extrusionOk="0">
                          <a:moveTo>
                            <a:pt x="1907842" y="0"/>
                          </a:moveTo>
                          <a:cubicBezTo>
                            <a:pt x="2684333" y="-5965"/>
                            <a:pt x="3180828" y="351594"/>
                            <a:pt x="3561270" y="986582"/>
                          </a:cubicBezTo>
                          <a:cubicBezTo>
                            <a:pt x="3952735" y="1640862"/>
                            <a:pt x="3864324" y="2251704"/>
                            <a:pt x="3595209" y="2887726"/>
                          </a:cubicBezTo>
                        </a:path>
                      </a:pathLst>
                    </a:custGeom>
                    <ask:type>
                      <ask:lineSketchNone/>
                    </ask:type>
                  </ask:lineSketchStyleProps>
                </a:ext>
              </a:extLst>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IT" dirty="0"/>
            </a:p>
          </p:txBody>
        </p:sp>
      </p:grpSp>
      <p:pic>
        <p:nvPicPr>
          <p:cNvPr id="60" name="Immagine 59" descr="Immagine che contiene fiore, Policromia&#10;&#10;Il contenuto generato dall'IA potrebbe non essere corretto.">
            <a:extLst>
              <a:ext uri="{FF2B5EF4-FFF2-40B4-BE49-F238E27FC236}">
                <a16:creationId xmlns:a16="http://schemas.microsoft.com/office/drawing/2014/main" id="{74AC71B1-6532-A6EA-F471-0039FE6754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422" y="6425528"/>
            <a:ext cx="642533" cy="403200"/>
          </a:xfrm>
          <a:prstGeom prst="rect">
            <a:avLst/>
          </a:prstGeom>
        </p:spPr>
      </p:pic>
    </p:spTree>
    <p:extLst>
      <p:ext uri="{BB962C8B-B14F-4D97-AF65-F5344CB8AC3E}">
        <p14:creationId xmlns:p14="http://schemas.microsoft.com/office/powerpoint/2010/main" val="3130270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2" fill="hold" nodeType="with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wheel(2)">
                                      <p:cBhvr>
                                        <p:cTn id="7" dur="500"/>
                                        <p:tgtEl>
                                          <p:spTgt spid="5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dissolve">
                                      <p:cBhvr>
                                        <p:cTn id="10" dur="500"/>
                                        <p:tgtEl>
                                          <p:spTgt spid="23"/>
                                        </p:tgtEl>
                                      </p:cBhvr>
                                    </p:animEffect>
                                  </p:childTnLst>
                                </p:cTn>
                              </p:par>
                            </p:childTnLst>
                          </p:cTn>
                        </p:par>
                        <p:par>
                          <p:cTn id="11" fill="hold">
                            <p:stCondLst>
                              <p:cond delay="500"/>
                            </p:stCondLst>
                            <p:childTnLst>
                              <p:par>
                                <p:cTn id="12" presetID="21" presetClass="entr" presetSubtype="2" fill="hold" nodeType="afterEffect">
                                  <p:stCondLst>
                                    <p:cond delay="0"/>
                                  </p:stCondLst>
                                  <p:childTnLst>
                                    <p:set>
                                      <p:cBhvr>
                                        <p:cTn id="13" dur="1" fill="hold">
                                          <p:stCondLst>
                                            <p:cond delay="0"/>
                                          </p:stCondLst>
                                        </p:cTn>
                                        <p:tgtEl>
                                          <p:spTgt spid="44"/>
                                        </p:tgtEl>
                                        <p:attrNameLst>
                                          <p:attrName>style.visibility</p:attrName>
                                        </p:attrNameLst>
                                      </p:cBhvr>
                                      <p:to>
                                        <p:strVal val="visible"/>
                                      </p:to>
                                    </p:set>
                                    <p:animEffect transition="in" filter="wheel(2)">
                                      <p:cBhvr>
                                        <p:cTn id="14" dur="500"/>
                                        <p:tgtEl>
                                          <p:spTgt spid="44"/>
                                        </p:tgtEl>
                                      </p:cBhvr>
                                    </p:animEffect>
                                  </p:childTnLst>
                                </p:cTn>
                              </p:par>
                              <p:par>
                                <p:cTn id="15" presetID="9"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dissolve">
                                      <p:cBhvr>
                                        <p:cTn id="17" dur="500"/>
                                        <p:tgtEl>
                                          <p:spTgt spid="21"/>
                                        </p:tgtEl>
                                      </p:cBhvr>
                                    </p:animEffect>
                                  </p:childTnLst>
                                </p:cTn>
                              </p:par>
                            </p:childTnLst>
                          </p:cTn>
                        </p:par>
                        <p:par>
                          <p:cTn id="18" fill="hold">
                            <p:stCondLst>
                              <p:cond delay="1000"/>
                            </p:stCondLst>
                            <p:childTnLst>
                              <p:par>
                                <p:cTn id="19" presetID="21" presetClass="entr" presetSubtype="2" fill="hold" nodeType="afterEffect">
                                  <p:stCondLst>
                                    <p:cond delay="0"/>
                                  </p:stCondLst>
                                  <p:childTnLst>
                                    <p:set>
                                      <p:cBhvr>
                                        <p:cTn id="20" dur="1" fill="hold">
                                          <p:stCondLst>
                                            <p:cond delay="0"/>
                                          </p:stCondLst>
                                        </p:cTn>
                                        <p:tgtEl>
                                          <p:spTgt spid="47"/>
                                        </p:tgtEl>
                                        <p:attrNameLst>
                                          <p:attrName>style.visibility</p:attrName>
                                        </p:attrNameLst>
                                      </p:cBhvr>
                                      <p:to>
                                        <p:strVal val="visible"/>
                                      </p:to>
                                    </p:set>
                                    <p:animEffect transition="in" filter="wheel(2)">
                                      <p:cBhvr>
                                        <p:cTn id="21" dur="500"/>
                                        <p:tgtEl>
                                          <p:spTgt spid="47"/>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dissolve">
                                      <p:cBhvr>
                                        <p:cTn id="24" dur="500"/>
                                        <p:tgtEl>
                                          <p:spTgt spid="22"/>
                                        </p:tgtEl>
                                      </p:cBhvr>
                                    </p:animEffect>
                                  </p:childTnLst>
                                </p:cTn>
                              </p:par>
                            </p:childTnLst>
                          </p:cTn>
                        </p:par>
                        <p:par>
                          <p:cTn id="25" fill="hold">
                            <p:stCondLst>
                              <p:cond delay="1500"/>
                            </p:stCondLst>
                            <p:childTnLst>
                              <p:par>
                                <p:cTn id="26" presetID="21" presetClass="entr" presetSubtype="2" fill="hold" nodeType="afterEffect">
                                  <p:stCondLst>
                                    <p:cond delay="0"/>
                                  </p:stCondLst>
                                  <p:childTnLst>
                                    <p:set>
                                      <p:cBhvr>
                                        <p:cTn id="27" dur="1" fill="hold">
                                          <p:stCondLst>
                                            <p:cond delay="0"/>
                                          </p:stCondLst>
                                        </p:cTn>
                                        <p:tgtEl>
                                          <p:spTgt spid="50"/>
                                        </p:tgtEl>
                                        <p:attrNameLst>
                                          <p:attrName>style.visibility</p:attrName>
                                        </p:attrNameLst>
                                      </p:cBhvr>
                                      <p:to>
                                        <p:strVal val="visible"/>
                                      </p:to>
                                    </p:set>
                                    <p:animEffect transition="in" filter="wheel(2)">
                                      <p:cBhvr>
                                        <p:cTn id="28" dur="500"/>
                                        <p:tgtEl>
                                          <p:spTgt spid="50"/>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dissolve">
                                      <p:cBhvr>
                                        <p:cTn id="31" dur="500"/>
                                        <p:tgtEl>
                                          <p:spTgt spid="20"/>
                                        </p:tgtEl>
                                      </p:cBhvr>
                                    </p:animEffect>
                                  </p:childTnLst>
                                </p:cTn>
                              </p:par>
                            </p:childTnLst>
                          </p:cTn>
                        </p:par>
                        <p:par>
                          <p:cTn id="32" fill="hold">
                            <p:stCondLst>
                              <p:cond delay="2000"/>
                            </p:stCondLst>
                            <p:childTnLst>
                              <p:par>
                                <p:cTn id="33" presetID="21" presetClass="entr" presetSubtype="2" fill="hold" nodeType="afterEffect">
                                  <p:stCondLst>
                                    <p:cond delay="0"/>
                                  </p:stCondLst>
                                  <p:childTnLst>
                                    <p:set>
                                      <p:cBhvr>
                                        <p:cTn id="34" dur="1" fill="hold">
                                          <p:stCondLst>
                                            <p:cond delay="0"/>
                                          </p:stCondLst>
                                        </p:cTn>
                                        <p:tgtEl>
                                          <p:spTgt spid="53"/>
                                        </p:tgtEl>
                                        <p:attrNameLst>
                                          <p:attrName>style.visibility</p:attrName>
                                        </p:attrNameLst>
                                      </p:cBhvr>
                                      <p:to>
                                        <p:strVal val="visible"/>
                                      </p:to>
                                    </p:set>
                                    <p:animEffect transition="in" filter="wheel(2)">
                                      <p:cBhvr>
                                        <p:cTn id="35" dur="500"/>
                                        <p:tgtEl>
                                          <p:spTgt spid="53"/>
                                        </p:tgtEl>
                                      </p:cBhvr>
                                    </p:animEffect>
                                  </p:childTnLst>
                                </p:cTn>
                              </p:par>
                              <p:par>
                                <p:cTn id="36" presetID="9" presetClass="entr" presetSubtype="0" fill="hold" grpId="0"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dissolve">
                                      <p:cBhvr>
                                        <p:cTn id="3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0" grpId="0" animBg="1"/>
      <p:bldP spid="2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3A3A3A"/>
        </a:solidFill>
        <a:effectLst/>
      </p:bgPr>
    </p:bg>
    <p:spTree>
      <p:nvGrpSpPr>
        <p:cNvPr id="1" name="">
          <a:extLst>
            <a:ext uri="{FF2B5EF4-FFF2-40B4-BE49-F238E27FC236}">
              <a16:creationId xmlns:a16="http://schemas.microsoft.com/office/drawing/2014/main" id="{64433D05-DE94-B2CD-8465-76C721387EE9}"/>
            </a:ext>
          </a:extLst>
        </p:cNvPr>
        <p:cNvGrpSpPr/>
        <p:nvPr/>
      </p:nvGrpSpPr>
      <p:grpSpPr>
        <a:xfrm>
          <a:off x="0" y="0"/>
          <a:ext cx="0" cy="0"/>
          <a:chOff x="0" y="0"/>
          <a:chExt cx="0" cy="0"/>
        </a:xfrm>
      </p:grpSpPr>
      <p:grpSp>
        <p:nvGrpSpPr>
          <p:cNvPr id="15" name="Gruppo 14">
            <a:extLst>
              <a:ext uri="{FF2B5EF4-FFF2-40B4-BE49-F238E27FC236}">
                <a16:creationId xmlns:a16="http://schemas.microsoft.com/office/drawing/2014/main" id="{24AD6E97-501A-130C-89EF-E7645C4541D0}"/>
              </a:ext>
            </a:extLst>
          </p:cNvPr>
          <p:cNvGrpSpPr/>
          <p:nvPr/>
        </p:nvGrpSpPr>
        <p:grpSpPr>
          <a:xfrm>
            <a:off x="1666" y="6400001"/>
            <a:ext cx="12190334" cy="452522"/>
            <a:chOff x="1666" y="6400001"/>
            <a:chExt cx="12190334" cy="452522"/>
          </a:xfrm>
        </p:grpSpPr>
        <p:sp>
          <p:nvSpPr>
            <p:cNvPr id="11" name="Rettangolo 10">
              <a:extLst>
                <a:ext uri="{FF2B5EF4-FFF2-40B4-BE49-F238E27FC236}">
                  <a16:creationId xmlns:a16="http://schemas.microsoft.com/office/drawing/2014/main" id="{08781610-2C69-6DF2-71FD-0CA291137FBD}"/>
                </a:ext>
              </a:extLst>
            </p:cNvPr>
            <p:cNvSpPr/>
            <p:nvPr/>
          </p:nvSpPr>
          <p:spPr>
            <a:xfrm>
              <a:off x="1666" y="6400001"/>
              <a:ext cx="12190334" cy="452522"/>
            </a:xfrm>
            <a:prstGeom prst="rect">
              <a:avLst/>
            </a:prstGeom>
            <a:solidFill>
              <a:schemeClr val="bg2">
                <a:lumMod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it-IT" spc="600" dirty="0">
                  <a:solidFill>
                    <a:srgbClr val="FFFF99"/>
                  </a:solidFill>
                  <a:latin typeface="+mj-lt"/>
                </a:rPr>
                <a:t>LOTUS</a:t>
              </a:r>
            </a:p>
          </p:txBody>
        </p:sp>
        <p:cxnSp>
          <p:nvCxnSpPr>
            <p:cNvPr id="12" name="Connettore diritto 11">
              <a:extLst>
                <a:ext uri="{FF2B5EF4-FFF2-40B4-BE49-F238E27FC236}">
                  <a16:creationId xmlns:a16="http://schemas.microsoft.com/office/drawing/2014/main" id="{AE5EB907-BBC0-151B-EBD0-58B524256FAC}"/>
                </a:ext>
              </a:extLst>
            </p:cNvPr>
            <p:cNvCxnSpPr>
              <a:cxnSpLocks/>
            </p:cNvCxnSpPr>
            <p:nvPr/>
          </p:nvCxnSpPr>
          <p:spPr>
            <a:xfrm>
              <a:off x="10412147" y="6778811"/>
              <a:ext cx="1634886" cy="0"/>
            </a:xfrm>
            <a:prstGeom prst="line">
              <a:avLst/>
            </a:prstGeom>
            <a:ln>
              <a:solidFill>
                <a:srgbClr val="FFFF99"/>
              </a:solidFill>
            </a:ln>
          </p:spPr>
          <p:style>
            <a:lnRef idx="2">
              <a:schemeClr val="accent1"/>
            </a:lnRef>
            <a:fillRef idx="0">
              <a:schemeClr val="accent1"/>
            </a:fillRef>
            <a:effectRef idx="1">
              <a:schemeClr val="accent1"/>
            </a:effectRef>
            <a:fontRef idx="minor">
              <a:schemeClr val="tx1"/>
            </a:fontRef>
          </p:style>
        </p:cxnSp>
      </p:grpSp>
      <p:sp>
        <p:nvSpPr>
          <p:cNvPr id="2" name="Rettangolo 1">
            <a:extLst>
              <a:ext uri="{FF2B5EF4-FFF2-40B4-BE49-F238E27FC236}">
                <a16:creationId xmlns:a16="http://schemas.microsoft.com/office/drawing/2014/main" id="{EE0675BD-9295-75B9-48BF-0B685EAF7F17}"/>
              </a:ext>
            </a:extLst>
          </p:cNvPr>
          <p:cNvSpPr/>
          <p:nvPr/>
        </p:nvSpPr>
        <p:spPr>
          <a:xfrm>
            <a:off x="0" y="0"/>
            <a:ext cx="12192000" cy="711822"/>
          </a:xfrm>
          <a:prstGeom prst="rect">
            <a:avLst/>
          </a:prstGeom>
          <a:solidFill>
            <a:schemeClr val="bg2">
              <a:lumMod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3" name="Connettore diritto 5">
            <a:extLst>
              <a:ext uri="{FF2B5EF4-FFF2-40B4-BE49-F238E27FC236}">
                <a16:creationId xmlns:a16="http://schemas.microsoft.com/office/drawing/2014/main" id="{33FFB920-1631-59CA-04FD-F22AA56637E3}"/>
              </a:ext>
            </a:extLst>
          </p:cNvPr>
          <p:cNvCxnSpPr>
            <a:cxnSpLocks/>
          </p:cNvCxnSpPr>
          <p:nvPr/>
        </p:nvCxnSpPr>
        <p:spPr>
          <a:xfrm>
            <a:off x="322856" y="582431"/>
            <a:ext cx="4427621" cy="0"/>
          </a:xfrm>
          <a:prstGeom prst="line">
            <a:avLst/>
          </a:prstGeom>
          <a:ln>
            <a:solidFill>
              <a:srgbClr val="FFFF99"/>
            </a:solidFill>
          </a:ln>
        </p:spPr>
        <p:style>
          <a:lnRef idx="2">
            <a:schemeClr val="accent1"/>
          </a:lnRef>
          <a:fillRef idx="0">
            <a:schemeClr val="accent1"/>
          </a:fillRef>
          <a:effectRef idx="1">
            <a:schemeClr val="accent1"/>
          </a:effectRef>
          <a:fontRef idx="minor">
            <a:schemeClr val="tx1"/>
          </a:fontRef>
        </p:style>
      </p:cxnSp>
      <p:sp>
        <p:nvSpPr>
          <p:cNvPr id="5" name="Rounded Rectangle 8">
            <a:extLst>
              <a:ext uri="{FF2B5EF4-FFF2-40B4-BE49-F238E27FC236}">
                <a16:creationId xmlns:a16="http://schemas.microsoft.com/office/drawing/2014/main" id="{9C6A0639-F505-3F2F-3A37-86ED930F6CCA}"/>
              </a:ext>
            </a:extLst>
          </p:cNvPr>
          <p:cNvSpPr/>
          <p:nvPr/>
        </p:nvSpPr>
        <p:spPr>
          <a:xfrm>
            <a:off x="-817537" y="-139582"/>
            <a:ext cx="7019010" cy="910748"/>
          </a:xfrm>
          <a:prstGeom prst="roundRect">
            <a:avLst/>
          </a:prstGeom>
          <a:no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3200" b="1" spc="600" dirty="0">
                <a:solidFill>
                  <a:srgbClr val="FFFF99"/>
                </a:solidFill>
              </a:rPr>
              <a:t>F</a:t>
            </a:r>
            <a:r>
              <a:rPr lang="it-IT" sz="3200" b="1" spc="600" dirty="0">
                <a:solidFill>
                  <a:schemeClr val="bg1"/>
                </a:solidFill>
              </a:rPr>
              <a:t>INANZIAMENTI</a:t>
            </a:r>
            <a:endParaRPr lang="en-IT" sz="3200" b="1" spc="600" dirty="0">
              <a:solidFill>
                <a:schemeClr val="bg1"/>
              </a:solidFill>
            </a:endParaRPr>
          </a:p>
        </p:txBody>
      </p:sp>
      <p:pic>
        <p:nvPicPr>
          <p:cNvPr id="4" name="Immagine 3">
            <a:extLst>
              <a:ext uri="{FF2B5EF4-FFF2-40B4-BE49-F238E27FC236}">
                <a16:creationId xmlns:a16="http://schemas.microsoft.com/office/drawing/2014/main" id="{0011E4F2-DC77-DBB1-0237-B3645C49A423}"/>
              </a:ext>
            </a:extLst>
          </p:cNvPr>
          <p:cNvPicPr>
            <a:picLocks noChangeAspect="1"/>
          </p:cNvPicPr>
          <p:nvPr/>
        </p:nvPicPr>
        <p:blipFill>
          <a:blip r:embed="rId3"/>
          <a:stretch>
            <a:fillRect/>
          </a:stretch>
        </p:blipFill>
        <p:spPr>
          <a:xfrm>
            <a:off x="156000" y="1068983"/>
            <a:ext cx="11880000" cy="4720035"/>
          </a:xfrm>
          <a:prstGeom prst="rect">
            <a:avLst/>
          </a:prstGeom>
        </p:spPr>
      </p:pic>
      <p:pic>
        <p:nvPicPr>
          <p:cNvPr id="8" name="Immagine 7" descr="Immagine che contiene fiore, Policromia&#10;&#10;Il contenuto generato dall'IA potrebbe non essere corretto.">
            <a:extLst>
              <a:ext uri="{FF2B5EF4-FFF2-40B4-BE49-F238E27FC236}">
                <a16:creationId xmlns:a16="http://schemas.microsoft.com/office/drawing/2014/main" id="{EE284178-9732-1AD1-53A3-40835CF905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422" y="6425528"/>
            <a:ext cx="642533" cy="403200"/>
          </a:xfrm>
          <a:prstGeom prst="rect">
            <a:avLst/>
          </a:prstGeom>
        </p:spPr>
      </p:pic>
    </p:spTree>
    <p:extLst>
      <p:ext uri="{BB962C8B-B14F-4D97-AF65-F5344CB8AC3E}">
        <p14:creationId xmlns:p14="http://schemas.microsoft.com/office/powerpoint/2010/main" val="17279870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3A3A3A"/>
        </a:solidFill>
        <a:effectLst/>
      </p:bgPr>
    </p:bg>
    <p:spTree>
      <p:nvGrpSpPr>
        <p:cNvPr id="1" name="">
          <a:extLst>
            <a:ext uri="{FF2B5EF4-FFF2-40B4-BE49-F238E27FC236}">
              <a16:creationId xmlns:a16="http://schemas.microsoft.com/office/drawing/2014/main" id="{900BC03A-7929-BE0B-53EF-B28A425EE6F4}"/>
            </a:ext>
          </a:extLst>
        </p:cNvPr>
        <p:cNvGrpSpPr/>
        <p:nvPr/>
      </p:nvGrpSpPr>
      <p:grpSpPr>
        <a:xfrm>
          <a:off x="0" y="0"/>
          <a:ext cx="0" cy="0"/>
          <a:chOff x="0" y="0"/>
          <a:chExt cx="0" cy="0"/>
        </a:xfrm>
      </p:grpSpPr>
      <p:grpSp>
        <p:nvGrpSpPr>
          <p:cNvPr id="13" name="Gruppo 12">
            <a:extLst>
              <a:ext uri="{FF2B5EF4-FFF2-40B4-BE49-F238E27FC236}">
                <a16:creationId xmlns:a16="http://schemas.microsoft.com/office/drawing/2014/main" id="{9519D708-028B-2470-CCF2-DDE8B9B28408}"/>
              </a:ext>
            </a:extLst>
          </p:cNvPr>
          <p:cNvGrpSpPr/>
          <p:nvPr/>
        </p:nvGrpSpPr>
        <p:grpSpPr>
          <a:xfrm>
            <a:off x="1666" y="6400001"/>
            <a:ext cx="12190334" cy="452522"/>
            <a:chOff x="1666" y="6400001"/>
            <a:chExt cx="12190334" cy="452522"/>
          </a:xfrm>
        </p:grpSpPr>
        <p:sp>
          <p:nvSpPr>
            <p:cNvPr id="14" name="Rettangolo 13">
              <a:extLst>
                <a:ext uri="{FF2B5EF4-FFF2-40B4-BE49-F238E27FC236}">
                  <a16:creationId xmlns:a16="http://schemas.microsoft.com/office/drawing/2014/main" id="{53934B9B-9473-B8C8-3E03-6AAD62B2772B}"/>
                </a:ext>
              </a:extLst>
            </p:cNvPr>
            <p:cNvSpPr/>
            <p:nvPr/>
          </p:nvSpPr>
          <p:spPr>
            <a:xfrm>
              <a:off x="1666" y="6400001"/>
              <a:ext cx="12190334" cy="452522"/>
            </a:xfrm>
            <a:prstGeom prst="rect">
              <a:avLst/>
            </a:prstGeom>
            <a:solidFill>
              <a:schemeClr val="bg2">
                <a:lumMod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it-IT" spc="600" dirty="0">
                  <a:solidFill>
                    <a:srgbClr val="FFFF99"/>
                  </a:solidFill>
                  <a:latin typeface="+mj-lt"/>
                </a:rPr>
                <a:t>LOTUS</a:t>
              </a:r>
            </a:p>
          </p:txBody>
        </p:sp>
        <p:pic>
          <p:nvPicPr>
            <p:cNvPr id="15" name="Picture 6">
              <a:extLst>
                <a:ext uri="{FF2B5EF4-FFF2-40B4-BE49-F238E27FC236}">
                  <a16:creationId xmlns:a16="http://schemas.microsoft.com/office/drawing/2014/main" id="{E15A6FFF-D673-78CE-DC5E-9F862E18A1CA}"/>
                </a:ext>
              </a:extLst>
            </p:cNvPr>
            <p:cNvPicPr>
              <a:picLocks noChangeAspect="1"/>
            </p:cNvPicPr>
            <p:nvPr/>
          </p:nvPicPr>
          <p:blipFill>
            <a:blip r:embed="rId3">
              <a:alphaModFix/>
            </a:blip>
            <a:srcRect t="16694" b="1"/>
            <a:stretch/>
          </p:blipFill>
          <p:spPr>
            <a:xfrm>
              <a:off x="148392" y="6426195"/>
              <a:ext cx="643504" cy="400135"/>
            </a:xfrm>
            <a:prstGeom prst="rect">
              <a:avLst/>
            </a:prstGeom>
          </p:spPr>
        </p:pic>
        <p:cxnSp>
          <p:nvCxnSpPr>
            <p:cNvPr id="16" name="Connettore diritto 15">
              <a:extLst>
                <a:ext uri="{FF2B5EF4-FFF2-40B4-BE49-F238E27FC236}">
                  <a16:creationId xmlns:a16="http://schemas.microsoft.com/office/drawing/2014/main" id="{3B53C884-BD69-F3D8-9266-D4D72EE48499}"/>
                </a:ext>
              </a:extLst>
            </p:cNvPr>
            <p:cNvCxnSpPr>
              <a:cxnSpLocks/>
            </p:cNvCxnSpPr>
            <p:nvPr/>
          </p:nvCxnSpPr>
          <p:spPr>
            <a:xfrm>
              <a:off x="10412147" y="6778811"/>
              <a:ext cx="1634886" cy="0"/>
            </a:xfrm>
            <a:prstGeom prst="line">
              <a:avLst/>
            </a:prstGeom>
            <a:ln>
              <a:solidFill>
                <a:srgbClr val="FFFF99"/>
              </a:solidFill>
            </a:ln>
          </p:spPr>
          <p:style>
            <a:lnRef idx="2">
              <a:schemeClr val="accent1"/>
            </a:lnRef>
            <a:fillRef idx="0">
              <a:schemeClr val="accent1"/>
            </a:fillRef>
            <a:effectRef idx="1">
              <a:schemeClr val="accent1"/>
            </a:effectRef>
            <a:fontRef idx="minor">
              <a:schemeClr val="tx1"/>
            </a:fontRef>
          </p:style>
        </p:cxnSp>
      </p:grpSp>
      <p:grpSp>
        <p:nvGrpSpPr>
          <p:cNvPr id="3" name="Gruppo 2">
            <a:extLst>
              <a:ext uri="{FF2B5EF4-FFF2-40B4-BE49-F238E27FC236}">
                <a16:creationId xmlns:a16="http://schemas.microsoft.com/office/drawing/2014/main" id="{8F8E150D-575D-D005-D1BE-2AE08325504F}"/>
              </a:ext>
            </a:extLst>
          </p:cNvPr>
          <p:cNvGrpSpPr/>
          <p:nvPr/>
        </p:nvGrpSpPr>
        <p:grpSpPr>
          <a:xfrm>
            <a:off x="0" y="-139582"/>
            <a:ext cx="12192000" cy="6992105"/>
            <a:chOff x="0" y="-139582"/>
            <a:chExt cx="12192000" cy="6992105"/>
          </a:xfrm>
        </p:grpSpPr>
        <p:sp>
          <p:nvSpPr>
            <p:cNvPr id="4" name="Rettangolo 3">
              <a:extLst>
                <a:ext uri="{FF2B5EF4-FFF2-40B4-BE49-F238E27FC236}">
                  <a16:creationId xmlns:a16="http://schemas.microsoft.com/office/drawing/2014/main" id="{F7428192-9E75-9B40-116F-4EA72618A7B2}"/>
                </a:ext>
              </a:extLst>
            </p:cNvPr>
            <p:cNvSpPr/>
            <p:nvPr/>
          </p:nvSpPr>
          <p:spPr>
            <a:xfrm>
              <a:off x="0" y="0"/>
              <a:ext cx="12192000" cy="711822"/>
            </a:xfrm>
            <a:prstGeom prst="rect">
              <a:avLst/>
            </a:prstGeom>
            <a:solidFill>
              <a:schemeClr val="bg2">
                <a:lumMod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5" name="Connettore diritto 5">
              <a:extLst>
                <a:ext uri="{FF2B5EF4-FFF2-40B4-BE49-F238E27FC236}">
                  <a16:creationId xmlns:a16="http://schemas.microsoft.com/office/drawing/2014/main" id="{AD37D0F8-B70A-D851-F4B0-5F330AB505DD}"/>
                </a:ext>
              </a:extLst>
            </p:cNvPr>
            <p:cNvCxnSpPr>
              <a:cxnSpLocks/>
            </p:cNvCxnSpPr>
            <p:nvPr/>
          </p:nvCxnSpPr>
          <p:spPr>
            <a:xfrm>
              <a:off x="322856" y="582431"/>
              <a:ext cx="4427621" cy="0"/>
            </a:xfrm>
            <a:prstGeom prst="line">
              <a:avLst/>
            </a:prstGeom>
            <a:ln>
              <a:solidFill>
                <a:srgbClr val="FFFF99"/>
              </a:solidFill>
            </a:ln>
          </p:spPr>
          <p:style>
            <a:lnRef idx="2">
              <a:schemeClr val="accent1"/>
            </a:lnRef>
            <a:fillRef idx="0">
              <a:schemeClr val="accent1"/>
            </a:fillRef>
            <a:effectRef idx="1">
              <a:schemeClr val="accent1"/>
            </a:effectRef>
            <a:fontRef idx="minor">
              <a:schemeClr val="tx1"/>
            </a:fontRef>
          </p:style>
        </p:cxnSp>
        <p:sp>
          <p:nvSpPr>
            <p:cNvPr id="6" name="Rounded Rectangle 8">
              <a:extLst>
                <a:ext uri="{FF2B5EF4-FFF2-40B4-BE49-F238E27FC236}">
                  <a16:creationId xmlns:a16="http://schemas.microsoft.com/office/drawing/2014/main" id="{6B956649-CFC9-CE79-26B0-1326F74C2AB2}"/>
                </a:ext>
              </a:extLst>
            </p:cNvPr>
            <p:cNvSpPr/>
            <p:nvPr/>
          </p:nvSpPr>
          <p:spPr>
            <a:xfrm>
              <a:off x="547033" y="-139582"/>
              <a:ext cx="7019010" cy="910748"/>
            </a:xfrm>
            <a:prstGeom prst="roundRect">
              <a:avLst/>
            </a:prstGeom>
            <a:no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3200" b="1" spc="600" dirty="0">
                  <a:solidFill>
                    <a:srgbClr val="FFFF99"/>
                  </a:solidFill>
                </a:rPr>
                <a:t>P</a:t>
              </a:r>
              <a:r>
                <a:rPr lang="it-IT" sz="3200" b="1" spc="600" dirty="0">
                  <a:solidFill>
                    <a:schemeClr val="bg1"/>
                  </a:solidFill>
                </a:rPr>
                <a:t>RODUZIONE</a:t>
              </a:r>
              <a:r>
                <a:rPr lang="it-IT" sz="3200" b="1" spc="600" dirty="0">
                  <a:solidFill>
                    <a:srgbClr val="FFFF99"/>
                  </a:solidFill>
                </a:rPr>
                <a:t> S</a:t>
              </a:r>
              <a:r>
                <a:rPr lang="it-IT" sz="3200" b="1" spc="600" dirty="0">
                  <a:solidFill>
                    <a:schemeClr val="bg1"/>
                  </a:solidFill>
                </a:rPr>
                <a:t>CIENTIFICA</a:t>
              </a:r>
              <a:endParaRPr lang="en-IT" sz="3200" b="1" spc="600" dirty="0">
                <a:solidFill>
                  <a:schemeClr val="bg1"/>
                </a:solidFill>
              </a:endParaRPr>
            </a:p>
          </p:txBody>
        </p:sp>
        <p:grpSp>
          <p:nvGrpSpPr>
            <p:cNvPr id="9" name="Gruppo 8">
              <a:extLst>
                <a:ext uri="{FF2B5EF4-FFF2-40B4-BE49-F238E27FC236}">
                  <a16:creationId xmlns:a16="http://schemas.microsoft.com/office/drawing/2014/main" id="{1E39B9E7-DBE9-2B7F-AB25-83038EB399E8}"/>
                </a:ext>
              </a:extLst>
            </p:cNvPr>
            <p:cNvGrpSpPr/>
            <p:nvPr/>
          </p:nvGrpSpPr>
          <p:grpSpPr>
            <a:xfrm>
              <a:off x="1666" y="6400001"/>
              <a:ext cx="12190334" cy="452522"/>
              <a:chOff x="1666" y="6400001"/>
              <a:chExt cx="12190334" cy="452522"/>
            </a:xfrm>
          </p:grpSpPr>
          <p:sp>
            <p:nvSpPr>
              <p:cNvPr id="10" name="Rettangolo 9">
                <a:extLst>
                  <a:ext uri="{FF2B5EF4-FFF2-40B4-BE49-F238E27FC236}">
                    <a16:creationId xmlns:a16="http://schemas.microsoft.com/office/drawing/2014/main" id="{186708F0-3DD0-2A4B-0A96-598BB6FEB89A}"/>
                  </a:ext>
                </a:extLst>
              </p:cNvPr>
              <p:cNvSpPr/>
              <p:nvPr/>
            </p:nvSpPr>
            <p:spPr>
              <a:xfrm>
                <a:off x="1666" y="6400001"/>
                <a:ext cx="12190334" cy="452522"/>
              </a:xfrm>
              <a:prstGeom prst="rect">
                <a:avLst/>
              </a:prstGeom>
              <a:solidFill>
                <a:schemeClr val="bg2">
                  <a:lumMod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it-IT" spc="600" dirty="0">
                    <a:solidFill>
                      <a:srgbClr val="FFFF99"/>
                    </a:solidFill>
                    <a:latin typeface="+mj-lt"/>
                  </a:rPr>
                  <a:t>LOTUS</a:t>
                </a:r>
              </a:p>
            </p:txBody>
          </p:sp>
          <p:cxnSp>
            <p:nvCxnSpPr>
              <p:cNvPr id="28" name="Connettore diritto 11">
                <a:extLst>
                  <a:ext uri="{FF2B5EF4-FFF2-40B4-BE49-F238E27FC236}">
                    <a16:creationId xmlns:a16="http://schemas.microsoft.com/office/drawing/2014/main" id="{9305CDB8-0D93-0351-A8B4-0488B4A3315B}"/>
                  </a:ext>
                </a:extLst>
              </p:cNvPr>
              <p:cNvCxnSpPr>
                <a:cxnSpLocks/>
              </p:cNvCxnSpPr>
              <p:nvPr/>
            </p:nvCxnSpPr>
            <p:spPr>
              <a:xfrm>
                <a:off x="10412147" y="6778811"/>
                <a:ext cx="1634886" cy="0"/>
              </a:xfrm>
              <a:prstGeom prst="line">
                <a:avLst/>
              </a:prstGeom>
              <a:ln>
                <a:solidFill>
                  <a:srgbClr val="FFFF99"/>
                </a:solidFill>
              </a:ln>
            </p:spPr>
            <p:style>
              <a:lnRef idx="2">
                <a:schemeClr val="accent1"/>
              </a:lnRef>
              <a:fillRef idx="0">
                <a:schemeClr val="accent1"/>
              </a:fillRef>
              <a:effectRef idx="1">
                <a:schemeClr val="accent1"/>
              </a:effectRef>
              <a:fontRef idx="minor">
                <a:schemeClr val="tx1"/>
              </a:fontRef>
            </p:style>
          </p:cxnSp>
        </p:grpSp>
      </p:grpSp>
      <p:pic>
        <p:nvPicPr>
          <p:cNvPr id="2" name="Immagine 1">
            <a:extLst>
              <a:ext uri="{FF2B5EF4-FFF2-40B4-BE49-F238E27FC236}">
                <a16:creationId xmlns:a16="http://schemas.microsoft.com/office/drawing/2014/main" id="{7052922B-60CC-BFEC-A472-25E798115089}"/>
              </a:ext>
            </a:extLst>
          </p:cNvPr>
          <p:cNvPicPr>
            <a:picLocks noChangeAspect="1"/>
          </p:cNvPicPr>
          <p:nvPr/>
        </p:nvPicPr>
        <p:blipFill>
          <a:blip r:embed="rId4"/>
          <a:stretch>
            <a:fillRect/>
          </a:stretch>
        </p:blipFill>
        <p:spPr>
          <a:xfrm>
            <a:off x="1236000" y="780226"/>
            <a:ext cx="9720000" cy="5537388"/>
          </a:xfrm>
          <a:prstGeom prst="rect">
            <a:avLst/>
          </a:prstGeom>
        </p:spPr>
      </p:pic>
      <p:pic>
        <p:nvPicPr>
          <p:cNvPr id="7" name="Immagine 6" descr="Immagine che contiene fiore, Policromia&#10;&#10;Il contenuto generato dall'IA potrebbe non essere corretto.">
            <a:extLst>
              <a:ext uri="{FF2B5EF4-FFF2-40B4-BE49-F238E27FC236}">
                <a16:creationId xmlns:a16="http://schemas.microsoft.com/office/drawing/2014/main" id="{F013DB61-8C01-ABE4-90E8-13AFF82B10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4422" y="6425528"/>
            <a:ext cx="642533" cy="403200"/>
          </a:xfrm>
          <a:prstGeom prst="rect">
            <a:avLst/>
          </a:prstGeom>
        </p:spPr>
      </p:pic>
    </p:spTree>
    <p:extLst>
      <p:ext uri="{BB962C8B-B14F-4D97-AF65-F5344CB8AC3E}">
        <p14:creationId xmlns:p14="http://schemas.microsoft.com/office/powerpoint/2010/main" val="5018683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3A3A3A"/>
        </a:solidFill>
        <a:effectLst/>
      </p:bgPr>
    </p:bg>
    <p:spTree>
      <p:nvGrpSpPr>
        <p:cNvPr id="1" name="">
          <a:extLst>
            <a:ext uri="{FF2B5EF4-FFF2-40B4-BE49-F238E27FC236}">
              <a16:creationId xmlns:a16="http://schemas.microsoft.com/office/drawing/2014/main" id="{56DF20A4-3A99-D35A-D643-A842F3C3D374}"/>
            </a:ext>
          </a:extLst>
        </p:cNvPr>
        <p:cNvGrpSpPr/>
        <p:nvPr/>
      </p:nvGrpSpPr>
      <p:grpSpPr>
        <a:xfrm>
          <a:off x="0" y="0"/>
          <a:ext cx="0" cy="0"/>
          <a:chOff x="0" y="0"/>
          <a:chExt cx="0" cy="0"/>
        </a:xfrm>
      </p:grpSpPr>
      <p:sp>
        <p:nvSpPr>
          <p:cNvPr id="107" name="TextBox 106">
            <a:extLst>
              <a:ext uri="{FF2B5EF4-FFF2-40B4-BE49-F238E27FC236}">
                <a16:creationId xmlns:a16="http://schemas.microsoft.com/office/drawing/2014/main" id="{133CE215-1F6D-267F-2A35-83A95A1853F7}"/>
              </a:ext>
            </a:extLst>
          </p:cNvPr>
          <p:cNvSpPr txBox="1"/>
          <p:nvPr/>
        </p:nvSpPr>
        <p:spPr>
          <a:xfrm>
            <a:off x="1810565" y="1505816"/>
            <a:ext cx="9874503" cy="4424866"/>
          </a:xfrm>
          <a:prstGeom prst="rect">
            <a:avLst/>
          </a:prstGeom>
          <a:noFill/>
        </p:spPr>
        <p:txBody>
          <a:bodyPr wrap="square" rtlCol="0">
            <a:spAutoFit/>
          </a:bodyPr>
          <a:lstStyle/>
          <a:p>
            <a:pPr>
              <a:lnSpc>
                <a:spcPct val="200000"/>
              </a:lnSpc>
            </a:pPr>
            <a:r>
              <a:rPr lang="en-IT" sz="2400" dirty="0">
                <a:solidFill>
                  <a:srgbClr val="FFFF99"/>
                </a:solidFill>
              </a:rPr>
              <a:t>RIVOLUZIONARE LA COMPRENSIONE DELLA RESILIENZA CEREBRALE</a:t>
            </a:r>
            <a:endParaRPr lang="it-IT" sz="2400" dirty="0">
              <a:solidFill>
                <a:srgbClr val="FFFF99"/>
              </a:solidFill>
            </a:endParaRPr>
          </a:p>
          <a:p>
            <a:pPr>
              <a:lnSpc>
                <a:spcPct val="200000"/>
              </a:lnSpc>
            </a:pPr>
            <a:r>
              <a:rPr lang="en-IT" sz="2400" dirty="0">
                <a:solidFill>
                  <a:srgbClr val="FFFF99"/>
                </a:solidFill>
              </a:rPr>
              <a:t>AVANZA</a:t>
            </a:r>
            <a:r>
              <a:rPr lang="en-US" sz="2400" dirty="0">
                <a:solidFill>
                  <a:srgbClr val="FFFF99"/>
                </a:solidFill>
              </a:rPr>
              <a:t>RE </a:t>
            </a:r>
            <a:r>
              <a:rPr lang="en-IT" sz="2400" dirty="0">
                <a:solidFill>
                  <a:srgbClr val="FFFF99"/>
                </a:solidFill>
              </a:rPr>
              <a:t>LE TECNOLOGIE TERAPEUTICHE PERSONALIZZATE</a:t>
            </a:r>
            <a:endParaRPr lang="it-IT" sz="2400" dirty="0">
              <a:solidFill>
                <a:srgbClr val="FFFF99"/>
              </a:solidFill>
            </a:endParaRPr>
          </a:p>
          <a:p>
            <a:pPr>
              <a:lnSpc>
                <a:spcPct val="200000"/>
              </a:lnSpc>
            </a:pPr>
            <a:r>
              <a:rPr lang="en-US" sz="2400" dirty="0">
                <a:solidFill>
                  <a:srgbClr val="FFFF99"/>
                </a:solidFill>
              </a:rPr>
              <a:t>PROMUOVERE POLITICHE SOCIALI INNOVATIVE</a:t>
            </a:r>
          </a:p>
          <a:p>
            <a:pPr>
              <a:lnSpc>
                <a:spcPct val="200000"/>
              </a:lnSpc>
            </a:pPr>
            <a:r>
              <a:rPr lang="en-IT" sz="2400" dirty="0">
                <a:solidFill>
                  <a:srgbClr val="FFFF99"/>
                </a:solidFill>
              </a:rPr>
              <a:t>PROM</a:t>
            </a:r>
            <a:r>
              <a:rPr lang="en-US" sz="2400" dirty="0">
                <a:solidFill>
                  <a:srgbClr val="FFFF99"/>
                </a:solidFill>
              </a:rPr>
              <a:t>UOVERE</a:t>
            </a:r>
            <a:r>
              <a:rPr lang="en-IT" sz="2400" dirty="0">
                <a:solidFill>
                  <a:srgbClr val="FFFF99"/>
                </a:solidFill>
              </a:rPr>
              <a:t> POLITICHE AMBIENTALI SOSTENIBILI</a:t>
            </a:r>
          </a:p>
          <a:p>
            <a:pPr>
              <a:lnSpc>
                <a:spcPct val="200000"/>
              </a:lnSpc>
            </a:pPr>
            <a:r>
              <a:rPr lang="en-IT" sz="2400" dirty="0">
                <a:solidFill>
                  <a:srgbClr val="FFFF99"/>
                </a:solidFill>
              </a:rPr>
              <a:t>ORIENTA</a:t>
            </a:r>
            <a:r>
              <a:rPr lang="en-US" sz="2400" dirty="0">
                <a:solidFill>
                  <a:srgbClr val="FFFF99"/>
                </a:solidFill>
              </a:rPr>
              <a:t>RE </a:t>
            </a:r>
            <a:r>
              <a:rPr lang="en-IT" sz="2400" dirty="0">
                <a:solidFill>
                  <a:srgbClr val="FFFF99"/>
                </a:solidFill>
              </a:rPr>
              <a:t>LE POLITICHE SANITARIE</a:t>
            </a:r>
            <a:endParaRPr lang="it-IT" sz="2400" dirty="0">
              <a:solidFill>
                <a:srgbClr val="FFFF99"/>
              </a:solidFill>
            </a:endParaRPr>
          </a:p>
          <a:p>
            <a:pPr>
              <a:lnSpc>
                <a:spcPct val="200000"/>
              </a:lnSpc>
            </a:pPr>
            <a:r>
              <a:rPr lang="en-IT" sz="2400" b="1" dirty="0">
                <a:solidFill>
                  <a:srgbClr val="FFFF99"/>
                </a:solidFill>
              </a:rPr>
              <a:t>PROM</a:t>
            </a:r>
            <a:r>
              <a:rPr lang="en-US" sz="2400" b="1" dirty="0">
                <a:solidFill>
                  <a:srgbClr val="FFFF99"/>
                </a:solidFill>
              </a:rPr>
              <a:t>UOVERE </a:t>
            </a:r>
            <a:r>
              <a:rPr lang="en-IT" sz="2400" b="1" dirty="0">
                <a:solidFill>
                  <a:srgbClr val="FFFF99"/>
                </a:solidFill>
              </a:rPr>
              <a:t>LA SALUTE MENTALE</a:t>
            </a:r>
            <a:r>
              <a:rPr lang="en-US" sz="2400" b="1" dirty="0">
                <a:solidFill>
                  <a:srgbClr val="FFFF99"/>
                </a:solidFill>
              </a:rPr>
              <a:t> E BENESSERE </a:t>
            </a:r>
            <a:endParaRPr lang="it-IT" sz="2400" b="1" dirty="0">
              <a:solidFill>
                <a:srgbClr val="FFFF99"/>
              </a:solidFill>
            </a:endParaRPr>
          </a:p>
        </p:txBody>
      </p:sp>
      <p:sp>
        <p:nvSpPr>
          <p:cNvPr id="10" name="Rettangolo 9">
            <a:extLst>
              <a:ext uri="{FF2B5EF4-FFF2-40B4-BE49-F238E27FC236}">
                <a16:creationId xmlns:a16="http://schemas.microsoft.com/office/drawing/2014/main" id="{56469EA9-60F4-DAE2-3945-F5262E036F83}"/>
              </a:ext>
            </a:extLst>
          </p:cNvPr>
          <p:cNvSpPr/>
          <p:nvPr/>
        </p:nvSpPr>
        <p:spPr>
          <a:xfrm>
            <a:off x="1666" y="6400001"/>
            <a:ext cx="12190334" cy="452522"/>
          </a:xfrm>
          <a:prstGeom prst="rect">
            <a:avLst/>
          </a:prstGeom>
          <a:solidFill>
            <a:schemeClr val="bg2">
              <a:lumMod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it-IT" spc="600" dirty="0">
                <a:solidFill>
                  <a:srgbClr val="FFFF99"/>
                </a:solidFill>
                <a:latin typeface="+mj-lt"/>
              </a:rPr>
              <a:t>LOTUS</a:t>
            </a:r>
          </a:p>
        </p:txBody>
      </p:sp>
      <p:cxnSp>
        <p:nvCxnSpPr>
          <p:cNvPr id="12" name="Connettore diritto 11">
            <a:extLst>
              <a:ext uri="{FF2B5EF4-FFF2-40B4-BE49-F238E27FC236}">
                <a16:creationId xmlns:a16="http://schemas.microsoft.com/office/drawing/2014/main" id="{A8139D3A-9FE6-CAC5-9A6E-6D05AEC649D0}"/>
              </a:ext>
            </a:extLst>
          </p:cNvPr>
          <p:cNvCxnSpPr>
            <a:cxnSpLocks/>
          </p:cNvCxnSpPr>
          <p:nvPr/>
        </p:nvCxnSpPr>
        <p:spPr>
          <a:xfrm>
            <a:off x="10412147" y="6778811"/>
            <a:ext cx="1634886" cy="0"/>
          </a:xfrm>
          <a:prstGeom prst="line">
            <a:avLst/>
          </a:prstGeom>
          <a:ln>
            <a:solidFill>
              <a:srgbClr val="FFFF99"/>
            </a:solidFill>
          </a:ln>
        </p:spPr>
        <p:style>
          <a:lnRef idx="2">
            <a:schemeClr val="accent1"/>
          </a:lnRef>
          <a:fillRef idx="0">
            <a:schemeClr val="accent1"/>
          </a:fillRef>
          <a:effectRef idx="1">
            <a:schemeClr val="accent1"/>
          </a:effectRef>
          <a:fontRef idx="minor">
            <a:schemeClr val="tx1"/>
          </a:fontRef>
        </p:style>
      </p:cxnSp>
      <p:sp>
        <p:nvSpPr>
          <p:cNvPr id="23" name="Rettangolo 22">
            <a:extLst>
              <a:ext uri="{FF2B5EF4-FFF2-40B4-BE49-F238E27FC236}">
                <a16:creationId xmlns:a16="http://schemas.microsoft.com/office/drawing/2014/main" id="{FB2CDE1D-C672-DCE7-3578-694C09235AD1}"/>
              </a:ext>
            </a:extLst>
          </p:cNvPr>
          <p:cNvSpPr/>
          <p:nvPr/>
        </p:nvSpPr>
        <p:spPr>
          <a:xfrm>
            <a:off x="0" y="0"/>
            <a:ext cx="12192000" cy="711822"/>
          </a:xfrm>
          <a:prstGeom prst="rect">
            <a:avLst/>
          </a:prstGeom>
          <a:solidFill>
            <a:schemeClr val="bg2">
              <a:lumMod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4" name="Rounded Rectangle 8">
            <a:extLst>
              <a:ext uri="{FF2B5EF4-FFF2-40B4-BE49-F238E27FC236}">
                <a16:creationId xmlns:a16="http://schemas.microsoft.com/office/drawing/2014/main" id="{1B877E20-2542-F798-9597-24B43E9EF829}"/>
              </a:ext>
            </a:extLst>
          </p:cNvPr>
          <p:cNvSpPr/>
          <p:nvPr/>
        </p:nvSpPr>
        <p:spPr>
          <a:xfrm>
            <a:off x="-1666529" y="63986"/>
            <a:ext cx="7019010" cy="579361"/>
          </a:xfrm>
          <a:prstGeom prst="roundRect">
            <a:avLst/>
          </a:prstGeom>
          <a:no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3200" b="1" spc="600" dirty="0">
                <a:solidFill>
                  <a:srgbClr val="FFFF99"/>
                </a:solidFill>
              </a:rPr>
              <a:t>I</a:t>
            </a:r>
            <a:r>
              <a:rPr lang="it-IT" sz="3200" b="1" spc="600" dirty="0">
                <a:solidFill>
                  <a:schemeClr val="bg1"/>
                </a:solidFill>
              </a:rPr>
              <a:t>MPATTO</a:t>
            </a:r>
            <a:endParaRPr lang="en-IT" sz="3200" b="1" spc="600" dirty="0">
              <a:solidFill>
                <a:schemeClr val="bg1"/>
              </a:solidFill>
            </a:endParaRPr>
          </a:p>
        </p:txBody>
      </p:sp>
      <p:cxnSp>
        <p:nvCxnSpPr>
          <p:cNvPr id="25" name="Connettore diritto 24">
            <a:extLst>
              <a:ext uri="{FF2B5EF4-FFF2-40B4-BE49-F238E27FC236}">
                <a16:creationId xmlns:a16="http://schemas.microsoft.com/office/drawing/2014/main" id="{6C1DC913-E40B-47CB-26BC-E20AF002B448}"/>
              </a:ext>
            </a:extLst>
          </p:cNvPr>
          <p:cNvCxnSpPr>
            <a:cxnSpLocks/>
          </p:cNvCxnSpPr>
          <p:nvPr/>
        </p:nvCxnSpPr>
        <p:spPr>
          <a:xfrm>
            <a:off x="322856" y="582431"/>
            <a:ext cx="4427621" cy="0"/>
          </a:xfrm>
          <a:prstGeom prst="line">
            <a:avLst/>
          </a:prstGeom>
          <a:ln>
            <a:solidFill>
              <a:srgbClr val="FFFF99"/>
            </a:solidFill>
          </a:ln>
        </p:spPr>
        <p:style>
          <a:lnRef idx="2">
            <a:schemeClr val="accent1"/>
          </a:lnRef>
          <a:fillRef idx="0">
            <a:schemeClr val="accent1"/>
          </a:fillRef>
          <a:effectRef idx="1">
            <a:schemeClr val="accent1"/>
          </a:effectRef>
          <a:fontRef idx="minor">
            <a:schemeClr val="tx1"/>
          </a:fontRef>
        </p:style>
      </p:cxnSp>
      <p:pic>
        <p:nvPicPr>
          <p:cNvPr id="9" name="Immagine 8" descr="Immagine che contiene fiore, Policromia&#10;&#10;Il contenuto generato dall'IA potrebbe non essere corretto.">
            <a:extLst>
              <a:ext uri="{FF2B5EF4-FFF2-40B4-BE49-F238E27FC236}">
                <a16:creationId xmlns:a16="http://schemas.microsoft.com/office/drawing/2014/main" id="{67299BB5-6B0B-20A1-36C9-18F6CA042C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422" y="6425528"/>
            <a:ext cx="642533" cy="403200"/>
          </a:xfrm>
          <a:prstGeom prst="rect">
            <a:avLst/>
          </a:prstGeom>
        </p:spPr>
      </p:pic>
      <p:pic>
        <p:nvPicPr>
          <p:cNvPr id="11" name="Immagine 10" descr="Immagine che contiene fiore, Policromia&#10;&#10;Il contenuto generato dall'IA potrebbe non essere corretto.">
            <a:extLst>
              <a:ext uri="{FF2B5EF4-FFF2-40B4-BE49-F238E27FC236}">
                <a16:creationId xmlns:a16="http://schemas.microsoft.com/office/drawing/2014/main" id="{9B7068C6-EBCC-A940-28D3-77CAC51BE1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5933" y="1645914"/>
            <a:ext cx="889220" cy="558000"/>
          </a:xfrm>
          <a:prstGeom prst="rect">
            <a:avLst/>
          </a:prstGeom>
        </p:spPr>
      </p:pic>
      <p:pic>
        <p:nvPicPr>
          <p:cNvPr id="13" name="Immagine 12" descr="Immagine che contiene fiore, Policromia&#10;&#10;Il contenuto generato dall'IA potrebbe non essere corretto.">
            <a:extLst>
              <a:ext uri="{FF2B5EF4-FFF2-40B4-BE49-F238E27FC236}">
                <a16:creationId xmlns:a16="http://schemas.microsoft.com/office/drawing/2014/main" id="{D932D78F-F820-2781-41E9-5725A4D076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5933" y="4611519"/>
            <a:ext cx="889220" cy="558000"/>
          </a:xfrm>
          <a:prstGeom prst="rect">
            <a:avLst/>
          </a:prstGeom>
        </p:spPr>
      </p:pic>
      <p:pic>
        <p:nvPicPr>
          <p:cNvPr id="14" name="Immagine 13" descr="Immagine che contiene fiore, Policromia&#10;&#10;Il contenuto generato dall'IA potrebbe non essere corretto.">
            <a:extLst>
              <a:ext uri="{FF2B5EF4-FFF2-40B4-BE49-F238E27FC236}">
                <a16:creationId xmlns:a16="http://schemas.microsoft.com/office/drawing/2014/main" id="{80C6DB08-E485-E181-E484-35817468F4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5933" y="3845388"/>
            <a:ext cx="889220" cy="558000"/>
          </a:xfrm>
          <a:prstGeom prst="rect">
            <a:avLst/>
          </a:prstGeom>
        </p:spPr>
      </p:pic>
      <p:pic>
        <p:nvPicPr>
          <p:cNvPr id="15" name="Immagine 14" descr="Immagine che contiene fiore, Policromia&#10;&#10;Il contenuto generato dall'IA potrebbe non essere corretto.">
            <a:extLst>
              <a:ext uri="{FF2B5EF4-FFF2-40B4-BE49-F238E27FC236}">
                <a16:creationId xmlns:a16="http://schemas.microsoft.com/office/drawing/2014/main" id="{8194B3F8-A565-BFF7-E118-459EB29166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5933" y="3124749"/>
            <a:ext cx="889220" cy="558000"/>
          </a:xfrm>
          <a:prstGeom prst="rect">
            <a:avLst/>
          </a:prstGeom>
        </p:spPr>
      </p:pic>
      <p:pic>
        <p:nvPicPr>
          <p:cNvPr id="16" name="Immagine 15" descr="Immagine che contiene fiore, Policromia&#10;&#10;Il contenuto generato dall'IA potrebbe non essere corretto.">
            <a:extLst>
              <a:ext uri="{FF2B5EF4-FFF2-40B4-BE49-F238E27FC236}">
                <a16:creationId xmlns:a16="http://schemas.microsoft.com/office/drawing/2014/main" id="{85AEDFA2-536C-CA13-2E24-A9AFE33799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5933" y="2367911"/>
            <a:ext cx="889220" cy="558000"/>
          </a:xfrm>
          <a:prstGeom prst="rect">
            <a:avLst/>
          </a:prstGeom>
        </p:spPr>
      </p:pic>
      <p:pic>
        <p:nvPicPr>
          <p:cNvPr id="18" name="Immagine 17" descr="Immagine che contiene fiore, Policromia&#10;&#10;Il contenuto generato dall'IA potrebbe non essere corretto.">
            <a:extLst>
              <a:ext uri="{FF2B5EF4-FFF2-40B4-BE49-F238E27FC236}">
                <a16:creationId xmlns:a16="http://schemas.microsoft.com/office/drawing/2014/main" id="{B0AB5DBF-60CC-9B18-EB8D-68495AFD2B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5933" y="5299623"/>
            <a:ext cx="889220" cy="558000"/>
          </a:xfrm>
          <a:prstGeom prst="rect">
            <a:avLst/>
          </a:prstGeom>
        </p:spPr>
      </p:pic>
    </p:spTree>
    <p:extLst>
      <p:ext uri="{BB962C8B-B14F-4D97-AF65-F5344CB8AC3E}">
        <p14:creationId xmlns:p14="http://schemas.microsoft.com/office/powerpoint/2010/main" val="2334137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107">
                                            <p:txEl>
                                              <p:pRg st="0" end="0"/>
                                            </p:txEl>
                                          </p:spTgt>
                                        </p:tgtEl>
                                        <p:attrNameLst>
                                          <p:attrName>style.visibility</p:attrName>
                                        </p:attrNameLst>
                                      </p:cBhvr>
                                      <p:to>
                                        <p:strVal val="visible"/>
                                      </p:to>
                                    </p:set>
                                    <p:animEffect transition="in" filter="wipe(left)">
                                      <p:cBhvr>
                                        <p:cTn id="9" dur="500"/>
                                        <p:tgtEl>
                                          <p:spTgt spid="107">
                                            <p:txEl>
                                              <p:pRg st="0" end="0"/>
                                            </p:txEl>
                                          </p:spTgt>
                                        </p:tgtEl>
                                      </p:cBhvr>
                                    </p:animEffect>
                                  </p:childTnLst>
                                </p:cTn>
                              </p:par>
                            </p:childTnLst>
                          </p:cTn>
                        </p:par>
                        <p:par>
                          <p:cTn id="10" fill="hold">
                            <p:stCondLst>
                              <p:cond delay="500"/>
                            </p:stCondLst>
                            <p:childTnLst>
                              <p:par>
                                <p:cTn id="11" presetID="1" presetClass="entr" presetSubtype="0"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22" presetClass="entr" presetSubtype="8" fill="hold" nodeType="withEffect">
                                  <p:stCondLst>
                                    <p:cond delay="0"/>
                                  </p:stCondLst>
                                  <p:childTnLst>
                                    <p:set>
                                      <p:cBhvr>
                                        <p:cTn id="14" dur="1" fill="hold">
                                          <p:stCondLst>
                                            <p:cond delay="0"/>
                                          </p:stCondLst>
                                        </p:cTn>
                                        <p:tgtEl>
                                          <p:spTgt spid="107">
                                            <p:txEl>
                                              <p:pRg st="1" end="1"/>
                                            </p:txEl>
                                          </p:spTgt>
                                        </p:tgtEl>
                                        <p:attrNameLst>
                                          <p:attrName>style.visibility</p:attrName>
                                        </p:attrNameLst>
                                      </p:cBhvr>
                                      <p:to>
                                        <p:strVal val="visible"/>
                                      </p:to>
                                    </p:set>
                                    <p:animEffect transition="in" filter="wipe(left)">
                                      <p:cBhvr>
                                        <p:cTn id="15" dur="500"/>
                                        <p:tgtEl>
                                          <p:spTgt spid="107">
                                            <p:txEl>
                                              <p:pRg st="1" end="1"/>
                                            </p:txEl>
                                          </p:spTgt>
                                        </p:tgtEl>
                                      </p:cBhvr>
                                    </p:animEffect>
                                  </p:childTnLst>
                                </p:cTn>
                              </p:par>
                            </p:childTnLst>
                          </p:cTn>
                        </p:par>
                        <p:par>
                          <p:cTn id="16" fill="hold">
                            <p:stCondLst>
                              <p:cond delay="1000"/>
                            </p:stCondLst>
                            <p:childTnLst>
                              <p:par>
                                <p:cTn id="17" presetID="1" presetClass="entr" presetSubtype="0"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22" presetClass="entr" presetSubtype="8" fill="hold" nodeType="withEffect">
                                  <p:stCondLst>
                                    <p:cond delay="0"/>
                                  </p:stCondLst>
                                  <p:childTnLst>
                                    <p:set>
                                      <p:cBhvr>
                                        <p:cTn id="20" dur="1" fill="hold">
                                          <p:stCondLst>
                                            <p:cond delay="0"/>
                                          </p:stCondLst>
                                        </p:cTn>
                                        <p:tgtEl>
                                          <p:spTgt spid="107">
                                            <p:txEl>
                                              <p:pRg st="2" end="2"/>
                                            </p:txEl>
                                          </p:spTgt>
                                        </p:tgtEl>
                                        <p:attrNameLst>
                                          <p:attrName>style.visibility</p:attrName>
                                        </p:attrNameLst>
                                      </p:cBhvr>
                                      <p:to>
                                        <p:strVal val="visible"/>
                                      </p:to>
                                    </p:set>
                                    <p:animEffect transition="in" filter="wipe(left)">
                                      <p:cBhvr>
                                        <p:cTn id="21" dur="500"/>
                                        <p:tgtEl>
                                          <p:spTgt spid="107">
                                            <p:txEl>
                                              <p:pRg st="2" end="2"/>
                                            </p:txEl>
                                          </p:spTgt>
                                        </p:tgtEl>
                                      </p:cBhvr>
                                    </p:animEffect>
                                  </p:childTnLst>
                                </p:cTn>
                              </p:par>
                            </p:childTnLst>
                          </p:cTn>
                        </p:par>
                        <p:par>
                          <p:cTn id="22" fill="hold">
                            <p:stCondLst>
                              <p:cond delay="1500"/>
                            </p:stCondLst>
                            <p:childTnLst>
                              <p:par>
                                <p:cTn id="23" presetID="1" presetClass="entr" presetSubtype="0" fill="hold" nodeType="after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22" presetClass="entr" presetSubtype="8" fill="hold" nodeType="withEffect">
                                  <p:stCondLst>
                                    <p:cond delay="0"/>
                                  </p:stCondLst>
                                  <p:childTnLst>
                                    <p:set>
                                      <p:cBhvr>
                                        <p:cTn id="26" dur="1" fill="hold">
                                          <p:stCondLst>
                                            <p:cond delay="0"/>
                                          </p:stCondLst>
                                        </p:cTn>
                                        <p:tgtEl>
                                          <p:spTgt spid="107">
                                            <p:txEl>
                                              <p:pRg st="3" end="3"/>
                                            </p:txEl>
                                          </p:spTgt>
                                        </p:tgtEl>
                                        <p:attrNameLst>
                                          <p:attrName>style.visibility</p:attrName>
                                        </p:attrNameLst>
                                      </p:cBhvr>
                                      <p:to>
                                        <p:strVal val="visible"/>
                                      </p:to>
                                    </p:set>
                                    <p:animEffect transition="in" filter="wipe(left)">
                                      <p:cBhvr>
                                        <p:cTn id="27" dur="500"/>
                                        <p:tgtEl>
                                          <p:spTgt spid="107">
                                            <p:txEl>
                                              <p:pRg st="3" end="3"/>
                                            </p:txEl>
                                          </p:spTgt>
                                        </p:tgtEl>
                                      </p:cBhvr>
                                    </p:animEffect>
                                  </p:childTnLst>
                                </p:cTn>
                              </p:par>
                            </p:childTnLst>
                          </p:cTn>
                        </p:par>
                        <p:par>
                          <p:cTn id="28" fill="hold">
                            <p:stCondLst>
                              <p:cond delay="2000"/>
                            </p:stCondLst>
                            <p:childTnLst>
                              <p:par>
                                <p:cTn id="29" presetID="1" presetClass="entr" presetSubtype="0" fill="hold" nodeType="after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22" presetClass="entr" presetSubtype="8" fill="hold" nodeType="withEffect">
                                  <p:stCondLst>
                                    <p:cond delay="0"/>
                                  </p:stCondLst>
                                  <p:childTnLst>
                                    <p:set>
                                      <p:cBhvr>
                                        <p:cTn id="32" dur="1" fill="hold">
                                          <p:stCondLst>
                                            <p:cond delay="0"/>
                                          </p:stCondLst>
                                        </p:cTn>
                                        <p:tgtEl>
                                          <p:spTgt spid="107">
                                            <p:txEl>
                                              <p:pRg st="4" end="4"/>
                                            </p:txEl>
                                          </p:spTgt>
                                        </p:tgtEl>
                                        <p:attrNameLst>
                                          <p:attrName>style.visibility</p:attrName>
                                        </p:attrNameLst>
                                      </p:cBhvr>
                                      <p:to>
                                        <p:strVal val="visible"/>
                                      </p:to>
                                    </p:set>
                                    <p:animEffect transition="in" filter="wipe(left)">
                                      <p:cBhvr>
                                        <p:cTn id="33" dur="500"/>
                                        <p:tgtEl>
                                          <p:spTgt spid="107">
                                            <p:txEl>
                                              <p:pRg st="4" end="4"/>
                                            </p:txEl>
                                          </p:spTgt>
                                        </p:tgtEl>
                                      </p:cBhvr>
                                    </p:animEffect>
                                  </p:childTnLst>
                                </p:cTn>
                              </p:par>
                            </p:childTnLst>
                          </p:cTn>
                        </p:par>
                        <p:par>
                          <p:cTn id="34" fill="hold">
                            <p:stCondLst>
                              <p:cond delay="2500"/>
                            </p:stCondLst>
                            <p:childTnLst>
                              <p:par>
                                <p:cTn id="35" presetID="1" presetClass="entr" presetSubtype="0" fill="hold" nodeType="after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par>
                                <p:cTn id="37" presetID="22" presetClass="entr" presetSubtype="8" fill="hold" nodeType="withEffect">
                                  <p:stCondLst>
                                    <p:cond delay="0"/>
                                  </p:stCondLst>
                                  <p:childTnLst>
                                    <p:set>
                                      <p:cBhvr>
                                        <p:cTn id="38" dur="1" fill="hold">
                                          <p:stCondLst>
                                            <p:cond delay="0"/>
                                          </p:stCondLst>
                                        </p:cTn>
                                        <p:tgtEl>
                                          <p:spTgt spid="107">
                                            <p:txEl>
                                              <p:pRg st="5" end="5"/>
                                            </p:txEl>
                                          </p:spTgt>
                                        </p:tgtEl>
                                        <p:attrNameLst>
                                          <p:attrName>style.visibility</p:attrName>
                                        </p:attrNameLst>
                                      </p:cBhvr>
                                      <p:to>
                                        <p:strVal val="visible"/>
                                      </p:to>
                                    </p:set>
                                    <p:animEffect transition="in" filter="wipe(left)">
                                      <p:cBhvr>
                                        <p:cTn id="39" dur="500"/>
                                        <p:tgtEl>
                                          <p:spTgt spid="10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2BB7F39E7BF08F4EAADA0C88AEEAE940" ma:contentTypeVersion="4" ma:contentTypeDescription="Creare un nuovo documento." ma:contentTypeScope="" ma:versionID="34e94dcbc811c8749cce4ae79e3b3e94">
  <xsd:schema xmlns:xsd="http://www.w3.org/2001/XMLSchema" xmlns:xs="http://www.w3.org/2001/XMLSchema" xmlns:p="http://schemas.microsoft.com/office/2006/metadata/properties" xmlns:ns2="ffb1c537-bcb0-4162-839b-e1a37c8e79a3" targetNamespace="http://schemas.microsoft.com/office/2006/metadata/properties" ma:root="true" ma:fieldsID="9805894722fc4e84d319edf532444908" ns2:_="">
    <xsd:import namespace="ffb1c537-bcb0-4162-839b-e1a37c8e79a3"/>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fb1c537-bcb0-4162-839b-e1a37c8e79a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i contenuto"/>
        <xsd:element ref="dc:title" minOccurs="0" maxOccurs="1" ma:index="4" ma:displayName="Tito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C953AF3-C272-49DA-9694-F99EB1FF0D8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fb1c537-bcb0-4162-839b-e1a37c8e79a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7004142-5002-4CAD-A2A9-07F2C0E7E277}">
  <ds:schemaRefs>
    <ds:schemaRef ds:uri="http://schemas.microsoft.com/sharepoint/v3/contenttype/forms"/>
  </ds:schemaRefs>
</ds:datastoreItem>
</file>

<file path=customXml/itemProps3.xml><?xml version="1.0" encoding="utf-8"?>
<ds:datastoreItem xmlns:ds="http://schemas.openxmlformats.org/officeDocument/2006/customXml" ds:itemID="{E422024D-821B-40E7-8349-B349E5E7378A}">
  <ds:schemaRefs>
    <ds:schemaRef ds:uri="http://schemas.microsoft.com/office/2006/documentManagement/types"/>
    <ds:schemaRef ds:uri="http://www.w3.org/XML/1998/namespace"/>
    <ds:schemaRef ds:uri="http://purl.org/dc/dcmitype/"/>
    <ds:schemaRef ds:uri="http://purl.org/dc/terms/"/>
    <ds:schemaRef ds:uri="http://schemas.microsoft.com/office/2006/metadata/properties"/>
    <ds:schemaRef ds:uri="http://purl.org/dc/elements/1.1/"/>
    <ds:schemaRef ds:uri="http://schemas.microsoft.com/office/infopath/2007/PartnerControls"/>
    <ds:schemaRef ds:uri="http://schemas.openxmlformats.org/package/2006/metadata/core-properties"/>
    <ds:schemaRef ds:uri="ffb1c537-bcb0-4162-839b-e1a37c8e79a3"/>
  </ds:schemaRefs>
</ds:datastoreItem>
</file>

<file path=docProps/app.xml><?xml version="1.0" encoding="utf-8"?>
<Properties xmlns="http://schemas.openxmlformats.org/officeDocument/2006/extended-properties" xmlns:vt="http://schemas.openxmlformats.org/officeDocument/2006/docPropsVTypes">
  <TotalTime>4346</TotalTime>
  <Words>2248</Words>
  <Application>Microsoft Office PowerPoint</Application>
  <PresentationFormat>Widescreen</PresentationFormat>
  <Paragraphs>169</Paragraphs>
  <Slides>14</Slides>
  <Notes>10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Abadi</vt:lpstr>
      <vt:lpstr>Aptos</vt:lpstr>
      <vt:lpstr>Aptos Display</vt:lpstr>
      <vt:lpstr>Arial</vt:lpstr>
      <vt:lpstr>Times New Roman</vt:lpstr>
      <vt:lpstr>Tema di Office</vt:lpstr>
      <vt:lpstr>LIFELONG  OPTIMIZATION OF BRAIN TRAJECTORIES AND  UNDERSTANDING OF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LAURA RAGAZZI</dc:creator>
  <cp:lastModifiedBy>Fagiolini, Michela</cp:lastModifiedBy>
  <cp:revision>146</cp:revision>
  <dcterms:created xsi:type="dcterms:W3CDTF">2024-12-30T12:13:18Z</dcterms:created>
  <dcterms:modified xsi:type="dcterms:W3CDTF">2025-02-10T10:35:28Z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0x0101002BB7F39E7BF08F4EAADA0C88AEEAE940</vt:lpwstr>
  </property>
</Properties>
</file>