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68" r:id="rId3"/>
    <p:sldId id="256" r:id="rId4"/>
    <p:sldId id="264" r:id="rId5"/>
    <p:sldId id="270" r:id="rId6"/>
    <p:sldId id="258" r:id="rId7"/>
    <p:sldId id="267" r:id="rId8"/>
    <p:sldId id="265" r:id="rId9"/>
    <p:sldId id="260" r:id="rId10"/>
    <p:sldId id="261" r:id="rId11"/>
    <p:sldId id="262" r:id="rId12"/>
    <p:sldId id="263" r:id="rId13"/>
  </p:sldIdLst>
  <p:sldSz cx="14630400" cy="8229600"/>
  <p:notesSz cx="8229600" cy="14630400"/>
  <p:embeddedFontLst>
    <p:embeddedFont>
      <p:font typeface="Epilogue" pitchFamily="2" charset="77"/>
      <p:regular r:id="rId15"/>
      <p:bold r:id="rId16"/>
      <p:italic r:id="rId17"/>
      <p:boldItalic r:id="rId18"/>
    </p:embeddedFont>
    <p:embeddedFont>
      <p:font typeface="Fira Mono Medium" panose="020F0502020204030204" pitchFamily="34" charset="0"/>
      <p:regular r:id="rId19"/>
    </p:embeddedFont>
    <p:embeddedFont>
      <p:font typeface="Fira Sans" panose="020B0503050000020004" pitchFamily="34" charset="0"/>
      <p:regular r:id="rId20"/>
      <p:bold r:id="rId21"/>
      <p:italic r:id="rId22"/>
      <p:boldItalic r:id="rId23"/>
    </p:embeddedFont>
    <p:embeddedFont>
      <p:font typeface="Fraunces Medium" pitchFamily="2" charset="77"/>
      <p:regular r:id="rId15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32"/>
    <p:restoredTop sz="96245"/>
  </p:normalViewPr>
  <p:slideViewPr>
    <p:cSldViewPr snapToGrid="0" snapToObjects="1">
      <p:cViewPr>
        <p:scale>
          <a:sx n="92" d="100"/>
          <a:sy n="92" d="100"/>
        </p:scale>
        <p:origin x="70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60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Emma </a:t>
            </a:r>
            <a:r>
              <a:rPr lang="en-US" dirty="0" err="1"/>
              <a:t>topi</a:t>
            </a:r>
            <a:endParaRPr lang="en-US" dirty="0"/>
          </a:p>
          <a:p>
            <a:r>
              <a:rPr lang="en-US" dirty="0"/>
              <a:t>Elixir </a:t>
            </a:r>
            <a:r>
              <a:rPr lang="en-US" dirty="0" err="1"/>
              <a:t>computazionale</a:t>
            </a:r>
            <a:endParaRPr lang="en-US" dirty="0"/>
          </a:p>
          <a:p>
            <a:r>
              <a:rPr lang="en-US" dirty="0" err="1"/>
              <a:t>Ebrains</a:t>
            </a:r>
            <a:r>
              <a:rPr lang="en-US" dirty="0"/>
              <a:t> </a:t>
            </a:r>
          </a:p>
          <a:p>
            <a:r>
              <a:rPr lang="en-US" dirty="0"/>
              <a:t>Itaca: structural biology</a:t>
            </a:r>
          </a:p>
          <a:p>
            <a:r>
              <a:rPr lang="en-US" dirty="0" err="1"/>
              <a:t>Seelife</a:t>
            </a:r>
            <a:r>
              <a:rPr lang="en-US" dirty="0"/>
              <a:t>: imaging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E1E79-C988-1A2F-3BEE-49D6332FE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D07BFE-3A8C-53C0-9FC6-ED517BEFA8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570B82-2C62-FCA6-9FF2-A5EF8BCC24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F1E0B-6128-819F-3C4D-1745EE3A46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89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80B5F-7DD3-0FBE-6DD9-9276494AD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A7E32C-837F-2290-5AD4-03311CEFBB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4888A5-C7E2-9498-7B42-D615E2E36A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14316-F5F6-9761-7EDA-904F1BE760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8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89DC2-3FBD-9806-9651-859FD6D78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8B9DE8-E10F-91FE-FC1D-59AD468D36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AB43C7-C0CB-6D0A-2B78-F792D0DFC8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C12D7-07F6-9AC1-4B7C-5B1FCC830D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96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668AA-EE61-17EF-7860-A58C761FF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DF6F06-ACD3-E3B5-A43B-ACDD11A080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69BC28-61A1-AF79-6D09-339F1178C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Emma </a:t>
            </a:r>
            <a:r>
              <a:rPr lang="en-US" dirty="0" err="1"/>
              <a:t>topi</a:t>
            </a:r>
            <a:endParaRPr lang="en-US" dirty="0"/>
          </a:p>
          <a:p>
            <a:r>
              <a:rPr lang="en-US" dirty="0"/>
              <a:t>Elixir </a:t>
            </a:r>
            <a:r>
              <a:rPr lang="en-US" dirty="0" err="1"/>
              <a:t>computazionale</a:t>
            </a:r>
            <a:endParaRPr lang="en-US" dirty="0"/>
          </a:p>
          <a:p>
            <a:r>
              <a:rPr lang="en-US" dirty="0" err="1"/>
              <a:t>Ebrains</a:t>
            </a:r>
            <a:r>
              <a:rPr lang="en-US" dirty="0"/>
              <a:t> </a:t>
            </a:r>
          </a:p>
          <a:p>
            <a:r>
              <a:rPr lang="en-US" dirty="0"/>
              <a:t>Itaca: structural biology</a:t>
            </a:r>
          </a:p>
          <a:p>
            <a:r>
              <a:rPr lang="en-US" dirty="0" err="1"/>
              <a:t>Seelife</a:t>
            </a:r>
            <a:r>
              <a:rPr lang="en-US" dirty="0"/>
              <a:t>: imaging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EDF75-2C6A-A718-4B34-F2E7CCBDE7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99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38712"/>
            <a:ext cx="850463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Invecchiamento</a:t>
            </a: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: Una </a:t>
            </a:r>
            <a:r>
              <a:rPr lang="en-US" sz="4450" dirty="0" err="1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Sfida</a:t>
            </a: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 </a:t>
            </a:r>
            <a:r>
              <a:rPr lang="en-US" sz="4450" dirty="0" err="1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Globale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7144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 err="1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Invecchiamento</a:t>
            </a:r>
            <a:r>
              <a:rPr lang="en-US" sz="220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 </a:t>
            </a:r>
            <a:r>
              <a:rPr lang="en-US" sz="2200" dirty="0" err="1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della</a:t>
            </a:r>
            <a:r>
              <a:rPr lang="en-US" sz="220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 </a:t>
            </a:r>
            <a:r>
              <a:rPr lang="en-US" sz="2200" dirty="0" err="1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popolazione</a:t>
            </a:r>
            <a:endParaRPr lang="en-US" sz="2200" dirty="0">
              <a:solidFill>
                <a:srgbClr val="FBF3FA"/>
              </a:solidFill>
              <a:latin typeface="Fira Mono Medium" pitchFamily="34" charset="0"/>
              <a:ea typeface="Fira Mono Medium" pitchFamily="34" charset="-122"/>
              <a:cs typeface="Fira Mono Medium" pitchFamily="34" charset="-12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2956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L’Italia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ha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una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delle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popolazioni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più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anziane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al mondo, con il 23%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della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sua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popolazione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di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età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pari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o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superiore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a 65 anni.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27144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Healthspan Gap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32956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L’allungamento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della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durata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della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vita non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è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stato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accompagnato da un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aumento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della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durata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della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salute, con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conseguente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aumento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delle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malattie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legate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all’età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.</a:t>
            </a:r>
            <a:endParaRPr lang="en-US" sz="17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482F-3904-8FA5-F4D0-2545B1ACB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3929" y="7180535"/>
            <a:ext cx="2019300" cy="10287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B873A4D-014C-6D1B-77FD-7E334693363A}"/>
              </a:ext>
            </a:extLst>
          </p:cNvPr>
          <p:cNvGrpSpPr/>
          <p:nvPr/>
        </p:nvGrpSpPr>
        <p:grpSpPr>
          <a:xfrm>
            <a:off x="12452008" y="6154924"/>
            <a:ext cx="2051221" cy="2051221"/>
            <a:chOff x="4547286" y="1346886"/>
            <a:chExt cx="6425513" cy="642551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8733911-A36A-C58C-637B-D5451E162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7286" y="1346886"/>
              <a:ext cx="6425513" cy="642551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F96114-2EE7-7F71-8C21-42671C3F8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998" y="5977268"/>
              <a:ext cx="5054600" cy="905445"/>
            </a:xfrm>
            <a:prstGeom prst="rect">
              <a:avLst/>
            </a:prstGeom>
          </p:spPr>
        </p:pic>
      </p:grpSp>
      <p:sp>
        <p:nvSpPr>
          <p:cNvPr id="13" name="Text 0">
            <a:extLst>
              <a:ext uri="{FF2B5EF4-FFF2-40B4-BE49-F238E27FC236}">
                <a16:creationId xmlns:a16="http://schemas.microsoft.com/office/drawing/2014/main" id="{51012653-73D7-4225-CBA4-2ABAD4BFA6D0}"/>
              </a:ext>
            </a:extLst>
          </p:cNvPr>
          <p:cNvSpPr/>
          <p:nvPr/>
        </p:nvSpPr>
        <p:spPr>
          <a:xfrm>
            <a:off x="882689" y="5510490"/>
            <a:ext cx="13620539" cy="2644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Una </a:t>
            </a:r>
            <a:r>
              <a:rPr lang="en-US" sz="4450" dirty="0" err="1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aggregazione</a:t>
            </a: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 sui </a:t>
            </a:r>
            <a:r>
              <a:rPr lang="en-US" sz="4450" dirty="0" err="1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temi</a:t>
            </a:r>
            <a:endParaRPr lang="en-US" sz="4450" dirty="0">
              <a:solidFill>
                <a:srgbClr val="FBF3FA"/>
              </a:solidFill>
              <a:latin typeface="Fira Mono Medium" pitchFamily="34" charset="0"/>
              <a:ea typeface="Fira Mono Medium" pitchFamily="34" charset="-122"/>
              <a:cs typeface="Fira Mono Medium" pitchFamily="34" charset="-120"/>
            </a:endParaRPr>
          </a:p>
          <a:p>
            <a:pPr marL="0" indent="0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dell’invecchiamento</a:t>
            </a: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 </a:t>
            </a:r>
            <a:r>
              <a:rPr lang="en-US" sz="4450" dirty="0" err="1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è</a:t>
            </a: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 </a:t>
            </a:r>
            <a:r>
              <a:rPr lang="en-US" sz="4450" dirty="0" err="1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una</a:t>
            </a: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 </a:t>
            </a:r>
            <a:r>
              <a:rPr lang="en-US" sz="4450" dirty="0" err="1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urgente</a:t>
            </a:r>
            <a:endParaRPr lang="en-US" sz="4450" dirty="0">
              <a:solidFill>
                <a:srgbClr val="FBF3FA"/>
              </a:solidFill>
              <a:latin typeface="Fira Mono Medium" pitchFamily="34" charset="0"/>
              <a:ea typeface="Fira Mono Medium" pitchFamily="34" charset="-122"/>
              <a:cs typeface="Fira Mono Medium" pitchFamily="34" charset="-120"/>
            </a:endParaRPr>
          </a:p>
          <a:p>
            <a:pPr marL="0" indent="0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prioritá</a:t>
            </a: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.</a:t>
            </a:r>
            <a:endParaRPr lang="en-US" sz="44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70306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Capacità di Incidere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1752005"/>
            <a:ext cx="3664863" cy="3499604"/>
          </a:xfrm>
          <a:prstGeom prst="roundRect">
            <a:avLst>
              <a:gd name="adj" fmla="val 2722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19864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Ricerca di Base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2476857"/>
            <a:ext cx="3195995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Comprendere i meccanismi fondamentali dell'invecchiamento cellulare, il ruolo della biologia dei telomeri, l'uso di approcci omici.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1752005"/>
            <a:ext cx="3664863" cy="3499604"/>
          </a:xfrm>
          <a:prstGeom prst="roundRect">
            <a:avLst>
              <a:gd name="adj" fmla="val 2722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901" y="1986439"/>
            <a:ext cx="28951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Sviluppo Tecnologico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2476857"/>
            <a:ext cx="3195995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Sviluppo di vettori intelligenti, esplorazione dell'eterogeneità ribosomale, nuovi farmaci e strategie per trattare le disfunzioni cardiache legate all'età.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478423"/>
            <a:ext cx="7556421" cy="2047994"/>
          </a:xfrm>
          <a:prstGeom prst="roundRect">
            <a:avLst>
              <a:gd name="adj" fmla="val 4652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8224" y="5712857"/>
            <a:ext cx="395716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Impatto sulla Salute Pubblica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6203275"/>
            <a:ext cx="70875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Promozione di diagnosi precoci e approcci innovativi per patologie legate all'invecchiamento, come il cancro e le malattie cardiovascolari.</a:t>
            </a:r>
            <a:endParaRPr lang="en-US" sz="17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80FF2E-3D5D-FA01-C00A-EBD0710D5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3929" y="7180535"/>
            <a:ext cx="2019300" cy="10287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724E840-E21E-CDAB-265F-485A53F22A85}"/>
              </a:ext>
            </a:extLst>
          </p:cNvPr>
          <p:cNvGrpSpPr/>
          <p:nvPr/>
        </p:nvGrpSpPr>
        <p:grpSpPr>
          <a:xfrm>
            <a:off x="12452008" y="6154924"/>
            <a:ext cx="2051221" cy="2051221"/>
            <a:chOff x="4547286" y="1346886"/>
            <a:chExt cx="6425513" cy="642551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BD5E5D9-9367-AE63-44DB-B9A4ABA9A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7286" y="1346886"/>
              <a:ext cx="6425513" cy="642551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3FD9EAF-2D4B-BAA3-DD8E-41567F329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998" y="5977268"/>
              <a:ext cx="5054600" cy="9054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96460" y="674013"/>
            <a:ext cx="7703106" cy="12863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Innovazione e Trasferimento Tecnologico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893759" y="2269093"/>
            <a:ext cx="22860" cy="5286375"/>
          </a:xfrm>
          <a:prstGeom prst="roundRect">
            <a:avLst>
              <a:gd name="adj" fmla="val 378194"/>
            </a:avLst>
          </a:prstGeom>
          <a:solidFill>
            <a:srgbClr val="414A70"/>
          </a:solidFill>
          <a:ln/>
        </p:spPr>
      </p:sp>
      <p:sp>
        <p:nvSpPr>
          <p:cNvPr id="5" name="Shape 2"/>
          <p:cNvSpPr/>
          <p:nvPr/>
        </p:nvSpPr>
        <p:spPr>
          <a:xfrm>
            <a:off x="1113846" y="2720578"/>
            <a:ext cx="720447" cy="22860"/>
          </a:xfrm>
          <a:prstGeom prst="roundRect">
            <a:avLst>
              <a:gd name="adj" fmla="val 378194"/>
            </a:avLst>
          </a:prstGeom>
          <a:solidFill>
            <a:srgbClr val="414A70"/>
          </a:solidFill>
          <a:ln/>
        </p:spPr>
      </p:sp>
      <p:sp>
        <p:nvSpPr>
          <p:cNvPr id="6" name="Shape 3"/>
          <p:cNvSpPr/>
          <p:nvPr/>
        </p:nvSpPr>
        <p:spPr>
          <a:xfrm>
            <a:off x="673672" y="2500551"/>
            <a:ext cx="463034" cy="463034"/>
          </a:xfrm>
          <a:prstGeom prst="roundRect">
            <a:avLst>
              <a:gd name="adj" fmla="val 18671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834407" y="2577703"/>
            <a:ext cx="141565" cy="3087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1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2037236" y="2474833"/>
            <a:ext cx="2573060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Brevetti e Licenze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2037236" y="2919889"/>
            <a:ext cx="6262330" cy="6586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Brevetti per inibitori di HSP90α con attività senolitica, ASO per modulare lo splicing, vescicole nanometriche.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113846" y="4441508"/>
            <a:ext cx="720447" cy="22860"/>
          </a:xfrm>
          <a:prstGeom prst="roundRect">
            <a:avLst>
              <a:gd name="adj" fmla="val 378194"/>
            </a:avLst>
          </a:prstGeom>
          <a:solidFill>
            <a:srgbClr val="414A70"/>
          </a:solidFill>
          <a:ln/>
        </p:spPr>
      </p:sp>
      <p:sp>
        <p:nvSpPr>
          <p:cNvPr id="11" name="Shape 8"/>
          <p:cNvSpPr/>
          <p:nvPr/>
        </p:nvSpPr>
        <p:spPr>
          <a:xfrm>
            <a:off x="673672" y="4221480"/>
            <a:ext cx="463034" cy="463034"/>
          </a:xfrm>
          <a:prstGeom prst="roundRect">
            <a:avLst>
              <a:gd name="adj" fmla="val 18671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11547" y="4298633"/>
            <a:ext cx="187166" cy="3087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2</a:t>
            </a:r>
            <a:endParaRPr lang="en-US" sz="2400" dirty="0"/>
          </a:p>
        </p:txBody>
      </p:sp>
      <p:sp>
        <p:nvSpPr>
          <p:cNvPr id="13" name="Text 10"/>
          <p:cNvSpPr/>
          <p:nvPr/>
        </p:nvSpPr>
        <p:spPr>
          <a:xfrm>
            <a:off x="2037236" y="4195763"/>
            <a:ext cx="2573060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Spin-off</a:t>
            </a:r>
            <a:endParaRPr lang="en-US" sz="2000" dirty="0"/>
          </a:p>
        </p:txBody>
      </p:sp>
      <p:sp>
        <p:nvSpPr>
          <p:cNvPr id="14" name="Text 11"/>
          <p:cNvSpPr/>
          <p:nvPr/>
        </p:nvSpPr>
        <p:spPr>
          <a:xfrm>
            <a:off x="2037236" y="4640818"/>
            <a:ext cx="6262330" cy="6586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TAG Therapeutics, start-up dedicata agli ASO terapeutici contro le malattie dell'invecchiamento.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1113846" y="6162437"/>
            <a:ext cx="720447" cy="22860"/>
          </a:xfrm>
          <a:prstGeom prst="roundRect">
            <a:avLst>
              <a:gd name="adj" fmla="val 378194"/>
            </a:avLst>
          </a:prstGeom>
          <a:solidFill>
            <a:srgbClr val="414A70"/>
          </a:solidFill>
          <a:ln/>
        </p:spPr>
      </p:sp>
      <p:sp>
        <p:nvSpPr>
          <p:cNvPr id="16" name="Shape 13"/>
          <p:cNvSpPr/>
          <p:nvPr/>
        </p:nvSpPr>
        <p:spPr>
          <a:xfrm>
            <a:off x="673672" y="5942409"/>
            <a:ext cx="463034" cy="463034"/>
          </a:xfrm>
          <a:prstGeom prst="roundRect">
            <a:avLst>
              <a:gd name="adj" fmla="val 18671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19881" y="6019562"/>
            <a:ext cx="170497" cy="3087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3</a:t>
            </a:r>
            <a:endParaRPr lang="en-US" sz="2400" dirty="0"/>
          </a:p>
        </p:txBody>
      </p:sp>
      <p:sp>
        <p:nvSpPr>
          <p:cNvPr id="18" name="Text 15"/>
          <p:cNvSpPr/>
          <p:nvPr/>
        </p:nvSpPr>
        <p:spPr>
          <a:xfrm>
            <a:off x="2037236" y="5916692"/>
            <a:ext cx="3342918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Collaborazioni con Aziende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2037236" y="6361748"/>
            <a:ext cx="6262330" cy="9879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Collaborazioni con aziende farmaceutiche per la commercializzazione di modulatori dei processi neuroinfiammatori legati a malattie neurodegenerative.</a:t>
            </a:r>
            <a:endParaRPr lang="en-US" sz="16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DD60C15-7ED6-72F2-4960-DA346EE21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542" y="7550581"/>
            <a:ext cx="2019300" cy="6586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6E1D8D-4BC5-0B8A-6BE2-91F98786D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3929" y="7180535"/>
            <a:ext cx="2019300" cy="10287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9C985F8-124B-0D39-172A-8FD62CF7633F}"/>
              </a:ext>
            </a:extLst>
          </p:cNvPr>
          <p:cNvGrpSpPr/>
          <p:nvPr/>
        </p:nvGrpSpPr>
        <p:grpSpPr>
          <a:xfrm>
            <a:off x="12452008" y="6154924"/>
            <a:ext cx="2051221" cy="2051221"/>
            <a:chOff x="4547286" y="1346886"/>
            <a:chExt cx="6425513" cy="642551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98072F5-7B6A-7DA2-E696-7C8EEC9DB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7286" y="1346886"/>
              <a:ext cx="6425513" cy="642551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7566ACC-DC30-B766-BFF6-402AE6A51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998" y="5977268"/>
              <a:ext cx="5054600" cy="9054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268307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Conclusione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732014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L'aggregazione scientifica proposta offre un'opportunità unica per affrontare le sfide legate all'invecchiamento e migliorare la salute della popolazione. Il progetto si distingue per la sua capacità di incidere sulle ricerche e le politiche di settore, promuovendo l'innovazione e il trasferimento tecnologico.</a:t>
            </a:r>
            <a:endParaRPr lang="en-US" sz="17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81DB17-866C-A418-02C6-9304BD958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3929" y="7180535"/>
            <a:ext cx="2019300" cy="10287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18C0D27-12CA-E8A2-F654-81F34401E1FA}"/>
              </a:ext>
            </a:extLst>
          </p:cNvPr>
          <p:cNvGrpSpPr/>
          <p:nvPr/>
        </p:nvGrpSpPr>
        <p:grpSpPr>
          <a:xfrm>
            <a:off x="12452008" y="6154924"/>
            <a:ext cx="2051221" cy="2051221"/>
            <a:chOff x="4547286" y="1346886"/>
            <a:chExt cx="6425513" cy="642551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033FD3-C2FC-F8AC-6F9A-89CAD9F9A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7286" y="1346886"/>
              <a:ext cx="6425513" cy="642551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97B53E-7E93-3D7E-7596-63E7DAF76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998" y="5977268"/>
              <a:ext cx="5054600" cy="9054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45817" y="92964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E’ un </a:t>
            </a:r>
            <a:r>
              <a:rPr lang="en-US" sz="4450" dirty="0" err="1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momento</a:t>
            </a: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 </a:t>
            </a:r>
            <a:r>
              <a:rPr lang="en-US" sz="4450" dirty="0" err="1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speciale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545817" y="294251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2E2E2F"/>
          </a:solidFill>
          <a:ln/>
        </p:spPr>
      </p:sp>
      <p:sp>
        <p:nvSpPr>
          <p:cNvPr id="5" name="Text 2"/>
          <p:cNvSpPr/>
          <p:nvPr/>
        </p:nvSpPr>
        <p:spPr>
          <a:xfrm>
            <a:off x="698812" y="3027521"/>
            <a:ext cx="2041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282933" y="2942511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Aging Research Boom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282933" y="3787259"/>
            <a:ext cx="29277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Negli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ultimi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anni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si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è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assistito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a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un’impennata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della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ricerca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sull’invecchiamento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,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che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ha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portato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a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nuovi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interventi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e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potenziali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terapie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437494" y="294251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2E2E2F"/>
          </a:solidFill>
          <a:ln/>
        </p:spPr>
      </p:sp>
      <p:sp>
        <p:nvSpPr>
          <p:cNvPr id="9" name="Text 6"/>
          <p:cNvSpPr/>
          <p:nvPr/>
        </p:nvSpPr>
        <p:spPr>
          <a:xfrm>
            <a:off x="4590489" y="3027521"/>
            <a:ext cx="2041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174610" y="29425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 err="1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Impatto</a:t>
            </a: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 </a:t>
            </a:r>
            <a:r>
              <a:rPr lang="en-US" sz="2200" dirty="0" err="1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economico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174610" y="3432929"/>
            <a:ext cx="31544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La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ricerca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sull’invecchiamento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sempre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più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attira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investimenti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significativi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,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creando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posti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di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lavoro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con un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impatto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sull’economia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nazionale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545817" y="608373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2E2E2F"/>
          </a:solidFill>
          <a:ln/>
        </p:spPr>
      </p:sp>
      <p:sp>
        <p:nvSpPr>
          <p:cNvPr id="13" name="Text 10"/>
          <p:cNvSpPr/>
          <p:nvPr/>
        </p:nvSpPr>
        <p:spPr>
          <a:xfrm>
            <a:off x="698812" y="6168747"/>
            <a:ext cx="2041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282933" y="6083737"/>
            <a:ext cx="425065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E’ il </a:t>
            </a:r>
            <a:r>
              <a:rPr lang="en-US" sz="2200" dirty="0" err="1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momento</a:t>
            </a: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 giusto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282933" y="6574155"/>
            <a:ext cx="5650203" cy="601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Le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Nazioni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Unite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hanno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dichiarato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il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periodo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2021-2030 il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Decennio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 err="1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dell’invecchiamento</a:t>
            </a: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in buona salute.</a:t>
            </a:r>
          </a:p>
          <a:p>
            <a:pPr marL="0" indent="0">
              <a:lnSpc>
                <a:spcPts val="2850"/>
              </a:lnSpc>
              <a:buNone/>
            </a:pPr>
            <a:endParaRPr lang="en-US" sz="1750" dirty="0">
              <a:solidFill>
                <a:srgbClr val="E0D6DE"/>
              </a:solidFill>
              <a:latin typeface="Fira Sans" pitchFamily="34" charset="0"/>
              <a:ea typeface="Fira Sans" pitchFamily="34" charset="-122"/>
              <a:cs typeface="Fira Sans" pitchFamily="34" charset="-120"/>
            </a:endParaRPr>
          </a:p>
        </p:txBody>
      </p:sp>
      <p:pic>
        <p:nvPicPr>
          <p:cNvPr id="16" name="Image 0" descr="preencoded.png">
            <a:extLst>
              <a:ext uri="{FF2B5EF4-FFF2-40B4-BE49-F238E27FC236}">
                <a16:creationId xmlns:a16="http://schemas.microsoft.com/office/drawing/2014/main" id="{1F8701F9-7C57-7058-9E5F-9B83C5F50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168" y="43934"/>
            <a:ext cx="5486400" cy="8229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F8D56D-9545-5ADA-BD2D-2D967D0A9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1100" y="7180535"/>
            <a:ext cx="2019300" cy="10287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F696491-0029-4A5E-54EA-3F409F2B9D16}"/>
              </a:ext>
            </a:extLst>
          </p:cNvPr>
          <p:cNvGrpSpPr/>
          <p:nvPr/>
        </p:nvGrpSpPr>
        <p:grpSpPr>
          <a:xfrm>
            <a:off x="12579179" y="6154924"/>
            <a:ext cx="2051221" cy="2051221"/>
            <a:chOff x="4547286" y="1346886"/>
            <a:chExt cx="6425513" cy="64255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EB2C239-9EC7-DE1A-E27A-30399916A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47286" y="1346886"/>
              <a:ext cx="6425513" cy="642551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A76BD2A-52FC-3FC5-ABCC-88AE60E0F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4998" y="5977268"/>
              <a:ext cx="5054600" cy="9054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11623" y="462177"/>
            <a:ext cx="12625648" cy="7290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FFFFFF"/>
                </a:solidFill>
                <a:latin typeface="+mj-lt"/>
                <a:ea typeface="Fraunces Medium" pitchFamily="34" charset="-122"/>
                <a:cs typeface="Fraunces Medium" pitchFamily="34" charset="-120"/>
              </a:rPr>
              <a:t>Aggregazione</a:t>
            </a:r>
            <a:r>
              <a:rPr lang="en-US" sz="4450" dirty="0">
                <a:solidFill>
                  <a:srgbClr val="FFFFFF"/>
                </a:solidFill>
                <a:latin typeface="+mj-lt"/>
                <a:ea typeface="Fraunces Medium" pitchFamily="34" charset="-122"/>
                <a:cs typeface="Fraunces Medium" pitchFamily="34" charset="-120"/>
              </a:rPr>
              <a:t> </a:t>
            </a:r>
            <a:r>
              <a:rPr lang="en-US" sz="4450" dirty="0" err="1">
                <a:solidFill>
                  <a:srgbClr val="FFFFFF"/>
                </a:solidFill>
                <a:latin typeface="+mj-lt"/>
                <a:ea typeface="Fraunces Medium" pitchFamily="34" charset="-122"/>
                <a:cs typeface="Fraunces Medium" pitchFamily="34" charset="-120"/>
              </a:rPr>
              <a:t>Scientifica</a:t>
            </a:r>
            <a:r>
              <a:rPr lang="en-US" sz="4450" dirty="0">
                <a:solidFill>
                  <a:srgbClr val="FFFFFF"/>
                </a:solidFill>
                <a:latin typeface="+mj-lt"/>
                <a:ea typeface="Fraunces Medium" pitchFamily="34" charset="-122"/>
                <a:cs typeface="Fraunces Medium" pitchFamily="34" charset="-120"/>
              </a:rPr>
              <a:t> post-PNRR: </a:t>
            </a:r>
            <a:r>
              <a:rPr lang="en-US" sz="4450" b="1" dirty="0" err="1">
                <a:solidFill>
                  <a:srgbClr val="FFFFFF"/>
                </a:solidFill>
                <a:latin typeface="+mj-lt"/>
                <a:ea typeface="Fraunces Medium" pitchFamily="34" charset="-122"/>
                <a:cs typeface="Fraunces Medium" pitchFamily="34" charset="-120"/>
              </a:rPr>
              <a:t>InnovAging</a:t>
            </a:r>
            <a:endParaRPr lang="en-US" sz="4450" b="1" dirty="0">
              <a:solidFill>
                <a:srgbClr val="FFFFFF"/>
              </a:solidFill>
              <a:latin typeface="+mj-lt"/>
              <a:ea typeface="Fraunces Medium" pitchFamily="34" charset="-122"/>
              <a:cs typeface="Fraunces Medium" pitchFamily="34" charset="-12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11623" y="1684534"/>
            <a:ext cx="13144631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 err="1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Approcci</a:t>
            </a:r>
            <a:r>
              <a:rPr lang="en-US" sz="2000" dirty="0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 </a:t>
            </a:r>
            <a:r>
              <a:rPr lang="en-US" sz="2000" dirty="0" err="1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innovativi</a:t>
            </a:r>
            <a:r>
              <a:rPr lang="en-US" sz="2000" dirty="0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 per la </a:t>
            </a:r>
            <a:r>
              <a:rPr lang="en-US" sz="2000" dirty="0" err="1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comprensione</a:t>
            </a:r>
            <a:r>
              <a:rPr lang="en-US" sz="2000" dirty="0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 e </a:t>
            </a:r>
            <a:r>
              <a:rPr lang="en-US" sz="2000" dirty="0" err="1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trattamento</a:t>
            </a:r>
            <a:r>
              <a:rPr lang="en-US" sz="2000" dirty="0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 </a:t>
            </a:r>
            <a:r>
              <a:rPr lang="en-US" sz="2000" dirty="0" err="1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delle</a:t>
            </a:r>
            <a:r>
              <a:rPr lang="en-US" sz="2000" dirty="0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 </a:t>
            </a:r>
            <a:r>
              <a:rPr lang="en-US" sz="2000" dirty="0" err="1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malattie</a:t>
            </a:r>
            <a:r>
              <a:rPr lang="en-US" sz="2000" dirty="0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 </a:t>
            </a:r>
            <a:r>
              <a:rPr lang="en-US" sz="2000" dirty="0" err="1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dell’invecchiamento</a:t>
            </a:r>
            <a:endParaRPr lang="en-US" sz="2000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4B9D61-AC2F-0D47-B455-513F62AF9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3929" y="7180535"/>
            <a:ext cx="2019300" cy="10287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70235C8-E583-691D-B2A8-BEAF01C162BA}"/>
              </a:ext>
            </a:extLst>
          </p:cNvPr>
          <p:cNvGrpSpPr/>
          <p:nvPr/>
        </p:nvGrpSpPr>
        <p:grpSpPr>
          <a:xfrm>
            <a:off x="12452008" y="6154924"/>
            <a:ext cx="2051221" cy="2051221"/>
            <a:chOff x="4547286" y="1346886"/>
            <a:chExt cx="6425513" cy="642551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C9689A-990B-58E8-B372-4DCBFECAE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7286" y="1346886"/>
              <a:ext cx="6425513" cy="642551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683ABC0-B5F3-BA21-6B6C-782ABF7F8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998" y="5977268"/>
              <a:ext cx="5054600" cy="905445"/>
            </a:xfrm>
            <a:prstGeom prst="rect">
              <a:avLst/>
            </a:prstGeom>
          </p:spPr>
        </p:pic>
      </p:grpSp>
      <p:sp>
        <p:nvSpPr>
          <p:cNvPr id="15" name="Text 3">
            <a:extLst>
              <a:ext uri="{FF2B5EF4-FFF2-40B4-BE49-F238E27FC236}">
                <a16:creationId xmlns:a16="http://schemas.microsoft.com/office/drawing/2014/main" id="{5601096E-1D69-EB23-BABB-02777ED19AB2}"/>
              </a:ext>
            </a:extLst>
          </p:cNvPr>
          <p:cNvSpPr/>
          <p:nvPr/>
        </p:nvSpPr>
        <p:spPr>
          <a:xfrm>
            <a:off x="611623" y="29501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 err="1">
                <a:solidFill>
                  <a:srgbClr val="FFFFFF"/>
                </a:solidFill>
                <a:ea typeface="Fraunces Medium" pitchFamily="34" charset="-122"/>
                <a:cs typeface="Fraunces Medium" pitchFamily="34" charset="-120"/>
              </a:rPr>
              <a:t>Aggregazione</a:t>
            </a:r>
            <a:r>
              <a:rPr lang="en-US" sz="2200" dirty="0">
                <a:solidFill>
                  <a:srgbClr val="FFFFFF"/>
                </a:solidFill>
                <a:ea typeface="Fraunces Medium" pitchFamily="34" charset="-122"/>
                <a:cs typeface="Fraunces Medium" pitchFamily="34" charset="-120"/>
              </a:rPr>
              <a:t> di:</a:t>
            </a:r>
            <a:endParaRPr lang="en-US" sz="2200" dirty="0"/>
          </a:p>
        </p:txBody>
      </p:sp>
      <p:sp>
        <p:nvSpPr>
          <p:cNvPr id="16" name="Text 4">
            <a:extLst>
              <a:ext uri="{FF2B5EF4-FFF2-40B4-BE49-F238E27FC236}">
                <a16:creationId xmlns:a16="http://schemas.microsoft.com/office/drawing/2014/main" id="{D62A929A-A19E-231B-73EE-3CEE1485A511}"/>
              </a:ext>
            </a:extLst>
          </p:cNvPr>
          <p:cNvSpPr/>
          <p:nvPr/>
        </p:nvSpPr>
        <p:spPr>
          <a:xfrm>
            <a:off x="611623" y="345345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EBECEF"/>
                </a:solidFill>
                <a:ea typeface="Epilogue" pitchFamily="34" charset="-122"/>
                <a:cs typeface="Epilogue" pitchFamily="34" charset="-120"/>
              </a:rPr>
              <a:t>PE8 AGE-IT</a:t>
            </a:r>
            <a:endParaRPr lang="en-US" sz="1750" b="1" dirty="0"/>
          </a:p>
        </p:txBody>
      </p:sp>
      <p:sp>
        <p:nvSpPr>
          <p:cNvPr id="17" name="Text 5">
            <a:extLst>
              <a:ext uri="{FF2B5EF4-FFF2-40B4-BE49-F238E27FC236}">
                <a16:creationId xmlns:a16="http://schemas.microsoft.com/office/drawing/2014/main" id="{6C81DEBD-BA9F-06DD-DFB6-FE5D49347D15}"/>
              </a:ext>
            </a:extLst>
          </p:cNvPr>
          <p:cNvSpPr/>
          <p:nvPr/>
        </p:nvSpPr>
        <p:spPr>
          <a:xfrm>
            <a:off x="611623" y="389565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ea typeface="Epilogue" pitchFamily="34" charset="-122"/>
                <a:cs typeface="Epilogue" pitchFamily="34" charset="-120"/>
              </a:rPr>
              <a:t>PE13 INF-ACT</a:t>
            </a:r>
            <a:endParaRPr lang="en-US" sz="1750" dirty="0"/>
          </a:p>
        </p:txBody>
      </p:sp>
      <p:sp>
        <p:nvSpPr>
          <p:cNvPr id="18" name="Text 6">
            <a:extLst>
              <a:ext uri="{FF2B5EF4-FFF2-40B4-BE49-F238E27FC236}">
                <a16:creationId xmlns:a16="http://schemas.microsoft.com/office/drawing/2014/main" id="{B44DB267-6FA7-3722-FEAC-7E96910A647D}"/>
              </a:ext>
            </a:extLst>
          </p:cNvPr>
          <p:cNvSpPr/>
          <p:nvPr/>
        </p:nvSpPr>
        <p:spPr>
          <a:xfrm>
            <a:off x="611623" y="433785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ea typeface="Epilogue" pitchFamily="34" charset="-122"/>
                <a:cs typeface="Epilogue" pitchFamily="34" charset="-120"/>
              </a:rPr>
              <a:t>CN3 Terapie ad RNA</a:t>
            </a:r>
            <a:endParaRPr lang="en-US" sz="1750" dirty="0"/>
          </a:p>
        </p:txBody>
      </p:sp>
      <p:sp>
        <p:nvSpPr>
          <p:cNvPr id="19" name="Text 7">
            <a:extLst>
              <a:ext uri="{FF2B5EF4-FFF2-40B4-BE49-F238E27FC236}">
                <a16:creationId xmlns:a16="http://schemas.microsoft.com/office/drawing/2014/main" id="{FDB3C892-435D-D5FB-2CD5-30FF4AF97988}"/>
              </a:ext>
            </a:extLst>
          </p:cNvPr>
          <p:cNvSpPr/>
          <p:nvPr/>
        </p:nvSpPr>
        <p:spPr>
          <a:xfrm>
            <a:off x="611623" y="478005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ea typeface="Epilogue" pitchFamily="34" charset="-122"/>
                <a:cs typeface="Epilogue" pitchFamily="34" charset="-120"/>
              </a:rPr>
              <a:t>NBFC Centro </a:t>
            </a:r>
            <a:r>
              <a:rPr lang="en-US" sz="1750" dirty="0" err="1">
                <a:solidFill>
                  <a:srgbClr val="EBECEF"/>
                </a:solidFill>
                <a:ea typeface="Epilogue" pitchFamily="34" charset="-122"/>
                <a:cs typeface="Epilogue" pitchFamily="34" charset="-120"/>
              </a:rPr>
              <a:t>sulla</a:t>
            </a:r>
            <a:r>
              <a:rPr lang="en-US" sz="1750" dirty="0">
                <a:solidFill>
                  <a:srgbClr val="EBECEF"/>
                </a:solidFill>
                <a:ea typeface="Epilogue" pitchFamily="34" charset="-122"/>
                <a:cs typeface="Epilogue" pitchFamily="34" charset="-120"/>
              </a:rPr>
              <a:t> </a:t>
            </a:r>
            <a:r>
              <a:rPr lang="en-US" sz="1750" dirty="0" err="1">
                <a:solidFill>
                  <a:srgbClr val="EBECEF"/>
                </a:solidFill>
                <a:ea typeface="Epilogue" pitchFamily="34" charset="-122"/>
                <a:cs typeface="Epilogue" pitchFamily="34" charset="-120"/>
              </a:rPr>
              <a:t>biodiversità</a:t>
            </a:r>
            <a:endParaRPr lang="en-US" sz="1750" dirty="0"/>
          </a:p>
        </p:txBody>
      </p:sp>
      <p:sp>
        <p:nvSpPr>
          <p:cNvPr id="20" name="Text 8">
            <a:extLst>
              <a:ext uri="{FF2B5EF4-FFF2-40B4-BE49-F238E27FC236}">
                <a16:creationId xmlns:a16="http://schemas.microsoft.com/office/drawing/2014/main" id="{D1C96250-C62E-58ED-2B85-C931069838E7}"/>
              </a:ext>
            </a:extLst>
          </p:cNvPr>
          <p:cNvSpPr/>
          <p:nvPr/>
        </p:nvSpPr>
        <p:spPr>
          <a:xfrm>
            <a:off x="611623" y="567945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ea typeface="Epilogue" pitchFamily="34" charset="-122"/>
                <a:cs typeface="Epilogue" pitchFamily="34" charset="-120"/>
              </a:rPr>
              <a:t>EMMA/infrafrontier</a:t>
            </a:r>
            <a:endParaRPr lang="en-US" sz="1750" dirty="0"/>
          </a:p>
        </p:txBody>
      </p:sp>
      <p:sp>
        <p:nvSpPr>
          <p:cNvPr id="21" name="Text 9">
            <a:extLst>
              <a:ext uri="{FF2B5EF4-FFF2-40B4-BE49-F238E27FC236}">
                <a16:creationId xmlns:a16="http://schemas.microsoft.com/office/drawing/2014/main" id="{928EE1A5-A284-AA4E-B2DC-13DCE6C5802E}"/>
              </a:ext>
            </a:extLst>
          </p:cNvPr>
          <p:cNvSpPr/>
          <p:nvPr/>
        </p:nvSpPr>
        <p:spPr>
          <a:xfrm>
            <a:off x="611623" y="612164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ea typeface="Epilogue" pitchFamily="34" charset="-122"/>
                <a:cs typeface="Epilogue" pitchFamily="34" charset="-120"/>
              </a:rPr>
              <a:t>Elixir-It</a:t>
            </a:r>
            <a:endParaRPr lang="en-US" sz="1750" dirty="0"/>
          </a:p>
        </p:txBody>
      </p:sp>
      <p:sp>
        <p:nvSpPr>
          <p:cNvPr id="22" name="Text 10">
            <a:extLst>
              <a:ext uri="{FF2B5EF4-FFF2-40B4-BE49-F238E27FC236}">
                <a16:creationId xmlns:a16="http://schemas.microsoft.com/office/drawing/2014/main" id="{75C06E89-6E93-7A30-70F7-240E5CE6BF3D}"/>
              </a:ext>
            </a:extLst>
          </p:cNvPr>
          <p:cNvSpPr/>
          <p:nvPr/>
        </p:nvSpPr>
        <p:spPr>
          <a:xfrm>
            <a:off x="611623" y="65638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ea typeface="Epilogue" pitchFamily="34" charset="-122"/>
                <a:cs typeface="Epilogue" pitchFamily="34" charset="-120"/>
              </a:rPr>
              <a:t>EBRAINS-It</a:t>
            </a:r>
            <a:endParaRPr lang="en-US" sz="1750" dirty="0"/>
          </a:p>
        </p:txBody>
      </p:sp>
      <p:sp>
        <p:nvSpPr>
          <p:cNvPr id="23" name="Text 11">
            <a:extLst>
              <a:ext uri="{FF2B5EF4-FFF2-40B4-BE49-F238E27FC236}">
                <a16:creationId xmlns:a16="http://schemas.microsoft.com/office/drawing/2014/main" id="{241FE358-F5CB-FBD6-0E2C-8D6127BC7A18}"/>
              </a:ext>
            </a:extLst>
          </p:cNvPr>
          <p:cNvSpPr/>
          <p:nvPr/>
        </p:nvSpPr>
        <p:spPr>
          <a:xfrm>
            <a:off x="611623" y="700604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ea typeface="Epilogue" pitchFamily="34" charset="-122"/>
                <a:cs typeface="Epilogue" pitchFamily="34" charset="-120"/>
              </a:rPr>
              <a:t>ITACA.SB</a:t>
            </a:r>
            <a:endParaRPr lang="en-US" sz="1750" dirty="0"/>
          </a:p>
        </p:txBody>
      </p:sp>
      <p:sp>
        <p:nvSpPr>
          <p:cNvPr id="24" name="Text 12">
            <a:extLst>
              <a:ext uri="{FF2B5EF4-FFF2-40B4-BE49-F238E27FC236}">
                <a16:creationId xmlns:a16="http://schemas.microsoft.com/office/drawing/2014/main" id="{13A8B095-E5C9-0B57-EF41-EF4724C2404A}"/>
              </a:ext>
            </a:extLst>
          </p:cNvPr>
          <p:cNvSpPr/>
          <p:nvPr/>
        </p:nvSpPr>
        <p:spPr>
          <a:xfrm>
            <a:off x="611623" y="744824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ea typeface="Epilogue" pitchFamily="34" charset="-122"/>
                <a:cs typeface="Epilogue" pitchFamily="34" charset="-120"/>
              </a:rPr>
              <a:t>SEELIFE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74F65-6B31-5AAA-2A6C-475BD99C6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2DC9807-DF52-3FCA-EB0A-17B203E22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3929" y="7180535"/>
            <a:ext cx="2019300" cy="10287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2AEDA4F-0D0E-E41B-0783-68CB96C643A0}"/>
              </a:ext>
            </a:extLst>
          </p:cNvPr>
          <p:cNvGrpSpPr/>
          <p:nvPr/>
        </p:nvGrpSpPr>
        <p:grpSpPr>
          <a:xfrm>
            <a:off x="12452008" y="6154924"/>
            <a:ext cx="2051221" cy="2051221"/>
            <a:chOff x="4547286" y="1346886"/>
            <a:chExt cx="6425513" cy="642551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CC3A70-2BE3-C9FB-1C1A-CD023D4C7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7286" y="1346886"/>
              <a:ext cx="6425513" cy="642551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89EB6B4-E735-417B-6619-4A5DF6B16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998" y="5977268"/>
              <a:ext cx="5054600" cy="905445"/>
            </a:xfrm>
            <a:prstGeom prst="rect">
              <a:avLst/>
            </a:prstGeom>
          </p:spPr>
        </p:pic>
      </p:grp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1E4B344A-C1E9-09C9-29C6-8B567BF24C09}"/>
              </a:ext>
            </a:extLst>
          </p:cNvPr>
          <p:cNvSpPr txBox="1">
            <a:spLocks/>
          </p:cNvSpPr>
          <p:nvPr/>
        </p:nvSpPr>
        <p:spPr>
          <a:xfrm>
            <a:off x="356220" y="1451745"/>
            <a:ext cx="7424163" cy="68236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chemeClr val="bg1"/>
                </a:solidFill>
              </a:rPr>
              <a:t>Nel PE8 Age-</a:t>
            </a:r>
            <a:r>
              <a:rPr lang="it-IT" sz="2000" dirty="0" err="1">
                <a:solidFill>
                  <a:schemeClr val="bg1"/>
                </a:solidFill>
              </a:rPr>
              <a:t>It</a:t>
            </a:r>
            <a:r>
              <a:rPr lang="it-IT" sz="2000" dirty="0">
                <a:solidFill>
                  <a:schemeClr val="bg1"/>
                </a:solidFill>
              </a:rPr>
              <a:t>, il CNR è presente con un finanziamento di 12,9ML€ nel duplice ruolo di </a:t>
            </a:r>
            <a:r>
              <a:rPr lang="it-IT" sz="2000" dirty="0" err="1">
                <a:solidFill>
                  <a:schemeClr val="bg1"/>
                </a:solidFill>
              </a:rPr>
              <a:t>Spoke</a:t>
            </a:r>
            <a:r>
              <a:rPr lang="it-IT" sz="2000" dirty="0">
                <a:solidFill>
                  <a:schemeClr val="bg1"/>
                </a:solidFill>
              </a:rPr>
              <a:t> Leader dello </a:t>
            </a:r>
            <a:r>
              <a:rPr lang="it-IT" sz="2000" dirty="0" err="1">
                <a:solidFill>
                  <a:schemeClr val="bg1"/>
                </a:solidFill>
              </a:rPr>
              <a:t>Spoke</a:t>
            </a:r>
            <a:r>
              <a:rPr lang="it-IT" sz="2000" dirty="0">
                <a:solidFill>
                  <a:schemeClr val="bg1"/>
                </a:solidFill>
              </a:rPr>
              <a:t> 2 e Affiliato negli </a:t>
            </a:r>
            <a:r>
              <a:rPr lang="it-IT" sz="2000" dirty="0" err="1">
                <a:solidFill>
                  <a:schemeClr val="bg1"/>
                </a:solidFill>
              </a:rPr>
              <a:t>Spoke</a:t>
            </a:r>
            <a:r>
              <a:rPr lang="it-IT" sz="2000" dirty="0">
                <a:solidFill>
                  <a:schemeClr val="bg1"/>
                </a:solidFill>
              </a:rPr>
              <a:t> 6, 8 e 9 con il coinvolgimento di 21 Istituti CNR</a:t>
            </a:r>
          </a:p>
          <a:p>
            <a:endParaRPr lang="it-IT" sz="2000" dirty="0">
              <a:solidFill>
                <a:schemeClr val="bg1"/>
              </a:solidFill>
            </a:endParaRPr>
          </a:p>
          <a:p>
            <a:r>
              <a:rPr lang="it-IT" sz="2000" dirty="0">
                <a:solidFill>
                  <a:schemeClr val="bg1"/>
                </a:solidFill>
              </a:rPr>
              <a:t>Nel Centro Nazionale 3 “Gene Therapy and </a:t>
            </a:r>
            <a:r>
              <a:rPr lang="it-IT" sz="2000" dirty="0" err="1">
                <a:solidFill>
                  <a:schemeClr val="bg1"/>
                </a:solidFill>
              </a:rPr>
              <a:t>Drugs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based</a:t>
            </a:r>
            <a:r>
              <a:rPr lang="it-IT" sz="2000" dirty="0">
                <a:solidFill>
                  <a:schemeClr val="bg1"/>
                </a:solidFill>
              </a:rPr>
              <a:t> on </a:t>
            </a:r>
            <a:r>
              <a:rPr lang="it-IT" sz="2000" dirty="0" err="1">
                <a:solidFill>
                  <a:schemeClr val="bg1"/>
                </a:solidFill>
              </a:rPr>
              <a:t>RNAs</a:t>
            </a:r>
            <a:r>
              <a:rPr lang="it-IT" sz="2000" dirty="0">
                <a:solidFill>
                  <a:schemeClr val="bg1"/>
                </a:solidFill>
              </a:rPr>
              <a:t> Technology” il CNR è presente con un finanziamento di 23 ML€ nel duplice ruolo di </a:t>
            </a:r>
            <a:r>
              <a:rPr lang="it-IT" sz="2000" dirty="0" err="1">
                <a:solidFill>
                  <a:schemeClr val="bg1"/>
                </a:solidFill>
              </a:rPr>
              <a:t>spoke</a:t>
            </a:r>
            <a:r>
              <a:rPr lang="it-IT" sz="2000" dirty="0">
                <a:solidFill>
                  <a:schemeClr val="bg1"/>
                </a:solidFill>
              </a:rPr>
              <a:t> leader e affiliato e con il coinvolgimento di 21 istituti da 4 dipartimenti</a:t>
            </a:r>
          </a:p>
          <a:p>
            <a:pPr marL="0" indent="0">
              <a:buFont typeface="Arial" pitchFamily="34" charset="0"/>
              <a:buNone/>
            </a:pPr>
            <a:endParaRPr lang="it-IT" sz="2000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it-IT" sz="2000" dirty="0">
              <a:solidFill>
                <a:schemeClr val="bg1"/>
              </a:solidFill>
            </a:endParaRPr>
          </a:p>
          <a:p>
            <a:r>
              <a:rPr lang="it-IT" sz="2000" dirty="0">
                <a:solidFill>
                  <a:schemeClr val="bg1"/>
                </a:solidFill>
              </a:rPr>
              <a:t>In PE13 INF-ACT il CNR è presente con un finanziamento di 7,96 ML€  E’ Leader dello </a:t>
            </a:r>
            <a:r>
              <a:rPr lang="it-IT" sz="2000" dirty="0" err="1">
                <a:solidFill>
                  <a:schemeClr val="bg1"/>
                </a:solidFill>
              </a:rPr>
              <a:t>Spoke</a:t>
            </a:r>
            <a:r>
              <a:rPr lang="it-IT" sz="2000" dirty="0">
                <a:solidFill>
                  <a:schemeClr val="bg1"/>
                </a:solidFill>
              </a:rPr>
              <a:t> 5 e affiliato agli </a:t>
            </a:r>
            <a:r>
              <a:rPr lang="it-IT" sz="2000" dirty="0" err="1">
                <a:solidFill>
                  <a:schemeClr val="bg1"/>
                </a:solidFill>
              </a:rPr>
              <a:t>Spoke</a:t>
            </a:r>
            <a:r>
              <a:rPr lang="it-IT" sz="2000" dirty="0">
                <a:solidFill>
                  <a:schemeClr val="bg1"/>
                </a:solidFill>
              </a:rPr>
              <a:t> 1, 3 e 4. Complessivamente sono coinvolti 25 istituti CNR di 4 Dipartimenti</a:t>
            </a:r>
          </a:p>
          <a:p>
            <a:pPr marL="0" indent="0">
              <a:buNone/>
            </a:pPr>
            <a:endParaRPr lang="it-IT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sz="2000" dirty="0">
              <a:solidFill>
                <a:schemeClr val="bg1"/>
              </a:solidFill>
            </a:endParaRPr>
          </a:p>
          <a:p>
            <a:r>
              <a:rPr lang="it-IT" sz="2000" dirty="0">
                <a:solidFill>
                  <a:schemeClr val="bg1"/>
                </a:solidFill>
              </a:rPr>
              <a:t>In NBFC il CNR è presente con un finanziamento 108 ML€. E’ Leader degli  </a:t>
            </a:r>
            <a:r>
              <a:rPr lang="it-IT" sz="2000" dirty="0" err="1">
                <a:solidFill>
                  <a:schemeClr val="bg1"/>
                </a:solidFill>
              </a:rPr>
              <a:t>Spoke</a:t>
            </a:r>
            <a:r>
              <a:rPr lang="it-IT" sz="2000" dirty="0">
                <a:solidFill>
                  <a:schemeClr val="bg1"/>
                </a:solidFill>
              </a:rPr>
              <a:t> 2, 4, 6, 8, e affiliato agli </a:t>
            </a:r>
            <a:r>
              <a:rPr lang="it-IT" sz="2000" dirty="0" err="1">
                <a:solidFill>
                  <a:schemeClr val="bg1"/>
                </a:solidFill>
              </a:rPr>
              <a:t>Spoke</a:t>
            </a:r>
            <a:r>
              <a:rPr lang="it-IT" sz="2000" dirty="0">
                <a:solidFill>
                  <a:schemeClr val="bg1"/>
                </a:solidFill>
              </a:rPr>
              <a:t> 1, 3, 4 e 7 Complessivamente sono coinvolti 25 istituti CNR di 5 Dipartimenti.</a:t>
            </a:r>
          </a:p>
        </p:txBody>
      </p:sp>
      <p:sp>
        <p:nvSpPr>
          <p:cNvPr id="6" name="Text 0">
            <a:extLst>
              <a:ext uri="{FF2B5EF4-FFF2-40B4-BE49-F238E27FC236}">
                <a16:creationId xmlns:a16="http://schemas.microsoft.com/office/drawing/2014/main" id="{D537422A-890F-188D-D02C-2050234877A5}"/>
              </a:ext>
            </a:extLst>
          </p:cNvPr>
          <p:cNvSpPr/>
          <p:nvPr/>
        </p:nvSpPr>
        <p:spPr>
          <a:xfrm>
            <a:off x="611623" y="462177"/>
            <a:ext cx="12625648" cy="7290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FFFFFF"/>
                </a:solidFill>
                <a:latin typeface="+mj-lt"/>
                <a:ea typeface="Fraunces Medium" pitchFamily="34" charset="-122"/>
                <a:cs typeface="Fraunces Medium" pitchFamily="34" charset="-120"/>
              </a:rPr>
              <a:t>Aggregazione</a:t>
            </a:r>
            <a:r>
              <a:rPr lang="en-US" sz="4450" dirty="0">
                <a:solidFill>
                  <a:srgbClr val="FFFFFF"/>
                </a:solidFill>
                <a:latin typeface="+mj-lt"/>
                <a:ea typeface="Fraunces Medium" pitchFamily="34" charset="-122"/>
                <a:cs typeface="Fraunces Medium" pitchFamily="34" charset="-120"/>
              </a:rPr>
              <a:t> </a:t>
            </a:r>
            <a:r>
              <a:rPr lang="en-US" sz="4450" dirty="0" err="1">
                <a:solidFill>
                  <a:srgbClr val="FFFFFF"/>
                </a:solidFill>
                <a:latin typeface="+mj-lt"/>
                <a:ea typeface="Fraunces Medium" pitchFamily="34" charset="-122"/>
                <a:cs typeface="Fraunces Medium" pitchFamily="34" charset="-120"/>
              </a:rPr>
              <a:t>Scientifica</a:t>
            </a:r>
            <a:r>
              <a:rPr lang="en-US" sz="4450" dirty="0">
                <a:solidFill>
                  <a:srgbClr val="FFFFFF"/>
                </a:solidFill>
                <a:latin typeface="+mj-lt"/>
                <a:ea typeface="Fraunces Medium" pitchFamily="34" charset="-122"/>
                <a:cs typeface="Fraunces Medium" pitchFamily="34" charset="-120"/>
              </a:rPr>
              <a:t> post-PNRR: </a:t>
            </a:r>
            <a:r>
              <a:rPr lang="en-US" sz="4450" b="1" dirty="0" err="1">
                <a:solidFill>
                  <a:srgbClr val="FFFFFF"/>
                </a:solidFill>
                <a:latin typeface="+mj-lt"/>
                <a:ea typeface="Fraunces Medium" pitchFamily="34" charset="-122"/>
                <a:cs typeface="Fraunces Medium" pitchFamily="34" charset="-120"/>
              </a:rPr>
              <a:t>InnovAging</a:t>
            </a:r>
            <a:endParaRPr lang="en-US" sz="4450" b="1" dirty="0">
              <a:solidFill>
                <a:srgbClr val="FFFFFF"/>
              </a:solidFill>
              <a:latin typeface="+mj-lt"/>
              <a:ea typeface="Fraunces Medium" pitchFamily="34" charset="-122"/>
              <a:cs typeface="Fraunces Medium" pitchFamily="34" charset="-120"/>
            </a:endParaRPr>
          </a:p>
        </p:txBody>
      </p:sp>
      <p:sp>
        <p:nvSpPr>
          <p:cNvPr id="7" name="Text 1">
            <a:extLst>
              <a:ext uri="{FF2B5EF4-FFF2-40B4-BE49-F238E27FC236}">
                <a16:creationId xmlns:a16="http://schemas.microsoft.com/office/drawing/2014/main" id="{588C5C2A-C6B0-B0E1-5AAA-CBBD522216D9}"/>
              </a:ext>
            </a:extLst>
          </p:cNvPr>
          <p:cNvSpPr/>
          <p:nvPr/>
        </p:nvSpPr>
        <p:spPr>
          <a:xfrm>
            <a:off x="611623" y="1126595"/>
            <a:ext cx="13144631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 err="1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Approcci</a:t>
            </a:r>
            <a:r>
              <a:rPr lang="en-US" sz="2000" dirty="0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 </a:t>
            </a:r>
            <a:r>
              <a:rPr lang="en-US" sz="2000" dirty="0" err="1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innovativi</a:t>
            </a:r>
            <a:r>
              <a:rPr lang="en-US" sz="2000" dirty="0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 per la </a:t>
            </a:r>
            <a:r>
              <a:rPr lang="en-US" sz="2000" dirty="0" err="1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comprensione</a:t>
            </a:r>
            <a:r>
              <a:rPr lang="en-US" sz="2000" dirty="0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 e </a:t>
            </a:r>
            <a:r>
              <a:rPr lang="en-US" sz="2000" dirty="0" err="1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trattamento</a:t>
            </a:r>
            <a:r>
              <a:rPr lang="en-US" sz="2000" dirty="0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 </a:t>
            </a:r>
            <a:r>
              <a:rPr lang="en-US" sz="2000" dirty="0" err="1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delle</a:t>
            </a:r>
            <a:r>
              <a:rPr lang="en-US" sz="2000" dirty="0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 </a:t>
            </a:r>
            <a:r>
              <a:rPr lang="en-US" sz="2000" dirty="0" err="1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malattie</a:t>
            </a:r>
            <a:r>
              <a:rPr lang="en-US" sz="2000" dirty="0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 </a:t>
            </a:r>
            <a:r>
              <a:rPr lang="en-US" sz="2000" dirty="0" err="1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dell’invecchiamento</a:t>
            </a:r>
            <a:endParaRPr lang="en-US" sz="2000" dirty="0">
              <a:latin typeface="+mj-lt"/>
            </a:endParaRPr>
          </a:p>
        </p:txBody>
      </p:sp>
      <p:graphicFrame>
        <p:nvGraphicFramePr>
          <p:cNvPr id="21" name="Tabella 5">
            <a:extLst>
              <a:ext uri="{FF2B5EF4-FFF2-40B4-BE49-F238E27FC236}">
                <a16:creationId xmlns:a16="http://schemas.microsoft.com/office/drawing/2014/main" id="{3DBEE497-B2DA-FF3B-860E-FEDFF8383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996871"/>
              </p:ext>
            </p:extLst>
          </p:nvPr>
        </p:nvGraphicFramePr>
        <p:xfrm>
          <a:off x="8318813" y="5023919"/>
          <a:ext cx="5009230" cy="1451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4323">
                  <a:extLst>
                    <a:ext uri="{9D8B030D-6E8A-4147-A177-3AD203B41FA5}">
                      <a16:colId xmlns:a16="http://schemas.microsoft.com/office/drawing/2014/main" val="180146642"/>
                    </a:ext>
                  </a:extLst>
                </a:gridCol>
                <a:gridCol w="583600">
                  <a:extLst>
                    <a:ext uri="{9D8B030D-6E8A-4147-A177-3AD203B41FA5}">
                      <a16:colId xmlns:a16="http://schemas.microsoft.com/office/drawing/2014/main" val="3429501789"/>
                    </a:ext>
                  </a:extLst>
                </a:gridCol>
                <a:gridCol w="1191516">
                  <a:extLst>
                    <a:ext uri="{9D8B030D-6E8A-4147-A177-3AD203B41FA5}">
                      <a16:colId xmlns:a16="http://schemas.microsoft.com/office/drawing/2014/main" val="2785494806"/>
                    </a:ext>
                  </a:extLst>
                </a:gridCol>
                <a:gridCol w="1519791">
                  <a:extLst>
                    <a:ext uri="{9D8B030D-6E8A-4147-A177-3AD203B41FA5}">
                      <a16:colId xmlns:a16="http://schemas.microsoft.com/office/drawing/2014/main" val="2375376884"/>
                    </a:ext>
                  </a:extLst>
                </a:gridCol>
              </a:tblGrid>
              <a:tr h="19407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 dirty="0">
                          <a:effectLst/>
                        </a:rPr>
                        <a:t>CNR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64" marR="7664" marT="7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Spoke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64" marR="7664" marT="7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istituto capofila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64" marR="7664" marT="7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istituti partecipanti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64" marR="7664" marT="7664" marB="0" anchor="ctr"/>
                </a:tc>
                <a:extLst>
                  <a:ext uri="{0D108BD9-81ED-4DB2-BD59-A6C34878D82A}">
                    <a16:rowId xmlns:a16="http://schemas.microsoft.com/office/drawing/2014/main" val="2988964191"/>
                  </a:ext>
                </a:extLst>
              </a:tr>
              <a:tr h="385728">
                <a:tc>
                  <a:txBody>
                    <a:bodyPr/>
                    <a:lstStyle/>
                    <a:p>
                      <a:pPr algn="l" fontAlgn="t"/>
                      <a:r>
                        <a:rPr lang="it-IT" sz="800" u="none" strike="noStrike" dirty="0" err="1">
                          <a:effectLst/>
                        </a:rPr>
                        <a:t>Spoke</a:t>
                      </a:r>
                      <a:r>
                        <a:rPr lang="it-IT" sz="800" u="none" strike="noStrike" dirty="0">
                          <a:effectLst/>
                        </a:rPr>
                        <a:t> Leader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64" marR="7664" marT="76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u="none" strike="noStrike" dirty="0">
                          <a:effectLst/>
                        </a:rPr>
                        <a:t> 5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64" marR="7664" marT="76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u="none" strike="noStrike" dirty="0">
                          <a:effectLst/>
                        </a:rPr>
                        <a:t>IGM 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64" marR="7664" marT="7664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u="none" strike="noStrike" dirty="0">
                          <a:effectLst/>
                        </a:rPr>
                        <a:t> IBB, IBPM, IGM, IEOS, IRIB, ITM, ICB, IC, IPCB/ICCOM, NANO, IBF, ISC, ISPAAM/ISB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64" marR="7664" marT="7664" marB="0"/>
                </a:tc>
                <a:extLst>
                  <a:ext uri="{0D108BD9-81ED-4DB2-BD59-A6C34878D82A}">
                    <a16:rowId xmlns:a16="http://schemas.microsoft.com/office/drawing/2014/main" val="474895873"/>
                  </a:ext>
                </a:extLst>
              </a:tr>
              <a:tr h="290713">
                <a:tc>
                  <a:txBody>
                    <a:bodyPr/>
                    <a:lstStyle/>
                    <a:p>
                      <a:pPr algn="l" fontAlgn="t"/>
                      <a:r>
                        <a:rPr lang="it-IT" sz="800" u="none" strike="noStrike" dirty="0">
                          <a:effectLst/>
                        </a:rPr>
                        <a:t>Affiliato </a:t>
                      </a:r>
                      <a:r>
                        <a:rPr lang="it-IT" sz="800" u="none" strike="noStrike" dirty="0" err="1">
                          <a:effectLst/>
                        </a:rPr>
                        <a:t>spoke</a:t>
                      </a:r>
                      <a:r>
                        <a:rPr lang="it-IT" sz="800" u="none" strike="noStrike" dirty="0">
                          <a:effectLst/>
                        </a:rPr>
                        <a:t> 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64" marR="7664" marT="76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 dirty="0">
                          <a:effectLst/>
                        </a:rPr>
                        <a:t> 1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64" marR="7664" marT="7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 dirty="0">
                          <a:effectLst/>
                        </a:rPr>
                        <a:t>-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64" marR="7664" marT="766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u="none" strike="noStrike" dirty="0">
                          <a:effectLst/>
                        </a:rPr>
                        <a:t> SCITEC/ISMN, ISA, IEOS, IGB, IBBC, IRIB, NANOTEC, IN, IFT, IBPM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64" marR="7664" marT="7664" marB="0" anchor="ctr"/>
                </a:tc>
                <a:extLst>
                  <a:ext uri="{0D108BD9-81ED-4DB2-BD59-A6C34878D82A}">
                    <a16:rowId xmlns:a16="http://schemas.microsoft.com/office/drawing/2014/main" val="3089542878"/>
                  </a:ext>
                </a:extLst>
              </a:tr>
              <a:tr h="1190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Affiliato </a:t>
                      </a:r>
                      <a:r>
                        <a:rPr lang="it-IT" sz="800" u="none" strike="noStrike" dirty="0" err="1">
                          <a:effectLst/>
                        </a:rPr>
                        <a:t>spoke</a:t>
                      </a:r>
                      <a:r>
                        <a:rPr lang="it-IT" sz="800" u="none" strike="noStrike" dirty="0">
                          <a:effectLst/>
                        </a:rPr>
                        <a:t> 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64" marR="7664" marT="7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 dirty="0">
                          <a:effectLst/>
                        </a:rPr>
                        <a:t> 3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64" marR="7664" marT="7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 dirty="0">
                          <a:effectLst/>
                        </a:rPr>
                        <a:t> -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64" marR="7664" marT="766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u="none" strike="noStrike" dirty="0">
                          <a:effectLst/>
                        </a:rPr>
                        <a:t> IBBC, IBBA/ISPA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64" marR="7664" marT="7664" marB="0" anchor="ctr"/>
                </a:tc>
                <a:extLst>
                  <a:ext uri="{0D108BD9-81ED-4DB2-BD59-A6C34878D82A}">
                    <a16:rowId xmlns:a16="http://schemas.microsoft.com/office/drawing/2014/main" val="3113705984"/>
                  </a:ext>
                </a:extLst>
              </a:tr>
              <a:tr h="123689">
                <a:tc>
                  <a:txBody>
                    <a:bodyPr/>
                    <a:lstStyle/>
                    <a:p>
                      <a:pPr algn="l" fontAlgn="t"/>
                      <a:r>
                        <a:rPr lang="it-IT" sz="800" u="none" strike="noStrike" dirty="0">
                          <a:effectLst/>
                        </a:rPr>
                        <a:t>Affiliato </a:t>
                      </a:r>
                      <a:r>
                        <a:rPr lang="it-IT" sz="800" u="none" strike="noStrike" dirty="0" err="1">
                          <a:effectLst/>
                        </a:rPr>
                        <a:t>spoke</a:t>
                      </a:r>
                      <a:r>
                        <a:rPr lang="it-IT" sz="800" u="none" strike="noStrike" dirty="0">
                          <a:effectLst/>
                        </a:rPr>
                        <a:t> 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64" marR="7664" marT="76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 dirty="0">
                          <a:effectLst/>
                        </a:rPr>
                        <a:t> 4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64" marR="7664" marT="7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 dirty="0">
                          <a:effectLst/>
                        </a:rPr>
                        <a:t> -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64" marR="7664" marT="7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 dirty="0">
                          <a:effectLst/>
                        </a:rPr>
                        <a:t>IFT, IBIOM 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64" marR="7664" marT="7664" marB="0" anchor="ctr"/>
                </a:tc>
                <a:extLst>
                  <a:ext uri="{0D108BD9-81ED-4DB2-BD59-A6C34878D82A}">
                    <a16:rowId xmlns:a16="http://schemas.microsoft.com/office/drawing/2014/main" val="2546180921"/>
                  </a:ext>
                </a:extLst>
              </a:tr>
              <a:tr h="119007">
                <a:tc>
                  <a:txBody>
                    <a:bodyPr/>
                    <a:lstStyle/>
                    <a:p>
                      <a:pPr algn="l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64" marR="7664" marT="7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>
                          <a:effectLst/>
                        </a:rPr>
                        <a:t> 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64" marR="7664" marT="7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>
                          <a:effectLst/>
                        </a:rPr>
                        <a:t> 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64" marR="7664" marT="7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 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64" marR="7664" marT="7664" marB="0" anchor="ctr"/>
                </a:tc>
                <a:extLst>
                  <a:ext uri="{0D108BD9-81ED-4DB2-BD59-A6C34878D82A}">
                    <a16:rowId xmlns:a16="http://schemas.microsoft.com/office/drawing/2014/main" val="262319771"/>
                  </a:ext>
                </a:extLst>
              </a:tr>
            </a:tbl>
          </a:graphicData>
        </a:graphic>
      </p:graphicFrame>
      <p:graphicFrame>
        <p:nvGraphicFramePr>
          <p:cNvPr id="23" name="Tabella 5">
            <a:extLst>
              <a:ext uri="{FF2B5EF4-FFF2-40B4-BE49-F238E27FC236}">
                <a16:creationId xmlns:a16="http://schemas.microsoft.com/office/drawing/2014/main" id="{95A93EFA-03D8-BBD8-B972-35E0D2E92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917878"/>
              </p:ext>
            </p:extLst>
          </p:nvPr>
        </p:nvGraphicFramePr>
        <p:xfrm>
          <a:off x="8277861" y="3190282"/>
          <a:ext cx="4959409" cy="1454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7274">
                  <a:extLst>
                    <a:ext uri="{9D8B030D-6E8A-4147-A177-3AD203B41FA5}">
                      <a16:colId xmlns:a16="http://schemas.microsoft.com/office/drawing/2014/main" val="180146642"/>
                    </a:ext>
                  </a:extLst>
                </a:gridCol>
                <a:gridCol w="577795">
                  <a:extLst>
                    <a:ext uri="{9D8B030D-6E8A-4147-A177-3AD203B41FA5}">
                      <a16:colId xmlns:a16="http://schemas.microsoft.com/office/drawing/2014/main" val="3429501789"/>
                    </a:ext>
                  </a:extLst>
                </a:gridCol>
                <a:gridCol w="1179665">
                  <a:extLst>
                    <a:ext uri="{9D8B030D-6E8A-4147-A177-3AD203B41FA5}">
                      <a16:colId xmlns:a16="http://schemas.microsoft.com/office/drawing/2014/main" val="2785494806"/>
                    </a:ext>
                  </a:extLst>
                </a:gridCol>
                <a:gridCol w="1504675">
                  <a:extLst>
                    <a:ext uri="{9D8B030D-6E8A-4147-A177-3AD203B41FA5}">
                      <a16:colId xmlns:a16="http://schemas.microsoft.com/office/drawing/2014/main" val="2375376884"/>
                    </a:ext>
                  </a:extLst>
                </a:gridCol>
              </a:tblGrid>
              <a:tr h="14793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CNR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Spoke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istituto capofila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istituti partecipanti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8964191"/>
                  </a:ext>
                </a:extLst>
              </a:tr>
              <a:tr h="232474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>
                          <a:effectLst/>
                        </a:rPr>
                        <a:t>Spoke leader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u="none" strike="noStrike" dirty="0">
                          <a:effectLst/>
                        </a:rPr>
                        <a:t> 6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u="none" strike="noStrike" dirty="0">
                          <a:effectLst/>
                        </a:rPr>
                        <a:t>IGM 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>
                          <a:effectLst/>
                        </a:rPr>
                        <a:t> IGM, IBF, IFC, IC, IBFM, IGB,IEOS,IBB, NANO, ICB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74895873"/>
                  </a:ext>
                </a:extLst>
              </a:tr>
              <a:tr h="169072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>
                          <a:effectLst/>
                        </a:rPr>
                        <a:t>Affiliato spoke 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 2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La Sapienza 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 IASI, IPCB, IEOS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9542878"/>
                  </a:ext>
                </a:extLst>
              </a:tr>
              <a:tr h="14793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Affiliato spoke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 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IIT 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 IGB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3705984"/>
                  </a:ext>
                </a:extLst>
              </a:tr>
              <a:tr h="147938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>
                          <a:effectLst/>
                        </a:rPr>
                        <a:t>Affiliato spoke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 7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 UNI-Bari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IOM, ICCOM,SCITEC, ITB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6180921"/>
                  </a:ext>
                </a:extLst>
              </a:tr>
              <a:tr h="14793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Affiliato spoke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 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UNI-Napoli 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 IN, IRIB, ISTEC, IPCB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319771"/>
                  </a:ext>
                </a:extLst>
              </a:tr>
              <a:tr h="14793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Affiliato spoke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IRGB, IN, IGB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8475479"/>
                  </a:ext>
                </a:extLst>
              </a:tr>
              <a:tr h="14793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Affiliato spoke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Bambin </a:t>
                      </a:r>
                      <a:r>
                        <a:rPr lang="it-I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Gesu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Nanotec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2062159"/>
                  </a:ext>
                </a:extLst>
              </a:tr>
            </a:tbl>
          </a:graphicData>
        </a:graphic>
      </p:graphicFrame>
      <p:graphicFrame>
        <p:nvGraphicFramePr>
          <p:cNvPr id="3" name="Tabella 9">
            <a:extLst>
              <a:ext uri="{FF2B5EF4-FFF2-40B4-BE49-F238E27FC236}">
                <a16:creationId xmlns:a16="http://schemas.microsoft.com/office/drawing/2014/main" id="{6D3B2471-484F-C50F-D8B5-DA04E00B6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068520"/>
              </p:ext>
            </p:extLst>
          </p:nvPr>
        </p:nvGraphicFramePr>
        <p:xfrm>
          <a:off x="8309782" y="6586535"/>
          <a:ext cx="5017789" cy="1604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7041">
                  <a:extLst>
                    <a:ext uri="{9D8B030D-6E8A-4147-A177-3AD203B41FA5}">
                      <a16:colId xmlns:a16="http://schemas.microsoft.com/office/drawing/2014/main" val="2504678386"/>
                    </a:ext>
                  </a:extLst>
                </a:gridCol>
                <a:gridCol w="803280">
                  <a:extLst>
                    <a:ext uri="{9D8B030D-6E8A-4147-A177-3AD203B41FA5}">
                      <a16:colId xmlns:a16="http://schemas.microsoft.com/office/drawing/2014/main" val="3813348854"/>
                    </a:ext>
                  </a:extLst>
                </a:gridCol>
                <a:gridCol w="890122">
                  <a:extLst>
                    <a:ext uri="{9D8B030D-6E8A-4147-A177-3AD203B41FA5}">
                      <a16:colId xmlns:a16="http://schemas.microsoft.com/office/drawing/2014/main" val="4248138209"/>
                    </a:ext>
                  </a:extLst>
                </a:gridCol>
                <a:gridCol w="1997346">
                  <a:extLst>
                    <a:ext uri="{9D8B030D-6E8A-4147-A177-3AD203B41FA5}">
                      <a16:colId xmlns:a16="http://schemas.microsoft.com/office/drawing/2014/main" val="3361157528"/>
                    </a:ext>
                  </a:extLst>
                </a:gridCol>
              </a:tblGrid>
              <a:tr h="16405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effectLst/>
                        </a:rPr>
                        <a:t>CNR</a:t>
                      </a:r>
                      <a:endParaRPr lang="it-IT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effectLst/>
                        </a:rPr>
                        <a:t>Spoke</a:t>
                      </a:r>
                      <a:endParaRPr lang="it-IT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u="none" strike="noStrike">
                          <a:effectLst/>
                        </a:rPr>
                        <a:t>istituto capofila </a:t>
                      </a:r>
                      <a:endParaRPr lang="it-IT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u="none" strike="noStrike">
                          <a:effectLst/>
                        </a:rPr>
                        <a:t>istituti partecipanti</a:t>
                      </a:r>
                      <a:endParaRPr lang="it-IT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ctr"/>
                </a:tc>
                <a:extLst>
                  <a:ext uri="{0D108BD9-81ED-4DB2-BD59-A6C34878D82A}">
                    <a16:rowId xmlns:a16="http://schemas.microsoft.com/office/drawing/2014/main" val="2699708754"/>
                  </a:ext>
                </a:extLst>
              </a:tr>
              <a:tr h="209755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u="none" strike="noStrike" dirty="0" err="1">
                          <a:effectLst/>
                        </a:rPr>
                        <a:t>Spoke</a:t>
                      </a:r>
                      <a:r>
                        <a:rPr lang="it-IT" sz="900" u="none" strike="noStrike" dirty="0">
                          <a:effectLst/>
                        </a:rPr>
                        <a:t> Leader</a:t>
                      </a:r>
                      <a:endParaRPr lang="it-IT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u="none" strike="noStrike" dirty="0">
                          <a:effectLst/>
                        </a:rPr>
                        <a:t>2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effectLst/>
                        </a:rPr>
                        <a:t>IRBIM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900" u="none" strike="noStrike">
                          <a:effectLst/>
                        </a:rPr>
                        <a:t>IRBIM, ISP, ISMED, ISPA, ISMAR, ISTI, IBF, IRPPS, IAS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/>
                </a:tc>
                <a:extLst>
                  <a:ext uri="{0D108BD9-81ED-4DB2-BD59-A6C34878D82A}">
                    <a16:rowId xmlns:a16="http://schemas.microsoft.com/office/drawing/2014/main" val="1329009325"/>
                  </a:ext>
                </a:extLst>
              </a:tr>
              <a:tr h="133480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u="none" strike="noStrike">
                          <a:effectLst/>
                        </a:rPr>
                        <a:t>Spoke Leader</a:t>
                      </a:r>
                      <a:endParaRPr lang="it-IT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effectLst/>
                        </a:rPr>
                        <a:t>4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effectLst/>
                        </a:rPr>
                        <a:t>iRET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u="none" strike="noStrike">
                          <a:effectLst/>
                        </a:rPr>
                        <a:t>IRET, IGG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ctr"/>
                </a:tc>
                <a:extLst>
                  <a:ext uri="{0D108BD9-81ED-4DB2-BD59-A6C34878D82A}">
                    <a16:rowId xmlns:a16="http://schemas.microsoft.com/office/drawing/2014/main" val="2085029435"/>
                  </a:ext>
                </a:extLst>
              </a:tr>
              <a:tr h="222467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effectLst/>
                        </a:rPr>
                        <a:t>Spoke Leader</a:t>
                      </a:r>
                      <a:endParaRPr lang="it-IT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effectLst/>
                        </a:rPr>
                        <a:t>6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effectLst/>
                        </a:rPr>
                        <a:t>IBSBC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900" u="none" strike="noStrike">
                          <a:effectLst/>
                        </a:rPr>
                        <a:t>IBSBC, IBPM, ICB, IGB, IIA, IMAA, IRET, ITB, SCITEC, ISAC, IEOMI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/>
                </a:tc>
                <a:extLst>
                  <a:ext uri="{0D108BD9-81ED-4DB2-BD59-A6C34878D82A}">
                    <a16:rowId xmlns:a16="http://schemas.microsoft.com/office/drawing/2014/main" val="678231820"/>
                  </a:ext>
                </a:extLst>
              </a:tr>
              <a:tr h="133480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u="none" strike="noStrike">
                          <a:effectLst/>
                        </a:rPr>
                        <a:t>Spoke Leader</a:t>
                      </a:r>
                      <a:endParaRPr lang="it-IT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effectLst/>
                        </a:rPr>
                        <a:t>8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effectLst/>
                        </a:rPr>
                        <a:t>UVR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u="none" strike="noStrike">
                          <a:effectLst/>
                        </a:rPr>
                        <a:t> UVR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ctr"/>
                </a:tc>
                <a:extLst>
                  <a:ext uri="{0D108BD9-81ED-4DB2-BD59-A6C34878D82A}">
                    <a16:rowId xmlns:a16="http://schemas.microsoft.com/office/drawing/2014/main" val="3454418579"/>
                  </a:ext>
                </a:extLst>
              </a:tr>
              <a:tr h="133480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u="none" strike="noStrike">
                          <a:effectLst/>
                        </a:rPr>
                        <a:t>Affiliato spoke </a:t>
                      </a:r>
                      <a:endParaRPr lang="it-IT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effectLst/>
                        </a:rPr>
                        <a:t>1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effectLst/>
                        </a:rPr>
                        <a:t>IAS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900" u="none" strike="noStrike">
                          <a:effectLst/>
                        </a:rPr>
                        <a:t>IAS, ISMAR, ISP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/>
                </a:tc>
                <a:extLst>
                  <a:ext uri="{0D108BD9-81ED-4DB2-BD59-A6C34878D82A}">
                    <a16:rowId xmlns:a16="http://schemas.microsoft.com/office/drawing/2014/main" val="3210070114"/>
                  </a:ext>
                </a:extLst>
              </a:tr>
              <a:tr h="133480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u="none" strike="noStrike">
                          <a:effectLst/>
                        </a:rPr>
                        <a:t>Affiliato spoke </a:t>
                      </a:r>
                      <a:endParaRPr lang="it-IT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effectLst/>
                        </a:rPr>
                        <a:t>3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effectLst/>
                        </a:rPr>
                        <a:t>IRSA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u="none" strike="noStrike">
                          <a:effectLst/>
                        </a:rPr>
                        <a:t>IRSA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ctr"/>
                </a:tc>
                <a:extLst>
                  <a:ext uri="{0D108BD9-81ED-4DB2-BD59-A6C34878D82A}">
                    <a16:rowId xmlns:a16="http://schemas.microsoft.com/office/drawing/2014/main" val="55083127"/>
                  </a:ext>
                </a:extLst>
              </a:tr>
              <a:tr h="133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effectLst/>
                        </a:rPr>
                        <a:t>Affiliato spoke</a:t>
                      </a:r>
                      <a:endParaRPr lang="it-IT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effectLst/>
                        </a:rPr>
                        <a:t>5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effectLst/>
                        </a:rPr>
                        <a:t>IRET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u="none" strike="noStrike">
                          <a:effectLst/>
                        </a:rPr>
                        <a:t>IRET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ctr"/>
                </a:tc>
                <a:extLst>
                  <a:ext uri="{0D108BD9-81ED-4DB2-BD59-A6C34878D82A}">
                    <a16:rowId xmlns:a16="http://schemas.microsoft.com/office/drawing/2014/main" val="3923744337"/>
                  </a:ext>
                </a:extLst>
              </a:tr>
              <a:tr h="133480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u="none" strike="noStrike" dirty="0">
                          <a:effectLst/>
                        </a:rPr>
                        <a:t>Affiliato </a:t>
                      </a:r>
                      <a:r>
                        <a:rPr lang="it-IT" sz="900" u="none" strike="noStrike" dirty="0" err="1">
                          <a:effectLst/>
                        </a:rPr>
                        <a:t>spoke</a:t>
                      </a:r>
                      <a:r>
                        <a:rPr lang="it-IT" sz="900" u="none" strike="noStrike" dirty="0">
                          <a:effectLst/>
                        </a:rPr>
                        <a:t> </a:t>
                      </a:r>
                      <a:endParaRPr lang="it-IT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effectLst/>
                        </a:rPr>
                        <a:t>7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effectLst/>
                        </a:rPr>
                        <a:t>IAS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u="none" strike="noStrike" dirty="0">
                          <a:effectLst/>
                        </a:rPr>
                        <a:t>IAS, IGAG, IREA, IRET, ISM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ctr"/>
                </a:tc>
                <a:extLst>
                  <a:ext uri="{0D108BD9-81ED-4DB2-BD59-A6C34878D82A}">
                    <a16:rowId xmlns:a16="http://schemas.microsoft.com/office/drawing/2014/main" val="804233586"/>
                  </a:ext>
                </a:extLst>
              </a:tr>
            </a:tbl>
          </a:graphicData>
        </a:graphic>
      </p:graphicFrame>
      <p:graphicFrame>
        <p:nvGraphicFramePr>
          <p:cNvPr id="4" name="Tabella 5">
            <a:extLst>
              <a:ext uri="{FF2B5EF4-FFF2-40B4-BE49-F238E27FC236}">
                <a16:creationId xmlns:a16="http://schemas.microsoft.com/office/drawing/2014/main" id="{4D27C328-61B3-0DF7-C8DA-3FA83666D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0083"/>
              </p:ext>
            </p:extLst>
          </p:nvPr>
        </p:nvGraphicFramePr>
        <p:xfrm>
          <a:off x="8318813" y="1540106"/>
          <a:ext cx="4918456" cy="1369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3258">
                  <a:extLst>
                    <a:ext uri="{9D8B030D-6E8A-4147-A177-3AD203B41FA5}">
                      <a16:colId xmlns:a16="http://schemas.microsoft.com/office/drawing/2014/main" val="180146642"/>
                    </a:ext>
                  </a:extLst>
                </a:gridCol>
                <a:gridCol w="573024">
                  <a:extLst>
                    <a:ext uri="{9D8B030D-6E8A-4147-A177-3AD203B41FA5}">
                      <a16:colId xmlns:a16="http://schemas.microsoft.com/office/drawing/2014/main" val="3429501789"/>
                    </a:ext>
                  </a:extLst>
                </a:gridCol>
                <a:gridCol w="1169924">
                  <a:extLst>
                    <a:ext uri="{9D8B030D-6E8A-4147-A177-3AD203B41FA5}">
                      <a16:colId xmlns:a16="http://schemas.microsoft.com/office/drawing/2014/main" val="2785494806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2375376884"/>
                    </a:ext>
                  </a:extLst>
                </a:gridCol>
              </a:tblGrid>
              <a:tr h="18802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CNR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Spoke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istituto capofila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istituti partecipanti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54" marR="8954" marT="8954" marB="0" anchor="ctr"/>
                </a:tc>
                <a:extLst>
                  <a:ext uri="{0D108BD9-81ED-4DB2-BD59-A6C34878D82A}">
                    <a16:rowId xmlns:a16="http://schemas.microsoft.com/office/drawing/2014/main" val="2988964191"/>
                  </a:ext>
                </a:extLst>
              </a:tr>
              <a:tr h="295466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>
                          <a:effectLst/>
                        </a:rPr>
                        <a:t>Spoke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54" marR="8954" marT="89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 u="none" strike="noStrike" dirty="0">
                          <a:effectLst/>
                        </a:rPr>
                        <a:t> 2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54" marR="8954" marT="89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 u="none" strike="noStrike" dirty="0">
                          <a:effectLst/>
                        </a:rPr>
                        <a:t>IGM 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54" marR="8954" marT="89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effectLst/>
                        </a:rPr>
                        <a:t> IEOMI- IFC-IBPM-IGB-IRIB-IRGB-IN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54" marR="8954" marT="8954" marB="0"/>
                </a:tc>
                <a:extLst>
                  <a:ext uri="{0D108BD9-81ED-4DB2-BD59-A6C34878D82A}">
                    <a16:rowId xmlns:a16="http://schemas.microsoft.com/office/drawing/2014/main" val="474895873"/>
                  </a:ext>
                </a:extLst>
              </a:tr>
              <a:tr h="214884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effectLst/>
                        </a:rPr>
                        <a:t>Affiliato </a:t>
                      </a:r>
                      <a:r>
                        <a:rPr lang="it-IT" sz="900" u="none" strike="noStrike" dirty="0" err="1">
                          <a:effectLst/>
                        </a:rPr>
                        <a:t>spoke</a:t>
                      </a:r>
                      <a:r>
                        <a:rPr lang="it-IT" sz="900" u="none" strike="noStrike" dirty="0">
                          <a:effectLst/>
                        </a:rPr>
                        <a:t> 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54" marR="8954" marT="895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 6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 -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IRPPS – IRCRES-ISMED</a:t>
                      </a:r>
                    </a:p>
                  </a:txBody>
                  <a:tcPr marL="8954" marR="8954" marT="8954" marB="0" anchor="ctr"/>
                </a:tc>
                <a:extLst>
                  <a:ext uri="{0D108BD9-81ED-4DB2-BD59-A6C34878D82A}">
                    <a16:rowId xmlns:a16="http://schemas.microsoft.com/office/drawing/2014/main" val="3089542878"/>
                  </a:ext>
                </a:extLst>
              </a:tr>
              <a:tr h="2954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Affiliato </a:t>
                      </a:r>
                      <a:r>
                        <a:rPr lang="it-IT" sz="900" u="none" strike="noStrike" dirty="0" err="1">
                          <a:effectLst/>
                        </a:rPr>
                        <a:t>spoke</a:t>
                      </a:r>
                      <a:r>
                        <a:rPr lang="it-IT" sz="900" u="none" strike="noStrike" dirty="0">
                          <a:effectLst/>
                        </a:rPr>
                        <a:t>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 8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 -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 IMM-IN-ISTC-ISPA-ILC-ICAR-IFAC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54" marR="8954" marT="8954" marB="0" anchor="ctr"/>
                </a:tc>
                <a:extLst>
                  <a:ext uri="{0D108BD9-81ED-4DB2-BD59-A6C34878D82A}">
                    <a16:rowId xmlns:a16="http://schemas.microsoft.com/office/drawing/2014/main" val="3113705984"/>
                  </a:ext>
                </a:extLst>
              </a:tr>
              <a:tr h="188024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effectLst/>
                        </a:rPr>
                        <a:t>Affiliato </a:t>
                      </a:r>
                      <a:r>
                        <a:rPr lang="it-IT" sz="900" u="none" strike="noStrike" dirty="0" err="1">
                          <a:effectLst/>
                        </a:rPr>
                        <a:t>spoke</a:t>
                      </a:r>
                      <a:r>
                        <a:rPr lang="it-IT" sz="900" u="none" strike="noStrike" dirty="0">
                          <a:effectLst/>
                        </a:rPr>
                        <a:t>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54" marR="8954" marT="895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 9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 -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IMM-STIIMA-ISTI-IFN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54" marR="8954" marT="8954" marB="0" anchor="ctr"/>
                </a:tc>
                <a:extLst>
                  <a:ext uri="{0D108BD9-81ED-4DB2-BD59-A6C34878D82A}">
                    <a16:rowId xmlns:a16="http://schemas.microsoft.com/office/drawing/2014/main" val="2546180921"/>
                  </a:ext>
                </a:extLst>
              </a:tr>
              <a:tr h="1880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Affiliato spoke xx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54" marR="8954" marT="89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954" marR="8954" marT="8954" marB="0" anchor="ctr"/>
                </a:tc>
                <a:extLst>
                  <a:ext uri="{0D108BD9-81ED-4DB2-BD59-A6C34878D82A}">
                    <a16:rowId xmlns:a16="http://schemas.microsoft.com/office/drawing/2014/main" val="262319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107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F8BB2B3-A9E6-7BFF-DECA-CE5B8A8EF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A296F4-BDE9-3ECF-E713-A1BB9EAED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3929" y="7180535"/>
            <a:ext cx="2019300" cy="10287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63A14A9-1A0E-F3CC-C4C3-4A16737F7B7B}"/>
              </a:ext>
            </a:extLst>
          </p:cNvPr>
          <p:cNvGrpSpPr/>
          <p:nvPr/>
        </p:nvGrpSpPr>
        <p:grpSpPr>
          <a:xfrm>
            <a:off x="12452008" y="6154924"/>
            <a:ext cx="2051221" cy="2051221"/>
            <a:chOff x="4547286" y="1346886"/>
            <a:chExt cx="6425513" cy="642551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337C14E-E3FF-D127-EA71-33B333BD4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7286" y="1346886"/>
              <a:ext cx="6425513" cy="642551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350623-E7FE-54A2-0A0D-1284DAC42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998" y="5977268"/>
              <a:ext cx="5054600" cy="905445"/>
            </a:xfrm>
            <a:prstGeom prst="rect">
              <a:avLst/>
            </a:prstGeom>
          </p:spPr>
        </p:pic>
      </p:grpSp>
      <p:sp>
        <p:nvSpPr>
          <p:cNvPr id="6" name="Text 0">
            <a:extLst>
              <a:ext uri="{FF2B5EF4-FFF2-40B4-BE49-F238E27FC236}">
                <a16:creationId xmlns:a16="http://schemas.microsoft.com/office/drawing/2014/main" id="{F6A2B776-78AE-A2BD-3C84-CDBF741BCCF6}"/>
              </a:ext>
            </a:extLst>
          </p:cNvPr>
          <p:cNvSpPr/>
          <p:nvPr/>
        </p:nvSpPr>
        <p:spPr>
          <a:xfrm>
            <a:off x="611623" y="462177"/>
            <a:ext cx="12625648" cy="7290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FFFFFF"/>
                </a:solidFill>
                <a:latin typeface="+mj-lt"/>
                <a:ea typeface="Fraunces Medium" pitchFamily="34" charset="-122"/>
                <a:cs typeface="Fraunces Medium" pitchFamily="34" charset="-120"/>
              </a:rPr>
              <a:t>Aggregazione</a:t>
            </a:r>
            <a:r>
              <a:rPr lang="en-US" sz="4450" dirty="0">
                <a:solidFill>
                  <a:srgbClr val="FFFFFF"/>
                </a:solidFill>
                <a:latin typeface="+mj-lt"/>
                <a:ea typeface="Fraunces Medium" pitchFamily="34" charset="-122"/>
                <a:cs typeface="Fraunces Medium" pitchFamily="34" charset="-120"/>
              </a:rPr>
              <a:t> </a:t>
            </a:r>
            <a:r>
              <a:rPr lang="en-US" sz="4450" dirty="0" err="1">
                <a:solidFill>
                  <a:srgbClr val="FFFFFF"/>
                </a:solidFill>
                <a:latin typeface="+mj-lt"/>
                <a:ea typeface="Fraunces Medium" pitchFamily="34" charset="-122"/>
                <a:cs typeface="Fraunces Medium" pitchFamily="34" charset="-120"/>
              </a:rPr>
              <a:t>Scientifica</a:t>
            </a:r>
            <a:r>
              <a:rPr lang="en-US" sz="4450" dirty="0">
                <a:solidFill>
                  <a:srgbClr val="FFFFFF"/>
                </a:solidFill>
                <a:latin typeface="+mj-lt"/>
                <a:ea typeface="Fraunces Medium" pitchFamily="34" charset="-122"/>
                <a:cs typeface="Fraunces Medium" pitchFamily="34" charset="-120"/>
              </a:rPr>
              <a:t> post-PNRR: </a:t>
            </a:r>
            <a:r>
              <a:rPr lang="en-US" sz="4450" b="1" dirty="0" err="1">
                <a:solidFill>
                  <a:srgbClr val="FFFFFF"/>
                </a:solidFill>
                <a:latin typeface="+mj-lt"/>
                <a:ea typeface="Fraunces Medium" pitchFamily="34" charset="-122"/>
                <a:cs typeface="Fraunces Medium" pitchFamily="34" charset="-120"/>
              </a:rPr>
              <a:t>InnovAging</a:t>
            </a:r>
            <a:endParaRPr lang="en-US" sz="4450" b="1" dirty="0">
              <a:solidFill>
                <a:srgbClr val="FFFFFF"/>
              </a:solidFill>
              <a:latin typeface="+mj-lt"/>
              <a:ea typeface="Fraunces Medium" pitchFamily="34" charset="-122"/>
              <a:cs typeface="Fraunces Medium" pitchFamily="34" charset="-120"/>
            </a:endParaRPr>
          </a:p>
        </p:txBody>
      </p:sp>
      <p:sp>
        <p:nvSpPr>
          <p:cNvPr id="7" name="Text 1">
            <a:extLst>
              <a:ext uri="{FF2B5EF4-FFF2-40B4-BE49-F238E27FC236}">
                <a16:creationId xmlns:a16="http://schemas.microsoft.com/office/drawing/2014/main" id="{58A1CCCA-CCC8-9224-4F2F-604E11FCD18A}"/>
              </a:ext>
            </a:extLst>
          </p:cNvPr>
          <p:cNvSpPr/>
          <p:nvPr/>
        </p:nvSpPr>
        <p:spPr>
          <a:xfrm>
            <a:off x="611623" y="1126595"/>
            <a:ext cx="13144631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 err="1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Approcci</a:t>
            </a:r>
            <a:r>
              <a:rPr lang="en-US" sz="2000" dirty="0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 </a:t>
            </a:r>
            <a:r>
              <a:rPr lang="en-US" sz="2000" dirty="0" err="1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innovativi</a:t>
            </a:r>
            <a:r>
              <a:rPr lang="en-US" sz="2000" dirty="0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 per la </a:t>
            </a:r>
            <a:r>
              <a:rPr lang="en-US" sz="2000" dirty="0" err="1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comprensione</a:t>
            </a:r>
            <a:r>
              <a:rPr lang="en-US" sz="2000" dirty="0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 e </a:t>
            </a:r>
            <a:r>
              <a:rPr lang="en-US" sz="2000" dirty="0" err="1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trattamento</a:t>
            </a:r>
            <a:r>
              <a:rPr lang="en-US" sz="2000" dirty="0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 </a:t>
            </a:r>
            <a:r>
              <a:rPr lang="en-US" sz="2000" dirty="0" err="1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delle</a:t>
            </a:r>
            <a:r>
              <a:rPr lang="en-US" sz="2000" dirty="0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 </a:t>
            </a:r>
            <a:r>
              <a:rPr lang="en-US" sz="2000" dirty="0" err="1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malattie</a:t>
            </a:r>
            <a:r>
              <a:rPr lang="en-US" sz="2000" dirty="0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 </a:t>
            </a:r>
            <a:r>
              <a:rPr lang="en-US" sz="2000" dirty="0" err="1">
                <a:solidFill>
                  <a:srgbClr val="EBECEF"/>
                </a:solidFill>
                <a:latin typeface="+mj-lt"/>
                <a:ea typeface="Epilogue" pitchFamily="34" charset="-122"/>
                <a:cs typeface="Epilogue" pitchFamily="34" charset="-120"/>
              </a:rPr>
              <a:t>dell’invecchiamento</a:t>
            </a:r>
            <a:endParaRPr lang="en-US" sz="20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4C1E99-F124-E9D4-B4E3-AC26FFB4CFDA}"/>
              </a:ext>
            </a:extLst>
          </p:cNvPr>
          <p:cNvSpPr txBox="1"/>
          <p:nvPr/>
        </p:nvSpPr>
        <p:spPr>
          <a:xfrm>
            <a:off x="611623" y="2260600"/>
            <a:ext cx="896495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PE 8: 13 </a:t>
            </a:r>
            <a:r>
              <a:rPr lang="en-GB" dirty="0" err="1">
                <a:solidFill>
                  <a:schemeClr val="bg1"/>
                </a:solidFill>
              </a:rPr>
              <a:t>pubblicazioni</a:t>
            </a:r>
            <a:r>
              <a:rPr lang="en-GB" dirty="0">
                <a:solidFill>
                  <a:schemeClr val="bg1"/>
                </a:solidFill>
              </a:rPr>
              <a:t> per </a:t>
            </a:r>
            <a:r>
              <a:rPr lang="en-GB" dirty="0" err="1">
                <a:solidFill>
                  <a:schemeClr val="bg1"/>
                </a:solidFill>
              </a:rPr>
              <a:t>ambito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disciplinare</a:t>
            </a:r>
            <a:r>
              <a:rPr lang="en-GB" dirty="0">
                <a:solidFill>
                  <a:schemeClr val="bg1"/>
                </a:solidFill>
              </a:rPr>
              <a:t> e 10  </a:t>
            </a:r>
            <a:r>
              <a:rPr lang="en-GB" dirty="0" err="1">
                <a:solidFill>
                  <a:schemeClr val="bg1"/>
                </a:solidFill>
              </a:rPr>
              <a:t>ricercatori</a:t>
            </a:r>
            <a:r>
              <a:rPr lang="en-GB" dirty="0">
                <a:solidFill>
                  <a:schemeClr val="bg1"/>
                </a:solidFill>
              </a:rPr>
              <a:t>/</a:t>
            </a:r>
            <a:r>
              <a:rPr lang="en-GB" dirty="0" err="1">
                <a:solidFill>
                  <a:schemeClr val="bg1"/>
                </a:solidFill>
              </a:rPr>
              <a:t>tecnologi</a:t>
            </a:r>
            <a:r>
              <a:rPr lang="en-GB" dirty="0">
                <a:solidFill>
                  <a:schemeClr val="bg1"/>
                </a:solidFill>
              </a:rPr>
              <a:t> TD e </a:t>
            </a:r>
            <a:r>
              <a:rPr lang="en-GB" dirty="0" err="1">
                <a:solidFill>
                  <a:schemeClr val="bg1"/>
                </a:solidFill>
              </a:rPr>
              <a:t>AdR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coinvolti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PE 13: 35 </a:t>
            </a:r>
            <a:r>
              <a:rPr lang="en-GB" dirty="0" err="1">
                <a:solidFill>
                  <a:schemeClr val="bg1"/>
                </a:solidFill>
              </a:rPr>
              <a:t>pubblicazioni</a:t>
            </a:r>
            <a:r>
              <a:rPr lang="en-GB" dirty="0">
                <a:solidFill>
                  <a:schemeClr val="bg1"/>
                </a:solidFill>
              </a:rPr>
              <a:t> per </a:t>
            </a:r>
            <a:r>
              <a:rPr lang="en-GB" dirty="0" err="1">
                <a:solidFill>
                  <a:schemeClr val="bg1"/>
                </a:solidFill>
              </a:rPr>
              <a:t>ambito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disciplinare</a:t>
            </a:r>
            <a:r>
              <a:rPr lang="en-GB" dirty="0">
                <a:solidFill>
                  <a:schemeClr val="bg1"/>
                </a:solidFill>
              </a:rPr>
              <a:t> e 10  </a:t>
            </a:r>
            <a:r>
              <a:rPr lang="en-GB" dirty="0" err="1">
                <a:solidFill>
                  <a:schemeClr val="bg1"/>
                </a:solidFill>
              </a:rPr>
              <a:t>ricercatori</a:t>
            </a:r>
            <a:r>
              <a:rPr lang="en-GB" dirty="0">
                <a:solidFill>
                  <a:schemeClr val="bg1"/>
                </a:solidFill>
              </a:rPr>
              <a:t>/</a:t>
            </a:r>
            <a:r>
              <a:rPr lang="en-GB" dirty="0" err="1">
                <a:solidFill>
                  <a:schemeClr val="bg1"/>
                </a:solidFill>
              </a:rPr>
              <a:t>tecnologi</a:t>
            </a:r>
            <a:r>
              <a:rPr lang="en-GB" dirty="0">
                <a:solidFill>
                  <a:schemeClr val="bg1"/>
                </a:solidFill>
              </a:rPr>
              <a:t> TD e </a:t>
            </a:r>
            <a:r>
              <a:rPr lang="en-GB" dirty="0" err="1">
                <a:solidFill>
                  <a:schemeClr val="bg1"/>
                </a:solidFill>
              </a:rPr>
              <a:t>AdR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coinvolti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CN 3: 17 </a:t>
            </a:r>
            <a:r>
              <a:rPr lang="en-GB" dirty="0" err="1">
                <a:solidFill>
                  <a:schemeClr val="bg1"/>
                </a:solidFill>
              </a:rPr>
              <a:t>pubblicazioni</a:t>
            </a:r>
            <a:r>
              <a:rPr lang="en-GB" dirty="0">
                <a:solidFill>
                  <a:schemeClr val="bg1"/>
                </a:solidFill>
              </a:rPr>
              <a:t> per </a:t>
            </a:r>
            <a:r>
              <a:rPr lang="en-GB" dirty="0" err="1">
                <a:solidFill>
                  <a:schemeClr val="bg1"/>
                </a:solidFill>
              </a:rPr>
              <a:t>ambito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disciplinare</a:t>
            </a:r>
            <a:r>
              <a:rPr lang="en-GB" dirty="0">
                <a:solidFill>
                  <a:schemeClr val="bg1"/>
                </a:solidFill>
              </a:rPr>
              <a:t> e 12  </a:t>
            </a:r>
            <a:r>
              <a:rPr lang="en-GB" dirty="0" err="1">
                <a:solidFill>
                  <a:schemeClr val="bg1"/>
                </a:solidFill>
              </a:rPr>
              <a:t>ricercatori</a:t>
            </a:r>
            <a:r>
              <a:rPr lang="en-GB" dirty="0">
                <a:solidFill>
                  <a:schemeClr val="bg1"/>
                </a:solidFill>
              </a:rPr>
              <a:t>/</a:t>
            </a:r>
            <a:r>
              <a:rPr lang="en-GB" dirty="0" err="1">
                <a:solidFill>
                  <a:schemeClr val="bg1"/>
                </a:solidFill>
              </a:rPr>
              <a:t>tecnologi</a:t>
            </a:r>
            <a:r>
              <a:rPr lang="en-GB" dirty="0">
                <a:solidFill>
                  <a:schemeClr val="bg1"/>
                </a:solidFill>
              </a:rPr>
              <a:t> TD e </a:t>
            </a:r>
            <a:r>
              <a:rPr lang="en-GB" dirty="0" err="1">
                <a:solidFill>
                  <a:schemeClr val="bg1"/>
                </a:solidFill>
              </a:rPr>
              <a:t>AdR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coinvolti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NBFC: 21 </a:t>
            </a:r>
            <a:r>
              <a:rPr lang="en-GB" dirty="0" err="1">
                <a:solidFill>
                  <a:schemeClr val="bg1"/>
                </a:solidFill>
              </a:rPr>
              <a:t>numero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pubblicazioni</a:t>
            </a:r>
            <a:r>
              <a:rPr lang="en-GB" dirty="0">
                <a:solidFill>
                  <a:schemeClr val="bg1"/>
                </a:solidFill>
              </a:rPr>
              <a:t> per </a:t>
            </a:r>
            <a:r>
              <a:rPr lang="en-GB" dirty="0" err="1">
                <a:solidFill>
                  <a:schemeClr val="bg1"/>
                </a:solidFill>
              </a:rPr>
              <a:t>ambito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disciplinare</a:t>
            </a:r>
            <a:r>
              <a:rPr lang="en-GB" dirty="0">
                <a:solidFill>
                  <a:schemeClr val="bg1"/>
                </a:solidFill>
              </a:rPr>
              <a:t> e 15 </a:t>
            </a:r>
            <a:r>
              <a:rPr lang="en-GB" dirty="0" err="1">
                <a:solidFill>
                  <a:schemeClr val="bg1"/>
                </a:solidFill>
              </a:rPr>
              <a:t>ricercatori</a:t>
            </a:r>
            <a:r>
              <a:rPr lang="en-GB" dirty="0">
                <a:solidFill>
                  <a:schemeClr val="bg1"/>
                </a:solidFill>
              </a:rPr>
              <a:t>/</a:t>
            </a:r>
            <a:r>
              <a:rPr lang="en-GB" dirty="0" err="1">
                <a:solidFill>
                  <a:schemeClr val="bg1"/>
                </a:solidFill>
              </a:rPr>
              <a:t>tecnologi</a:t>
            </a:r>
            <a:r>
              <a:rPr lang="en-GB" dirty="0">
                <a:solidFill>
                  <a:schemeClr val="bg1"/>
                </a:solidFill>
              </a:rPr>
              <a:t>  TD </a:t>
            </a:r>
            <a:r>
              <a:rPr lang="en-GB" dirty="0" err="1">
                <a:solidFill>
                  <a:schemeClr val="bg1"/>
                </a:solidFill>
              </a:rPr>
              <a:t>coinvolti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46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0" descr="preencoded.png">
            <a:extLst>
              <a:ext uri="{FF2B5EF4-FFF2-40B4-BE49-F238E27FC236}">
                <a16:creationId xmlns:a16="http://schemas.microsoft.com/office/drawing/2014/main" id="{D65031F6-4B0E-DE31-B36B-B0096E8E9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15499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6037" y="1159827"/>
            <a:ext cx="5492591" cy="6865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3200" dirty="0" err="1">
                <a:solidFill>
                  <a:srgbClr val="FFFFFF"/>
                </a:solidFill>
                <a:ea typeface="Fraunces Medium" pitchFamily="34" charset="-122"/>
                <a:cs typeface="Fraunces Medium" pitchFamily="34" charset="-120"/>
              </a:rPr>
              <a:t>Obiettivi</a:t>
            </a:r>
            <a:r>
              <a:rPr lang="en-US" sz="3200" dirty="0">
                <a:solidFill>
                  <a:srgbClr val="FFFFFF"/>
                </a:solidFill>
                <a:ea typeface="Fraunces Medium" pitchFamily="34" charset="-122"/>
                <a:cs typeface="Fraunces Medium" pitchFamily="34" charset="-120"/>
              </a:rPr>
              <a:t> </a:t>
            </a:r>
            <a:r>
              <a:rPr lang="en-US" sz="3200" dirty="0" err="1">
                <a:solidFill>
                  <a:srgbClr val="FFFFFF"/>
                </a:solidFill>
                <a:ea typeface="Fraunces Medium" pitchFamily="34" charset="-122"/>
                <a:cs typeface="Fraunces Medium" pitchFamily="34" charset="-120"/>
              </a:rPr>
              <a:t>Scientifici</a:t>
            </a:r>
            <a:r>
              <a:rPr lang="en-US" sz="3200" dirty="0">
                <a:solidFill>
                  <a:srgbClr val="FFFFFF"/>
                </a:solidFill>
                <a:ea typeface="Fraunces Medium" pitchFamily="34" charset="-122"/>
                <a:cs typeface="Fraunces Medium" pitchFamily="34" charset="-120"/>
              </a:rPr>
              <a:t>:</a:t>
            </a:r>
            <a:endParaRPr lang="en-US" sz="3200" dirty="0"/>
          </a:p>
        </p:txBody>
      </p:sp>
      <p:sp>
        <p:nvSpPr>
          <p:cNvPr id="4" name="Shape 1"/>
          <p:cNvSpPr/>
          <p:nvPr/>
        </p:nvSpPr>
        <p:spPr>
          <a:xfrm>
            <a:off x="870506" y="1867138"/>
            <a:ext cx="494228" cy="494228"/>
          </a:xfrm>
          <a:prstGeom prst="roundRect">
            <a:avLst>
              <a:gd name="adj" fmla="val 18671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42075" y="1949410"/>
            <a:ext cx="151090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1</a:t>
            </a:r>
            <a:endParaRPr lang="en-US" sz="2550" dirty="0"/>
          </a:p>
        </p:txBody>
      </p:sp>
      <p:sp>
        <p:nvSpPr>
          <p:cNvPr id="6" name="Text 3"/>
          <p:cNvSpPr/>
          <p:nvPr/>
        </p:nvSpPr>
        <p:spPr>
          <a:xfrm>
            <a:off x="1584404" y="1867138"/>
            <a:ext cx="3361968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Invecchiamento Cellulare</a:t>
            </a:r>
            <a:endParaRPr lang="en-US" sz="2150" dirty="0"/>
          </a:p>
        </p:txBody>
      </p:sp>
      <p:sp>
        <p:nvSpPr>
          <p:cNvPr id="7" name="Text 4"/>
          <p:cNvSpPr/>
          <p:nvPr/>
        </p:nvSpPr>
        <p:spPr>
          <a:xfrm>
            <a:off x="1584404" y="2342198"/>
            <a:ext cx="6892290" cy="7029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Senescenza cellulare, ruolo dei telomeri, stabilità del genoma, omiche dell'invecchiamento.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870506" y="3093414"/>
            <a:ext cx="494228" cy="494228"/>
          </a:xfrm>
          <a:prstGeom prst="roundRect">
            <a:avLst>
              <a:gd name="adj" fmla="val 18671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17786" y="3175686"/>
            <a:ext cx="199668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2</a:t>
            </a:r>
            <a:endParaRPr lang="en-US" sz="2550" dirty="0"/>
          </a:p>
        </p:txBody>
      </p:sp>
      <p:sp>
        <p:nvSpPr>
          <p:cNvPr id="10" name="Text 7"/>
          <p:cNvSpPr/>
          <p:nvPr/>
        </p:nvSpPr>
        <p:spPr>
          <a:xfrm>
            <a:off x="1584404" y="3093414"/>
            <a:ext cx="3325058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Invecchiamento e Cancro</a:t>
            </a:r>
            <a:endParaRPr lang="en-US" sz="2150" dirty="0"/>
          </a:p>
        </p:txBody>
      </p:sp>
      <p:sp>
        <p:nvSpPr>
          <p:cNvPr id="11" name="Text 8"/>
          <p:cNvSpPr/>
          <p:nvPr/>
        </p:nvSpPr>
        <p:spPr>
          <a:xfrm>
            <a:off x="1584404" y="3568473"/>
            <a:ext cx="6892290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Ruolo dei telomeri, cancro e RNA splicing, cancro e lncRNA.</a:t>
            </a:r>
            <a:endParaRPr lang="en-US" sz="1700" dirty="0"/>
          </a:p>
        </p:txBody>
      </p:sp>
      <p:sp>
        <p:nvSpPr>
          <p:cNvPr id="12" name="Shape 9"/>
          <p:cNvSpPr/>
          <p:nvPr/>
        </p:nvSpPr>
        <p:spPr>
          <a:xfrm>
            <a:off x="870506" y="4014709"/>
            <a:ext cx="494228" cy="494228"/>
          </a:xfrm>
          <a:prstGeom prst="roundRect">
            <a:avLst>
              <a:gd name="adj" fmla="val 18671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26597" y="4096982"/>
            <a:ext cx="181928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3</a:t>
            </a:r>
            <a:endParaRPr lang="en-US" sz="2550" dirty="0"/>
          </a:p>
        </p:txBody>
      </p:sp>
      <p:sp>
        <p:nvSpPr>
          <p:cNvPr id="14" name="Text 11"/>
          <p:cNvSpPr/>
          <p:nvPr/>
        </p:nvSpPr>
        <p:spPr>
          <a:xfrm>
            <a:off x="1584404" y="4014709"/>
            <a:ext cx="5579507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Invecchiamento e Malattie Cardiovascolari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1584404" y="4505267"/>
            <a:ext cx="6892290" cy="7029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Malattie cardiovascolari, malattia aterosclerotica coronarica, miRNA e malattie cardiovascolari.</a:t>
            </a:r>
            <a:endParaRPr lang="en-US" sz="1700" dirty="0"/>
          </a:p>
        </p:txBody>
      </p:sp>
      <p:sp>
        <p:nvSpPr>
          <p:cNvPr id="16" name="Shape 13"/>
          <p:cNvSpPr/>
          <p:nvPr/>
        </p:nvSpPr>
        <p:spPr>
          <a:xfrm>
            <a:off x="870506" y="5240985"/>
            <a:ext cx="494228" cy="494228"/>
          </a:xfrm>
          <a:prstGeom prst="roundRect">
            <a:avLst>
              <a:gd name="adj" fmla="val 18671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16833" y="5323257"/>
            <a:ext cx="201573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4</a:t>
            </a:r>
            <a:endParaRPr lang="en-US" sz="2550" dirty="0"/>
          </a:p>
        </p:txBody>
      </p:sp>
      <p:sp>
        <p:nvSpPr>
          <p:cNvPr id="18" name="Text 15"/>
          <p:cNvSpPr/>
          <p:nvPr/>
        </p:nvSpPr>
        <p:spPr>
          <a:xfrm>
            <a:off x="1584404" y="5240985"/>
            <a:ext cx="6021705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Invecchiamento e Malattie Neurodegenerative</a:t>
            </a:r>
            <a:endParaRPr lang="en-US" sz="2150" dirty="0"/>
          </a:p>
        </p:txBody>
      </p:sp>
      <p:sp>
        <p:nvSpPr>
          <p:cNvPr id="19" name="Text 16"/>
          <p:cNvSpPr/>
          <p:nvPr/>
        </p:nvSpPr>
        <p:spPr>
          <a:xfrm>
            <a:off x="1584404" y="5716044"/>
            <a:ext cx="6892290" cy="7029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Neurodegenerazione e biologia dei ribosomi, sviluppo e differenziamento neuronale, neuroinfiammazione.</a:t>
            </a:r>
            <a:endParaRPr lang="en-US" sz="1700" dirty="0"/>
          </a:p>
        </p:txBody>
      </p:sp>
      <p:sp>
        <p:nvSpPr>
          <p:cNvPr id="23" name="Text 0">
            <a:extLst>
              <a:ext uri="{FF2B5EF4-FFF2-40B4-BE49-F238E27FC236}">
                <a16:creationId xmlns:a16="http://schemas.microsoft.com/office/drawing/2014/main" id="{52EBE2B7-0F68-34A1-FBB9-336D24571BC0}"/>
              </a:ext>
            </a:extLst>
          </p:cNvPr>
          <p:cNvSpPr/>
          <p:nvPr/>
        </p:nvSpPr>
        <p:spPr>
          <a:xfrm>
            <a:off x="611623" y="462177"/>
            <a:ext cx="12625648" cy="7290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FFFFFF"/>
                </a:solidFill>
                <a:latin typeface="+mj-lt"/>
                <a:ea typeface="Fraunces Medium" pitchFamily="34" charset="-122"/>
                <a:cs typeface="Fraunces Medium" pitchFamily="34" charset="-120"/>
              </a:rPr>
              <a:t>Aggregazione</a:t>
            </a:r>
            <a:r>
              <a:rPr lang="en-US" sz="4450" dirty="0">
                <a:solidFill>
                  <a:srgbClr val="FFFFFF"/>
                </a:solidFill>
                <a:latin typeface="+mj-lt"/>
                <a:ea typeface="Fraunces Medium" pitchFamily="34" charset="-122"/>
                <a:cs typeface="Fraunces Medium" pitchFamily="34" charset="-120"/>
              </a:rPr>
              <a:t> </a:t>
            </a:r>
            <a:r>
              <a:rPr lang="en-US" sz="4450" dirty="0" err="1">
                <a:solidFill>
                  <a:srgbClr val="FFFFFF"/>
                </a:solidFill>
                <a:latin typeface="+mj-lt"/>
                <a:ea typeface="Fraunces Medium" pitchFamily="34" charset="-122"/>
                <a:cs typeface="Fraunces Medium" pitchFamily="34" charset="-120"/>
              </a:rPr>
              <a:t>Scientifica</a:t>
            </a:r>
            <a:r>
              <a:rPr lang="en-US" sz="4450" dirty="0">
                <a:solidFill>
                  <a:srgbClr val="FFFFFF"/>
                </a:solidFill>
                <a:latin typeface="+mj-lt"/>
                <a:ea typeface="Fraunces Medium" pitchFamily="34" charset="-122"/>
                <a:cs typeface="Fraunces Medium" pitchFamily="34" charset="-120"/>
              </a:rPr>
              <a:t> post-PNRR: </a:t>
            </a:r>
            <a:r>
              <a:rPr lang="en-US" sz="4450" b="1" dirty="0" err="1">
                <a:solidFill>
                  <a:srgbClr val="FFFFFF"/>
                </a:solidFill>
                <a:latin typeface="+mj-lt"/>
                <a:ea typeface="Fraunces Medium" pitchFamily="34" charset="-122"/>
                <a:cs typeface="Fraunces Medium" pitchFamily="34" charset="-120"/>
              </a:rPr>
              <a:t>InnovAging</a:t>
            </a:r>
            <a:endParaRPr lang="en-US" sz="4450" b="1" dirty="0">
              <a:solidFill>
                <a:srgbClr val="FFFFFF"/>
              </a:solidFill>
              <a:latin typeface="+mj-lt"/>
              <a:ea typeface="Fraunces Medium" pitchFamily="34" charset="-122"/>
              <a:cs typeface="Fraunces Medium" pitchFamily="34" charset="-120"/>
            </a:endParaRPr>
          </a:p>
        </p:txBody>
      </p:sp>
      <p:sp>
        <p:nvSpPr>
          <p:cNvPr id="28" name="Shape 13">
            <a:extLst>
              <a:ext uri="{FF2B5EF4-FFF2-40B4-BE49-F238E27FC236}">
                <a16:creationId xmlns:a16="http://schemas.microsoft.com/office/drawing/2014/main" id="{FDF7DA5C-192B-ED84-D7C7-F906DB18709C}"/>
              </a:ext>
            </a:extLst>
          </p:cNvPr>
          <p:cNvSpPr/>
          <p:nvPr/>
        </p:nvSpPr>
        <p:spPr>
          <a:xfrm>
            <a:off x="786329" y="6594714"/>
            <a:ext cx="494228" cy="494228"/>
          </a:xfrm>
          <a:prstGeom prst="roundRect">
            <a:avLst>
              <a:gd name="adj" fmla="val 18671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29" name="Text 14">
            <a:extLst>
              <a:ext uri="{FF2B5EF4-FFF2-40B4-BE49-F238E27FC236}">
                <a16:creationId xmlns:a16="http://schemas.microsoft.com/office/drawing/2014/main" id="{24AC319F-82A1-03A4-16B2-F36D8833F4DB}"/>
              </a:ext>
            </a:extLst>
          </p:cNvPr>
          <p:cNvSpPr/>
          <p:nvPr/>
        </p:nvSpPr>
        <p:spPr>
          <a:xfrm>
            <a:off x="932656" y="6676986"/>
            <a:ext cx="201573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5</a:t>
            </a:r>
            <a:endParaRPr lang="en-US" sz="2550" dirty="0"/>
          </a:p>
        </p:txBody>
      </p:sp>
      <p:sp>
        <p:nvSpPr>
          <p:cNvPr id="30" name="Text 15">
            <a:extLst>
              <a:ext uri="{FF2B5EF4-FFF2-40B4-BE49-F238E27FC236}">
                <a16:creationId xmlns:a16="http://schemas.microsoft.com/office/drawing/2014/main" id="{69F9D957-4C98-0776-526A-EFFB936030A0}"/>
              </a:ext>
            </a:extLst>
          </p:cNvPr>
          <p:cNvSpPr/>
          <p:nvPr/>
        </p:nvSpPr>
        <p:spPr>
          <a:xfrm>
            <a:off x="1500227" y="6594714"/>
            <a:ext cx="6021705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Invecchiamento e </a:t>
            </a:r>
            <a:r>
              <a:rPr lang="en-US" sz="2150" dirty="0" err="1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Malattie</a:t>
            </a:r>
            <a:r>
              <a:rPr lang="en-US" sz="21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 </a:t>
            </a:r>
            <a:r>
              <a:rPr lang="en-US" sz="2150" dirty="0" err="1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infettive</a:t>
            </a:r>
            <a:endParaRPr lang="en-US" sz="2150" dirty="0"/>
          </a:p>
        </p:txBody>
      </p:sp>
      <p:sp>
        <p:nvSpPr>
          <p:cNvPr id="31" name="Text 16">
            <a:extLst>
              <a:ext uri="{FF2B5EF4-FFF2-40B4-BE49-F238E27FC236}">
                <a16:creationId xmlns:a16="http://schemas.microsoft.com/office/drawing/2014/main" id="{63BB45B8-7664-D963-F0D7-1F3CFAC5A16E}"/>
              </a:ext>
            </a:extLst>
          </p:cNvPr>
          <p:cNvSpPr/>
          <p:nvPr/>
        </p:nvSpPr>
        <p:spPr>
          <a:xfrm>
            <a:off x="1500226" y="7038777"/>
            <a:ext cx="6976467" cy="7029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 err="1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Immunosenescenza</a:t>
            </a: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</a:t>
            </a:r>
            <a:r>
              <a:rPr lang="en-US" sz="1700" dirty="0" err="1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cellulare</a:t>
            </a: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, </a:t>
            </a:r>
            <a:r>
              <a:rPr lang="en-US" sz="1700" dirty="0" err="1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infezione</a:t>
            </a: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e </a:t>
            </a:r>
            <a:r>
              <a:rPr lang="en-US" sz="1700" dirty="0" err="1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risposta</a:t>
            </a: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</a:t>
            </a:r>
            <a:r>
              <a:rPr lang="en-US" sz="1700" dirty="0" err="1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immunitaria</a:t>
            </a: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, </a:t>
            </a:r>
            <a:r>
              <a:rPr lang="en-US" sz="1700" dirty="0" err="1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biologia</a:t>
            </a: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</a:t>
            </a:r>
            <a:r>
              <a:rPr lang="en-US" sz="1700" dirty="0" err="1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strutturale</a:t>
            </a: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</a:t>
            </a:r>
            <a:r>
              <a:rPr lang="en-US" sz="1700" dirty="0" err="1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antigene-anticorpo</a:t>
            </a: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, </a:t>
            </a:r>
          </a:p>
          <a:p>
            <a:pPr marL="0" indent="0">
              <a:lnSpc>
                <a:spcPts val="2750"/>
              </a:lnSpc>
              <a:buNone/>
            </a:pPr>
            <a:r>
              <a:rPr lang="en-US" sz="1700" dirty="0" err="1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risposta</a:t>
            </a: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</a:t>
            </a:r>
            <a:r>
              <a:rPr lang="en-US" sz="1700" dirty="0" err="1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immunitaria</a:t>
            </a: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, </a:t>
            </a:r>
            <a:r>
              <a:rPr lang="en-US" sz="1700" dirty="0" err="1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impatto</a:t>
            </a: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</a:t>
            </a:r>
            <a:r>
              <a:rPr lang="en-US" sz="1700" dirty="0" err="1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dell’esposoma</a:t>
            </a: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0C750-719C-5279-CA83-8DC1E1926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0" descr="preencoded.png">
            <a:extLst>
              <a:ext uri="{FF2B5EF4-FFF2-40B4-BE49-F238E27FC236}">
                <a16:creationId xmlns:a16="http://schemas.microsoft.com/office/drawing/2014/main" id="{8095F6D6-7017-17DC-2FE4-2886C48FC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15499"/>
            <a:ext cx="5486400" cy="82296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FE49E52E-FEAE-72E7-B065-381E513CFCC1}"/>
              </a:ext>
            </a:extLst>
          </p:cNvPr>
          <p:cNvSpPr/>
          <p:nvPr/>
        </p:nvSpPr>
        <p:spPr>
          <a:xfrm>
            <a:off x="1584404" y="1744891"/>
            <a:ext cx="5492591" cy="6865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3200" dirty="0" err="1">
                <a:solidFill>
                  <a:srgbClr val="FFFFFF"/>
                </a:solidFill>
                <a:ea typeface="Fraunces Medium" pitchFamily="34" charset="-122"/>
                <a:cs typeface="Fraunces Medium" pitchFamily="34" charset="-120"/>
              </a:rPr>
              <a:t>Piattaforme</a:t>
            </a:r>
            <a:r>
              <a:rPr lang="en-US" sz="3200" dirty="0">
                <a:solidFill>
                  <a:srgbClr val="FFFFFF"/>
                </a:solidFill>
                <a:ea typeface="Fraunces Medium" pitchFamily="34" charset="-122"/>
                <a:cs typeface="Fraunces Medium" pitchFamily="34" charset="-120"/>
              </a:rPr>
              <a:t> </a:t>
            </a:r>
            <a:r>
              <a:rPr lang="en-US" sz="3200" dirty="0" err="1">
                <a:solidFill>
                  <a:srgbClr val="FFFFFF"/>
                </a:solidFill>
                <a:ea typeface="Fraunces Medium" pitchFamily="34" charset="-122"/>
                <a:cs typeface="Fraunces Medium" pitchFamily="34" charset="-120"/>
              </a:rPr>
              <a:t>tecnologiche</a:t>
            </a:r>
            <a:r>
              <a:rPr lang="en-US" sz="3200" dirty="0">
                <a:solidFill>
                  <a:srgbClr val="FFFFFF"/>
                </a:solidFill>
                <a:ea typeface="Fraunces Medium" pitchFamily="34" charset="-122"/>
                <a:cs typeface="Fraunces Medium" pitchFamily="34" charset="-120"/>
              </a:rPr>
              <a:t>/</a:t>
            </a:r>
            <a:r>
              <a:rPr lang="en-US" sz="3200" dirty="0" err="1">
                <a:solidFill>
                  <a:srgbClr val="FFFFFF"/>
                </a:solidFill>
                <a:ea typeface="Fraunces Medium" pitchFamily="34" charset="-122"/>
                <a:cs typeface="Fraunces Medium" pitchFamily="34" charset="-120"/>
              </a:rPr>
              <a:t>scientifiche</a:t>
            </a:r>
            <a:r>
              <a:rPr lang="en-US" sz="3200" dirty="0">
                <a:solidFill>
                  <a:srgbClr val="FFFFFF"/>
                </a:solidFill>
                <a:ea typeface="Fraunces Medium" pitchFamily="34" charset="-122"/>
                <a:cs typeface="Fraunces Medium" pitchFamily="34" charset="-120"/>
              </a:rPr>
              <a:t>:</a:t>
            </a:r>
            <a:endParaRPr lang="en-US" sz="3200" dirty="0"/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EECF67BC-550F-AFE5-94F2-6B7AD5428957}"/>
              </a:ext>
            </a:extLst>
          </p:cNvPr>
          <p:cNvSpPr/>
          <p:nvPr/>
        </p:nvSpPr>
        <p:spPr>
          <a:xfrm>
            <a:off x="870506" y="1867138"/>
            <a:ext cx="494228" cy="494228"/>
          </a:xfrm>
          <a:prstGeom prst="roundRect">
            <a:avLst>
              <a:gd name="adj" fmla="val 18671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BE900298-393A-0BF2-0B59-DA64A8594202}"/>
              </a:ext>
            </a:extLst>
          </p:cNvPr>
          <p:cNvSpPr/>
          <p:nvPr/>
        </p:nvSpPr>
        <p:spPr>
          <a:xfrm>
            <a:off x="1042075" y="1949410"/>
            <a:ext cx="151090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1</a:t>
            </a:r>
            <a:endParaRPr lang="en-US" sz="2550" dirty="0"/>
          </a:p>
        </p:txBody>
      </p:sp>
      <p:sp>
        <p:nvSpPr>
          <p:cNvPr id="16" name="Shape 13">
            <a:extLst>
              <a:ext uri="{FF2B5EF4-FFF2-40B4-BE49-F238E27FC236}">
                <a16:creationId xmlns:a16="http://schemas.microsoft.com/office/drawing/2014/main" id="{EA4297E1-FD2B-1756-DEDF-CCEFA3B9FCA4}"/>
              </a:ext>
            </a:extLst>
          </p:cNvPr>
          <p:cNvSpPr/>
          <p:nvPr/>
        </p:nvSpPr>
        <p:spPr>
          <a:xfrm>
            <a:off x="870506" y="5240985"/>
            <a:ext cx="494228" cy="494228"/>
          </a:xfrm>
          <a:prstGeom prst="roundRect">
            <a:avLst>
              <a:gd name="adj" fmla="val 18671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7" name="Text 14">
            <a:extLst>
              <a:ext uri="{FF2B5EF4-FFF2-40B4-BE49-F238E27FC236}">
                <a16:creationId xmlns:a16="http://schemas.microsoft.com/office/drawing/2014/main" id="{62801267-23B4-143A-9CCD-D225AD651F90}"/>
              </a:ext>
            </a:extLst>
          </p:cNvPr>
          <p:cNvSpPr/>
          <p:nvPr/>
        </p:nvSpPr>
        <p:spPr>
          <a:xfrm>
            <a:off x="1016833" y="5323257"/>
            <a:ext cx="201573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EBECEF"/>
                </a:solidFill>
                <a:latin typeface="Fraunces Medium" pitchFamily="34" charset="0"/>
              </a:rPr>
              <a:t>2</a:t>
            </a:r>
            <a:endParaRPr lang="en-US" sz="2550" dirty="0"/>
          </a:p>
        </p:txBody>
      </p:sp>
      <p:sp>
        <p:nvSpPr>
          <p:cNvPr id="18" name="Text 15">
            <a:extLst>
              <a:ext uri="{FF2B5EF4-FFF2-40B4-BE49-F238E27FC236}">
                <a16:creationId xmlns:a16="http://schemas.microsoft.com/office/drawing/2014/main" id="{99E1D7C4-11A1-1362-38EA-0343415191E4}"/>
              </a:ext>
            </a:extLst>
          </p:cNvPr>
          <p:cNvSpPr/>
          <p:nvPr/>
        </p:nvSpPr>
        <p:spPr>
          <a:xfrm>
            <a:off x="1584404" y="2496497"/>
            <a:ext cx="8489494" cy="25839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Epidemiologia descrittiva e analitica dell’invecchiamento</a:t>
            </a:r>
            <a:endParaRPr lang="en-IT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Drug </a:t>
            </a:r>
            <a:r>
              <a:rPr lang="it-IT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repurposing</a:t>
            </a:r>
            <a:r>
              <a:rPr lang="it-IT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platform</a:t>
            </a:r>
            <a:endParaRPr lang="it-IT" sz="24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Vettori virali</a:t>
            </a:r>
            <a:endParaRPr lang="en-IT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Nanoparticelle per delivery</a:t>
            </a:r>
            <a:endParaRPr lang="en-IT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2400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T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0">
            <a:extLst>
              <a:ext uri="{FF2B5EF4-FFF2-40B4-BE49-F238E27FC236}">
                <a16:creationId xmlns:a16="http://schemas.microsoft.com/office/drawing/2014/main" id="{D14B8011-94A8-7641-76BA-7853345456FE}"/>
              </a:ext>
            </a:extLst>
          </p:cNvPr>
          <p:cNvSpPr/>
          <p:nvPr/>
        </p:nvSpPr>
        <p:spPr>
          <a:xfrm>
            <a:off x="611623" y="462177"/>
            <a:ext cx="12625648" cy="7290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FFFFFF"/>
                </a:solidFill>
                <a:latin typeface="+mj-lt"/>
                <a:ea typeface="Fraunces Medium" pitchFamily="34" charset="-122"/>
                <a:cs typeface="Fraunces Medium" pitchFamily="34" charset="-120"/>
              </a:rPr>
              <a:t>Aggregazione</a:t>
            </a:r>
            <a:r>
              <a:rPr lang="en-US" sz="4450" dirty="0">
                <a:solidFill>
                  <a:srgbClr val="FFFFFF"/>
                </a:solidFill>
                <a:latin typeface="+mj-lt"/>
                <a:ea typeface="Fraunces Medium" pitchFamily="34" charset="-122"/>
                <a:cs typeface="Fraunces Medium" pitchFamily="34" charset="-120"/>
              </a:rPr>
              <a:t> </a:t>
            </a:r>
            <a:r>
              <a:rPr lang="en-US" sz="4450" dirty="0" err="1">
                <a:solidFill>
                  <a:srgbClr val="FFFFFF"/>
                </a:solidFill>
                <a:latin typeface="+mj-lt"/>
                <a:ea typeface="Fraunces Medium" pitchFamily="34" charset="-122"/>
                <a:cs typeface="Fraunces Medium" pitchFamily="34" charset="-120"/>
              </a:rPr>
              <a:t>Scientifica</a:t>
            </a:r>
            <a:r>
              <a:rPr lang="en-US" sz="4450" dirty="0">
                <a:solidFill>
                  <a:srgbClr val="FFFFFF"/>
                </a:solidFill>
                <a:latin typeface="+mj-lt"/>
                <a:ea typeface="Fraunces Medium" pitchFamily="34" charset="-122"/>
                <a:cs typeface="Fraunces Medium" pitchFamily="34" charset="-120"/>
              </a:rPr>
              <a:t> post-PNRR: </a:t>
            </a:r>
            <a:r>
              <a:rPr lang="en-US" sz="4450" b="1" dirty="0" err="1">
                <a:solidFill>
                  <a:srgbClr val="FFFFFF"/>
                </a:solidFill>
                <a:latin typeface="+mj-lt"/>
                <a:ea typeface="Fraunces Medium" pitchFamily="34" charset="-122"/>
                <a:cs typeface="Fraunces Medium" pitchFamily="34" charset="-120"/>
              </a:rPr>
              <a:t>InnovAging</a:t>
            </a:r>
            <a:endParaRPr lang="en-US" sz="4450" b="1" dirty="0">
              <a:solidFill>
                <a:srgbClr val="FFFFFF"/>
              </a:solidFill>
              <a:latin typeface="+mj-lt"/>
              <a:ea typeface="Fraunces Medium" pitchFamily="34" charset="-122"/>
              <a:cs typeface="Fraunces Medium" pitchFamily="34" charset="-12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0AE943-7AC0-C737-B007-EEA116063FBC}"/>
              </a:ext>
            </a:extLst>
          </p:cNvPr>
          <p:cNvSpPr txBox="1"/>
          <p:nvPr/>
        </p:nvSpPr>
        <p:spPr>
          <a:xfrm>
            <a:off x="1520920" y="5652822"/>
            <a:ext cx="11405686" cy="2592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T" sz="2400" kern="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MMA/</a:t>
            </a:r>
            <a:r>
              <a:rPr lang="it-IT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infrafrontier</a:t>
            </a:r>
            <a:r>
              <a:rPr lang="it-IT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deposito e gestione di linee murine normali e transgeniche</a:t>
            </a:r>
            <a:endParaRPr lang="en-IT" sz="24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Elixir-It</a:t>
            </a:r>
            <a:r>
              <a:rPr lang="it-IT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infrastrutture di supporto ad analisi computazionali (</a:t>
            </a:r>
            <a:r>
              <a:rPr lang="it-IT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bionformatiche</a:t>
            </a:r>
            <a:r>
              <a:rPr lang="it-IT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“omiche”) </a:t>
            </a:r>
            <a:endParaRPr lang="en-IT" sz="24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EBRAINS-</a:t>
            </a:r>
            <a:r>
              <a:rPr lang="it-IT" sz="2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modelli di cervello </a:t>
            </a:r>
            <a:endParaRPr lang="en-IT" sz="24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ITACA.SB: analisi e risoluzione di struttura delle proteine</a:t>
            </a:r>
            <a:endParaRPr lang="en-IT" sz="24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2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SEELIFE: imaging</a:t>
            </a:r>
            <a:endParaRPr lang="en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0">
            <a:extLst>
              <a:ext uri="{FF2B5EF4-FFF2-40B4-BE49-F238E27FC236}">
                <a16:creationId xmlns:a16="http://schemas.microsoft.com/office/drawing/2014/main" id="{4DB06FF1-9504-9749-F9D3-99CE4ED2D08A}"/>
              </a:ext>
            </a:extLst>
          </p:cNvPr>
          <p:cNvSpPr/>
          <p:nvPr/>
        </p:nvSpPr>
        <p:spPr>
          <a:xfrm>
            <a:off x="1511061" y="5041279"/>
            <a:ext cx="5492591" cy="6865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3200" dirty="0" err="1">
                <a:solidFill>
                  <a:srgbClr val="FFFFFF"/>
                </a:solidFill>
                <a:ea typeface="Fraunces Medium" pitchFamily="34" charset="-122"/>
                <a:cs typeface="Fraunces Medium" pitchFamily="34" charset="-120"/>
              </a:rPr>
              <a:t>Infrastrutture</a:t>
            </a:r>
            <a:r>
              <a:rPr lang="en-US" sz="3200" dirty="0">
                <a:solidFill>
                  <a:srgbClr val="FFFFFF"/>
                </a:solidFill>
                <a:ea typeface="Fraunces Medium" pitchFamily="34" charset="-122"/>
                <a:cs typeface="Fraunces Medium" pitchFamily="34" charset="-120"/>
              </a:rPr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0883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75FABCE-1721-F484-9E5E-6DB397292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9294E3-20B1-F00B-7CD8-11F8A2E6F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3929" y="7180535"/>
            <a:ext cx="2019300" cy="10287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AADD2DF-04E3-0E68-E632-4745883A2C5F}"/>
              </a:ext>
            </a:extLst>
          </p:cNvPr>
          <p:cNvGrpSpPr/>
          <p:nvPr/>
        </p:nvGrpSpPr>
        <p:grpSpPr>
          <a:xfrm>
            <a:off x="12452008" y="6154924"/>
            <a:ext cx="2051221" cy="2051221"/>
            <a:chOff x="4547286" y="1346886"/>
            <a:chExt cx="6425513" cy="642551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731EE21-8E5F-5F61-9498-2FE0438D1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7286" y="1346886"/>
              <a:ext cx="6425513" cy="642551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FDF19A-1EC9-8523-8537-866F333FD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998" y="5977268"/>
              <a:ext cx="5054600" cy="905445"/>
            </a:xfrm>
            <a:prstGeom prst="rect">
              <a:avLst/>
            </a:prstGeom>
          </p:spPr>
        </p:pic>
      </p:grpSp>
      <p:sp>
        <p:nvSpPr>
          <p:cNvPr id="2" name="Text 0">
            <a:extLst>
              <a:ext uri="{FF2B5EF4-FFF2-40B4-BE49-F238E27FC236}">
                <a16:creationId xmlns:a16="http://schemas.microsoft.com/office/drawing/2014/main" id="{A2EC2E37-F652-580D-BA57-D81C4F72B283}"/>
              </a:ext>
            </a:extLst>
          </p:cNvPr>
          <p:cNvSpPr/>
          <p:nvPr/>
        </p:nvSpPr>
        <p:spPr>
          <a:xfrm>
            <a:off x="611623" y="462177"/>
            <a:ext cx="12625648" cy="7290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FFFFFF"/>
                </a:solidFill>
                <a:latin typeface="+mj-lt"/>
                <a:ea typeface="Fraunces Medium" pitchFamily="34" charset="-122"/>
                <a:cs typeface="Fraunces Medium" pitchFamily="34" charset="-120"/>
              </a:rPr>
              <a:t>Aggregazione</a:t>
            </a:r>
            <a:r>
              <a:rPr lang="en-US" sz="4450" dirty="0">
                <a:solidFill>
                  <a:srgbClr val="FFFFFF"/>
                </a:solidFill>
                <a:latin typeface="+mj-lt"/>
                <a:ea typeface="Fraunces Medium" pitchFamily="34" charset="-122"/>
                <a:cs typeface="Fraunces Medium" pitchFamily="34" charset="-120"/>
              </a:rPr>
              <a:t> </a:t>
            </a:r>
            <a:r>
              <a:rPr lang="en-US" sz="4450" dirty="0" err="1">
                <a:solidFill>
                  <a:srgbClr val="FFFFFF"/>
                </a:solidFill>
                <a:latin typeface="+mj-lt"/>
                <a:ea typeface="Fraunces Medium" pitchFamily="34" charset="-122"/>
                <a:cs typeface="Fraunces Medium" pitchFamily="34" charset="-120"/>
              </a:rPr>
              <a:t>Scientifica</a:t>
            </a:r>
            <a:r>
              <a:rPr lang="en-US" sz="4450" dirty="0">
                <a:solidFill>
                  <a:srgbClr val="FFFFFF"/>
                </a:solidFill>
                <a:latin typeface="+mj-lt"/>
                <a:ea typeface="Fraunces Medium" pitchFamily="34" charset="-122"/>
                <a:cs typeface="Fraunces Medium" pitchFamily="34" charset="-120"/>
              </a:rPr>
              <a:t> post-PNRR: </a:t>
            </a:r>
            <a:r>
              <a:rPr lang="en-US" sz="4450" b="1" dirty="0" err="1">
                <a:solidFill>
                  <a:srgbClr val="FFFFFF"/>
                </a:solidFill>
                <a:latin typeface="+mj-lt"/>
                <a:ea typeface="Fraunces Medium" pitchFamily="34" charset="-122"/>
                <a:cs typeface="Fraunces Medium" pitchFamily="34" charset="-120"/>
              </a:rPr>
              <a:t>InnovAging</a:t>
            </a:r>
            <a:endParaRPr lang="en-US" sz="4450" b="1" dirty="0">
              <a:solidFill>
                <a:srgbClr val="FFFFFF"/>
              </a:solidFill>
              <a:latin typeface="+mj-lt"/>
              <a:ea typeface="Fraunces Medium" pitchFamily="34" charset="-122"/>
              <a:cs typeface="Fraunces Medium" pitchFamily="34" charset="-12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CCEFAA-E74F-E045-2D98-D531A4167252}"/>
              </a:ext>
            </a:extLst>
          </p:cNvPr>
          <p:cNvSpPr txBox="1"/>
          <p:nvPr/>
        </p:nvSpPr>
        <p:spPr>
          <a:xfrm>
            <a:off x="313348" y="1361441"/>
            <a:ext cx="14003705" cy="2003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Gli studi sull’invecchiamento stanno godendo di una esplosione di interesse e di risultati che va sfruttata per rispondere all’urgenza sanitaria della popolazione Italiana che invecchia e che diventa un’urgenza demografica e poi sociale ed infine economica e politica. Una aggregazione sui temi dell’invecchiamento è una urgente </a:t>
            </a:r>
            <a:r>
              <a:rPr lang="it-IT" sz="1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prioritá</a:t>
            </a: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 è altrettanto urgente sviluppare e applicare tecnologie innovative per affrontare il problema. Qui riportiamo la struttura della nostra proposta che mette a sistema competenze già validate in vari progetti PNRR. Specificamente, pone PE8 AGE-IT al centro delle attività con il suo focus sull’invecchiamento, al cui fianco si colloca il PE13 INF-ACT dedicato allo studio delle infezioni e al loro impatto sugli anziani e sulla capacità delle infezioni di accelerare l’invecchiamento, e CN3 Terapie ad RNA come tecnologia di studio e di intervento. </a:t>
            </a:r>
            <a:r>
              <a:rPr lang="it-IT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NBFC, il centro nazionale biodiversità  che studia il rapporto tra biodiversità ed </a:t>
            </a:r>
            <a:r>
              <a:rPr lang="it-IT" sz="1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esposoma</a:t>
            </a:r>
            <a:r>
              <a:rPr lang="it-IT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contribuisce con la sua esperienza sulle malattie multifattoriali correlate con l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it-IT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età. l tutto </a:t>
            </a:r>
            <a:r>
              <a:rPr lang="it-IT" sz="1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e’</a:t>
            </a:r>
            <a:r>
              <a:rPr lang="it-IT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supportato trasversalmente da Infrastrutture di Ricerca (IR) che fornisco strumenti che coprono lo spettro delle scienze omiche, le analisi dei complessi proteici e di imaging ed infine la conservazione di ceppi murini.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 DELL’INVECCHIAMENTO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Senescenza cellulare (d’Adda di Fagagna, IGM, PE8, CN3)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ruolo dei telomeri (d’Adda di Fagagna, IGM, PE8, CN3)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Stabilità del genoma (Maga, IGM, PE13)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Omiche dell’invecchiamento (Sanna, IRGB, PE8).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INVECCHIAMENTO E CANCRO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ruolo dei telomeri (d’Adda di Fagagna, IGM, PE8, CN3)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Cancro e RNA splicing</a:t>
            </a:r>
            <a:r>
              <a:rPr lang="it-IT" sz="1800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Ghigna, IGM, CN3)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Cancro e </a:t>
            </a:r>
            <a:r>
              <a:rPr lang="it-IT" sz="1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lncRNA</a:t>
            </a: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(Cimmino, IGB, CN3)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INVECCHIAMENTO E MALATTIE CARDIOVASCOLARI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Malattie cardiovascolari e malattia aterosclerotica coronarica (Andreassi, IFC, PE8)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miRNA</a:t>
            </a: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malattie cardiovascolari (Catalucci, IRGB, CN3)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INVECCHIAMENTO E MALATTIE NEURODEGENERATIVE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Neurodegenerazione e biologia dei ribosomi (Viero, IBF, CN3)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Sviluppo e differenziamento neuronale e neuroinfiammazione (De Bartolo, ITM, PE13) 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Sviluppo del cervello e neuroinfiammazione (Menna, IN, PE13)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INVECCHIAMENTO E INFEZIONI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Immunosenescenza</a:t>
            </a: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cellulare (d’Adda di Fagagna, IGM, PE8, CN3)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infezione e risposta immunitaria (D’Apice,  IBBC, PE13)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biologia strutturale antigene-anticorpo (</a:t>
            </a:r>
            <a:r>
              <a:rPr lang="it-IT" sz="1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Berisio</a:t>
            </a: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IBB, PE13) 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Risposta immunitaria (</a:t>
            </a:r>
            <a:r>
              <a:rPr lang="it-IT" sz="1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DiRosa</a:t>
            </a: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IBPM, PE13) 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Impatto di </a:t>
            </a:r>
            <a:r>
              <a:rPr lang="it-IT" sz="1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esposoma</a:t>
            </a: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(Cerasa, IBSBC, NBFC)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PIATTAFORME 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Epidemiologia descrittiva e analitica dell’invecchiamento. Marianna Noale (IN, PE8) 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Drug </a:t>
            </a:r>
            <a:r>
              <a:rPr lang="it-IT" sz="1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repurposing</a:t>
            </a:r>
            <a:r>
              <a:rPr lang="it-IT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platform</a:t>
            </a:r>
            <a:r>
              <a:rPr lang="it-IT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(Derosa, SCITEC, CN3)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Vettori virali (Broccoli, IN, CN3)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Nanoparticelle per delivery</a:t>
            </a:r>
            <a:r>
              <a:rPr lang="it-IT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(Raucci, IPCB, CN3;  </a:t>
            </a:r>
            <a:r>
              <a:rPr lang="it-IT" sz="1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Berisio</a:t>
            </a: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IBB, PE13; N</a:t>
            </a:r>
            <a:r>
              <a:rPr lang="it-IT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uzzo, IRIB, PE13)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INFRASTRUTTURE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EMMA/</a:t>
            </a:r>
            <a:r>
              <a:rPr lang="it-IT" sz="1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infrafrontier</a:t>
            </a: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deposito e gestione di linee murine wild </a:t>
            </a:r>
            <a:r>
              <a:rPr lang="it-IT" sz="1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transgeniche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Elixir-It</a:t>
            </a: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infrastrutture di supporto ad analisi computazionali (</a:t>
            </a:r>
            <a:r>
              <a:rPr lang="it-IT" sz="1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bionformatiche</a:t>
            </a: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“omiche”) 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EBRAINS-</a:t>
            </a:r>
            <a:r>
              <a:rPr lang="it-IT" sz="1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modelli di cervello 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ITACA.SB: analisi e risoluzione di struttura delle proteine. 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SEELIFE: imaging.</a:t>
            </a:r>
            <a:endParaRPr lang="en-IT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T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0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7556" y="351711"/>
            <a:ext cx="3779996" cy="3995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Collaborazioni e Impatto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447556" y="1070967"/>
            <a:ext cx="2234922" cy="1997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50"/>
              </a:lnSpc>
              <a:buNone/>
            </a:pPr>
            <a:r>
              <a:rPr lang="en-US" sz="12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Collaborazioni Internazionali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447556" y="1398627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World Health Organization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447556" y="1647825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European Interdisciplinary Council on Ageing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447556" y="1897023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Mayo Clinic, USA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447556" y="2146221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University of Groningen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47556" y="2395418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Institute Gustave Roussy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447556" y="2644616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Stockholm University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447556" y="2893814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University of Medical Center Mainz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447556" y="3143012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Institute for Radioprotection and Nuclear Safety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447556" y="3392210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University of Texas, Health Science Center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447556" y="3641407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Broad Institute, Boston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447556" y="3890605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Institute of Experimental Hematology, Hannover Medical School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447556" y="4139803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UCL Queen Square Institute of Neurology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447556" y="4389001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University of Edinburgh (UK)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447556" y="4638199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MRC Medical Research Center, Utrecht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447556" y="4887397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Cancer Center Yale University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447556" y="5136594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Charitè, Berlin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447556" y="5385792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Institute of Molecular and Cell Biology (IMCB), A*STAR, Singapore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447556" y="5634990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Sloan-Kettering Cancer Center, New York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447556" y="5884188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University of Maryland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447556" y="6133386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Johns Hopkins University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447556" y="6382583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Shenzhen University's First Affiliated Hospital, China</a:t>
            </a:r>
            <a:endParaRPr lang="en-US" sz="1000" dirty="0"/>
          </a:p>
        </p:txBody>
      </p:sp>
      <p:sp>
        <p:nvSpPr>
          <p:cNvPr id="25" name="Text 23"/>
          <p:cNvSpPr/>
          <p:nvPr/>
        </p:nvSpPr>
        <p:spPr>
          <a:xfrm>
            <a:off x="447556" y="6631781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McGill University of Montreal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447556" y="6880979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Queen Mary University, London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447556" y="7130177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Institute of Polymer Science and Technology (ICTP), CSIC, Madrid</a:t>
            </a:r>
            <a:endParaRPr lang="en-US" sz="1000" dirty="0"/>
          </a:p>
        </p:txBody>
      </p:sp>
      <p:sp>
        <p:nvSpPr>
          <p:cNvPr id="28" name="Text 26"/>
          <p:cNvSpPr/>
          <p:nvPr/>
        </p:nvSpPr>
        <p:spPr>
          <a:xfrm>
            <a:off x="447556" y="7379375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Institute for Research and Innovation of University of Porto</a:t>
            </a:r>
            <a:endParaRPr lang="en-US" sz="1000" dirty="0"/>
          </a:p>
        </p:txBody>
      </p:sp>
      <p:sp>
        <p:nvSpPr>
          <p:cNvPr id="29" name="Text 27"/>
          <p:cNvSpPr/>
          <p:nvPr/>
        </p:nvSpPr>
        <p:spPr>
          <a:xfrm>
            <a:off x="447556" y="7628573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University State of Ohio</a:t>
            </a:r>
            <a:endParaRPr lang="en-US" sz="1000" dirty="0"/>
          </a:p>
        </p:txBody>
      </p:sp>
      <p:sp>
        <p:nvSpPr>
          <p:cNvPr id="30" name="Text 28"/>
          <p:cNvSpPr/>
          <p:nvPr/>
        </p:nvSpPr>
        <p:spPr>
          <a:xfrm>
            <a:off x="7478792" y="1070967"/>
            <a:ext cx="1875472" cy="1997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50"/>
              </a:lnSpc>
              <a:buNone/>
            </a:pPr>
            <a:r>
              <a:rPr lang="en-US" sz="12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Collaborazioni Nazionali</a:t>
            </a:r>
            <a:endParaRPr lang="en-US" sz="1250" dirty="0"/>
          </a:p>
        </p:txBody>
      </p:sp>
      <p:sp>
        <p:nvSpPr>
          <p:cNvPr id="31" name="Text 29"/>
          <p:cNvSpPr/>
          <p:nvPr/>
        </p:nvSpPr>
        <p:spPr>
          <a:xfrm>
            <a:off x="7478792" y="1398627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Istituto Superiore di Sanità</a:t>
            </a:r>
            <a:endParaRPr lang="en-US" sz="1000" dirty="0"/>
          </a:p>
        </p:txBody>
      </p:sp>
      <p:sp>
        <p:nvSpPr>
          <p:cNvPr id="32" name="Text 30"/>
          <p:cNvSpPr/>
          <p:nvPr/>
        </p:nvSpPr>
        <p:spPr>
          <a:xfrm>
            <a:off x="7478792" y="1647825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Istituto Italiano di Tecnologia</a:t>
            </a:r>
            <a:endParaRPr lang="en-US" sz="1000" dirty="0"/>
          </a:p>
        </p:txBody>
      </p:sp>
      <p:sp>
        <p:nvSpPr>
          <p:cNvPr id="33" name="Text 31"/>
          <p:cNvSpPr/>
          <p:nvPr/>
        </p:nvSpPr>
        <p:spPr>
          <a:xfrm>
            <a:off x="7478792" y="1897023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Scuola Superiore S. Anna</a:t>
            </a:r>
            <a:endParaRPr lang="en-US" sz="1000" dirty="0"/>
          </a:p>
        </p:txBody>
      </p:sp>
      <p:sp>
        <p:nvSpPr>
          <p:cNvPr id="34" name="Text 32"/>
          <p:cNvSpPr/>
          <p:nvPr/>
        </p:nvSpPr>
        <p:spPr>
          <a:xfrm>
            <a:off x="7478792" y="2146221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Università Cattolica del S. Cuore di Roma Fondazione Policlinico Gemelli</a:t>
            </a:r>
            <a:endParaRPr lang="en-US" sz="1000" dirty="0"/>
          </a:p>
        </p:txBody>
      </p:sp>
      <p:sp>
        <p:nvSpPr>
          <p:cNvPr id="35" name="Text 33"/>
          <p:cNvSpPr/>
          <p:nvPr/>
        </p:nvSpPr>
        <p:spPr>
          <a:xfrm>
            <a:off x="7478792" y="2395418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Istituto Nazionale per le Malattie Infettive "Lazzaro Spallanzani"</a:t>
            </a:r>
            <a:endParaRPr lang="en-US" sz="1000" dirty="0"/>
          </a:p>
        </p:txBody>
      </p:sp>
      <p:sp>
        <p:nvSpPr>
          <p:cNvPr id="36" name="Text 34"/>
          <p:cNvSpPr/>
          <p:nvPr/>
        </p:nvSpPr>
        <p:spPr>
          <a:xfrm>
            <a:off x="7478792" y="2644616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Università di Trento</a:t>
            </a:r>
            <a:endParaRPr lang="en-US" sz="1000" dirty="0"/>
          </a:p>
        </p:txBody>
      </p:sp>
      <p:sp>
        <p:nvSpPr>
          <p:cNvPr id="37" name="Text 35"/>
          <p:cNvSpPr/>
          <p:nvPr/>
        </p:nvSpPr>
        <p:spPr>
          <a:xfrm>
            <a:off x="7478792" y="2893814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Università di Padova</a:t>
            </a:r>
            <a:endParaRPr lang="en-US" sz="1000" dirty="0"/>
          </a:p>
        </p:txBody>
      </p:sp>
      <p:sp>
        <p:nvSpPr>
          <p:cNvPr id="38" name="Text 36"/>
          <p:cNvSpPr/>
          <p:nvPr/>
        </p:nvSpPr>
        <p:spPr>
          <a:xfrm>
            <a:off x="7478792" y="3143012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Università di Torino</a:t>
            </a:r>
            <a:endParaRPr lang="en-US" sz="1000" dirty="0"/>
          </a:p>
        </p:txBody>
      </p:sp>
      <p:sp>
        <p:nvSpPr>
          <p:cNvPr id="39" name="Text 37"/>
          <p:cNvSpPr/>
          <p:nvPr/>
        </p:nvSpPr>
        <p:spPr>
          <a:xfrm>
            <a:off x="7478792" y="3392210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Fondazione Bruno Kessler</a:t>
            </a:r>
            <a:endParaRPr lang="en-US" sz="1000" dirty="0"/>
          </a:p>
        </p:txBody>
      </p:sp>
      <p:sp>
        <p:nvSpPr>
          <p:cNvPr id="40" name="Text 38"/>
          <p:cNvSpPr/>
          <p:nvPr/>
        </p:nvSpPr>
        <p:spPr>
          <a:xfrm>
            <a:off x="7478792" y="3641407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ICGEB, Trieste</a:t>
            </a:r>
            <a:endParaRPr lang="en-US" sz="1000" dirty="0"/>
          </a:p>
        </p:txBody>
      </p:sp>
      <p:sp>
        <p:nvSpPr>
          <p:cNvPr id="41" name="Text 39"/>
          <p:cNvSpPr/>
          <p:nvPr/>
        </p:nvSpPr>
        <p:spPr>
          <a:xfrm>
            <a:off x="7478792" y="3890605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Università di Milano</a:t>
            </a:r>
            <a:endParaRPr lang="en-US" sz="1000" dirty="0"/>
          </a:p>
        </p:txBody>
      </p:sp>
      <p:sp>
        <p:nvSpPr>
          <p:cNvPr id="42" name="Text 40"/>
          <p:cNvSpPr/>
          <p:nvPr/>
        </p:nvSpPr>
        <p:spPr>
          <a:xfrm>
            <a:off x="7478792" y="4139803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Università di Palermo</a:t>
            </a:r>
            <a:endParaRPr lang="en-US" sz="1000" dirty="0"/>
          </a:p>
        </p:txBody>
      </p:sp>
      <p:sp>
        <p:nvSpPr>
          <p:cNvPr id="43" name="Text 41"/>
          <p:cNvSpPr/>
          <p:nvPr/>
        </p:nvSpPr>
        <p:spPr>
          <a:xfrm>
            <a:off x="7478792" y="4389001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Ri.MED, Palermo</a:t>
            </a:r>
            <a:endParaRPr lang="en-US" sz="1000" dirty="0"/>
          </a:p>
        </p:txBody>
      </p:sp>
      <p:sp>
        <p:nvSpPr>
          <p:cNvPr id="44" name="Text 42"/>
          <p:cNvSpPr/>
          <p:nvPr/>
        </p:nvSpPr>
        <p:spPr>
          <a:xfrm>
            <a:off x="7478792" y="4638199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Società Italiana di Gerontologia e Geriatria</a:t>
            </a:r>
            <a:endParaRPr lang="en-US" sz="1000" dirty="0"/>
          </a:p>
        </p:txBody>
      </p:sp>
      <p:sp>
        <p:nvSpPr>
          <p:cNvPr id="45" name="Text 43"/>
          <p:cNvSpPr/>
          <p:nvPr/>
        </p:nvSpPr>
        <p:spPr>
          <a:xfrm>
            <a:off x="7478792" y="4887397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Società Italiana di Prevenzione Cardiovascolare</a:t>
            </a:r>
            <a:endParaRPr lang="en-US" sz="1000" dirty="0"/>
          </a:p>
        </p:txBody>
      </p:sp>
      <p:sp>
        <p:nvSpPr>
          <p:cNvPr id="46" name="Text 44"/>
          <p:cNvSpPr/>
          <p:nvPr/>
        </p:nvSpPr>
        <p:spPr>
          <a:xfrm>
            <a:off x="7478792" y="5136594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Campus Bio-Medico, Roma</a:t>
            </a:r>
            <a:endParaRPr lang="en-US" sz="1000" dirty="0"/>
          </a:p>
        </p:txBody>
      </p:sp>
      <p:sp>
        <p:nvSpPr>
          <p:cNvPr id="47" name="Text 45"/>
          <p:cNvSpPr/>
          <p:nvPr/>
        </p:nvSpPr>
        <p:spPr>
          <a:xfrm>
            <a:off x="7478792" y="5385792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Università degli studi di Napoli Federico II</a:t>
            </a:r>
            <a:endParaRPr lang="en-US" sz="1000" dirty="0"/>
          </a:p>
        </p:txBody>
      </p:sp>
      <p:sp>
        <p:nvSpPr>
          <p:cNvPr id="48" name="Text 46"/>
          <p:cNvSpPr/>
          <p:nvPr/>
        </p:nvSpPr>
        <p:spPr>
          <a:xfrm>
            <a:off x="7478792" y="5634990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Università deli studi "Vanvitelli"</a:t>
            </a:r>
            <a:endParaRPr lang="en-US" sz="1000" dirty="0"/>
          </a:p>
        </p:txBody>
      </p:sp>
      <p:sp>
        <p:nvSpPr>
          <p:cNvPr id="49" name="Text 47"/>
          <p:cNvSpPr/>
          <p:nvPr/>
        </p:nvSpPr>
        <p:spPr>
          <a:xfrm>
            <a:off x="7478792" y="5884188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Università degli studi di Trieste</a:t>
            </a:r>
            <a:endParaRPr lang="en-US" sz="1000" dirty="0"/>
          </a:p>
        </p:txBody>
      </p:sp>
      <p:sp>
        <p:nvSpPr>
          <p:cNvPr id="50" name="Text 48"/>
          <p:cNvSpPr/>
          <p:nvPr/>
        </p:nvSpPr>
        <p:spPr>
          <a:xfrm>
            <a:off x="7478792" y="6133386"/>
            <a:ext cx="6711672" cy="204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600"/>
              </a:lnSpc>
              <a:buSzPct val="100000"/>
              <a:buChar char="•"/>
            </a:pPr>
            <a:r>
              <a:rPr lang="en-US" sz="1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Università degli Studi Sapienza</a:t>
            </a:r>
            <a:endParaRPr lang="en-US" sz="1000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A122192-3B6F-BB76-9232-504AB0344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3929" y="7180535"/>
            <a:ext cx="2019300" cy="102870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8FF50DCC-F2CB-62DB-5869-833D0A059B22}"/>
              </a:ext>
            </a:extLst>
          </p:cNvPr>
          <p:cNvGrpSpPr/>
          <p:nvPr/>
        </p:nvGrpSpPr>
        <p:grpSpPr>
          <a:xfrm>
            <a:off x="12452008" y="6154924"/>
            <a:ext cx="2051221" cy="2051221"/>
            <a:chOff x="4547286" y="1346886"/>
            <a:chExt cx="6425513" cy="6425513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6CF65385-248E-0325-49F3-9294B9091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7286" y="1346886"/>
              <a:ext cx="6425513" cy="6425513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248A8F8-0662-A49A-EB34-70D6B043E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998" y="5977268"/>
              <a:ext cx="5054600" cy="9054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2691</TotalTime>
  <Words>1941</Words>
  <Application>Microsoft Macintosh PowerPoint</Application>
  <PresentationFormat>Custom</PresentationFormat>
  <Paragraphs>330</Paragraphs>
  <Slides>12</Slides>
  <Notes>12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Calibri</vt:lpstr>
      <vt:lpstr>Fira Sans</vt:lpstr>
      <vt:lpstr>Epilogue</vt:lpstr>
      <vt:lpstr>Verdana</vt:lpstr>
      <vt:lpstr>Fira Mono Medium</vt:lpstr>
      <vt:lpstr>Arial</vt:lpstr>
      <vt:lpstr>Times New Roman</vt:lpstr>
      <vt:lpstr>Fraunces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Fabrizio Dadda</cp:lastModifiedBy>
  <cp:revision>35</cp:revision>
  <dcterms:created xsi:type="dcterms:W3CDTF">2025-02-08T11:40:19Z</dcterms:created>
  <dcterms:modified xsi:type="dcterms:W3CDTF">2025-02-10T08:51:29Z</dcterms:modified>
</cp:coreProperties>
</file>