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5" r:id="rId6"/>
    <p:sldId id="270" r:id="rId7"/>
    <p:sldId id="269" r:id="rId8"/>
    <p:sldId id="258" r:id="rId9"/>
    <p:sldId id="264" r:id="rId10"/>
    <p:sldId id="271" r:id="rId11"/>
    <p:sldId id="268" r:id="rId12"/>
    <p:sldId id="267" r:id="rId13"/>
    <p:sldId id="261" r:id="rId14"/>
    <p:sldId id="263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658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57BB89-9C24-4EE9-8833-A4755980D8B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064C19F-123A-4947-87AC-CB33F516E7E6}">
      <dgm:prSet phldrT="[Testo]" custT="1"/>
      <dgm:spPr/>
      <dgm:t>
        <a:bodyPr/>
        <a:lstStyle/>
        <a:p>
          <a:pPr rtl="0"/>
          <a:r>
            <a:rPr lang="it-IT" sz="1400" b="1" dirty="0">
              <a:latin typeface="Aptos Display" panose="02110004020202020204"/>
            </a:rPr>
            <a:t>Capacità</a:t>
          </a:r>
          <a:r>
            <a:rPr lang="it-IT" sz="1400" b="1" dirty="0"/>
            <a:t> </a:t>
          </a:r>
          <a:r>
            <a:rPr lang="it-IT" sz="1400" b="1" dirty="0">
              <a:latin typeface="Aptos Display" panose="02110004020202020204"/>
            </a:rPr>
            <a:t> </a:t>
          </a:r>
          <a:r>
            <a:rPr lang="it-IT" sz="1400" b="1" dirty="0"/>
            <a:t>scientifica</a:t>
          </a:r>
        </a:p>
      </dgm:t>
    </dgm:pt>
    <dgm:pt modelId="{9CEBD712-3D06-44B1-8D25-FB61881F4F52}" type="parTrans" cxnId="{C23E2A31-3DAF-4162-AB6C-BF2E778F9E94}">
      <dgm:prSet/>
      <dgm:spPr/>
      <dgm:t>
        <a:bodyPr/>
        <a:lstStyle/>
        <a:p>
          <a:endParaRPr lang="it-IT"/>
        </a:p>
      </dgm:t>
    </dgm:pt>
    <dgm:pt modelId="{2BD5E24A-7D5D-4FE5-864B-656888BC770B}" type="sibTrans" cxnId="{C23E2A31-3DAF-4162-AB6C-BF2E778F9E94}">
      <dgm:prSet/>
      <dgm:spPr/>
      <dgm:t>
        <a:bodyPr/>
        <a:lstStyle/>
        <a:p>
          <a:endParaRPr lang="it-IT"/>
        </a:p>
      </dgm:t>
    </dgm:pt>
    <dgm:pt modelId="{3E979E6A-01D1-4070-9B6F-836796BFF120}">
      <dgm:prSet phldrT="[Testo]" custT="1"/>
      <dgm:spPr/>
      <dgm:t>
        <a:bodyPr/>
        <a:lstStyle/>
        <a:p>
          <a:r>
            <a:rPr lang="it-IT" sz="1350" b="1" dirty="0"/>
            <a:t>Strumenti software open source</a:t>
          </a:r>
          <a:r>
            <a:rPr lang="it-IT" sz="1350" dirty="0"/>
            <a:t>: La creazione di una </a:t>
          </a:r>
          <a:r>
            <a:rPr lang="it-IT" sz="1350" b="1" dirty="0"/>
            <a:t>piattaforma digitale </a:t>
          </a:r>
          <a:r>
            <a:rPr lang="it-IT" sz="1350" dirty="0"/>
            <a:t>avanzata (</a:t>
          </a:r>
          <a:r>
            <a:rPr lang="it-IT" sz="1350" b="1" i="1" dirty="0"/>
            <a:t>open source</a:t>
          </a:r>
          <a:r>
            <a:rPr lang="it-IT" sz="1350" dirty="0"/>
            <a:t>), rappresenta un obiettivo strategico dell’aggregato I-PHOQS for Future R&amp;I. Uno strumento concepito come un one-stop-shop digitale consentirà agli utenti accademici e industriali di accedere in modo omogeneo, intuitivo e scalabile ai servizi offerti dalle IIRR e dalle altre iniziative PNRR del CNR. </a:t>
          </a:r>
          <a:endParaRPr lang="it-IT" sz="1350" b="1" dirty="0"/>
        </a:p>
      </dgm:t>
    </dgm:pt>
    <dgm:pt modelId="{C538E990-020A-4F57-AC5F-B8EFAF3D1DA9}" type="parTrans" cxnId="{1A02E158-1506-47C9-BECA-1550ED33C978}">
      <dgm:prSet/>
      <dgm:spPr/>
      <dgm:t>
        <a:bodyPr/>
        <a:lstStyle/>
        <a:p>
          <a:endParaRPr lang="it-IT"/>
        </a:p>
      </dgm:t>
    </dgm:pt>
    <dgm:pt modelId="{9949709B-654D-4D7E-91DE-6B85FBCF987D}" type="sibTrans" cxnId="{1A02E158-1506-47C9-BECA-1550ED33C978}">
      <dgm:prSet/>
      <dgm:spPr/>
      <dgm:t>
        <a:bodyPr/>
        <a:lstStyle/>
        <a:p>
          <a:endParaRPr lang="it-IT"/>
        </a:p>
      </dgm:t>
    </dgm:pt>
    <dgm:pt modelId="{F0782FC2-A1F9-4E52-958A-FD5698A3CEA2}">
      <dgm:prSet phldrT="[Testo]" custT="1"/>
      <dgm:spPr/>
      <dgm:t>
        <a:bodyPr/>
        <a:lstStyle/>
        <a:p>
          <a:r>
            <a:rPr lang="it-IT" sz="1350" b="1" dirty="0"/>
            <a:t>Il contributo atteso dall’IR coinvolta sull’attività di ricerca</a:t>
          </a:r>
          <a:r>
            <a:rPr lang="it-IT" sz="1350" dirty="0"/>
            <a:t>: Le facilities e competenze di </a:t>
          </a:r>
          <a:r>
            <a:rPr lang="it-IT" sz="1350" b="1" dirty="0"/>
            <a:t>I-PHOQS</a:t>
          </a:r>
          <a:r>
            <a:rPr lang="it-IT" sz="1350" dirty="0"/>
            <a:t> forniscono 1) Accesso a strumentazioni di frontiera, garantendo il raggiungimento degli obiettivi scientifici e tecnologici dell’aggregato. 2) Supporto diretto allo sviluppo nei settori delle Tecnologie Quantistiche, Fusione Nucleare, Nuovi Materiali e Dispositivi Avanzati. Con il suo focus sullo sviluppo di sorgenti laser avanzate, </a:t>
          </a:r>
          <a:r>
            <a:rPr lang="it-IT" sz="1350" b="1" dirty="0" err="1"/>
            <a:t>IR_EuAPS</a:t>
          </a:r>
          <a:r>
            <a:rPr lang="it-IT" sz="1350" dirty="0"/>
            <a:t> rappresenta un elemento strategico, poiché la sua presenza permette di sviluppare sinergie di alto impatto, in particolare nei seguenti ambiti: 1) Sviluppo di sorgenti laser avanzate per applicazioni in quantum </a:t>
          </a:r>
          <a:r>
            <a:rPr lang="it-IT" sz="1350" dirty="0" err="1"/>
            <a:t>technologies</a:t>
          </a:r>
          <a:r>
            <a:rPr lang="it-IT" sz="1350" dirty="0"/>
            <a:t>, materiali avanzati e diagnostica scientifica. 2) Caratterizzazione di nuovi dispositivi forniti a I-PHOQS per l’evoluzione delle proprie facilities, migliorando le prestazioni di diagnostica e spettroscopia avanzata. 3) Integrazione nelle reti infrastrutturali europee, tra cui </a:t>
          </a:r>
          <a:r>
            <a:rPr lang="it-IT" sz="1350" dirty="0" err="1"/>
            <a:t>LaserLab</a:t>
          </a:r>
          <a:r>
            <a:rPr lang="it-IT" sz="1350" dirty="0"/>
            <a:t> Europe, ELI-ERIC ed </a:t>
          </a:r>
          <a:r>
            <a:rPr lang="it-IT" sz="1350" dirty="0" err="1"/>
            <a:t>EuPRAXIA</a:t>
          </a:r>
          <a:r>
            <a:rPr lang="it-IT" sz="1350" dirty="0"/>
            <a:t>, contribuendo al rafforzamento delle collaborazioni internazionali di I-PHOQS for Future R&amp;I.</a:t>
          </a:r>
        </a:p>
      </dgm:t>
    </dgm:pt>
    <dgm:pt modelId="{0D337B50-3F0C-4323-87E2-0B002E60264C}" type="parTrans" cxnId="{B6286DEC-A100-4AF8-B04D-BC8E587ABD1A}">
      <dgm:prSet/>
      <dgm:spPr/>
      <dgm:t>
        <a:bodyPr/>
        <a:lstStyle/>
        <a:p>
          <a:endParaRPr lang="it-IT"/>
        </a:p>
      </dgm:t>
    </dgm:pt>
    <dgm:pt modelId="{E98B6533-49AF-4390-94EF-00BB8AEC46FF}" type="sibTrans" cxnId="{B6286DEC-A100-4AF8-B04D-BC8E587ABD1A}">
      <dgm:prSet/>
      <dgm:spPr/>
      <dgm:t>
        <a:bodyPr/>
        <a:lstStyle/>
        <a:p>
          <a:endParaRPr lang="it-IT"/>
        </a:p>
      </dgm:t>
    </dgm:pt>
    <dgm:pt modelId="{66069E84-4318-43CB-A56F-BB54589CF779}">
      <dgm:prSet phldrT="[Testo]" custT="1"/>
      <dgm:spPr/>
      <dgm:t>
        <a:bodyPr/>
        <a:lstStyle/>
        <a:p>
          <a:r>
            <a:rPr lang="it-IT" sz="1350" b="1" dirty="0"/>
            <a:t>Collaborazioni nazionali/internazionali potenzialmente sviluppabili</a:t>
          </a:r>
          <a:r>
            <a:rPr lang="it-IT" sz="1350" dirty="0"/>
            <a:t>: I-PHOQS for Future R&amp;I si posiziona come un </a:t>
          </a:r>
          <a:r>
            <a:rPr lang="it-IT" sz="1350" b="1" dirty="0"/>
            <a:t>hub internazionale per la ricerca avanzata, lo sviluppo e il trasferimento tecnologico</a:t>
          </a:r>
          <a:r>
            <a:rPr lang="it-IT" sz="1350" dirty="0"/>
            <a:t>, integrando infrastrutture di ricerca, comunità scientifica, industria e finanza per l’innovazione. </a:t>
          </a:r>
          <a:r>
            <a:rPr lang="it-IT" sz="1350" b="1" dirty="0"/>
            <a:t>Partner scientifici e tecnologici già coinvolti</a:t>
          </a:r>
          <a:r>
            <a:rPr lang="it-IT" sz="1350" dirty="0"/>
            <a:t>: INFN; IIT; CINECA; ENEA e numerose università italiane (Pisa; Firenze; Milano; POLIMI; Napoli Federico II; Torino; Bologna; Padova; Trieste; Palermo; Catania; Trento; Genova; Ferrara; Modena; Bari; Parma; Pavia); IRCCS; Fondazione Toscana Life Sciences, con expertise in salute e biotecnologie; INAF; INSTM; FBK (Fondazione Bruno Kessler), a supporto della ricerca interdisciplinare e dello sviluppo di materiali avanzati; </a:t>
          </a:r>
          <a:r>
            <a:rPr lang="it-IT" sz="1350" dirty="0" err="1"/>
            <a:t>LaserLab</a:t>
          </a:r>
          <a:r>
            <a:rPr lang="it-IT" sz="1350" dirty="0"/>
            <a:t>-Europe; ELI-ERIC; </a:t>
          </a:r>
          <a:r>
            <a:rPr lang="it-IT" sz="1350" dirty="0" err="1"/>
            <a:t>EuPRAXIA</a:t>
          </a:r>
          <a:r>
            <a:rPr lang="it-IT" sz="1350" dirty="0"/>
            <a:t>; </a:t>
          </a:r>
          <a:r>
            <a:rPr lang="it-IT" sz="1350" dirty="0" err="1"/>
            <a:t>Eurobioimaging</a:t>
          </a:r>
          <a:r>
            <a:rPr lang="it-IT" sz="1350" dirty="0"/>
            <a:t>-ERIC; Quantum </a:t>
          </a:r>
          <a:r>
            <a:rPr lang="it-IT" sz="1350" dirty="0" err="1"/>
            <a:t>Flagship</a:t>
          </a:r>
          <a:r>
            <a:rPr lang="it-IT" sz="1350" dirty="0"/>
            <a:t> EU; Max-Planck-Institute (Germania); Fraunhofer-</a:t>
          </a:r>
          <a:r>
            <a:rPr lang="it-IT" sz="1350" dirty="0" err="1"/>
            <a:t>Gesellschaft</a:t>
          </a:r>
          <a:r>
            <a:rPr lang="it-IT" sz="1350" dirty="0"/>
            <a:t> (Germania); IMEC (Belgio). </a:t>
          </a:r>
          <a:r>
            <a:rPr lang="it-IT" sz="1350" b="1" dirty="0"/>
            <a:t>Collaborazioni Internazionali in Espansione</a:t>
          </a:r>
          <a:r>
            <a:rPr lang="it-IT" sz="1350" dirty="0"/>
            <a:t>: L'aggregato mira a rafforzare e sviluppare sinergie strategiche con nuovi partner internazionali, tra cui: CERN (Svizzera); EPFL (Svizzera); Imperial College London (UK); RIKEN (Giappone); Lawrence Berkeley National </a:t>
          </a:r>
          <a:r>
            <a:rPr lang="it-IT" sz="1350" dirty="0" err="1"/>
            <a:t>Laboratory</a:t>
          </a:r>
          <a:r>
            <a:rPr lang="it-IT" sz="1350" dirty="0"/>
            <a:t> (USA); </a:t>
          </a:r>
          <a:r>
            <a:rPr lang="it-IT" sz="1350" dirty="0" err="1"/>
            <a:t>Australian</a:t>
          </a:r>
          <a:r>
            <a:rPr lang="it-IT" sz="1350" dirty="0"/>
            <a:t> National University (Australia); NIST (USA). Partendo dalla </a:t>
          </a:r>
          <a:r>
            <a:rPr lang="it-IT" sz="1350" b="1" dirty="0"/>
            <a:t>JRU</a:t>
          </a:r>
          <a:r>
            <a:rPr lang="it-IT" sz="1350" dirty="0"/>
            <a:t> istituita con I-PHOQS, I-PHOQS for Future R&amp;I si presenta con una base solida per l’espansione scientifica e tecnologica, favorendo: 1) L’accesso alle reti ERIC e ad altre infrastrutture internazionali. 2) La partecipazione a bandi competitivi e progetti collaborativi globali. 3) L’espansione dell’ecosistema attraverso programmi di mobilità e scambio scientifico, sostenendo la formazione di capitale umano di eccellenza.</a:t>
          </a:r>
          <a:endParaRPr lang="it-IT" sz="1350" b="1" dirty="0"/>
        </a:p>
      </dgm:t>
    </dgm:pt>
    <dgm:pt modelId="{A48D6A2D-C7AC-4A8E-AAF2-46BFD2348CA3}" type="parTrans" cxnId="{E2D8974A-F45F-4524-8005-D33EBF9E1FD3}">
      <dgm:prSet/>
      <dgm:spPr/>
      <dgm:t>
        <a:bodyPr/>
        <a:lstStyle/>
        <a:p>
          <a:endParaRPr lang="it-IT"/>
        </a:p>
      </dgm:t>
    </dgm:pt>
    <dgm:pt modelId="{87C6236C-F48F-4682-B380-82B954A59C3E}" type="sibTrans" cxnId="{E2D8974A-F45F-4524-8005-D33EBF9E1FD3}">
      <dgm:prSet/>
      <dgm:spPr/>
      <dgm:t>
        <a:bodyPr/>
        <a:lstStyle/>
        <a:p>
          <a:endParaRPr lang="it-IT"/>
        </a:p>
      </dgm:t>
    </dgm:pt>
    <dgm:pt modelId="{E82668B8-B26F-4831-9290-4D7B61A75E5F}">
      <dgm:prSet phldrT="[Testo]" custT="1"/>
      <dgm:spPr/>
      <dgm:t>
        <a:bodyPr/>
        <a:lstStyle/>
        <a:p>
          <a:r>
            <a:rPr lang="it-IT" sz="1350" b="1" dirty="0"/>
            <a:t>Contratti di licenza e capacità di realizzare brevetti/spin off</a:t>
          </a:r>
          <a:r>
            <a:rPr lang="it-IT" sz="1350" dirty="0"/>
            <a:t>: I-PHOQS for Future R&amp;I si configura come un </a:t>
          </a:r>
          <a:r>
            <a:rPr lang="it-IT" sz="1350" b="1" dirty="0"/>
            <a:t>motore strategico per la trasformazione della ricerca in innovazione</a:t>
          </a:r>
          <a:r>
            <a:rPr lang="it-IT" sz="1350" dirty="0"/>
            <a:t>, accelerando il passaggio </a:t>
          </a:r>
          <a:r>
            <a:rPr lang="it-IT" sz="1350" b="1" dirty="0"/>
            <a:t>dal laboratorio al mercato</a:t>
          </a:r>
          <a:r>
            <a:rPr lang="it-IT" sz="1350" dirty="0"/>
            <a:t>. In qualità di </a:t>
          </a:r>
          <a:r>
            <a:rPr lang="it-IT" sz="1350" b="1" dirty="0"/>
            <a:t>Development Accelerator </a:t>
          </a:r>
          <a:r>
            <a:rPr lang="it-IT" sz="1350" dirty="0"/>
            <a:t>– ecosistema strutturato per il Trasferimento Tecnologico (TT) – I-PHOQS for Future R&amp;I connette ricerca accademica, industria e finanza e favorisce la creazione di brevetti, contratti di licenza e spin-off, valorizzando il patrimonio scientifico generato dalle iniziative coinvolte. I-PHOQS for Future R&amp;I supporta lo </a:t>
          </a:r>
          <a:r>
            <a:rPr lang="it-IT" sz="1350" b="1" dirty="0"/>
            <a:t>sviluppo di startup/spinoff </a:t>
          </a:r>
          <a:r>
            <a:rPr lang="it-IT" sz="1350" dirty="0"/>
            <a:t>attraverso servizi, strumenti mirati e un network esteso, promuovendo la nascita di un </a:t>
          </a:r>
          <a:r>
            <a:rPr lang="it-IT" sz="1350" b="1" dirty="0"/>
            <a:t>ecosistema favorevole all’innovazione</a:t>
          </a:r>
          <a:r>
            <a:rPr lang="it-IT" sz="1350" dirty="0"/>
            <a:t>.</a:t>
          </a:r>
        </a:p>
      </dgm:t>
    </dgm:pt>
    <dgm:pt modelId="{375CC20B-1C02-46E8-9D48-73AECB17314B}" type="parTrans" cxnId="{00A2CEF4-29F1-4A8E-9D14-0A0863888B03}">
      <dgm:prSet/>
      <dgm:spPr/>
      <dgm:t>
        <a:bodyPr/>
        <a:lstStyle/>
        <a:p>
          <a:endParaRPr lang="it-IT"/>
        </a:p>
      </dgm:t>
    </dgm:pt>
    <dgm:pt modelId="{2C9DCE23-C338-4738-92D2-4AA0D8FFD8CE}" type="sibTrans" cxnId="{00A2CEF4-29F1-4A8E-9D14-0A0863888B03}">
      <dgm:prSet/>
      <dgm:spPr/>
      <dgm:t>
        <a:bodyPr/>
        <a:lstStyle/>
        <a:p>
          <a:endParaRPr lang="it-IT"/>
        </a:p>
      </dgm:t>
    </dgm:pt>
    <dgm:pt modelId="{23FFA110-E6E4-4EB6-8FC8-B62AF5EA003B}">
      <dgm:prSet custT="1"/>
      <dgm:spPr/>
      <dgm:t>
        <a:bodyPr/>
        <a:lstStyle/>
        <a:p>
          <a:r>
            <a:rPr lang="it-IT" sz="1350" b="1" dirty="0"/>
            <a:t>Capacità di incidere sulle ricerche e politiche di settore</a:t>
          </a:r>
          <a:r>
            <a:rPr lang="it-IT" sz="1350" dirty="0"/>
            <a:t>: I ricercatori I-PHOQS FOR FUTURE R&amp;I partecipano attivamente in board, comitati e piattaforme di governance a livello nazionale e internazionale, contribuendo a definire le strategie di innovazione. I-PHOQS FOR FUTURE R&amp;I sviluppa sinergie tra progettualità e competenze, superando il valore delle singole iniziative per creare un ecosistema strategico capace di orientare e influenzare le politiche nazionali e internazionali nei settori critici dell’innovazione europea.</a:t>
          </a:r>
        </a:p>
      </dgm:t>
    </dgm:pt>
    <dgm:pt modelId="{B1145511-DA2A-400E-9A7D-B5BD0FDB6BD3}" type="parTrans" cxnId="{6BFA0179-E175-48C0-99DB-C73925834D82}">
      <dgm:prSet/>
      <dgm:spPr/>
      <dgm:t>
        <a:bodyPr/>
        <a:lstStyle/>
        <a:p>
          <a:endParaRPr lang="it-IT"/>
        </a:p>
      </dgm:t>
    </dgm:pt>
    <dgm:pt modelId="{BF1F72C6-E44A-4EF9-89E1-C7064C17E977}" type="sibTrans" cxnId="{6BFA0179-E175-48C0-99DB-C73925834D82}">
      <dgm:prSet/>
      <dgm:spPr/>
      <dgm:t>
        <a:bodyPr/>
        <a:lstStyle/>
        <a:p>
          <a:endParaRPr lang="it-IT"/>
        </a:p>
      </dgm:t>
    </dgm:pt>
    <dgm:pt modelId="{F8BBA0E2-05B7-4837-BCF2-72F6549A1B7D}" type="pres">
      <dgm:prSet presAssocID="{6257BB89-9C24-4EE9-8833-A4755980D8B8}" presName="linear" presStyleCnt="0">
        <dgm:presLayoutVars>
          <dgm:animLvl val="lvl"/>
          <dgm:resizeHandles val="exact"/>
        </dgm:presLayoutVars>
      </dgm:prSet>
      <dgm:spPr/>
    </dgm:pt>
    <dgm:pt modelId="{4327B5E9-FFF6-41F7-B07F-AC38114CD9BB}" type="pres">
      <dgm:prSet presAssocID="{D064C19F-123A-4947-87AC-CB33F516E7E6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E350793C-3CA8-4FAF-B6E6-3A310F4742ED}" type="pres">
      <dgm:prSet presAssocID="{D064C19F-123A-4947-87AC-CB33F516E7E6}" presName="childText" presStyleLbl="revTx" presStyleIdx="0" presStyleCnt="1" custScaleY="114439">
        <dgm:presLayoutVars>
          <dgm:bulletEnabled val="1"/>
        </dgm:presLayoutVars>
      </dgm:prSet>
      <dgm:spPr/>
    </dgm:pt>
  </dgm:ptLst>
  <dgm:cxnLst>
    <dgm:cxn modelId="{9C821B02-A283-4AA2-943D-C8515255B1E8}" type="presOf" srcId="{E82668B8-B26F-4831-9290-4D7B61A75E5F}" destId="{E350793C-3CA8-4FAF-B6E6-3A310F4742ED}" srcOrd="0" destOrd="2" presId="urn:microsoft.com/office/officeart/2005/8/layout/vList2"/>
    <dgm:cxn modelId="{9BC20A20-F3BA-4100-83BF-C57572447CAB}" type="presOf" srcId="{D064C19F-123A-4947-87AC-CB33F516E7E6}" destId="{4327B5E9-FFF6-41F7-B07F-AC38114CD9BB}" srcOrd="0" destOrd="0" presId="urn:microsoft.com/office/officeart/2005/8/layout/vList2"/>
    <dgm:cxn modelId="{C23E2A31-3DAF-4162-AB6C-BF2E778F9E94}" srcId="{6257BB89-9C24-4EE9-8833-A4755980D8B8}" destId="{D064C19F-123A-4947-87AC-CB33F516E7E6}" srcOrd="0" destOrd="0" parTransId="{9CEBD712-3D06-44B1-8D25-FB61881F4F52}" sibTransId="{2BD5E24A-7D5D-4FE5-864B-656888BC770B}"/>
    <dgm:cxn modelId="{A14B3B39-EF30-4F26-97BD-115355061227}" type="presOf" srcId="{6257BB89-9C24-4EE9-8833-A4755980D8B8}" destId="{F8BBA0E2-05B7-4837-BCF2-72F6549A1B7D}" srcOrd="0" destOrd="0" presId="urn:microsoft.com/office/officeart/2005/8/layout/vList2"/>
    <dgm:cxn modelId="{A09D2064-1F44-42C1-A908-BDFB556B6CFC}" type="presOf" srcId="{F0782FC2-A1F9-4E52-958A-FD5698A3CEA2}" destId="{E350793C-3CA8-4FAF-B6E6-3A310F4742ED}" srcOrd="0" destOrd="4" presId="urn:microsoft.com/office/officeart/2005/8/layout/vList2"/>
    <dgm:cxn modelId="{41C89C66-9F52-4F42-A823-DA40A1DAE012}" type="presOf" srcId="{3E979E6A-01D1-4070-9B6F-836796BFF120}" destId="{E350793C-3CA8-4FAF-B6E6-3A310F4742ED}" srcOrd="0" destOrd="3" presId="urn:microsoft.com/office/officeart/2005/8/layout/vList2"/>
    <dgm:cxn modelId="{E2D8974A-F45F-4524-8005-D33EBF9E1FD3}" srcId="{D064C19F-123A-4947-87AC-CB33F516E7E6}" destId="{66069E84-4318-43CB-A56F-BB54589CF779}" srcOrd="0" destOrd="0" parTransId="{A48D6A2D-C7AC-4A8E-AAF2-46BFD2348CA3}" sibTransId="{87C6236C-F48F-4682-B380-82B954A59C3E}"/>
    <dgm:cxn modelId="{1A02E158-1506-47C9-BECA-1550ED33C978}" srcId="{D064C19F-123A-4947-87AC-CB33F516E7E6}" destId="{3E979E6A-01D1-4070-9B6F-836796BFF120}" srcOrd="3" destOrd="0" parTransId="{C538E990-020A-4F57-AC5F-B8EFAF3D1DA9}" sibTransId="{9949709B-654D-4D7E-91DE-6B85FBCF987D}"/>
    <dgm:cxn modelId="{6BFA0179-E175-48C0-99DB-C73925834D82}" srcId="{D064C19F-123A-4947-87AC-CB33F516E7E6}" destId="{23FFA110-E6E4-4EB6-8FC8-B62AF5EA003B}" srcOrd="1" destOrd="0" parTransId="{B1145511-DA2A-400E-9A7D-B5BD0FDB6BD3}" sibTransId="{BF1F72C6-E44A-4EF9-89E1-C7064C17E977}"/>
    <dgm:cxn modelId="{440AF38D-7D1B-4465-B2C4-6284615B9E6A}" type="presOf" srcId="{66069E84-4318-43CB-A56F-BB54589CF779}" destId="{E350793C-3CA8-4FAF-B6E6-3A310F4742ED}" srcOrd="0" destOrd="0" presId="urn:microsoft.com/office/officeart/2005/8/layout/vList2"/>
    <dgm:cxn modelId="{D3B518A1-8B75-4619-BF62-369F7A8D159E}" type="presOf" srcId="{23FFA110-E6E4-4EB6-8FC8-B62AF5EA003B}" destId="{E350793C-3CA8-4FAF-B6E6-3A310F4742ED}" srcOrd="0" destOrd="1" presId="urn:microsoft.com/office/officeart/2005/8/layout/vList2"/>
    <dgm:cxn modelId="{B6286DEC-A100-4AF8-B04D-BC8E587ABD1A}" srcId="{D064C19F-123A-4947-87AC-CB33F516E7E6}" destId="{F0782FC2-A1F9-4E52-958A-FD5698A3CEA2}" srcOrd="4" destOrd="0" parTransId="{0D337B50-3F0C-4323-87E2-0B002E60264C}" sibTransId="{E98B6533-49AF-4390-94EF-00BB8AEC46FF}"/>
    <dgm:cxn modelId="{00A2CEF4-29F1-4A8E-9D14-0A0863888B03}" srcId="{D064C19F-123A-4947-87AC-CB33F516E7E6}" destId="{E82668B8-B26F-4831-9290-4D7B61A75E5F}" srcOrd="2" destOrd="0" parTransId="{375CC20B-1C02-46E8-9D48-73AECB17314B}" sibTransId="{2C9DCE23-C338-4738-92D2-4AA0D8FFD8CE}"/>
    <dgm:cxn modelId="{4A1E6093-85A6-4F45-B1E5-3AAF7F3AA9AC}" type="presParOf" srcId="{F8BBA0E2-05B7-4837-BCF2-72F6549A1B7D}" destId="{4327B5E9-FFF6-41F7-B07F-AC38114CD9BB}" srcOrd="0" destOrd="0" presId="urn:microsoft.com/office/officeart/2005/8/layout/vList2"/>
    <dgm:cxn modelId="{E106462C-E8E7-4253-ADB8-87AF1FAA9068}" type="presParOf" srcId="{F8BBA0E2-05B7-4837-BCF2-72F6549A1B7D}" destId="{E350793C-3CA8-4FAF-B6E6-3A310F4742E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57BB89-9C24-4EE9-8833-A4755980D8B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E0EC68E-B102-411A-92BE-A1997ED85386}">
      <dgm:prSet phldrT="[Testo]" custT="1"/>
      <dgm:spPr/>
      <dgm:t>
        <a:bodyPr/>
        <a:lstStyle/>
        <a:p>
          <a:r>
            <a:rPr lang="it-IT" sz="1800" dirty="0">
              <a:latin typeface="Aptos Display" panose="02110004020202020204"/>
            </a:rPr>
            <a:t>Impatto</a:t>
          </a:r>
          <a:r>
            <a:rPr lang="it-IT" sz="1800" dirty="0"/>
            <a:t> economico e sociale</a:t>
          </a:r>
        </a:p>
      </dgm:t>
    </dgm:pt>
    <dgm:pt modelId="{8323FB20-B577-4800-8A56-53EE02B8FB5D}" type="parTrans" cxnId="{47335FF5-CF95-468E-9FE2-8FCA9D1DCFF1}">
      <dgm:prSet/>
      <dgm:spPr/>
      <dgm:t>
        <a:bodyPr/>
        <a:lstStyle/>
        <a:p>
          <a:endParaRPr lang="it-IT"/>
        </a:p>
      </dgm:t>
    </dgm:pt>
    <dgm:pt modelId="{75541567-1A3B-4F46-8014-CB14107441CC}" type="sibTrans" cxnId="{47335FF5-CF95-468E-9FE2-8FCA9D1DCFF1}">
      <dgm:prSet/>
      <dgm:spPr/>
      <dgm:t>
        <a:bodyPr/>
        <a:lstStyle/>
        <a:p>
          <a:endParaRPr lang="it-IT"/>
        </a:p>
      </dgm:t>
    </dgm:pt>
    <dgm:pt modelId="{F65A7AAF-A045-4221-8567-DE621B6A5E7C}">
      <dgm:prSet phldrT="[Testo]" custT="1"/>
      <dgm:spPr/>
      <dgm:t>
        <a:bodyPr/>
        <a:lstStyle/>
        <a:p>
          <a:r>
            <a:rPr lang="it-IT" sz="1400" b="1" dirty="0"/>
            <a:t>Capacità di attrarre risorse dall’esterno anche attraverso il venture capital</a:t>
          </a:r>
          <a:r>
            <a:rPr lang="it-IT" sz="1400" dirty="0"/>
            <a:t>: I-PHOQS for Future R&amp;I si configura come una piattaforma integrata per l’innovazione, in grado di attrarre risorse strategiche dall’esterno grazie a collaborazioni con investitori istituzionali e privati, fondi di venture capital e istituzioni pubbliche e private. Attori chiave includono: Cassa Depositi e Prestiti (CDP) – attraverso CDP Venture Capital; </a:t>
          </a:r>
          <a:r>
            <a:rPr lang="it-IT" sz="1400" dirty="0" err="1"/>
            <a:t>European</a:t>
          </a:r>
          <a:r>
            <a:rPr lang="it-IT" sz="1400" dirty="0"/>
            <a:t> Investment Bank (EIB); Fondi regionali e nazionali per l’innovazione; Fondi regionali, nazionali ed europei per la ricerca e l’innovazione; tra cui Horizon Europe; Fondi strutturali regionali (POR FESR) e nazionali; Investitori corporate: Leonardo S.p.A.; STMicroelectronics; ENI; IBM Italia; Ansaldo Energia; ENEL; IREN.</a:t>
          </a:r>
        </a:p>
      </dgm:t>
    </dgm:pt>
    <dgm:pt modelId="{BCA3D3BD-603D-47AE-ACC2-D53C1E842547}" type="parTrans" cxnId="{AA8B6122-6385-4609-ACFC-304C96F4C5CD}">
      <dgm:prSet/>
      <dgm:spPr/>
      <dgm:t>
        <a:bodyPr/>
        <a:lstStyle/>
        <a:p>
          <a:endParaRPr lang="it-IT"/>
        </a:p>
      </dgm:t>
    </dgm:pt>
    <dgm:pt modelId="{B0DD1983-C510-4B7D-8ECC-E62DD6228564}" type="sibTrans" cxnId="{AA8B6122-6385-4609-ACFC-304C96F4C5CD}">
      <dgm:prSet/>
      <dgm:spPr/>
      <dgm:t>
        <a:bodyPr/>
        <a:lstStyle/>
        <a:p>
          <a:endParaRPr lang="it-IT"/>
        </a:p>
      </dgm:t>
    </dgm:pt>
    <dgm:pt modelId="{74CFADE4-5CA2-42FE-BCDC-4839907D83EA}">
      <dgm:prSet phldrT="[Testo]" custT="1"/>
      <dgm:spPr/>
      <dgm:t>
        <a:bodyPr/>
        <a:lstStyle/>
        <a:p>
          <a:r>
            <a:rPr lang="it-IT" sz="1400" b="1" dirty="0"/>
            <a:t>Coinvolgimento di attori pubblici/policy maker</a:t>
          </a:r>
          <a:r>
            <a:rPr lang="it-IT" sz="1400" dirty="0"/>
            <a:t>: I-PHOQS for Future R&amp;I è un </a:t>
          </a:r>
          <a:r>
            <a:rPr lang="it-IT" sz="1400" b="1" dirty="0"/>
            <a:t>interlocutore privilegiato</a:t>
          </a:r>
          <a:r>
            <a:rPr lang="it-IT" sz="1400" dirty="0"/>
            <a:t> e promuove un dialogo costante </a:t>
          </a:r>
          <a:r>
            <a:rPr lang="it-IT" sz="1400" b="1" dirty="0"/>
            <a:t>con istituzioni nazionali, europee e internazionali</a:t>
          </a:r>
          <a:r>
            <a:rPr lang="it-IT" sz="1400" dirty="0"/>
            <a:t>, contribuendo alla definizione delle politiche di settore e allineando le proprie attività con le priorità strategiche globali. Ministero dell’Università e della Ricerca (MUR); Ministero delle Imprese e del Made in </a:t>
          </a:r>
          <a:r>
            <a:rPr lang="it-IT" sz="1400" dirty="0" err="1"/>
            <a:t>Italy</a:t>
          </a:r>
          <a:r>
            <a:rPr lang="it-IT" sz="1400" dirty="0"/>
            <a:t> (MIMIT); Ministero dell’Ambiente e della Sicurezza Energetica (MASE); Regioni e Province Autonome; Commissione Europea – DG </a:t>
          </a:r>
          <a:r>
            <a:rPr lang="it-IT" sz="1400" dirty="0" err="1"/>
            <a:t>Research</a:t>
          </a:r>
          <a:r>
            <a:rPr lang="it-IT" sz="1400" dirty="0"/>
            <a:t> &amp; Innovation; </a:t>
          </a:r>
          <a:r>
            <a:rPr lang="it-IT" sz="1400" dirty="0" err="1"/>
            <a:t>European</a:t>
          </a:r>
          <a:r>
            <a:rPr lang="it-IT" sz="1400" dirty="0"/>
            <a:t> </a:t>
          </a:r>
          <a:r>
            <a:rPr lang="it-IT" sz="1400" dirty="0" err="1"/>
            <a:t>Research</a:t>
          </a:r>
          <a:r>
            <a:rPr lang="it-IT" sz="1400" dirty="0"/>
            <a:t> </a:t>
          </a:r>
          <a:r>
            <a:rPr lang="it-IT" sz="1400" dirty="0" err="1"/>
            <a:t>Council</a:t>
          </a:r>
          <a:r>
            <a:rPr lang="it-IT" sz="1400" dirty="0"/>
            <a:t> (ERC); </a:t>
          </a:r>
          <a:r>
            <a:rPr lang="it-IT" sz="1400" dirty="0" err="1"/>
            <a:t>European</a:t>
          </a:r>
          <a:r>
            <a:rPr lang="it-IT" sz="1400" dirty="0"/>
            <a:t> Innovation </a:t>
          </a:r>
          <a:r>
            <a:rPr lang="it-IT" sz="1400" dirty="0" err="1"/>
            <a:t>Council</a:t>
          </a:r>
          <a:r>
            <a:rPr lang="it-IT" sz="1400" dirty="0"/>
            <a:t> (EIC); </a:t>
          </a:r>
          <a:r>
            <a:rPr lang="it-IT" sz="1400" dirty="0" err="1"/>
            <a:t>European</a:t>
          </a:r>
          <a:r>
            <a:rPr lang="it-IT" sz="1400" dirty="0"/>
            <a:t> Investment Bank (EIB); Joint </a:t>
          </a:r>
          <a:r>
            <a:rPr lang="it-IT" sz="1400" dirty="0" err="1"/>
            <a:t>Research</a:t>
          </a:r>
          <a:r>
            <a:rPr lang="it-IT" sz="1400" dirty="0"/>
            <a:t> Centre (JRC); Internazionali: OECD; </a:t>
          </a:r>
          <a:r>
            <a:rPr lang="it-IT" sz="1400" dirty="0" err="1"/>
            <a:t>European</a:t>
          </a:r>
          <a:r>
            <a:rPr lang="it-IT" sz="1400" dirty="0"/>
            <a:t> Space Agency (ESA); International Energy Agency (IEA).</a:t>
          </a:r>
        </a:p>
      </dgm:t>
    </dgm:pt>
    <dgm:pt modelId="{64DF9BF8-16D7-4490-8B24-FBCC04192634}" type="parTrans" cxnId="{7EBB586B-2CA6-4183-A7B5-BEC4C32B3FBC}">
      <dgm:prSet/>
      <dgm:spPr/>
      <dgm:t>
        <a:bodyPr/>
        <a:lstStyle/>
        <a:p>
          <a:endParaRPr lang="it-IT"/>
        </a:p>
      </dgm:t>
    </dgm:pt>
    <dgm:pt modelId="{0CD7BD54-CCE9-40E1-9597-A7295BEFD8C1}" type="sibTrans" cxnId="{7EBB586B-2CA6-4183-A7B5-BEC4C32B3FBC}">
      <dgm:prSet/>
      <dgm:spPr/>
      <dgm:t>
        <a:bodyPr/>
        <a:lstStyle/>
        <a:p>
          <a:endParaRPr lang="it-IT"/>
        </a:p>
      </dgm:t>
    </dgm:pt>
    <dgm:pt modelId="{D90A6D32-98E0-4248-8403-F5ECADD1402D}">
      <dgm:prSet custT="1"/>
      <dgm:spPr/>
      <dgm:t>
        <a:bodyPr/>
        <a:lstStyle/>
        <a:p>
          <a:r>
            <a:rPr lang="it-IT" sz="1400" b="1" dirty="0"/>
            <a:t>Fabbisogno di personale Ricercatori/Gestionali nel breve e medio periodo</a:t>
          </a:r>
          <a:r>
            <a:rPr lang="it-IT" sz="1400" dirty="0"/>
            <a:t>:</a:t>
          </a:r>
          <a:endParaRPr lang="it-IT" sz="1500" dirty="0"/>
        </a:p>
      </dgm:t>
    </dgm:pt>
    <dgm:pt modelId="{543B5832-F3E4-4FD7-A106-8A4BB5947972}" type="parTrans" cxnId="{6F95692F-5A16-4909-BB0D-F39954491F0E}">
      <dgm:prSet/>
      <dgm:spPr/>
      <dgm:t>
        <a:bodyPr/>
        <a:lstStyle/>
        <a:p>
          <a:endParaRPr lang="it-IT"/>
        </a:p>
      </dgm:t>
    </dgm:pt>
    <dgm:pt modelId="{7092AA29-0241-41FB-9E5C-23713AC42E02}" type="sibTrans" cxnId="{6F95692F-5A16-4909-BB0D-F39954491F0E}">
      <dgm:prSet/>
      <dgm:spPr/>
      <dgm:t>
        <a:bodyPr/>
        <a:lstStyle/>
        <a:p>
          <a:endParaRPr lang="it-IT"/>
        </a:p>
      </dgm:t>
    </dgm:pt>
    <dgm:pt modelId="{2694EF3C-FEF3-4981-B2E3-F106D3A8CF5B}">
      <dgm:prSet phldrT="[Testo]" custT="1"/>
      <dgm:spPr/>
      <dgm:t>
        <a:bodyPr/>
        <a:lstStyle/>
        <a:p>
          <a:r>
            <a:rPr lang="it-IT" sz="1400" b="1" dirty="0"/>
            <a:t>Coinvolgimento di imprese e/o Organismi di ricerca potenzialmente fruitori delle attività/servizi di ricerca</a:t>
          </a:r>
          <a:r>
            <a:rPr lang="it-IT" sz="1400" dirty="0"/>
            <a:t>: I-PHOQS FOR FUTURE R&amp;I si avvale di un network globale di aziende cui offre l’accesso ai servizi avanzati delle IIRR partner, altresì consolidando collaborazioni che favoriscono il TT e l’industrializzazione della ricerca. </a:t>
          </a:r>
          <a:r>
            <a:rPr lang="it-IT" sz="1400" b="1" dirty="0"/>
            <a:t>Partner privati già coinvolti</a:t>
          </a:r>
          <a:r>
            <a:rPr lang="it-IT" sz="1400" dirty="0"/>
            <a:t>: Leonardo S.p.A.; Thales Alenia Space Italia; CAEN S.p.A.; Eni; Terna; STMicroelectronics; IBM Italia; Barilla; Syngenta; Coldiretti; Dompè Farmaceutici; Menarini; </a:t>
          </a:r>
          <a:r>
            <a:rPr lang="it-IT" sz="1400" dirty="0" err="1"/>
            <a:t>Kedrion</a:t>
          </a:r>
          <a:r>
            <a:rPr lang="it-IT" sz="1400" dirty="0"/>
            <a:t> </a:t>
          </a:r>
          <a:r>
            <a:rPr lang="it-IT" sz="1400" dirty="0" err="1"/>
            <a:t>Biopharma</a:t>
          </a:r>
          <a:r>
            <a:rPr lang="it-IT" sz="1400" dirty="0"/>
            <a:t>; Engineering Ingegneria Informatica; Expert.ai; </a:t>
          </a:r>
          <a:r>
            <a:rPr lang="it-IT" sz="1400" dirty="0" err="1"/>
            <a:t>Almawave</a:t>
          </a:r>
          <a:r>
            <a:rPr lang="it-IT" sz="1400" dirty="0"/>
            <a:t>; D-</a:t>
          </a:r>
          <a:r>
            <a:rPr lang="it-IT" sz="1400" dirty="0" err="1"/>
            <a:t>Wave</a:t>
          </a:r>
          <a:r>
            <a:rPr lang="it-IT" sz="1400" dirty="0"/>
            <a:t>; Atos Italia; Olivetti; </a:t>
          </a:r>
          <a:r>
            <a:rPr lang="it-IT" sz="1400" dirty="0" err="1"/>
            <a:t>Coherent</a:t>
          </a:r>
          <a:r>
            <a:rPr lang="it-IT" sz="1400" dirty="0"/>
            <a:t>; Prima Industrie; APE </a:t>
          </a:r>
          <a:r>
            <a:rPr lang="it-IT" sz="1400" dirty="0" err="1"/>
            <a:t>Research</a:t>
          </a:r>
          <a:r>
            <a:rPr lang="it-IT" sz="1400" dirty="0"/>
            <a:t>; Ansaldo Energia; Fincantieri; Infineon; Bosch; Acceleratori di startup; imprese startup e spinoff; cluster industriali nei settori dell’energia, della salute e della sostenibilità. </a:t>
          </a:r>
          <a:r>
            <a:rPr lang="it-IT" sz="1400" b="1" dirty="0"/>
            <a:t>Potenziali nuove collaborazioni </a:t>
          </a:r>
          <a:r>
            <a:rPr lang="it-IT" sz="1400" dirty="0"/>
            <a:t>con aziende di respiro internazionale: Siemens (Germania); IBM </a:t>
          </a:r>
          <a:r>
            <a:rPr lang="it-IT" sz="1400" dirty="0" err="1"/>
            <a:t>Research</a:t>
          </a:r>
          <a:r>
            <a:rPr lang="it-IT" sz="1400" dirty="0"/>
            <a:t> (USA); IBM </a:t>
          </a:r>
          <a:r>
            <a:rPr lang="it-IT" sz="1400" dirty="0" err="1"/>
            <a:t>Research</a:t>
          </a:r>
          <a:r>
            <a:rPr lang="it-IT" sz="1400" dirty="0"/>
            <a:t> Europe (Zurigo); Intel (USA); Enel Green Power (Italia, globale); Google Quantum AI (USA); Northrop Grumman (USA); Hitachi (Giappone); Centri di ricerca pubblici e privati; nazionali ed europei; Università; Consorzi e infrastrutture internazionali</a:t>
          </a:r>
        </a:p>
      </dgm:t>
    </dgm:pt>
    <dgm:pt modelId="{6E59369B-F117-4D69-A37F-3C83ACCA0C57}" type="parTrans" cxnId="{CB418B5E-C933-407E-B7ED-4EB2197C1EBF}">
      <dgm:prSet/>
      <dgm:spPr/>
      <dgm:t>
        <a:bodyPr/>
        <a:lstStyle/>
        <a:p>
          <a:endParaRPr lang="it-IT"/>
        </a:p>
      </dgm:t>
    </dgm:pt>
    <dgm:pt modelId="{21494510-D8E9-493A-A12B-6A2B584CB85B}" type="sibTrans" cxnId="{CB418B5E-C933-407E-B7ED-4EB2197C1EBF}">
      <dgm:prSet/>
      <dgm:spPr/>
      <dgm:t>
        <a:bodyPr/>
        <a:lstStyle/>
        <a:p>
          <a:endParaRPr lang="it-IT"/>
        </a:p>
      </dgm:t>
    </dgm:pt>
    <dgm:pt modelId="{F8BBA0E2-05B7-4837-BCF2-72F6549A1B7D}" type="pres">
      <dgm:prSet presAssocID="{6257BB89-9C24-4EE9-8833-A4755980D8B8}" presName="linear" presStyleCnt="0">
        <dgm:presLayoutVars>
          <dgm:animLvl val="lvl"/>
          <dgm:resizeHandles val="exact"/>
        </dgm:presLayoutVars>
      </dgm:prSet>
      <dgm:spPr/>
    </dgm:pt>
    <dgm:pt modelId="{714DA850-917D-4F9F-8DE4-9D10AD7E5743}" type="pres">
      <dgm:prSet presAssocID="{CE0EC68E-B102-411A-92BE-A1997ED85386}" presName="parentText" presStyleLbl="node1" presStyleIdx="0" presStyleCnt="1" custScaleY="34426" custLinFactNeighborY="-9591">
        <dgm:presLayoutVars>
          <dgm:chMax val="0"/>
          <dgm:bulletEnabled val="1"/>
        </dgm:presLayoutVars>
      </dgm:prSet>
      <dgm:spPr/>
    </dgm:pt>
    <dgm:pt modelId="{48EABA33-0FDE-475E-BC8B-EF8B60366955}" type="pres">
      <dgm:prSet presAssocID="{CE0EC68E-B102-411A-92BE-A1997ED85386}" presName="childText" presStyleLbl="revTx" presStyleIdx="0" presStyleCnt="1" custScaleY="118483" custLinFactNeighborX="-40" custLinFactNeighborY="-31881">
        <dgm:presLayoutVars>
          <dgm:bulletEnabled val="1"/>
        </dgm:presLayoutVars>
      </dgm:prSet>
      <dgm:spPr/>
    </dgm:pt>
  </dgm:ptLst>
  <dgm:cxnLst>
    <dgm:cxn modelId="{AA8B6122-6385-4609-ACFC-304C96F4C5CD}" srcId="{CE0EC68E-B102-411A-92BE-A1997ED85386}" destId="{F65A7AAF-A045-4221-8567-DE621B6A5E7C}" srcOrd="0" destOrd="0" parTransId="{BCA3D3BD-603D-47AE-ACC2-D53C1E842547}" sibTransId="{B0DD1983-C510-4B7D-8ECC-E62DD6228564}"/>
    <dgm:cxn modelId="{14E79026-5289-48DD-8CD3-A8D9E9C0A3C8}" type="presOf" srcId="{74CFADE4-5CA2-42FE-BCDC-4839907D83EA}" destId="{48EABA33-0FDE-475E-BC8B-EF8B60366955}" srcOrd="0" destOrd="2" presId="urn:microsoft.com/office/officeart/2005/8/layout/vList2"/>
    <dgm:cxn modelId="{6F95692F-5A16-4909-BB0D-F39954491F0E}" srcId="{CE0EC68E-B102-411A-92BE-A1997ED85386}" destId="{D90A6D32-98E0-4248-8403-F5ECADD1402D}" srcOrd="3" destOrd="0" parTransId="{543B5832-F3E4-4FD7-A106-8A4BB5947972}" sibTransId="{7092AA29-0241-41FB-9E5C-23713AC42E02}"/>
    <dgm:cxn modelId="{A14B3B39-EF30-4F26-97BD-115355061227}" type="presOf" srcId="{6257BB89-9C24-4EE9-8833-A4755980D8B8}" destId="{F8BBA0E2-05B7-4837-BCF2-72F6549A1B7D}" srcOrd="0" destOrd="0" presId="urn:microsoft.com/office/officeart/2005/8/layout/vList2"/>
    <dgm:cxn modelId="{CB418B5E-C933-407E-B7ED-4EB2197C1EBF}" srcId="{CE0EC68E-B102-411A-92BE-A1997ED85386}" destId="{2694EF3C-FEF3-4981-B2E3-F106D3A8CF5B}" srcOrd="1" destOrd="0" parTransId="{6E59369B-F117-4D69-A37F-3C83ACCA0C57}" sibTransId="{21494510-D8E9-493A-A12B-6A2B584CB85B}"/>
    <dgm:cxn modelId="{582D114B-B012-4011-BBE9-57ECEEC0BF18}" type="presOf" srcId="{2694EF3C-FEF3-4981-B2E3-F106D3A8CF5B}" destId="{48EABA33-0FDE-475E-BC8B-EF8B60366955}" srcOrd="0" destOrd="1" presId="urn:microsoft.com/office/officeart/2005/8/layout/vList2"/>
    <dgm:cxn modelId="{7EBB586B-2CA6-4183-A7B5-BEC4C32B3FBC}" srcId="{CE0EC68E-B102-411A-92BE-A1997ED85386}" destId="{74CFADE4-5CA2-42FE-BCDC-4839907D83EA}" srcOrd="2" destOrd="0" parTransId="{64DF9BF8-16D7-4490-8B24-FBCC04192634}" sibTransId="{0CD7BD54-CCE9-40E1-9597-A7295BEFD8C1}"/>
    <dgm:cxn modelId="{71B2D98D-09D3-4DCB-9582-8F1923E3E39D}" type="presOf" srcId="{F65A7AAF-A045-4221-8567-DE621B6A5E7C}" destId="{48EABA33-0FDE-475E-BC8B-EF8B60366955}" srcOrd="0" destOrd="0" presId="urn:microsoft.com/office/officeart/2005/8/layout/vList2"/>
    <dgm:cxn modelId="{5A4582D7-686E-4103-B172-E922E346A293}" type="presOf" srcId="{CE0EC68E-B102-411A-92BE-A1997ED85386}" destId="{714DA850-917D-4F9F-8DE4-9D10AD7E5743}" srcOrd="0" destOrd="0" presId="urn:microsoft.com/office/officeart/2005/8/layout/vList2"/>
    <dgm:cxn modelId="{47335FF5-CF95-468E-9FE2-8FCA9D1DCFF1}" srcId="{6257BB89-9C24-4EE9-8833-A4755980D8B8}" destId="{CE0EC68E-B102-411A-92BE-A1997ED85386}" srcOrd="0" destOrd="0" parTransId="{8323FB20-B577-4800-8A56-53EE02B8FB5D}" sibTransId="{75541567-1A3B-4F46-8014-CB14107441CC}"/>
    <dgm:cxn modelId="{5F5DDBFA-62F8-4793-909C-7C961D14FE5F}" type="presOf" srcId="{D90A6D32-98E0-4248-8403-F5ECADD1402D}" destId="{48EABA33-0FDE-475E-BC8B-EF8B60366955}" srcOrd="0" destOrd="3" presId="urn:microsoft.com/office/officeart/2005/8/layout/vList2"/>
    <dgm:cxn modelId="{395C2D7F-C92E-4B3E-A24C-43ADF087F47D}" type="presParOf" srcId="{F8BBA0E2-05B7-4837-BCF2-72F6549A1B7D}" destId="{714DA850-917D-4F9F-8DE4-9D10AD7E5743}" srcOrd="0" destOrd="0" presId="urn:microsoft.com/office/officeart/2005/8/layout/vList2"/>
    <dgm:cxn modelId="{40CF5278-35DF-4C71-A0F2-B98A5AECA6D8}" type="presParOf" srcId="{F8BBA0E2-05B7-4837-BCF2-72F6549A1B7D}" destId="{48EABA33-0FDE-475E-BC8B-EF8B6036695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27B5E9-FFF6-41F7-B07F-AC38114CD9BB}">
      <dsp:nvSpPr>
        <dsp:cNvPr id="0" name=""/>
        <dsp:cNvSpPr/>
      </dsp:nvSpPr>
      <dsp:spPr>
        <a:xfrm>
          <a:off x="0" y="3864"/>
          <a:ext cx="12187174" cy="32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latin typeface="Aptos Display" panose="02110004020202020204"/>
            </a:rPr>
            <a:t>Capacità</a:t>
          </a:r>
          <a:r>
            <a:rPr lang="it-IT" sz="1400" b="1" kern="1200" dirty="0"/>
            <a:t> </a:t>
          </a:r>
          <a:r>
            <a:rPr lang="it-IT" sz="1400" b="1" kern="1200" dirty="0">
              <a:latin typeface="Aptos Display" panose="02110004020202020204"/>
            </a:rPr>
            <a:t> </a:t>
          </a:r>
          <a:r>
            <a:rPr lang="it-IT" sz="1400" b="1" kern="1200" dirty="0"/>
            <a:t>scientifica</a:t>
          </a:r>
        </a:p>
      </dsp:txBody>
      <dsp:txXfrm>
        <a:off x="15691" y="19555"/>
        <a:ext cx="12155792" cy="290042"/>
      </dsp:txXfrm>
    </dsp:sp>
    <dsp:sp modelId="{E350793C-3CA8-4FAF-B6E6-3A310F4742ED}">
      <dsp:nvSpPr>
        <dsp:cNvPr id="0" name=""/>
        <dsp:cNvSpPr/>
      </dsp:nvSpPr>
      <dsp:spPr>
        <a:xfrm>
          <a:off x="0" y="325288"/>
          <a:ext cx="12187174" cy="5918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6943" tIns="17780" rIns="99568" bIns="17780" numCol="1" spcCol="1270" anchor="t" anchorCtr="0">
          <a:noAutofit/>
        </a:bodyPr>
        <a:lstStyle/>
        <a:p>
          <a:pPr marL="114300" lvl="1" indent="-114300" algn="l" defTabSz="600075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350" b="1" kern="1200" dirty="0"/>
            <a:t>Collaborazioni nazionali/internazionali potenzialmente sviluppabili</a:t>
          </a:r>
          <a:r>
            <a:rPr lang="it-IT" sz="1350" kern="1200" dirty="0"/>
            <a:t>: I-PHOQS for Future R&amp;I si posiziona come un </a:t>
          </a:r>
          <a:r>
            <a:rPr lang="it-IT" sz="1350" b="1" kern="1200" dirty="0"/>
            <a:t>hub internazionale per la ricerca avanzata, lo sviluppo e il trasferimento tecnologico</a:t>
          </a:r>
          <a:r>
            <a:rPr lang="it-IT" sz="1350" kern="1200" dirty="0"/>
            <a:t>, integrando infrastrutture di ricerca, comunità scientifica, industria e finanza per l’innovazione. </a:t>
          </a:r>
          <a:r>
            <a:rPr lang="it-IT" sz="1350" b="1" kern="1200" dirty="0"/>
            <a:t>Partner scientifici e tecnologici già coinvolti</a:t>
          </a:r>
          <a:r>
            <a:rPr lang="it-IT" sz="1350" kern="1200" dirty="0"/>
            <a:t>: INFN; IIT; CINECA; ENEA e numerose università italiane (Pisa; Firenze; Milano; POLIMI; Napoli Federico II; Torino; Bologna; Padova; Trieste; Palermo; Catania; Trento; Genova; Ferrara; Modena; Bari; Parma; Pavia); IRCCS; Fondazione Toscana Life Sciences, con expertise in salute e biotecnologie; INAF; INSTM; FBK (Fondazione Bruno Kessler), a supporto della ricerca interdisciplinare e dello sviluppo di materiali avanzati; </a:t>
          </a:r>
          <a:r>
            <a:rPr lang="it-IT" sz="1350" kern="1200" dirty="0" err="1"/>
            <a:t>LaserLab</a:t>
          </a:r>
          <a:r>
            <a:rPr lang="it-IT" sz="1350" kern="1200" dirty="0"/>
            <a:t>-Europe; ELI-ERIC; </a:t>
          </a:r>
          <a:r>
            <a:rPr lang="it-IT" sz="1350" kern="1200" dirty="0" err="1"/>
            <a:t>EuPRAXIA</a:t>
          </a:r>
          <a:r>
            <a:rPr lang="it-IT" sz="1350" kern="1200" dirty="0"/>
            <a:t>; </a:t>
          </a:r>
          <a:r>
            <a:rPr lang="it-IT" sz="1350" kern="1200" dirty="0" err="1"/>
            <a:t>Eurobioimaging</a:t>
          </a:r>
          <a:r>
            <a:rPr lang="it-IT" sz="1350" kern="1200" dirty="0"/>
            <a:t>-ERIC; Quantum </a:t>
          </a:r>
          <a:r>
            <a:rPr lang="it-IT" sz="1350" kern="1200" dirty="0" err="1"/>
            <a:t>Flagship</a:t>
          </a:r>
          <a:r>
            <a:rPr lang="it-IT" sz="1350" kern="1200" dirty="0"/>
            <a:t> EU; Max-Planck-Institute (Germania); Fraunhofer-</a:t>
          </a:r>
          <a:r>
            <a:rPr lang="it-IT" sz="1350" kern="1200" dirty="0" err="1"/>
            <a:t>Gesellschaft</a:t>
          </a:r>
          <a:r>
            <a:rPr lang="it-IT" sz="1350" kern="1200" dirty="0"/>
            <a:t> (Germania); IMEC (Belgio). </a:t>
          </a:r>
          <a:r>
            <a:rPr lang="it-IT" sz="1350" b="1" kern="1200" dirty="0"/>
            <a:t>Collaborazioni Internazionali in Espansione</a:t>
          </a:r>
          <a:r>
            <a:rPr lang="it-IT" sz="1350" kern="1200" dirty="0"/>
            <a:t>: L'aggregato mira a rafforzare e sviluppare sinergie strategiche con nuovi partner internazionali, tra cui: CERN (Svizzera); EPFL (Svizzera); Imperial College London (UK); RIKEN (Giappone); Lawrence Berkeley National </a:t>
          </a:r>
          <a:r>
            <a:rPr lang="it-IT" sz="1350" kern="1200" dirty="0" err="1"/>
            <a:t>Laboratory</a:t>
          </a:r>
          <a:r>
            <a:rPr lang="it-IT" sz="1350" kern="1200" dirty="0"/>
            <a:t> (USA); </a:t>
          </a:r>
          <a:r>
            <a:rPr lang="it-IT" sz="1350" kern="1200" dirty="0" err="1"/>
            <a:t>Australian</a:t>
          </a:r>
          <a:r>
            <a:rPr lang="it-IT" sz="1350" kern="1200" dirty="0"/>
            <a:t> National University (Australia); NIST (USA). Partendo dalla </a:t>
          </a:r>
          <a:r>
            <a:rPr lang="it-IT" sz="1350" b="1" kern="1200" dirty="0"/>
            <a:t>JRU</a:t>
          </a:r>
          <a:r>
            <a:rPr lang="it-IT" sz="1350" kern="1200" dirty="0"/>
            <a:t> istituita con I-PHOQS, I-PHOQS for Future R&amp;I si presenta con una base solida per l’espansione scientifica e tecnologica, favorendo: 1) L’accesso alle reti ERIC e ad altre infrastrutture internazionali. 2) La partecipazione a bandi competitivi e progetti collaborativi globali. 3) L’espansione dell’ecosistema attraverso programmi di mobilità e scambio scientifico, sostenendo la formazione di capitale umano di eccellenza.</a:t>
          </a:r>
          <a:endParaRPr lang="it-IT" sz="1350" b="1" kern="1200" dirty="0"/>
        </a:p>
        <a:p>
          <a:pPr marL="114300" lvl="1" indent="-114300" algn="l" defTabSz="600075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350" b="1" kern="1200" dirty="0"/>
            <a:t>Capacità di incidere sulle ricerche e politiche di settore</a:t>
          </a:r>
          <a:r>
            <a:rPr lang="it-IT" sz="1350" kern="1200" dirty="0"/>
            <a:t>: I ricercatori I-PHOQS FOR FUTURE R&amp;I partecipano attivamente in board, comitati e piattaforme di governance a livello nazionale e internazionale, contribuendo a definire le strategie di innovazione. I-PHOQS FOR FUTURE R&amp;I sviluppa sinergie tra progettualità e competenze, superando il valore delle singole iniziative per creare un ecosistema strategico capace di orientare e influenzare le politiche nazionali e internazionali nei settori critici dell’innovazione europea.</a:t>
          </a:r>
        </a:p>
        <a:p>
          <a:pPr marL="114300" lvl="1" indent="-114300" algn="l" defTabSz="600075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350" b="1" kern="1200" dirty="0"/>
            <a:t>Contratti di licenza e capacità di realizzare brevetti/spin off</a:t>
          </a:r>
          <a:r>
            <a:rPr lang="it-IT" sz="1350" kern="1200" dirty="0"/>
            <a:t>: I-PHOQS for Future R&amp;I si configura come un </a:t>
          </a:r>
          <a:r>
            <a:rPr lang="it-IT" sz="1350" b="1" kern="1200" dirty="0"/>
            <a:t>motore strategico per la trasformazione della ricerca in innovazione</a:t>
          </a:r>
          <a:r>
            <a:rPr lang="it-IT" sz="1350" kern="1200" dirty="0"/>
            <a:t>, accelerando il passaggio </a:t>
          </a:r>
          <a:r>
            <a:rPr lang="it-IT" sz="1350" b="1" kern="1200" dirty="0"/>
            <a:t>dal laboratorio al mercato</a:t>
          </a:r>
          <a:r>
            <a:rPr lang="it-IT" sz="1350" kern="1200" dirty="0"/>
            <a:t>. In qualità di </a:t>
          </a:r>
          <a:r>
            <a:rPr lang="it-IT" sz="1350" b="1" kern="1200" dirty="0"/>
            <a:t>Development Accelerator </a:t>
          </a:r>
          <a:r>
            <a:rPr lang="it-IT" sz="1350" kern="1200" dirty="0"/>
            <a:t>– ecosistema strutturato per il Trasferimento Tecnologico (TT) – I-PHOQS for Future R&amp;I connette ricerca accademica, industria e finanza e favorisce la creazione di brevetti, contratti di licenza e spin-off, valorizzando il patrimonio scientifico generato dalle iniziative coinvolte. I-PHOQS for Future R&amp;I supporta lo </a:t>
          </a:r>
          <a:r>
            <a:rPr lang="it-IT" sz="1350" b="1" kern="1200" dirty="0"/>
            <a:t>sviluppo di startup/spinoff </a:t>
          </a:r>
          <a:r>
            <a:rPr lang="it-IT" sz="1350" kern="1200" dirty="0"/>
            <a:t>attraverso servizi, strumenti mirati e un network esteso, promuovendo la nascita di un </a:t>
          </a:r>
          <a:r>
            <a:rPr lang="it-IT" sz="1350" b="1" kern="1200" dirty="0"/>
            <a:t>ecosistema favorevole all’innovazione</a:t>
          </a:r>
          <a:r>
            <a:rPr lang="it-IT" sz="1350" kern="1200" dirty="0"/>
            <a:t>.</a:t>
          </a:r>
        </a:p>
        <a:p>
          <a:pPr marL="114300" lvl="1" indent="-114300" algn="l" defTabSz="600075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350" b="1" kern="1200" dirty="0"/>
            <a:t>Strumenti software open source</a:t>
          </a:r>
          <a:r>
            <a:rPr lang="it-IT" sz="1350" kern="1200" dirty="0"/>
            <a:t>: La creazione di una </a:t>
          </a:r>
          <a:r>
            <a:rPr lang="it-IT" sz="1350" b="1" kern="1200" dirty="0"/>
            <a:t>piattaforma digitale </a:t>
          </a:r>
          <a:r>
            <a:rPr lang="it-IT" sz="1350" kern="1200" dirty="0"/>
            <a:t>avanzata (</a:t>
          </a:r>
          <a:r>
            <a:rPr lang="it-IT" sz="1350" b="1" i="1" kern="1200" dirty="0"/>
            <a:t>open source</a:t>
          </a:r>
          <a:r>
            <a:rPr lang="it-IT" sz="1350" kern="1200" dirty="0"/>
            <a:t>), rappresenta un obiettivo strategico dell’aggregato I-PHOQS for Future R&amp;I. Uno strumento concepito come un one-stop-shop digitale consentirà agli utenti accademici e industriali di accedere in modo omogeneo, intuitivo e scalabile ai servizi offerti dalle IIRR e dalle altre iniziative PNRR del CNR. </a:t>
          </a:r>
          <a:endParaRPr lang="it-IT" sz="1350" b="1" kern="1200" dirty="0"/>
        </a:p>
        <a:p>
          <a:pPr marL="114300" lvl="1" indent="-114300" algn="l" defTabSz="600075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350" b="1" kern="1200" dirty="0"/>
            <a:t>Il contributo atteso dall’IR coinvolta sull’attività di ricerca</a:t>
          </a:r>
          <a:r>
            <a:rPr lang="it-IT" sz="1350" kern="1200" dirty="0"/>
            <a:t>: Le facilities e competenze di </a:t>
          </a:r>
          <a:r>
            <a:rPr lang="it-IT" sz="1350" b="1" kern="1200" dirty="0"/>
            <a:t>I-PHOQS</a:t>
          </a:r>
          <a:r>
            <a:rPr lang="it-IT" sz="1350" kern="1200" dirty="0"/>
            <a:t> forniscono 1) Accesso a strumentazioni di frontiera, garantendo il raggiungimento degli obiettivi scientifici e tecnologici dell’aggregato. 2) Supporto diretto allo sviluppo nei settori delle Tecnologie Quantistiche, Fusione Nucleare, Nuovi Materiali e Dispositivi Avanzati. Con il suo focus sullo sviluppo di sorgenti laser avanzate, </a:t>
          </a:r>
          <a:r>
            <a:rPr lang="it-IT" sz="1350" b="1" kern="1200" dirty="0" err="1"/>
            <a:t>IR_EuAPS</a:t>
          </a:r>
          <a:r>
            <a:rPr lang="it-IT" sz="1350" kern="1200" dirty="0"/>
            <a:t> rappresenta un elemento strategico, poiché la sua presenza permette di sviluppare sinergie di alto impatto, in particolare nei seguenti ambiti: 1) Sviluppo di sorgenti laser avanzate per applicazioni in quantum </a:t>
          </a:r>
          <a:r>
            <a:rPr lang="it-IT" sz="1350" kern="1200" dirty="0" err="1"/>
            <a:t>technologies</a:t>
          </a:r>
          <a:r>
            <a:rPr lang="it-IT" sz="1350" kern="1200" dirty="0"/>
            <a:t>, materiali avanzati e diagnostica scientifica. 2) Caratterizzazione di nuovi dispositivi forniti a I-PHOQS per l’evoluzione delle proprie facilities, migliorando le prestazioni di diagnostica e spettroscopia avanzata. 3) Integrazione nelle reti infrastrutturali europee, tra cui </a:t>
          </a:r>
          <a:r>
            <a:rPr lang="it-IT" sz="1350" kern="1200" dirty="0" err="1"/>
            <a:t>LaserLab</a:t>
          </a:r>
          <a:r>
            <a:rPr lang="it-IT" sz="1350" kern="1200" dirty="0"/>
            <a:t> Europe, ELI-ERIC ed </a:t>
          </a:r>
          <a:r>
            <a:rPr lang="it-IT" sz="1350" kern="1200" dirty="0" err="1"/>
            <a:t>EuPRAXIA</a:t>
          </a:r>
          <a:r>
            <a:rPr lang="it-IT" sz="1350" kern="1200" dirty="0"/>
            <a:t>, contribuendo al rafforzamento delle collaborazioni internazionali di I-PHOQS for Future R&amp;I.</a:t>
          </a:r>
        </a:p>
      </dsp:txBody>
      <dsp:txXfrm>
        <a:off x="0" y="325288"/>
        <a:ext cx="12187174" cy="59185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4DA850-917D-4F9F-8DE4-9D10AD7E5743}">
      <dsp:nvSpPr>
        <dsp:cNvPr id="0" name=""/>
        <dsp:cNvSpPr/>
      </dsp:nvSpPr>
      <dsp:spPr>
        <a:xfrm>
          <a:off x="0" y="0"/>
          <a:ext cx="12187180" cy="4124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latin typeface="Aptos Display" panose="02110004020202020204"/>
            </a:rPr>
            <a:t>Impatto</a:t>
          </a:r>
          <a:r>
            <a:rPr lang="it-IT" sz="1800" kern="1200" dirty="0"/>
            <a:t> economico e sociale</a:t>
          </a:r>
        </a:p>
      </dsp:txBody>
      <dsp:txXfrm>
        <a:off x="20134" y="20134"/>
        <a:ext cx="12146912" cy="372183"/>
      </dsp:txXfrm>
    </dsp:sp>
    <dsp:sp modelId="{48EABA33-0FDE-475E-BC8B-EF8B60366955}">
      <dsp:nvSpPr>
        <dsp:cNvPr id="0" name=""/>
        <dsp:cNvSpPr/>
      </dsp:nvSpPr>
      <dsp:spPr>
        <a:xfrm>
          <a:off x="0" y="383777"/>
          <a:ext cx="12187180" cy="51798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6943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400" b="1" kern="1200" dirty="0"/>
            <a:t>Capacità di attrarre risorse dall’esterno anche attraverso il venture capital</a:t>
          </a:r>
          <a:r>
            <a:rPr lang="it-IT" sz="1400" kern="1200" dirty="0"/>
            <a:t>: I-PHOQS for Future R&amp;I si configura come una piattaforma integrata per l’innovazione, in grado di attrarre risorse strategiche dall’esterno grazie a collaborazioni con investitori istituzionali e privati, fondi di venture capital e istituzioni pubbliche e private. Attori chiave includono: Cassa Depositi e Prestiti (CDP) – attraverso CDP Venture Capital; </a:t>
          </a:r>
          <a:r>
            <a:rPr lang="it-IT" sz="1400" kern="1200" dirty="0" err="1"/>
            <a:t>European</a:t>
          </a:r>
          <a:r>
            <a:rPr lang="it-IT" sz="1400" kern="1200" dirty="0"/>
            <a:t> Investment Bank (EIB); Fondi regionali e nazionali per l’innovazione; Fondi regionali, nazionali ed europei per la ricerca e l’innovazione; tra cui Horizon Europe; Fondi strutturali regionali (POR FESR) e nazionali; Investitori corporate: Leonardo S.p.A.; STMicroelectronics; ENI; IBM Italia; Ansaldo Energia; ENEL; IREN.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400" b="1" kern="1200" dirty="0"/>
            <a:t>Coinvolgimento di imprese e/o Organismi di ricerca potenzialmente fruitori delle attività/servizi di ricerca</a:t>
          </a:r>
          <a:r>
            <a:rPr lang="it-IT" sz="1400" kern="1200" dirty="0"/>
            <a:t>: I-PHOQS FOR FUTURE R&amp;I si avvale di un network globale di aziende cui offre l’accesso ai servizi avanzati delle IIRR partner, altresì consolidando collaborazioni che favoriscono il TT e l’industrializzazione della ricerca. </a:t>
          </a:r>
          <a:r>
            <a:rPr lang="it-IT" sz="1400" b="1" kern="1200" dirty="0"/>
            <a:t>Partner privati già coinvolti</a:t>
          </a:r>
          <a:r>
            <a:rPr lang="it-IT" sz="1400" kern="1200" dirty="0"/>
            <a:t>: Leonardo S.p.A.; Thales Alenia Space Italia; CAEN S.p.A.; Eni; Terna; STMicroelectronics; IBM Italia; Barilla; Syngenta; Coldiretti; Dompè Farmaceutici; Menarini; </a:t>
          </a:r>
          <a:r>
            <a:rPr lang="it-IT" sz="1400" kern="1200" dirty="0" err="1"/>
            <a:t>Kedrion</a:t>
          </a:r>
          <a:r>
            <a:rPr lang="it-IT" sz="1400" kern="1200" dirty="0"/>
            <a:t> </a:t>
          </a:r>
          <a:r>
            <a:rPr lang="it-IT" sz="1400" kern="1200" dirty="0" err="1"/>
            <a:t>Biopharma</a:t>
          </a:r>
          <a:r>
            <a:rPr lang="it-IT" sz="1400" kern="1200" dirty="0"/>
            <a:t>; Engineering Ingegneria Informatica; Expert.ai; </a:t>
          </a:r>
          <a:r>
            <a:rPr lang="it-IT" sz="1400" kern="1200" dirty="0" err="1"/>
            <a:t>Almawave</a:t>
          </a:r>
          <a:r>
            <a:rPr lang="it-IT" sz="1400" kern="1200" dirty="0"/>
            <a:t>; D-</a:t>
          </a:r>
          <a:r>
            <a:rPr lang="it-IT" sz="1400" kern="1200" dirty="0" err="1"/>
            <a:t>Wave</a:t>
          </a:r>
          <a:r>
            <a:rPr lang="it-IT" sz="1400" kern="1200" dirty="0"/>
            <a:t>; Atos Italia; Olivetti; </a:t>
          </a:r>
          <a:r>
            <a:rPr lang="it-IT" sz="1400" kern="1200" dirty="0" err="1"/>
            <a:t>Coherent</a:t>
          </a:r>
          <a:r>
            <a:rPr lang="it-IT" sz="1400" kern="1200" dirty="0"/>
            <a:t>; Prima Industrie; APE </a:t>
          </a:r>
          <a:r>
            <a:rPr lang="it-IT" sz="1400" kern="1200" dirty="0" err="1"/>
            <a:t>Research</a:t>
          </a:r>
          <a:r>
            <a:rPr lang="it-IT" sz="1400" kern="1200" dirty="0"/>
            <a:t>; Ansaldo Energia; Fincantieri; Infineon; Bosch; Acceleratori di startup; imprese startup e spinoff; cluster industriali nei settori dell’energia, della salute e della sostenibilità. </a:t>
          </a:r>
          <a:r>
            <a:rPr lang="it-IT" sz="1400" b="1" kern="1200" dirty="0"/>
            <a:t>Potenziali nuove collaborazioni </a:t>
          </a:r>
          <a:r>
            <a:rPr lang="it-IT" sz="1400" kern="1200" dirty="0"/>
            <a:t>con aziende di respiro internazionale: Siemens (Germania); IBM </a:t>
          </a:r>
          <a:r>
            <a:rPr lang="it-IT" sz="1400" kern="1200" dirty="0" err="1"/>
            <a:t>Research</a:t>
          </a:r>
          <a:r>
            <a:rPr lang="it-IT" sz="1400" kern="1200" dirty="0"/>
            <a:t> (USA); IBM </a:t>
          </a:r>
          <a:r>
            <a:rPr lang="it-IT" sz="1400" kern="1200" dirty="0" err="1"/>
            <a:t>Research</a:t>
          </a:r>
          <a:r>
            <a:rPr lang="it-IT" sz="1400" kern="1200" dirty="0"/>
            <a:t> Europe (Zurigo); Intel (USA); Enel Green Power (Italia, globale); Google Quantum AI (USA); Northrop Grumman (USA); Hitachi (Giappone); Centri di ricerca pubblici e privati; nazionali ed europei; Università; Consorzi e infrastrutture internazionali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400" b="1" kern="1200" dirty="0"/>
            <a:t>Coinvolgimento di attori pubblici/policy maker</a:t>
          </a:r>
          <a:r>
            <a:rPr lang="it-IT" sz="1400" kern="1200" dirty="0"/>
            <a:t>: I-PHOQS for Future R&amp;I è un </a:t>
          </a:r>
          <a:r>
            <a:rPr lang="it-IT" sz="1400" b="1" kern="1200" dirty="0"/>
            <a:t>interlocutore privilegiato</a:t>
          </a:r>
          <a:r>
            <a:rPr lang="it-IT" sz="1400" kern="1200" dirty="0"/>
            <a:t> e promuove un dialogo costante </a:t>
          </a:r>
          <a:r>
            <a:rPr lang="it-IT" sz="1400" b="1" kern="1200" dirty="0"/>
            <a:t>con istituzioni nazionali, europee e internazionali</a:t>
          </a:r>
          <a:r>
            <a:rPr lang="it-IT" sz="1400" kern="1200" dirty="0"/>
            <a:t>, contribuendo alla definizione delle politiche di settore e allineando le proprie attività con le priorità strategiche globali. Ministero dell’Università e della Ricerca (MUR); Ministero delle Imprese e del Made in </a:t>
          </a:r>
          <a:r>
            <a:rPr lang="it-IT" sz="1400" kern="1200" dirty="0" err="1"/>
            <a:t>Italy</a:t>
          </a:r>
          <a:r>
            <a:rPr lang="it-IT" sz="1400" kern="1200" dirty="0"/>
            <a:t> (MIMIT); Ministero dell’Ambiente e della Sicurezza Energetica (MASE); Regioni e Province Autonome; Commissione Europea – DG </a:t>
          </a:r>
          <a:r>
            <a:rPr lang="it-IT" sz="1400" kern="1200" dirty="0" err="1"/>
            <a:t>Research</a:t>
          </a:r>
          <a:r>
            <a:rPr lang="it-IT" sz="1400" kern="1200" dirty="0"/>
            <a:t> &amp; Innovation; </a:t>
          </a:r>
          <a:r>
            <a:rPr lang="it-IT" sz="1400" kern="1200" dirty="0" err="1"/>
            <a:t>European</a:t>
          </a:r>
          <a:r>
            <a:rPr lang="it-IT" sz="1400" kern="1200" dirty="0"/>
            <a:t> </a:t>
          </a:r>
          <a:r>
            <a:rPr lang="it-IT" sz="1400" kern="1200" dirty="0" err="1"/>
            <a:t>Research</a:t>
          </a:r>
          <a:r>
            <a:rPr lang="it-IT" sz="1400" kern="1200" dirty="0"/>
            <a:t> </a:t>
          </a:r>
          <a:r>
            <a:rPr lang="it-IT" sz="1400" kern="1200" dirty="0" err="1"/>
            <a:t>Council</a:t>
          </a:r>
          <a:r>
            <a:rPr lang="it-IT" sz="1400" kern="1200" dirty="0"/>
            <a:t> (ERC); </a:t>
          </a:r>
          <a:r>
            <a:rPr lang="it-IT" sz="1400" kern="1200" dirty="0" err="1"/>
            <a:t>European</a:t>
          </a:r>
          <a:r>
            <a:rPr lang="it-IT" sz="1400" kern="1200" dirty="0"/>
            <a:t> Innovation </a:t>
          </a:r>
          <a:r>
            <a:rPr lang="it-IT" sz="1400" kern="1200" dirty="0" err="1"/>
            <a:t>Council</a:t>
          </a:r>
          <a:r>
            <a:rPr lang="it-IT" sz="1400" kern="1200" dirty="0"/>
            <a:t> (EIC); </a:t>
          </a:r>
          <a:r>
            <a:rPr lang="it-IT" sz="1400" kern="1200" dirty="0" err="1"/>
            <a:t>European</a:t>
          </a:r>
          <a:r>
            <a:rPr lang="it-IT" sz="1400" kern="1200" dirty="0"/>
            <a:t> Investment Bank (EIB); Joint </a:t>
          </a:r>
          <a:r>
            <a:rPr lang="it-IT" sz="1400" kern="1200" dirty="0" err="1"/>
            <a:t>Research</a:t>
          </a:r>
          <a:r>
            <a:rPr lang="it-IT" sz="1400" kern="1200" dirty="0"/>
            <a:t> Centre (JRC); Internazionali: OECD; </a:t>
          </a:r>
          <a:r>
            <a:rPr lang="it-IT" sz="1400" kern="1200" dirty="0" err="1"/>
            <a:t>European</a:t>
          </a:r>
          <a:r>
            <a:rPr lang="it-IT" sz="1400" kern="1200" dirty="0"/>
            <a:t> Space Agency (ESA); International Energy Agency (IEA).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400" b="1" kern="1200" dirty="0"/>
            <a:t>Fabbisogno di personale Ricercatori/Gestionali nel breve e medio periodo</a:t>
          </a:r>
          <a:r>
            <a:rPr lang="it-IT" sz="1400" kern="1200" dirty="0"/>
            <a:t>:</a:t>
          </a:r>
          <a:endParaRPr lang="it-IT" sz="1500" kern="1200" dirty="0"/>
        </a:p>
      </dsp:txBody>
      <dsp:txXfrm>
        <a:off x="0" y="383777"/>
        <a:ext cx="12187180" cy="51798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8981A7-0EC3-CDA6-D7BF-9400799BB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5FAF45B-4237-E3BF-D162-882FC3D20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C2B7BB-FBBA-8ABB-9973-BFA40436D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B71CAF-4141-9F8E-C1B6-D3B0ECF59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076649-7A3C-DE7D-A97A-D8AB027F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820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FC1F9D-DFAF-A590-C10C-862C3C992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7B9A45C-1FBD-5EF8-0B01-F6874F262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97F2F7-A940-6984-5FB7-949992F0D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FFC4AC-8B27-6CE5-E101-EDE51713F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A00479-C489-DA86-FC16-965820315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5439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D47E374-B7D4-BB0F-1531-68A38B1DF3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6747F66-93B1-8CE2-9044-228914AB6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CA747C-FA5A-959E-CC88-0FE40CD95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CB33EB-2854-1D3D-F431-E91AC8622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FF57B8-BCA8-081D-6FF8-BD94509E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787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D8E04E-E54E-1DEE-4299-355488D17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79491B-0AE9-E825-7400-C78251500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48350C-04B6-1ADA-31F0-61BEF2B7B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182D9C-574B-FA2A-228B-1EE4CD22A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97EA49-3030-8573-EEE4-0B1267BF6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026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33A9C6-2CC2-C7C0-55EC-584ABCD57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24DDA9C-9AAC-A825-EEAC-82AEB0961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C876C8-EC31-6803-2459-5C6AFBAB6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7BE7DE-F2B1-B467-597D-B11A2DA9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50568A-D7E2-E796-4474-5AED92B95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046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E87C44-AA52-50FB-CAA5-4803FE901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62A086-B7E7-2E6B-4F08-884ECFB33B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6EAD39F-C931-7865-E95E-FEFB6849B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CF320A-0567-B042-A24F-654C65667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B266CE6-C481-467E-AE7E-5B34833FC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FD4B8B7-AF7C-0161-CAB3-8BFAF1608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49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9F49DF-740E-9DA7-FCEB-E0BF37D7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05B502D-1EBA-B2FA-DE56-E34210FD5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8CF3ED7-B354-7802-0088-A13B6CD2C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5BD2848-D581-BF39-1166-78DEB3958D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490895E-1249-AD34-274E-6D54FE9CDE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471F731-352A-E25F-D067-0D3830A57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09/02/2025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5C4C2AF-A04D-B092-3D2B-CF74BF062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808D07E-A9BB-C25A-F626-E6E2FF5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453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92BAF0-A434-4CAA-1C8C-2B6B990B5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B6EF19E-E101-9CBB-66F8-80D3656AB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09/02/2025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B90346C-340E-72F7-2AE4-A5C90AE9A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D15EC9D-AB7B-5BB4-E867-4354629B3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4443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0F4CFAF-1AB0-3386-CF7D-F411F996C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09/02/2025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6DEF715-6081-B61C-0E74-AE49BC109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9FA1BE2-F64F-DC58-6CB5-9A74CC59F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929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854BE7-5DE3-9921-57C6-7D0EE2F70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EB84BD-9A54-7B5F-F8EE-E21C27C17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70F13F9-00C7-6957-A58A-EF2600E1F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BC31324-AB86-82B1-56A5-96B08D151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DA063D8-46F8-DAA6-EBF1-6E9C7F6EC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174032-CA17-0BEC-4182-EF5AF298E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520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DDA6AD-88AA-A231-FD7A-770325E17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D3931D8-FE69-8141-105E-E4F133AEA9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5496C47-181B-0B3A-DBBB-6C30D1C04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484FAE-66F3-50A3-AFC5-C58230A5B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FF67D-2881-46C7-A871-754457E58B76}" type="datetimeFigureOut">
              <a:rPr lang="it-IT" smtClean="0"/>
              <a:t>09/02/2025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0C0E07B-8681-3023-CDFC-607BC232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18E912F-0FCC-85B1-B8D5-E984362DF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992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8ACE82D-3DBF-C63B-2E1E-29110CE34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B37B2E3-709D-6548-FBC5-4E6D774A9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B320CB-EF21-40B6-1A01-4C93A124D5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DFF67D-2881-46C7-A871-754457E58B76}" type="datetimeFigureOut">
              <a:rPr lang="it-IT" smtClean="0"/>
              <a:t>09/02/2025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0E1396-32B9-EEE8-AD0E-19FA45E02F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E8111A-CDCB-3E03-71F0-92ADAACAD3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770BED-07F9-418C-BAF4-C0710BE215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4449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F71DA7-AE5E-B9E0-B0A5-89C4E21DB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6939" y="477002"/>
            <a:ext cx="9144000" cy="179691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002060"/>
              </a:buClr>
              <a:buSzPts val="2800"/>
              <a:buFont typeface="Arial"/>
              <a:buNone/>
            </a:pPr>
            <a:r>
              <a:rPr lang="en-US" sz="3200" b="1" i="1" dirty="0">
                <a:solidFill>
                  <a:srgbClr val="002060"/>
                </a:solidFill>
                <a:latin typeface="+mn-lt"/>
                <a:ea typeface="Arial"/>
                <a:cs typeface="Arial"/>
                <a:sym typeface="Arial"/>
              </a:rPr>
              <a:t>I-PHOQS for Future Research &amp; Innovation</a:t>
            </a:r>
            <a:endParaRPr lang="en-US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8B780F4-3340-F68A-C0A3-8F33A0835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75" y="2289469"/>
            <a:ext cx="9907928" cy="425676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60000"/>
              </a:lnSpc>
            </a:pPr>
            <a:r>
              <a:rPr lang="it-IT" sz="1400" dirty="0"/>
              <a:t> </a:t>
            </a:r>
            <a:r>
              <a:rPr lang="it-IT" sz="1400" b="1" dirty="0"/>
              <a:t>Derivata dalle seguenti progettualità/iniziative CNR PNRR (M4C2/M6/M2/PNC):</a:t>
            </a:r>
          </a:p>
          <a:p>
            <a:pPr>
              <a:lnSpc>
                <a:spcPct val="60000"/>
              </a:lnSpc>
            </a:pPr>
            <a:r>
              <a:rPr lang="it-IT" sz="1400" b="1" dirty="0"/>
              <a:t>Infrastrutture di riferimento</a:t>
            </a:r>
          </a:p>
          <a:p>
            <a:pPr>
              <a:lnSpc>
                <a:spcPct val="60000"/>
              </a:lnSpc>
            </a:pPr>
            <a:r>
              <a:rPr lang="it-IT" sz="1100" i="1" dirty="0"/>
              <a:t>IR_IPHOQS</a:t>
            </a:r>
          </a:p>
          <a:p>
            <a:pPr>
              <a:lnSpc>
                <a:spcPct val="60000"/>
              </a:lnSpc>
            </a:pPr>
            <a:r>
              <a:rPr lang="it-IT" sz="1100" i="1" dirty="0" err="1"/>
              <a:t>IR_EuAPS</a:t>
            </a:r>
            <a:endParaRPr lang="it-IT" sz="1100" i="1" dirty="0"/>
          </a:p>
          <a:p>
            <a:pPr>
              <a:lnSpc>
                <a:spcPct val="60000"/>
              </a:lnSpc>
            </a:pPr>
            <a:r>
              <a:rPr lang="it-IT" sz="1400" b="1" dirty="0"/>
              <a:t>Altre</a:t>
            </a:r>
            <a:r>
              <a:rPr lang="it-IT" sz="1400" dirty="0"/>
              <a:t> </a:t>
            </a:r>
            <a:r>
              <a:rPr lang="it-IT" sz="1400" b="1" dirty="0"/>
              <a:t>progettualità/iniziative CNR PNRR</a:t>
            </a:r>
            <a:endParaRPr lang="it-IT" sz="1400" dirty="0"/>
          </a:p>
          <a:p>
            <a:pPr>
              <a:lnSpc>
                <a:spcPct val="60000"/>
              </a:lnSpc>
            </a:pPr>
            <a:r>
              <a:rPr lang="it-IT" sz="1100" i="1" dirty="0"/>
              <a:t>EI_THE (Spoke1, Affiliato Spoke3, Affiliato Spoke4, Affiliato Spoke5, Affiliato Spoke8)</a:t>
            </a:r>
          </a:p>
          <a:p>
            <a:pPr>
              <a:lnSpc>
                <a:spcPct val="60000"/>
              </a:lnSpc>
            </a:pPr>
            <a:r>
              <a:rPr lang="it-IT" sz="1100" i="1" dirty="0"/>
              <a:t>PE01_FAIR (Affiliato </a:t>
            </a:r>
            <a:r>
              <a:rPr lang="it-IT" sz="1100" i="1" dirty="0" err="1"/>
              <a:t>Spoke</a:t>
            </a:r>
            <a:r>
              <a:rPr lang="it-IT" sz="1100" i="1" dirty="0"/>
              <a:t> 1, Affiliato </a:t>
            </a:r>
            <a:r>
              <a:rPr lang="it-IT" sz="1100" i="1" dirty="0" err="1"/>
              <a:t>Spoke</a:t>
            </a:r>
            <a:r>
              <a:rPr lang="it-IT" sz="1100" i="1" dirty="0"/>
              <a:t> 3, Affiliato </a:t>
            </a:r>
            <a:r>
              <a:rPr lang="it-IT" sz="1100" i="1" dirty="0" err="1"/>
              <a:t>Spoke</a:t>
            </a:r>
            <a:r>
              <a:rPr lang="it-IT" sz="1100" i="1" dirty="0"/>
              <a:t> 5 e Affiliato </a:t>
            </a:r>
            <a:r>
              <a:rPr lang="it-IT" sz="1100" i="1" dirty="0" err="1"/>
              <a:t>Spoke</a:t>
            </a:r>
            <a:r>
              <a:rPr lang="it-IT" sz="1100" i="1" dirty="0"/>
              <a:t> 8)</a:t>
            </a:r>
          </a:p>
          <a:p>
            <a:pPr>
              <a:lnSpc>
                <a:spcPct val="60000"/>
              </a:lnSpc>
            </a:pPr>
            <a:r>
              <a:rPr lang="it-IT" sz="1100" i="1" dirty="0"/>
              <a:t>CN_HPC (Spoke10)</a:t>
            </a:r>
          </a:p>
          <a:p>
            <a:pPr>
              <a:lnSpc>
                <a:spcPct val="60000"/>
              </a:lnSpc>
            </a:pPr>
            <a:r>
              <a:rPr lang="it-IT" sz="1100" i="1" dirty="0"/>
              <a:t>CN_AGRITECH (Spoke9)</a:t>
            </a:r>
          </a:p>
          <a:p>
            <a:pPr>
              <a:lnSpc>
                <a:spcPct val="60000"/>
              </a:lnSpc>
            </a:pPr>
            <a:r>
              <a:rPr lang="it-IT" sz="1100" i="1" dirty="0"/>
              <a:t>CN_MRNA (Spoke6)</a:t>
            </a:r>
          </a:p>
          <a:p>
            <a:pPr>
              <a:lnSpc>
                <a:spcPct val="60000"/>
              </a:lnSpc>
            </a:pPr>
            <a:r>
              <a:rPr lang="it-IT" sz="1100" i="1" dirty="0"/>
              <a:t>EI_SAMOTHRACE (Spoke1, Spoke4)</a:t>
            </a:r>
          </a:p>
          <a:p>
            <a:pPr>
              <a:lnSpc>
                <a:spcPct val="60000"/>
              </a:lnSpc>
            </a:pPr>
            <a:r>
              <a:rPr lang="it-IT" sz="1100" i="1" dirty="0"/>
              <a:t>PE07_SERICS (Spoke9)</a:t>
            </a:r>
          </a:p>
          <a:p>
            <a:pPr>
              <a:lnSpc>
                <a:spcPct val="60000"/>
              </a:lnSpc>
            </a:pPr>
            <a:r>
              <a:rPr lang="it-IT" sz="1100" i="1" dirty="0"/>
              <a:t>PE2-NEST (Spoke1, Spoke9)</a:t>
            </a:r>
          </a:p>
          <a:p>
            <a:pPr>
              <a:lnSpc>
                <a:spcPct val="60000"/>
              </a:lnSpc>
            </a:pPr>
            <a:r>
              <a:rPr lang="it-IT" sz="1100" i="1" dirty="0"/>
              <a:t>PE04_NQSTI</a:t>
            </a:r>
          </a:p>
          <a:p>
            <a:pPr>
              <a:lnSpc>
                <a:spcPct val="60000"/>
              </a:lnSpc>
            </a:pPr>
            <a:r>
              <a:rPr lang="it-IT" sz="1100" i="1" dirty="0" err="1"/>
              <a:t>IPCEI_MicroTech_for_Green</a:t>
            </a:r>
            <a:endParaRPr lang="it-IT" sz="1100" i="1" dirty="0"/>
          </a:p>
          <a:p>
            <a:pPr>
              <a:lnSpc>
                <a:spcPct val="60000"/>
              </a:lnSpc>
            </a:pPr>
            <a:r>
              <a:rPr lang="it-IT" sz="1400" b="1" dirty="0"/>
              <a:t>Altri</a:t>
            </a:r>
            <a:r>
              <a:rPr lang="it-IT" sz="1400" dirty="0"/>
              <a:t> </a:t>
            </a:r>
            <a:r>
              <a:rPr lang="it-IT" sz="1400" b="1" dirty="0"/>
              <a:t>aggregati di iniziative CNR PNRR</a:t>
            </a:r>
            <a:endParaRPr lang="it-IT" sz="1400" dirty="0"/>
          </a:p>
          <a:p>
            <a:pPr>
              <a:lnSpc>
                <a:spcPct val="60000"/>
              </a:lnSpc>
            </a:pPr>
            <a:r>
              <a:rPr lang="it-IT" sz="1100" b="1" i="1" dirty="0"/>
              <a:t>IAMD</a:t>
            </a:r>
            <a:r>
              <a:rPr lang="it-IT" sz="1100" i="1" dirty="0"/>
              <a:t> – Innovative Advanced </a:t>
            </a:r>
            <a:r>
              <a:rPr lang="it-IT" sz="1100" i="1" dirty="0" err="1"/>
              <a:t>Materials</a:t>
            </a:r>
            <a:r>
              <a:rPr lang="it-IT" sz="1100" i="1" dirty="0"/>
              <a:t> and Devices</a:t>
            </a:r>
          </a:p>
          <a:p>
            <a:pPr>
              <a:lnSpc>
                <a:spcPct val="60000"/>
              </a:lnSpc>
            </a:pPr>
            <a:r>
              <a:rPr lang="it-IT" sz="1100" b="1" i="1" dirty="0" err="1"/>
              <a:t>NewMicro</a:t>
            </a:r>
            <a:r>
              <a:rPr lang="it-IT" sz="1100" i="1" dirty="0"/>
              <a:t> – New Technologies for </a:t>
            </a:r>
            <a:r>
              <a:rPr lang="it-IT" sz="1100" i="1" dirty="0" err="1"/>
              <a:t>MICROelectronic</a:t>
            </a:r>
            <a:r>
              <a:rPr lang="it-IT" sz="1100" i="1" dirty="0"/>
              <a:t> devices</a:t>
            </a:r>
          </a:p>
          <a:p>
            <a:pPr>
              <a:lnSpc>
                <a:spcPct val="60000"/>
              </a:lnSpc>
            </a:pPr>
            <a:r>
              <a:rPr lang="it-IT" sz="1100" b="1" i="1" dirty="0"/>
              <a:t>QUEEN</a:t>
            </a:r>
            <a:r>
              <a:rPr lang="it-IT" sz="1100" i="1" dirty="0"/>
              <a:t> – Quantum </a:t>
            </a:r>
            <a:r>
              <a:rPr lang="it-IT" sz="1100" i="1" dirty="0" err="1"/>
              <a:t>advancEmEnts</a:t>
            </a:r>
            <a:r>
              <a:rPr lang="it-IT" sz="1100" i="1" dirty="0"/>
              <a:t> </a:t>
            </a:r>
            <a:r>
              <a:rPr lang="it-IT" sz="1100" i="1" dirty="0" err="1"/>
              <a:t>iNitiative</a:t>
            </a:r>
            <a:endParaRPr lang="it-IT" sz="1100" i="1" dirty="0"/>
          </a:p>
          <a:p>
            <a:pPr>
              <a:lnSpc>
                <a:spcPct val="60000"/>
              </a:lnSpc>
            </a:pPr>
            <a:r>
              <a:rPr lang="en-US" sz="1100" b="1" i="1" dirty="0"/>
              <a:t>REMEDIO</a:t>
            </a:r>
            <a:r>
              <a:rPr lang="en-US" sz="1100" i="1" dirty="0"/>
              <a:t> - Research Excellence in Medicine and Engineering Driving Innovation in Oncology</a:t>
            </a:r>
          </a:p>
        </p:txBody>
      </p:sp>
      <p:sp>
        <p:nvSpPr>
          <p:cNvPr id="4" name="Google Shape;100;p1">
            <a:extLst>
              <a:ext uri="{FF2B5EF4-FFF2-40B4-BE49-F238E27FC236}">
                <a16:creationId xmlns:a16="http://schemas.microsoft.com/office/drawing/2014/main" id="{BA446CFA-62B3-3EB1-5553-1770B6B90C4C}"/>
              </a:ext>
            </a:extLst>
          </p:cNvPr>
          <p:cNvSpPr txBox="1"/>
          <p:nvPr/>
        </p:nvSpPr>
        <p:spPr>
          <a:xfrm>
            <a:off x="1000839" y="67506"/>
            <a:ext cx="10216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t-IT" sz="1400" b="1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Workshop su ”Sostenibilità PNRR@CNR”, 10 febbraio 2025  - CNR - Area della Ricerca di Pisa</a:t>
            </a:r>
            <a:endParaRPr sz="1400" b="1" i="0" u="none" strike="noStrike" cap="none" dirty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9" name="Google Shape;86;p1">
            <a:extLst>
              <a:ext uri="{FF2B5EF4-FFF2-40B4-BE49-F238E27FC236}">
                <a16:creationId xmlns:a16="http://schemas.microsoft.com/office/drawing/2014/main" id="{1F340789-8173-BE1F-5828-700CBDD3A88C}"/>
              </a:ext>
            </a:extLst>
          </p:cNvPr>
          <p:cNvSpPr txBox="1"/>
          <p:nvPr/>
        </p:nvSpPr>
        <p:spPr>
          <a:xfrm>
            <a:off x="31803" y="6351094"/>
            <a:ext cx="6671100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it-IT" sz="1800" b="1" i="0" u="none" strike="noStrike" cap="none" dirty="0">
                <a:solidFill>
                  <a:srgbClr val="000000"/>
                </a:solidFill>
                <a:ea typeface="Arial"/>
                <a:cs typeface="Arial" panose="020B0604020202020204" pitchFamily="34" charset="0"/>
                <a:sym typeface="Arial"/>
              </a:rPr>
              <a:t>Dipartimenti</a:t>
            </a:r>
            <a:endParaRPr sz="1200" b="0" i="0" u="none" strike="noStrike" cap="none" dirty="0">
              <a:solidFill>
                <a:srgbClr val="000000"/>
              </a:solidFill>
              <a:ea typeface="Arial"/>
              <a:cs typeface="Arial" panose="020B0604020202020204" pitchFamily="34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t-IT" sz="1200" b="0" i="0" u="none" strike="noStrike" cap="none" dirty="0">
                <a:solidFill>
                  <a:srgbClr val="000000"/>
                </a:solidFill>
                <a:ea typeface="Arial"/>
                <a:cs typeface="Arial" panose="020B0604020202020204" pitchFamily="34" charset="0"/>
                <a:sym typeface="Arial"/>
              </a:rPr>
              <a:t>Dipartimento di Scienze Fisiche e Tecnologie della Materia (</a:t>
            </a:r>
            <a:r>
              <a:rPr lang="it-IT" sz="1200" b="1" i="0" u="none" strike="noStrike" cap="none" dirty="0">
                <a:solidFill>
                  <a:srgbClr val="000000"/>
                </a:solidFill>
                <a:ea typeface="Arial"/>
                <a:cs typeface="Arial" panose="020B0604020202020204" pitchFamily="34" charset="0"/>
                <a:sym typeface="Arial"/>
              </a:rPr>
              <a:t>DSFTM</a:t>
            </a:r>
            <a:r>
              <a:rPr lang="it-IT" sz="1200" b="0" i="0" u="none" strike="noStrike" cap="none" dirty="0">
                <a:solidFill>
                  <a:srgbClr val="000000"/>
                </a:solidFill>
                <a:ea typeface="Arial"/>
                <a:cs typeface="Arial" panose="020B0604020202020204" pitchFamily="34" charset="0"/>
                <a:sym typeface="Arial"/>
              </a:rPr>
              <a:t>)</a:t>
            </a:r>
            <a:endParaRPr sz="1200" b="0" i="0" u="none" strike="noStrike" cap="none" dirty="0">
              <a:solidFill>
                <a:srgbClr val="000000"/>
              </a:solidFill>
              <a:ea typeface="Arial"/>
              <a:cs typeface="Arial" panose="020B0604020202020204" pitchFamily="34" charset="0"/>
              <a:sym typeface="Arial"/>
            </a:endParaRPr>
          </a:p>
        </p:txBody>
      </p:sp>
      <p:graphicFrame>
        <p:nvGraphicFramePr>
          <p:cNvPr id="12" name="Google Shape;87;p1">
            <a:extLst>
              <a:ext uri="{FF2B5EF4-FFF2-40B4-BE49-F238E27FC236}">
                <a16:creationId xmlns:a16="http://schemas.microsoft.com/office/drawing/2014/main" id="{6A8086C9-A5F8-8B52-CD10-EA8E51A666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1106814"/>
              </p:ext>
            </p:extLst>
          </p:nvPr>
        </p:nvGraphicFramePr>
        <p:xfrm>
          <a:off x="6702903" y="4604764"/>
          <a:ext cx="5514975" cy="2253237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551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53237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it-IT" sz="1800" b="1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Istituti coinvolti</a:t>
                      </a:r>
                      <a:endParaRPr sz="1800" u="none" strike="noStrike" cap="none" dirty="0"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Istituto di Bioscienze e </a:t>
                      </a:r>
                      <a:r>
                        <a:rPr lang="it-IT" sz="1200" u="none" strike="noStrike" cap="none" dirty="0" err="1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Biorisorse</a:t>
                      </a:r>
                      <a:r>
                        <a:rPr lang="it-IT" sz="120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 (</a:t>
                      </a:r>
                      <a:r>
                        <a:rPr lang="it-IT" sz="1200" b="1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IBBR</a:t>
                      </a:r>
                      <a:r>
                        <a:rPr lang="it-IT" sz="120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)</a:t>
                      </a:r>
                    </a:p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Istituto di fotonica e nanotecnologie (</a:t>
                      </a:r>
                      <a:r>
                        <a:rPr lang="it-IT" sz="1200" b="1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IFN</a:t>
                      </a:r>
                      <a:r>
                        <a:rPr lang="it-IT" sz="120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)</a:t>
                      </a:r>
                    </a:p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Istituto di informatica e telematica (</a:t>
                      </a:r>
                      <a:r>
                        <a:rPr lang="it-IT" sz="1200" b="1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IIT</a:t>
                      </a:r>
                      <a:r>
                        <a:rPr lang="it-IT" sz="120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)</a:t>
                      </a:r>
                    </a:p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u="none" strike="noStrike" cap="none" dirty="0">
                          <a:latin typeface="+mn-lt"/>
                          <a:ea typeface="Arial"/>
                          <a:cs typeface="Arial"/>
                          <a:sym typeface="Arial"/>
                        </a:rPr>
                        <a:t>Istituto di Nanotecnologia (</a:t>
                      </a:r>
                      <a:r>
                        <a:rPr lang="it-IT" sz="1200" b="1" u="none" strike="noStrike" cap="none" dirty="0">
                          <a:latin typeface="+mn-lt"/>
                          <a:ea typeface="Arial"/>
                          <a:cs typeface="Arial"/>
                          <a:sym typeface="Arial"/>
                        </a:rPr>
                        <a:t>NANOTEC</a:t>
                      </a:r>
                      <a:r>
                        <a:rPr lang="it-IT" sz="1200" u="none" strike="noStrike" cap="none" dirty="0">
                          <a:latin typeface="+mn-lt"/>
                          <a:ea typeface="Arial"/>
                          <a:cs typeface="Arial"/>
                          <a:sym typeface="Arial"/>
                        </a:rPr>
                        <a:t>)</a:t>
                      </a:r>
                    </a:p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u="none" strike="noStrike" cap="none" dirty="0">
                          <a:latin typeface="+mn-lt"/>
                          <a:ea typeface="Arial"/>
                          <a:cs typeface="Arial"/>
                          <a:sym typeface="Arial"/>
                        </a:rPr>
                        <a:t>Istituto di struttura della materia (</a:t>
                      </a:r>
                      <a:r>
                        <a:rPr lang="it-IT" sz="1200" b="1" u="none" strike="noStrike" cap="none" dirty="0">
                          <a:latin typeface="+mn-lt"/>
                          <a:ea typeface="Arial"/>
                          <a:cs typeface="Arial"/>
                          <a:sym typeface="Arial"/>
                        </a:rPr>
                        <a:t>ISM</a:t>
                      </a:r>
                      <a:r>
                        <a:rPr lang="it-IT" sz="1200" u="none" strike="noStrike" cap="none" dirty="0">
                          <a:latin typeface="+mn-lt"/>
                          <a:ea typeface="Arial"/>
                          <a:cs typeface="Arial"/>
                          <a:sym typeface="Arial"/>
                        </a:rPr>
                        <a:t>)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it-IT" sz="120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Istituto nazionale di ottica (</a:t>
                      </a:r>
                      <a:r>
                        <a:rPr lang="it-IT" sz="1200" b="1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INO</a:t>
                      </a:r>
                      <a:r>
                        <a:rPr lang="it-IT" sz="120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lang="it-IT" sz="1200" u="none" strike="noStrike" cap="none" dirty="0"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it-IT" sz="1200" u="none" strike="noStrike" cap="none" dirty="0">
                          <a:latin typeface="+mn-lt"/>
                          <a:ea typeface="Arial"/>
                          <a:cs typeface="Arial"/>
                          <a:sym typeface="Arial"/>
                        </a:rPr>
                        <a:t>Istituto per la </a:t>
                      </a:r>
                      <a:r>
                        <a:rPr lang="it-IT" sz="1200" u="none" strike="noStrike" cap="none" dirty="0" err="1">
                          <a:latin typeface="+mn-lt"/>
                          <a:ea typeface="Arial"/>
                          <a:cs typeface="Arial"/>
                          <a:sym typeface="Arial"/>
                        </a:rPr>
                        <a:t>BioEconomia</a:t>
                      </a:r>
                      <a:r>
                        <a:rPr lang="it-IT" sz="1200" u="none" strike="noStrike" cap="none" dirty="0">
                          <a:latin typeface="+mn-lt"/>
                          <a:ea typeface="Arial"/>
                          <a:cs typeface="Arial"/>
                          <a:sym typeface="Arial"/>
                        </a:rPr>
                        <a:t> (</a:t>
                      </a:r>
                      <a:r>
                        <a:rPr lang="it-IT" sz="1200" b="1" u="none" strike="noStrike" cap="none" dirty="0">
                          <a:latin typeface="+mn-lt"/>
                          <a:ea typeface="Arial"/>
                          <a:cs typeface="Arial"/>
                          <a:sym typeface="Arial"/>
                        </a:rPr>
                        <a:t>IBE</a:t>
                      </a:r>
                      <a:r>
                        <a:rPr lang="it-IT" sz="1200" u="none" strike="noStrike" cap="none" dirty="0">
                          <a:latin typeface="+mn-lt"/>
                          <a:ea typeface="Arial"/>
                          <a:cs typeface="Arial"/>
                          <a:sym typeface="Arial"/>
                        </a:rPr>
                        <a:t>)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it-IT" sz="120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Istituto per la microelettronica e microsistemi (</a:t>
                      </a:r>
                      <a:r>
                        <a:rPr lang="it-IT" sz="1200" b="1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IMM</a:t>
                      </a:r>
                      <a:r>
                        <a:rPr lang="it-IT" sz="120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)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it-IT" sz="120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Istituto dei materiali per l'elettronica ed il magnetismo (</a:t>
                      </a:r>
                      <a:r>
                        <a:rPr lang="it-IT" sz="1200" b="1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IMEM</a:t>
                      </a:r>
                      <a:r>
                        <a:rPr lang="it-IT" sz="120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)</a:t>
                      </a:r>
                    </a:p>
                  </a:txBody>
                  <a:tcPr marL="68575" marR="68575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4" name="Google Shape;98;p1" descr="EuAPS – EuPRAXIA Advanced Photon Sources">
            <a:extLst>
              <a:ext uri="{FF2B5EF4-FFF2-40B4-BE49-F238E27FC236}">
                <a16:creationId xmlns:a16="http://schemas.microsoft.com/office/drawing/2014/main" id="{21BF0273-FDD3-A56A-C1DD-855CDA48AFF2}"/>
              </a:ext>
            </a:extLst>
          </p:cNvPr>
          <p:cNvPicPr preferRelativeResize="0"/>
          <p:nvPr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006" y="47605"/>
            <a:ext cx="984527" cy="5495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99;p1">
            <a:extLst>
              <a:ext uri="{FF2B5EF4-FFF2-40B4-BE49-F238E27FC236}">
                <a16:creationId xmlns:a16="http://schemas.microsoft.com/office/drawing/2014/main" id="{DCE8FFC2-9058-093F-4E3C-E6BABD6E11DD}"/>
              </a:ext>
            </a:extLst>
          </p:cNvPr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4878" y="340143"/>
            <a:ext cx="1251450" cy="8031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89;p1">
            <a:extLst>
              <a:ext uri="{FF2B5EF4-FFF2-40B4-BE49-F238E27FC236}">
                <a16:creationId xmlns:a16="http://schemas.microsoft.com/office/drawing/2014/main" id="{A4B703E5-4D4A-B543-E740-C25400FD8402}"/>
              </a:ext>
            </a:extLst>
          </p:cNvPr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63029" y="726742"/>
            <a:ext cx="1226042" cy="4747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90;p1">
            <a:extLst>
              <a:ext uri="{FF2B5EF4-FFF2-40B4-BE49-F238E27FC236}">
                <a16:creationId xmlns:a16="http://schemas.microsoft.com/office/drawing/2014/main" id="{00A3D445-B441-4A09-848E-1699092A6942}"/>
              </a:ext>
            </a:extLst>
          </p:cNvPr>
          <p:cNvPicPr preferRelativeResize="0"/>
          <p:nvPr/>
        </p:nvPicPr>
        <p:blipFill rotWithShape="1"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37621" y="1320826"/>
            <a:ext cx="1226043" cy="427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C4AA4C77-7EFB-0767-9173-4AFEC13411AB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8020" y="1562582"/>
            <a:ext cx="1318919" cy="122577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769A4511-9803-3B43-93C1-3F0F73B01BD8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60947" y="1883918"/>
            <a:ext cx="1490045" cy="480918"/>
          </a:xfrm>
          <a:prstGeom prst="rect">
            <a:avLst/>
          </a:prstGeom>
        </p:spPr>
      </p:pic>
      <p:pic>
        <p:nvPicPr>
          <p:cNvPr id="4098" name="Picture 2">
            <a:extLst>
              <a:ext uri="{FF2B5EF4-FFF2-40B4-BE49-F238E27FC236}">
                <a16:creationId xmlns:a16="http://schemas.microsoft.com/office/drawing/2014/main" id="{4F01CDEF-0340-A29F-02E4-5789F3D9A8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36028" y="2412991"/>
            <a:ext cx="1501491" cy="1016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uppo 6">
            <a:extLst>
              <a:ext uri="{FF2B5EF4-FFF2-40B4-BE49-F238E27FC236}">
                <a16:creationId xmlns:a16="http://schemas.microsoft.com/office/drawing/2014/main" id="{5C48458D-DCDE-343C-D1F1-777758625775}"/>
              </a:ext>
            </a:extLst>
          </p:cNvPr>
          <p:cNvGrpSpPr/>
          <p:nvPr/>
        </p:nvGrpSpPr>
        <p:grpSpPr>
          <a:xfrm>
            <a:off x="164878" y="2980775"/>
            <a:ext cx="1338979" cy="882671"/>
            <a:chOff x="1000839" y="3889285"/>
            <a:chExt cx="2037144" cy="1322019"/>
          </a:xfrm>
        </p:grpSpPr>
        <p:sp>
          <p:nvSpPr>
            <p:cNvPr id="6" name="Rettangolo 5">
              <a:extLst>
                <a:ext uri="{FF2B5EF4-FFF2-40B4-BE49-F238E27FC236}">
                  <a16:creationId xmlns:a16="http://schemas.microsoft.com/office/drawing/2014/main" id="{3A45BC22-DB3C-4DC7-46C2-CC724DE900F7}"/>
                </a:ext>
              </a:extLst>
            </p:cNvPr>
            <p:cNvSpPr/>
            <p:nvPr/>
          </p:nvSpPr>
          <p:spPr>
            <a:xfrm>
              <a:off x="1000839" y="3889285"/>
              <a:ext cx="2037144" cy="1322019"/>
            </a:xfrm>
            <a:prstGeom prst="rect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4100" name="Picture 4" descr="alternativo">
              <a:extLst>
                <a:ext uri="{FF2B5EF4-FFF2-40B4-BE49-F238E27FC236}">
                  <a16:creationId xmlns:a16="http://schemas.microsoft.com/office/drawing/2014/main" id="{7CDF3C2F-3BF9-C1E8-22F3-DD163E27C6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9097" y="4045301"/>
              <a:ext cx="1745905" cy="1106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Immagine 7">
            <a:extLst>
              <a:ext uri="{FF2B5EF4-FFF2-40B4-BE49-F238E27FC236}">
                <a16:creationId xmlns:a16="http://schemas.microsoft.com/office/drawing/2014/main" id="{193C2E33-72A4-6521-18D5-C549013A3175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878" y="4046405"/>
            <a:ext cx="1774347" cy="1117839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C4C4C3FF-CB2B-D274-DAB1-7D8AFF47A8E0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13427" y="390021"/>
            <a:ext cx="4391023" cy="1412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860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16D3CD-9FC5-210B-C48C-97A69AF76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</p:spPr>
        <p:txBody>
          <a:bodyPr anchor="t">
            <a:normAutofit/>
          </a:bodyPr>
          <a:lstStyle/>
          <a:p>
            <a:r>
              <a:rPr lang="it-IT" sz="1600" dirty="0"/>
              <a:t>Sulla base delle collaborazioni pubblico/private già attivate nel periodo (bandi a cascata/rapporti con affiliati/partecipazioni a laboratori e IR) riportare informazioni sulla futura sostenibilità dell’aggregazione nel breve e medio termine (3/5 anni) in merito a: 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01027035-2DFD-B875-48D9-6105273713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7921651"/>
              </p:ext>
            </p:extLst>
          </p:nvPr>
        </p:nvGraphicFramePr>
        <p:xfrm>
          <a:off x="4826" y="517687"/>
          <a:ext cx="12187174" cy="62477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9714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ED7FCB-D17D-1C8D-0CA2-405A309C08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03D71B-226A-7F30-0795-F44F6E04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z="1600" dirty="0"/>
              <a:t>Sulla base delle collaborazioni pubblico/private già attivate nel periodo (bandi a cascata/rapporti con affiliati/partecipazioni a laboratori e IR) riportare informazioni sulla futura sostenibilità dell’aggregazione nel breve e medio termine (3/5 anni) in merito a: 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5BC2DC71-6B27-7473-8715-F981A745CF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3796731"/>
              </p:ext>
            </p:extLst>
          </p:nvPr>
        </p:nvGraphicFramePr>
        <p:xfrm>
          <a:off x="4820" y="540835"/>
          <a:ext cx="12187180" cy="6298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23833577-4EFA-F681-B2C7-06C2CE0A5F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433335"/>
              </p:ext>
            </p:extLst>
          </p:nvPr>
        </p:nvGraphicFramePr>
        <p:xfrm>
          <a:off x="554355" y="5256243"/>
          <a:ext cx="5541645" cy="7330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2375">
                  <a:extLst>
                    <a:ext uri="{9D8B030D-6E8A-4147-A177-3AD203B41FA5}">
                      <a16:colId xmlns:a16="http://schemas.microsoft.com/office/drawing/2014/main" val="530640138"/>
                    </a:ext>
                  </a:extLst>
                </a:gridCol>
                <a:gridCol w="1568450">
                  <a:extLst>
                    <a:ext uri="{9D8B030D-6E8A-4147-A177-3AD203B41FA5}">
                      <a16:colId xmlns:a16="http://schemas.microsoft.com/office/drawing/2014/main" val="1970962238"/>
                    </a:ext>
                  </a:extLst>
                </a:gridCol>
                <a:gridCol w="1889760">
                  <a:extLst>
                    <a:ext uri="{9D8B030D-6E8A-4147-A177-3AD203B41FA5}">
                      <a16:colId xmlns:a16="http://schemas.microsoft.com/office/drawing/2014/main" val="36021422"/>
                    </a:ext>
                  </a:extLst>
                </a:gridCol>
                <a:gridCol w="861060">
                  <a:extLst>
                    <a:ext uri="{9D8B030D-6E8A-4147-A177-3AD203B41FA5}">
                      <a16:colId xmlns:a16="http://schemas.microsoft.com/office/drawing/2014/main" val="2122080153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Fabbisogno di personale Ricercatori/Gestionali nel breve e medio periodo (3/5 anni)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5618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Da 1 a 3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Da 4 a 6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u="sng" kern="100">
                          <a:effectLst/>
                        </a:rPr>
                        <a:t>DA 7 a 9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854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Ricercatori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X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6422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Gestionali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 dirty="0">
                          <a:effectLst/>
                        </a:rPr>
                        <a:t>X</a:t>
                      </a:r>
                      <a:endParaRPr lang="it-IT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3715119"/>
                  </a:ext>
                </a:extLst>
              </a:tr>
            </a:tbl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6242EE64-2F5F-E769-B769-FB317DA5DD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287415"/>
              </p:ext>
            </p:extLst>
          </p:nvPr>
        </p:nvGraphicFramePr>
        <p:xfrm>
          <a:off x="6373177" y="5256243"/>
          <a:ext cx="5541645" cy="7330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2845">
                  <a:extLst>
                    <a:ext uri="{9D8B030D-6E8A-4147-A177-3AD203B41FA5}">
                      <a16:colId xmlns:a16="http://schemas.microsoft.com/office/drawing/2014/main" val="1870102287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3872486449"/>
                    </a:ext>
                  </a:extLst>
                </a:gridCol>
                <a:gridCol w="900430">
                  <a:extLst>
                    <a:ext uri="{9D8B030D-6E8A-4147-A177-3AD203B41FA5}">
                      <a16:colId xmlns:a16="http://schemas.microsoft.com/office/drawing/2014/main" val="3655008396"/>
                    </a:ext>
                  </a:extLst>
                </a:gridCol>
                <a:gridCol w="861060">
                  <a:extLst>
                    <a:ext uri="{9D8B030D-6E8A-4147-A177-3AD203B41FA5}">
                      <a16:colId xmlns:a16="http://schemas.microsoft.com/office/drawing/2014/main" val="1954551627"/>
                    </a:ext>
                  </a:extLst>
                </a:gridCol>
                <a:gridCol w="989965">
                  <a:extLst>
                    <a:ext uri="{9D8B030D-6E8A-4147-A177-3AD203B41FA5}">
                      <a16:colId xmlns:a16="http://schemas.microsoft.com/office/drawing/2014/main" val="1508180162"/>
                    </a:ext>
                  </a:extLst>
                </a:gridCol>
                <a:gridCol w="899795">
                  <a:extLst>
                    <a:ext uri="{9D8B030D-6E8A-4147-A177-3AD203B41FA5}">
                      <a16:colId xmlns:a16="http://schemas.microsoft.com/office/drawing/2014/main" val="2165657072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 dirty="0">
                          <a:effectLst/>
                        </a:rPr>
                        <a:t>Fabbisogno di personale Ricercatori/Gestionali nel lungo periodo (10 anni)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2750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Da 1 a 3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Da 4 a 6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DA 7 a 9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Da 10 a 12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u="sng" kern="100" dirty="0">
                          <a:effectLst/>
                        </a:rPr>
                        <a:t>Da 13 a 15</a:t>
                      </a:r>
                      <a:endParaRPr lang="it-IT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377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Ricercatori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X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12324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Gestionali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 dirty="0">
                          <a:effectLst/>
                        </a:rPr>
                        <a:t>X</a:t>
                      </a:r>
                      <a:endParaRPr lang="it-IT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9101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2793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AC74765F-5C38-4B6C-9776-E0A6F4BF69D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5901431" cy="1215342"/>
          </a:xfrm>
          <a:prstGeom prst="rect">
            <a:avLst/>
          </a:prstGeom>
          <a:ln>
            <a:solidFill>
              <a:srgbClr val="FFFFFF"/>
            </a:solidFill>
          </a:ln>
        </p:spPr>
      </p:pic>
      <p:grpSp>
        <p:nvGrpSpPr>
          <p:cNvPr id="13" name="Gruppo 12">
            <a:extLst>
              <a:ext uri="{FF2B5EF4-FFF2-40B4-BE49-F238E27FC236}">
                <a16:creationId xmlns:a16="http://schemas.microsoft.com/office/drawing/2014/main" id="{15B9ED39-A1A1-42AB-7E1C-645CE3739EAD}"/>
              </a:ext>
            </a:extLst>
          </p:cNvPr>
          <p:cNvGrpSpPr/>
          <p:nvPr/>
        </p:nvGrpSpPr>
        <p:grpSpPr>
          <a:xfrm>
            <a:off x="5884478" y="-1"/>
            <a:ext cx="6275301" cy="6858001"/>
            <a:chOff x="5884478" y="-1"/>
            <a:chExt cx="6275301" cy="6858001"/>
          </a:xfrm>
        </p:grpSpPr>
        <p:pic>
          <p:nvPicPr>
            <p:cNvPr id="11" name="Immagine 10">
              <a:extLst>
                <a:ext uri="{FF2B5EF4-FFF2-40B4-BE49-F238E27FC236}">
                  <a16:creationId xmlns:a16="http://schemas.microsoft.com/office/drawing/2014/main" id="{879E9C09-8885-663C-42DF-F1544D1E6DD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884478" y="-1"/>
              <a:ext cx="6275301" cy="6858001"/>
            </a:xfrm>
            <a:prstGeom prst="rect">
              <a:avLst/>
            </a:prstGeom>
          </p:spPr>
        </p:pic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D221D414-1C33-25E1-A352-1D54A84D6E8C}"/>
                </a:ext>
              </a:extLst>
            </p:cNvPr>
            <p:cNvSpPr/>
            <p:nvPr/>
          </p:nvSpPr>
          <p:spPr>
            <a:xfrm>
              <a:off x="5901431" y="6551271"/>
              <a:ext cx="4423187" cy="3067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4" name="Segnaposto contenuto 2">
            <a:extLst>
              <a:ext uri="{FF2B5EF4-FFF2-40B4-BE49-F238E27FC236}">
                <a16:creationId xmlns:a16="http://schemas.microsoft.com/office/drawing/2014/main" id="{2CBD5406-50CE-F6CA-EA49-68D4D0D73F35}"/>
              </a:ext>
            </a:extLst>
          </p:cNvPr>
          <p:cNvSpPr txBox="1">
            <a:spLocks/>
          </p:cNvSpPr>
          <p:nvPr/>
        </p:nvSpPr>
        <p:spPr>
          <a:xfrm>
            <a:off x="-16951" y="1331091"/>
            <a:ext cx="5901430" cy="55211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it-IT" sz="1600" b="1" dirty="0"/>
              <a:t>I-PHOQS for Future R&amp;I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it-IT" sz="1600" b="1" i="1" dirty="0"/>
              <a:t>Dove la ricerca incontra le sfide globali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it-IT" sz="1500" dirty="0"/>
              <a:t>Un ecosistema avanzato di ricerca e innovazione nelle scienze quantistiche e fotoniche, un acceleratore di tecnologie e applicazioni per il futuro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IT" sz="1500" b="1" dirty="0"/>
              <a:t>Principali aree di impatto</a:t>
            </a:r>
          </a:p>
          <a:p>
            <a:pPr marL="266700">
              <a:lnSpc>
                <a:spcPct val="120000"/>
              </a:lnSpc>
            </a:pPr>
            <a:r>
              <a:rPr lang="it-IT" sz="1500" dirty="0"/>
              <a:t>Tecnologie Quantistiche (QT)</a:t>
            </a:r>
          </a:p>
          <a:p>
            <a:pPr marL="266700">
              <a:lnSpc>
                <a:spcPct val="120000"/>
              </a:lnSpc>
            </a:pPr>
            <a:r>
              <a:rPr lang="it-IT" sz="1500" dirty="0"/>
              <a:t>QT e Intelligenza Artificiale (AI)</a:t>
            </a:r>
            <a:r>
              <a:rPr lang="it-IT" sz="1500" dirty="0">
                <a:sym typeface="Wingdings" panose="05000000000000000000" pitchFamily="2" charset="2"/>
              </a:rPr>
              <a:t> Proposta </a:t>
            </a:r>
            <a:r>
              <a:rPr lang="it-IT" sz="1500" b="1" dirty="0">
                <a:sym typeface="Wingdings" panose="05000000000000000000" pitchFamily="2" charset="2"/>
              </a:rPr>
              <a:t>URGO-CNR AI-QUAT</a:t>
            </a:r>
            <a:endParaRPr lang="it-IT" sz="1500" b="1" dirty="0"/>
          </a:p>
          <a:p>
            <a:pPr marL="266700">
              <a:lnSpc>
                <a:spcPct val="120000"/>
              </a:lnSpc>
            </a:pPr>
            <a:r>
              <a:rPr lang="it-IT" sz="1500" dirty="0"/>
              <a:t>Fotonica estrema e Fusione inerziale</a:t>
            </a:r>
          </a:p>
          <a:p>
            <a:pPr marL="266700">
              <a:lnSpc>
                <a:spcPct val="120000"/>
              </a:lnSpc>
            </a:pPr>
            <a:r>
              <a:rPr lang="it-IT" sz="1500" dirty="0"/>
              <a:t>Materiali e Dispositivi avanzati</a:t>
            </a:r>
          </a:p>
          <a:p>
            <a:pPr marL="266700">
              <a:lnSpc>
                <a:spcPct val="120000"/>
              </a:lnSpc>
            </a:pPr>
            <a:r>
              <a:rPr lang="it-IT" sz="1500" dirty="0"/>
              <a:t>Fotonica per applicazioni ai settori Salute, Transizione verde e Agritech</a:t>
            </a:r>
          </a:p>
          <a:p>
            <a:pPr marL="0" indent="0">
              <a:lnSpc>
                <a:spcPct val="120000"/>
              </a:lnSpc>
              <a:buNone/>
            </a:pPr>
            <a:endParaRPr lang="it-IT" sz="1500" b="1" dirty="0"/>
          </a:p>
          <a:p>
            <a:pPr marL="0" indent="0">
              <a:lnSpc>
                <a:spcPct val="120000"/>
              </a:lnSpc>
              <a:buNone/>
            </a:pPr>
            <a:r>
              <a:rPr lang="it-IT" sz="1500" b="1" dirty="0"/>
              <a:t>Visione strategica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it-IT" sz="1500" dirty="0"/>
              <a:t>Punto di riferimento internazionale per l'integrazione di ricerca, industria e    innovazione.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it-IT" sz="1500" dirty="0"/>
              <a:t>Filiera completa per le Tecnologie Quantistiche.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it-IT" sz="1500" dirty="0"/>
              <a:t>Strumento per accelerare il trasferimento tecnologico, attrarre investimenti e garantire la sostenibilità economica e ambientale, consolidando il ruolo dell'Italia come hub globale per l'innovazione scientifica e tecnologica.</a:t>
            </a:r>
          </a:p>
        </p:txBody>
      </p:sp>
    </p:spTree>
    <p:extLst>
      <p:ext uri="{BB962C8B-B14F-4D97-AF65-F5344CB8AC3E}">
        <p14:creationId xmlns:p14="http://schemas.microsoft.com/office/powerpoint/2010/main" val="2579122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AB4B95-833A-5B0E-0EB3-695C936497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2DDDCD-47DB-F74A-23BB-90AFB5D44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0336"/>
            <a:ext cx="10515600" cy="65227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b="1" dirty="0"/>
              <a:t>IR_IPHOQS</a:t>
            </a:r>
            <a:r>
              <a:rPr lang="it-IT" dirty="0"/>
              <a:t>: Il CNR è presente con un finanziamento di 40  ML  e con il coinvolgimento di 4 Istituti (INO, NANOTEC, IFN, IMM)</a:t>
            </a:r>
          </a:p>
          <a:p>
            <a:r>
              <a:rPr lang="it-IT" b="1" dirty="0"/>
              <a:t>IR_EUAPS</a:t>
            </a:r>
            <a:r>
              <a:rPr lang="it-IT" dirty="0"/>
              <a:t>: Il CNR è presente con un finanziamento di 6.6  ML  e con il coinvolgimento di 2 istituti (INO, ISM)</a:t>
            </a:r>
          </a:p>
          <a:p>
            <a:r>
              <a:rPr lang="it-IT" b="1" dirty="0"/>
              <a:t>EI_THE</a:t>
            </a:r>
            <a:r>
              <a:rPr lang="it-IT" dirty="0"/>
              <a:t>:  Il CNR è presente con un finanziamento di 13 ML nel duplice ruolo di </a:t>
            </a:r>
            <a:r>
              <a:rPr lang="it-IT" dirty="0" err="1"/>
              <a:t>Spoke</a:t>
            </a:r>
            <a:r>
              <a:rPr lang="it-IT" dirty="0"/>
              <a:t> e/o Affiliato e con il coinvolgimento di 9 istituti</a:t>
            </a:r>
          </a:p>
          <a:p>
            <a:endParaRPr lang="it-IT" dirty="0"/>
          </a:p>
          <a:p>
            <a:endParaRPr lang="it-IT" b="1" dirty="0"/>
          </a:p>
          <a:p>
            <a:r>
              <a:rPr lang="it-IT" b="1" dirty="0"/>
              <a:t>PE01_FAIR: </a:t>
            </a:r>
            <a:r>
              <a:rPr lang="it-IT" dirty="0"/>
              <a:t>Il CNR è presente con un finanziamento di 8.6 ML nel ruolo di </a:t>
            </a:r>
            <a:r>
              <a:rPr lang="it-IT" dirty="0" err="1"/>
              <a:t>Spoke</a:t>
            </a:r>
            <a:r>
              <a:rPr lang="it-IT" dirty="0"/>
              <a:t> e con il coinvolgimento di 2 Istituti</a:t>
            </a:r>
          </a:p>
          <a:p>
            <a:endParaRPr lang="it-IT" dirty="0"/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CE6C7AE8-D212-9A23-44A3-F2EA99A6D2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03571"/>
              </p:ext>
            </p:extLst>
          </p:nvPr>
        </p:nvGraphicFramePr>
        <p:xfrm>
          <a:off x="2266985" y="2895600"/>
          <a:ext cx="5232400" cy="1066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1801466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29501789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785494806"/>
                    </a:ext>
                  </a:extLst>
                </a:gridCol>
                <a:gridCol w="1587500">
                  <a:extLst>
                    <a:ext uri="{9D8B030D-6E8A-4147-A177-3AD203B41FA5}">
                      <a16:colId xmlns:a16="http://schemas.microsoft.com/office/drawing/2014/main" val="237537688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 dirty="0">
                          <a:effectLst/>
                        </a:rPr>
                        <a:t>CNR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 err="1">
                          <a:effectLst/>
                        </a:rPr>
                        <a:t>Spoke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istituto capofila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istituti partecipanti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896419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 dirty="0" err="1">
                          <a:effectLst/>
                        </a:rPr>
                        <a:t>Spoke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u="none" strike="noStrike" cap="none" dirty="0"/>
                        <a:t>1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u="none" strike="noStrike" cap="none"/>
                        <a:t>INO </a:t>
                      </a:r>
                      <a:endParaRPr sz="1000" b="1" i="0" u="none" strike="noStrike" cap="none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u="none" strike="noStrike" cap="none" dirty="0"/>
                        <a:t>IFC, IN, NANO, ITB,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7489587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 dirty="0">
                          <a:effectLst/>
                        </a:rPr>
                        <a:t>Affiliato </a:t>
                      </a:r>
                      <a:r>
                        <a:rPr lang="it-IT" sz="1000" u="none" strike="noStrike" dirty="0" err="1">
                          <a:effectLst/>
                        </a:rPr>
                        <a:t>spoke</a:t>
                      </a:r>
                      <a:r>
                        <a:rPr lang="it-IT" sz="1000" u="none" strike="noStrike" dirty="0">
                          <a:effectLst/>
                        </a:rPr>
                        <a:t> 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u="none" strike="noStrike" cap="none" dirty="0"/>
                        <a:t> 3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u="none" strike="noStrike" cap="none" dirty="0"/>
                        <a:t> ISTI</a:t>
                      </a:r>
                      <a:endParaRPr sz="1000" b="1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u="none" strike="noStrike" cap="none" dirty="0"/>
                        <a:t> IIT, IFC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954287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Affiliato </a:t>
                      </a:r>
                      <a:r>
                        <a:rPr lang="it-IT" sz="1000" u="none" strike="noStrike" dirty="0" err="1">
                          <a:effectLst/>
                        </a:rPr>
                        <a:t>spoke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u="none" strike="noStrike" cap="none" dirty="0"/>
                        <a:t> 4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u="none" strike="noStrike" cap="none" dirty="0"/>
                        <a:t> IFAC</a:t>
                      </a:r>
                      <a:endParaRPr sz="1000" b="1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u="none" strike="noStrike" cap="none" dirty="0"/>
                        <a:t> </a:t>
                      </a:r>
                      <a:r>
                        <a:rPr lang="it-IT" sz="1000" u="none" strike="noStrike" cap="none" dirty="0">
                          <a:extLst>
                            <a:ext uri="http://customooxmlschemas.google.com/">
      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          </a:ext>
                          </a:extLst>
                        </a:rPr>
                        <a:t>NANO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370598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 dirty="0">
                          <a:effectLst/>
                        </a:rPr>
                        <a:t>Affiliato </a:t>
                      </a:r>
                      <a:r>
                        <a:rPr lang="it-IT" sz="1000" u="none" strike="noStrike" dirty="0" err="1">
                          <a:effectLst/>
                        </a:rPr>
                        <a:t>spoke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u="none" strike="noStrike" cap="none"/>
                        <a:t> 8</a:t>
                      </a:r>
                      <a:endParaRPr sz="1000" b="0" i="0" u="none" strike="noStrike" cap="none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u="none" strike="noStrike" cap="none" dirty="0"/>
                        <a:t> ISTI</a:t>
                      </a:r>
                      <a:endParaRPr sz="1000" b="1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IN, IBF </a:t>
                      </a:r>
                      <a:endParaRPr sz="1400" u="none" strike="noStrike" cap="none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46180921"/>
                  </a:ext>
                </a:extLst>
              </a:tr>
            </a:tbl>
          </a:graphicData>
        </a:graphic>
      </p:graphicFrame>
      <p:grpSp>
        <p:nvGrpSpPr>
          <p:cNvPr id="4" name="Gruppo 3">
            <a:extLst>
              <a:ext uri="{FF2B5EF4-FFF2-40B4-BE49-F238E27FC236}">
                <a16:creationId xmlns:a16="http://schemas.microsoft.com/office/drawing/2014/main" id="{67835684-FB97-2291-AA7F-638C3A677A08}"/>
              </a:ext>
            </a:extLst>
          </p:cNvPr>
          <p:cNvGrpSpPr/>
          <p:nvPr/>
        </p:nvGrpSpPr>
        <p:grpSpPr>
          <a:xfrm>
            <a:off x="0" y="0"/>
            <a:ext cx="12187174" cy="305426"/>
            <a:chOff x="0" y="5768"/>
            <a:chExt cx="12187174" cy="305426"/>
          </a:xfrm>
        </p:grpSpPr>
        <p:sp>
          <p:nvSpPr>
            <p:cNvPr id="5" name="Rettangolo con angoli arrotondati 4">
              <a:extLst>
                <a:ext uri="{FF2B5EF4-FFF2-40B4-BE49-F238E27FC236}">
                  <a16:creationId xmlns:a16="http://schemas.microsoft.com/office/drawing/2014/main" id="{F4871640-7FB5-7875-5EB1-227E605CAB91}"/>
                </a:ext>
              </a:extLst>
            </p:cNvPr>
            <p:cNvSpPr/>
            <p:nvPr/>
          </p:nvSpPr>
          <p:spPr>
            <a:xfrm>
              <a:off x="0" y="5768"/>
              <a:ext cx="12187174" cy="30542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id="{D17240A0-5EA8-9161-3352-B9993860E360}"/>
                </a:ext>
              </a:extLst>
            </p:cNvPr>
            <p:cNvSpPr txBox="1"/>
            <p:nvPr/>
          </p:nvSpPr>
          <p:spPr>
            <a:xfrm>
              <a:off x="14910" y="20678"/>
              <a:ext cx="12157354" cy="275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b="1" kern="1200" dirty="0">
                  <a:latin typeface="Aptos Display" panose="02110004020202020204"/>
                </a:rPr>
                <a:t>Descrizione attuale dell’ ipotetica aggregazione data dalle seguenti progettualità/iniziative</a:t>
              </a:r>
              <a:endParaRPr lang="it-IT" sz="1400" b="1" kern="1200" dirty="0"/>
            </a:p>
          </p:txBody>
        </p:sp>
      </p:grp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37363ADE-AE49-8D3A-43F1-DC7A8BDD3C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026416"/>
              </p:ext>
            </p:extLst>
          </p:nvPr>
        </p:nvGraphicFramePr>
        <p:xfrm>
          <a:off x="2266985" y="5336704"/>
          <a:ext cx="5232400" cy="666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1801466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29501789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785494806"/>
                    </a:ext>
                  </a:extLst>
                </a:gridCol>
                <a:gridCol w="1587500">
                  <a:extLst>
                    <a:ext uri="{9D8B030D-6E8A-4147-A177-3AD203B41FA5}">
                      <a16:colId xmlns:a16="http://schemas.microsoft.com/office/drawing/2014/main" val="237537688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 dirty="0">
                          <a:effectLst/>
                        </a:rPr>
                        <a:t>CNR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 err="1">
                          <a:effectLst/>
                        </a:rPr>
                        <a:t>Spoke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istituto capofila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istituti partecipanti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896419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 dirty="0" err="1">
                          <a:effectLst/>
                        </a:rPr>
                        <a:t>Spoke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u="none" strike="noStrike" cap="none" dirty="0"/>
                        <a:t>1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u="none" strike="noStrike" cap="none" dirty="0"/>
                        <a:t>IIT </a:t>
                      </a:r>
                      <a:endParaRPr sz="1000" b="1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7489587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 dirty="0" err="1">
                          <a:effectLst/>
                        </a:rPr>
                        <a:t>Spoke</a:t>
                      </a:r>
                      <a:r>
                        <a:rPr lang="it-IT" sz="1000" u="none" strike="noStrike" dirty="0">
                          <a:effectLst/>
                        </a:rPr>
                        <a:t> 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u="none" strike="noStrike" cap="none" dirty="0"/>
                        <a:t> 3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u="none" strike="noStrike" cap="none" dirty="0"/>
                        <a:t> ICAR</a:t>
                      </a:r>
                      <a:endParaRPr sz="1000" b="1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9542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016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7BAC7D-0CDE-EE03-565D-305F457D63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5E0CBE-4DAD-45AC-3841-6E25234EF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0336"/>
            <a:ext cx="10515600" cy="65227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b="1" dirty="0"/>
              <a:t>PE07_SERICS: </a:t>
            </a:r>
            <a:r>
              <a:rPr lang="it-IT" dirty="0"/>
              <a:t>Il CNR è presente nel ruolo di </a:t>
            </a:r>
            <a:r>
              <a:rPr lang="it-IT" dirty="0" err="1"/>
              <a:t>Spoke</a:t>
            </a:r>
            <a:r>
              <a:rPr lang="it-IT" dirty="0"/>
              <a:t> 9 e con il coinvolgimento di 2 Istituti (IIT, INO)</a:t>
            </a:r>
          </a:p>
          <a:p>
            <a:endParaRPr lang="it-IT" b="1" dirty="0">
              <a:highlight>
                <a:srgbClr val="FFFF00"/>
              </a:highlight>
            </a:endParaRPr>
          </a:p>
          <a:p>
            <a:r>
              <a:rPr lang="it-IT" b="1" dirty="0" err="1"/>
              <a:t>CN_Agritech</a:t>
            </a:r>
            <a:r>
              <a:rPr lang="it-IT" b="1" dirty="0"/>
              <a:t>: </a:t>
            </a:r>
            <a:r>
              <a:rPr lang="it-IT" dirty="0"/>
              <a:t>Il CNR è presente come </a:t>
            </a:r>
            <a:r>
              <a:rPr lang="it-IT" dirty="0" err="1"/>
              <a:t>Spoke</a:t>
            </a:r>
            <a:r>
              <a:rPr lang="it-IT" dirty="0"/>
              <a:t> 3 con il coinvolgimento di 3 Istituti (IBE, IBBR, IMEM)</a:t>
            </a:r>
          </a:p>
          <a:p>
            <a:pPr marL="0" indent="0">
              <a:buNone/>
            </a:pPr>
            <a:endParaRPr lang="it-IT" dirty="0">
              <a:highlight>
                <a:srgbClr val="FFFF00"/>
              </a:highlight>
            </a:endParaRPr>
          </a:p>
          <a:p>
            <a:r>
              <a:rPr lang="it-IT" b="1" dirty="0"/>
              <a:t>Progetto IPCEI: </a:t>
            </a:r>
            <a:r>
              <a:rPr lang="it-IT" dirty="0"/>
              <a:t>Il CNR è presente con un finanziamento di 22.5  ML nel ruolo di Coordinatore e con il coinvolgimento di 1 Istituto</a:t>
            </a:r>
          </a:p>
          <a:p>
            <a:endParaRPr lang="it-IT" dirty="0"/>
          </a:p>
          <a:p>
            <a:r>
              <a:rPr lang="it-IT" b="1" dirty="0"/>
              <a:t>Progetto SAMOTHRACE: </a:t>
            </a:r>
            <a:r>
              <a:rPr lang="it-IT" dirty="0"/>
              <a:t>Il CNR è presente con un finanziamento di 16 ML nel ruolo di </a:t>
            </a:r>
            <a:r>
              <a:rPr lang="it-IT" dirty="0" err="1"/>
              <a:t>Spoke</a:t>
            </a:r>
            <a:r>
              <a:rPr lang="it-IT" dirty="0"/>
              <a:t> e con il coinvolgimento di 14 Istituti</a:t>
            </a: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2749A3FF-6443-5F65-6E62-D88C4FD5F86D}"/>
              </a:ext>
            </a:extLst>
          </p:cNvPr>
          <p:cNvGrpSpPr/>
          <p:nvPr/>
        </p:nvGrpSpPr>
        <p:grpSpPr>
          <a:xfrm>
            <a:off x="0" y="0"/>
            <a:ext cx="12187174" cy="305426"/>
            <a:chOff x="0" y="5768"/>
            <a:chExt cx="12187174" cy="305426"/>
          </a:xfrm>
        </p:grpSpPr>
        <p:sp>
          <p:nvSpPr>
            <p:cNvPr id="5" name="Rettangolo con angoli arrotondati 4">
              <a:extLst>
                <a:ext uri="{FF2B5EF4-FFF2-40B4-BE49-F238E27FC236}">
                  <a16:creationId xmlns:a16="http://schemas.microsoft.com/office/drawing/2014/main" id="{C55679C1-BD14-04F8-1A11-D50F5F5D22EF}"/>
                </a:ext>
              </a:extLst>
            </p:cNvPr>
            <p:cNvSpPr/>
            <p:nvPr/>
          </p:nvSpPr>
          <p:spPr>
            <a:xfrm>
              <a:off x="0" y="5768"/>
              <a:ext cx="12187174" cy="30542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id="{A0F54721-609B-56BC-9A2E-F40569CF8B1E}"/>
                </a:ext>
              </a:extLst>
            </p:cNvPr>
            <p:cNvSpPr txBox="1"/>
            <p:nvPr/>
          </p:nvSpPr>
          <p:spPr>
            <a:xfrm>
              <a:off x="14910" y="20678"/>
              <a:ext cx="12157354" cy="275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b="1" kern="1200" dirty="0">
                  <a:latin typeface="Aptos Display" panose="02110004020202020204"/>
                </a:rPr>
                <a:t>Descrizione attuale dell’ ipotetica aggregazione data dalle seguenti progettualità/iniziative</a:t>
              </a:r>
              <a:endParaRPr lang="it-IT" sz="1400" b="1" kern="1200" dirty="0"/>
            </a:p>
          </p:txBody>
        </p:sp>
      </p:grp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571C7D04-D456-6F2C-0AB5-3D1500AEE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422954"/>
              </p:ext>
            </p:extLst>
          </p:nvPr>
        </p:nvGraphicFramePr>
        <p:xfrm>
          <a:off x="1924123" y="1317298"/>
          <a:ext cx="5232400" cy="438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1801466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29501789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785494806"/>
                    </a:ext>
                  </a:extLst>
                </a:gridCol>
                <a:gridCol w="1587500">
                  <a:extLst>
                    <a:ext uri="{9D8B030D-6E8A-4147-A177-3AD203B41FA5}">
                      <a16:colId xmlns:a16="http://schemas.microsoft.com/office/drawing/2014/main" val="237537688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 dirty="0">
                          <a:effectLst/>
                        </a:rPr>
                        <a:t>CNR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 err="1">
                          <a:effectLst/>
                        </a:rPr>
                        <a:t>Spoke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istituto capofila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istituti partecipanti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896419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 dirty="0" err="1">
                          <a:effectLst/>
                        </a:rPr>
                        <a:t>Spoke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9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u="none" strike="noStrike" cap="none" dirty="0"/>
                        <a:t>IIT </a:t>
                      </a:r>
                      <a:endParaRPr sz="1000" b="1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INO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74895873"/>
                  </a:ext>
                </a:extLst>
              </a:tr>
            </a:tbl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3D47B472-CD4F-198B-7B17-90CD5D5C00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561493"/>
              </p:ext>
            </p:extLst>
          </p:nvPr>
        </p:nvGraphicFramePr>
        <p:xfrm>
          <a:off x="1924123" y="2642902"/>
          <a:ext cx="5232400" cy="438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1801466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29501789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785494806"/>
                    </a:ext>
                  </a:extLst>
                </a:gridCol>
                <a:gridCol w="1587500">
                  <a:extLst>
                    <a:ext uri="{9D8B030D-6E8A-4147-A177-3AD203B41FA5}">
                      <a16:colId xmlns:a16="http://schemas.microsoft.com/office/drawing/2014/main" val="237537688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 dirty="0">
                          <a:effectLst/>
                        </a:rPr>
                        <a:t>CNR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 err="1">
                          <a:effectLst/>
                        </a:rPr>
                        <a:t>Spoke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istituto capofila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istituti partecipanti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896419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 dirty="0" err="1">
                          <a:effectLst/>
                        </a:rPr>
                        <a:t>Spoke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IBE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IBBR, IMEM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74895873"/>
                  </a:ext>
                </a:extLst>
              </a:tr>
            </a:tbl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B0456145-0D1F-70C1-20B1-488989EAF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545150"/>
              </p:ext>
            </p:extLst>
          </p:nvPr>
        </p:nvGraphicFramePr>
        <p:xfrm>
          <a:off x="1924123" y="4107834"/>
          <a:ext cx="5232400" cy="438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1801466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29501789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785494806"/>
                    </a:ext>
                  </a:extLst>
                </a:gridCol>
                <a:gridCol w="1587500">
                  <a:extLst>
                    <a:ext uri="{9D8B030D-6E8A-4147-A177-3AD203B41FA5}">
                      <a16:colId xmlns:a16="http://schemas.microsoft.com/office/drawing/2014/main" val="237537688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 dirty="0">
                          <a:effectLst/>
                        </a:rPr>
                        <a:t>CNR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 err="1">
                          <a:effectLst/>
                        </a:rPr>
                        <a:t>Spoke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istituto capofila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istituti partecipanti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896419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 dirty="0" err="1">
                          <a:effectLst/>
                        </a:rPr>
                        <a:t>Spoke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N.A.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IMM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74895873"/>
                  </a:ext>
                </a:extLst>
              </a:tr>
            </a:tbl>
          </a:graphicData>
        </a:graphic>
      </p:graphicFrame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3CC0BC12-71B4-A337-2F09-37247825BC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931644"/>
              </p:ext>
            </p:extLst>
          </p:nvPr>
        </p:nvGraphicFramePr>
        <p:xfrm>
          <a:off x="1924123" y="5870914"/>
          <a:ext cx="5232400" cy="666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1801466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29501789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785494806"/>
                    </a:ext>
                  </a:extLst>
                </a:gridCol>
                <a:gridCol w="1587500">
                  <a:extLst>
                    <a:ext uri="{9D8B030D-6E8A-4147-A177-3AD203B41FA5}">
                      <a16:colId xmlns:a16="http://schemas.microsoft.com/office/drawing/2014/main" val="237537688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u="none" strike="noStrike" dirty="0">
                          <a:effectLst/>
                        </a:rPr>
                        <a:t>CNR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 err="1">
                          <a:effectLst/>
                        </a:rPr>
                        <a:t>Spoke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istituto capofila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 dirty="0">
                          <a:effectLst/>
                        </a:rPr>
                        <a:t>istituti partecipanti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896419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t"/>
                      <a:r>
                        <a:rPr lang="it-IT" sz="1000" u="none" strike="noStrike" dirty="0" err="1">
                          <a:effectLst/>
                        </a:rPr>
                        <a:t>Spoke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IMM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it-IT" sz="1000" b="0" i="0" u="none" strike="noStrike" cap="none" dirty="0">
                          <a:solidFill>
                            <a:srgbClr val="00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IBE, IBF, IBFM, IC, ICB, IFT, IPCB, IPCF, IRIB, ISMN, ISP, ISPC, ITAE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74895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8855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F3576A-7071-0BDE-A0D2-2CE7412D7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09286"/>
            <a:ext cx="12192000" cy="634871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it-IT" sz="2000" b="1" dirty="0"/>
              <a:t>Tecnologie Quantistiche (QT):</a:t>
            </a:r>
          </a:p>
          <a:p>
            <a:pPr lvl="1"/>
            <a:r>
              <a:rPr lang="it-IT" sz="1600" dirty="0"/>
              <a:t>Integrazione dell’intera filiera per le QT e sviluppo delle diverse piattaforme tecnologiche (atomi </a:t>
            </a:r>
            <a:r>
              <a:rPr lang="it-IT" sz="1600" dirty="0" err="1"/>
              <a:t>ultrafreddi</a:t>
            </a:r>
            <a:r>
              <a:rPr lang="it-IT" sz="1600" dirty="0"/>
              <a:t>, fotonica, semiconduttori, diamante, principali </a:t>
            </a:r>
            <a:r>
              <a:rPr lang="it-IT" sz="1600" i="1" dirty="0"/>
              <a:t>Pilot Lines </a:t>
            </a:r>
            <a:r>
              <a:rPr lang="it-IT" sz="1600" dirty="0"/>
              <a:t>nello EU </a:t>
            </a:r>
            <a:r>
              <a:rPr lang="it-IT" sz="1600" i="1" dirty="0"/>
              <a:t>Quantum Chips Act</a:t>
            </a:r>
            <a:r>
              <a:rPr lang="it-IT" sz="1600" dirty="0"/>
              <a:t>). </a:t>
            </a:r>
          </a:p>
          <a:p>
            <a:pPr lvl="1"/>
            <a:r>
              <a:rPr lang="it-IT" sz="1600" dirty="0"/>
              <a:t>Applicazioni in tutti i </a:t>
            </a:r>
            <a:r>
              <a:rPr lang="it-IT" sz="1600" i="1" dirty="0" err="1"/>
              <a:t>pillars</a:t>
            </a:r>
            <a:r>
              <a:rPr lang="it-IT" sz="1600" dirty="0"/>
              <a:t> riconosciuti a livello EU per le QT (</a:t>
            </a:r>
            <a:r>
              <a:rPr lang="it-IT" sz="1600" i="1" dirty="0"/>
              <a:t>Sensing, </a:t>
            </a:r>
            <a:r>
              <a:rPr lang="it-IT" sz="1600" i="1" dirty="0" err="1"/>
              <a:t>Communication</a:t>
            </a:r>
            <a:r>
              <a:rPr lang="it-IT" sz="1600" i="1" dirty="0"/>
              <a:t>, </a:t>
            </a:r>
            <a:r>
              <a:rPr lang="it-IT" sz="1600" i="1" dirty="0" err="1"/>
              <a:t>Simulation</a:t>
            </a:r>
            <a:r>
              <a:rPr lang="it-IT" sz="1600" i="1" dirty="0"/>
              <a:t> e Computing</a:t>
            </a:r>
            <a:r>
              <a:rPr lang="it-IT" sz="1600" dirty="0"/>
              <a:t>).</a:t>
            </a:r>
          </a:p>
          <a:p>
            <a:pPr lvl="1"/>
            <a:r>
              <a:rPr lang="it-IT" sz="1600" dirty="0"/>
              <a:t>Forti interazioni con PE-NQSTI ed il CN-HPC. </a:t>
            </a:r>
          </a:p>
          <a:p>
            <a:pPr marL="0" indent="0">
              <a:buNone/>
            </a:pPr>
            <a:r>
              <a:rPr lang="it-IT" sz="2000" b="1" dirty="0"/>
              <a:t>QT&amp;AI:</a:t>
            </a:r>
          </a:p>
          <a:p>
            <a:pPr lvl="1"/>
            <a:r>
              <a:rPr lang="it-IT" sz="1600" dirty="0"/>
              <a:t>Combinazione delle QT con AI, per la gestione e l’ottimizzazione di reti comprendenti calcolatori, sensori, simulatori e sistemi di comunicazione quantistica. Algoritmi di Quantum AI integrati in Quantum Computers.</a:t>
            </a:r>
          </a:p>
          <a:p>
            <a:pPr lvl="1"/>
            <a:r>
              <a:rPr lang="it-IT" sz="1600" dirty="0"/>
              <a:t>Forti interazioni con PE- FAIR e SERICS.</a:t>
            </a:r>
          </a:p>
          <a:p>
            <a:pPr lvl="1"/>
            <a:r>
              <a:rPr lang="it-IT" sz="1600" dirty="0"/>
              <a:t>Alto grado di innovazione combinato di AI e QT, come in proposta URGO-CNR AI-QUAT.</a:t>
            </a:r>
          </a:p>
          <a:p>
            <a:pPr marL="0" indent="0">
              <a:buNone/>
            </a:pPr>
            <a:r>
              <a:rPr lang="it-IT" sz="2000" b="1" dirty="0"/>
              <a:t>Fotonica estrema e Fusione inerziale</a:t>
            </a:r>
          </a:p>
          <a:p>
            <a:pPr lvl="1"/>
            <a:r>
              <a:rPr lang="it-IT" sz="1600" dirty="0"/>
              <a:t>Sorgenti laser ad impulsi laser </a:t>
            </a:r>
            <a:r>
              <a:rPr lang="it-IT" sz="1600" dirty="0" err="1"/>
              <a:t>ultraintensi</a:t>
            </a:r>
            <a:r>
              <a:rPr lang="it-IT" sz="1600" dirty="0"/>
              <a:t> e </a:t>
            </a:r>
            <a:r>
              <a:rPr lang="it-IT" sz="1600" dirty="0" err="1"/>
              <a:t>ultrabrevi</a:t>
            </a:r>
            <a:r>
              <a:rPr lang="it-IT" sz="1600" dirty="0"/>
              <a:t> (fisica degli attosecondi, accelerazione di particelle, generazione di raggi X).</a:t>
            </a:r>
          </a:p>
          <a:p>
            <a:pPr lvl="1"/>
            <a:r>
              <a:rPr lang="it-IT" sz="1600" dirty="0"/>
              <a:t>Sorgenti di radiazioni </a:t>
            </a:r>
            <a:r>
              <a:rPr lang="it-IT" sz="1600" dirty="0" err="1"/>
              <a:t>ultrastabili</a:t>
            </a:r>
            <a:r>
              <a:rPr lang="it-IT" sz="1600" dirty="0"/>
              <a:t> ad ampio spettro di emissione (spettroscopia di precisione, anche in condizioni estreme di pressione e temperatura). </a:t>
            </a:r>
          </a:p>
          <a:p>
            <a:pPr lvl="1"/>
            <a:r>
              <a:rPr lang="it-IT" sz="1600" dirty="0"/>
              <a:t>E’ operativo sistema laser con impulsi a più alta potenza in Italia e partecipa a progetti EU nei settori di Fusione e Plasmi.</a:t>
            </a:r>
          </a:p>
          <a:p>
            <a:pPr marL="0" indent="0">
              <a:buNone/>
            </a:pPr>
            <a:r>
              <a:rPr lang="it-IT" sz="2000" b="1" dirty="0"/>
              <a:t>Materiali e Dispositivi avanzati: </a:t>
            </a:r>
          </a:p>
          <a:p>
            <a:pPr lvl="1"/>
            <a:r>
              <a:rPr lang="it-IT" sz="1600" dirty="0"/>
              <a:t>Sviluppo e caratterizzazione di materiali e dispositivi innovativi per applicazioni in energia, medicina, sicurezza e tecnologie verdi. </a:t>
            </a:r>
          </a:p>
          <a:p>
            <a:pPr marL="0" indent="0">
              <a:buNone/>
            </a:pPr>
            <a:r>
              <a:rPr lang="it-IT" sz="2000" b="1" dirty="0"/>
              <a:t>Fotonica per la Salute</a:t>
            </a:r>
          </a:p>
          <a:p>
            <a:pPr lvl="1"/>
            <a:r>
              <a:rPr lang="it-IT" sz="1600" dirty="0"/>
              <a:t>Sviluppo di strumentazioni </a:t>
            </a:r>
            <a:r>
              <a:rPr lang="it-IT" sz="1600" dirty="0" err="1"/>
              <a:t>biofotoniche</a:t>
            </a:r>
            <a:r>
              <a:rPr lang="it-IT" sz="1600" dirty="0"/>
              <a:t> innovative per scienze della vita (ricerca di base, applicazioni cliniche sia diagnosi che terapia).</a:t>
            </a:r>
          </a:p>
          <a:p>
            <a:pPr lvl="1"/>
            <a:r>
              <a:rPr lang="it-IT" sz="1600" dirty="0"/>
              <a:t>Forte interazione con EI-THE per radioterapia (acceleratore laser-plasma di nuova concezione).</a:t>
            </a:r>
          </a:p>
          <a:p>
            <a:pPr marL="0" indent="0">
              <a:buNone/>
            </a:pPr>
            <a:r>
              <a:rPr lang="it-IT" sz="2000" b="1" dirty="0"/>
              <a:t>Fotonica per la Transizione verde e l’Agritech</a:t>
            </a:r>
          </a:p>
          <a:p>
            <a:pPr lvl="1"/>
            <a:r>
              <a:rPr lang="it-IT" sz="1600" dirty="0"/>
              <a:t>Sviluppo di tecnologie fotoniche innovative per l’agricoltura di precisione e il monitoraggio ambientale (es. rivelazione di microplastiche e inquinanti). </a:t>
            </a:r>
          </a:p>
          <a:p>
            <a:pPr lvl="1"/>
            <a:r>
              <a:rPr lang="it-IT" sz="1600" dirty="0"/>
              <a:t>Spettroscopia avanzata per energia solare (fotovoltaico, fotocatalisi).</a:t>
            </a:r>
          </a:p>
        </p:txBody>
      </p:sp>
      <p:grpSp>
        <p:nvGrpSpPr>
          <p:cNvPr id="5" name="Gruppo 4">
            <a:extLst>
              <a:ext uri="{FF2B5EF4-FFF2-40B4-BE49-F238E27FC236}">
                <a16:creationId xmlns:a16="http://schemas.microsoft.com/office/drawing/2014/main" id="{A2E77270-F097-9F47-9290-0D1B61390524}"/>
              </a:ext>
            </a:extLst>
          </p:cNvPr>
          <p:cNvGrpSpPr/>
          <p:nvPr/>
        </p:nvGrpSpPr>
        <p:grpSpPr>
          <a:xfrm>
            <a:off x="0" y="0"/>
            <a:ext cx="12187174" cy="305426"/>
            <a:chOff x="0" y="5768"/>
            <a:chExt cx="12187174" cy="305426"/>
          </a:xfrm>
        </p:grpSpPr>
        <p:sp>
          <p:nvSpPr>
            <p:cNvPr id="6" name="Rettangolo con angoli arrotondati 5">
              <a:extLst>
                <a:ext uri="{FF2B5EF4-FFF2-40B4-BE49-F238E27FC236}">
                  <a16:creationId xmlns:a16="http://schemas.microsoft.com/office/drawing/2014/main" id="{5AD385EF-CB22-EDAF-38C5-C18490011715}"/>
                </a:ext>
              </a:extLst>
            </p:cNvPr>
            <p:cNvSpPr/>
            <p:nvPr/>
          </p:nvSpPr>
          <p:spPr>
            <a:xfrm>
              <a:off x="0" y="5768"/>
              <a:ext cx="12187174" cy="30542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id="{79D9C49A-4BC8-BAB4-24CC-8B4BEAFFCFF5}"/>
                </a:ext>
              </a:extLst>
            </p:cNvPr>
            <p:cNvSpPr txBox="1"/>
            <p:nvPr/>
          </p:nvSpPr>
          <p:spPr>
            <a:xfrm>
              <a:off x="14910" y="20678"/>
              <a:ext cx="12157354" cy="275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b="1" kern="1200" dirty="0">
                  <a:latin typeface="Aptos Display" panose="02110004020202020204"/>
                </a:rPr>
                <a:t>Ambiti tematici e produzione scientifica</a:t>
              </a:r>
              <a:endParaRPr lang="it-IT" sz="14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83606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83F2DD-82A9-E5B8-E480-0C76F14961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EDCB5B-4C64-E501-AC7D-978B5165B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981" y="305426"/>
            <a:ext cx="1062228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it-IT" sz="1600" dirty="0"/>
              <a:t>Ambito disciplinare delle pubblicazioni scientifiche realizzate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1600" dirty="0"/>
              <a:t>(</a:t>
            </a:r>
            <a:r>
              <a:rPr lang="it-IT" sz="1600" dirty="0" err="1"/>
              <a:t>rif.</a:t>
            </a:r>
            <a:r>
              <a:rPr lang="it-IT" sz="1600" dirty="0"/>
              <a:t> Ambiti disciplinari di cui alla Delibera CNR n.126/2024) </a:t>
            </a:r>
          </a:p>
        </p:txBody>
      </p:sp>
      <p:grpSp>
        <p:nvGrpSpPr>
          <p:cNvPr id="6" name="Gruppo 5">
            <a:extLst>
              <a:ext uri="{FF2B5EF4-FFF2-40B4-BE49-F238E27FC236}">
                <a16:creationId xmlns:a16="http://schemas.microsoft.com/office/drawing/2014/main" id="{3752A802-F40F-4307-CB03-E7F36EAA5D84}"/>
              </a:ext>
            </a:extLst>
          </p:cNvPr>
          <p:cNvGrpSpPr/>
          <p:nvPr/>
        </p:nvGrpSpPr>
        <p:grpSpPr>
          <a:xfrm>
            <a:off x="0" y="0"/>
            <a:ext cx="12187174" cy="305426"/>
            <a:chOff x="0" y="5768"/>
            <a:chExt cx="12187174" cy="305426"/>
          </a:xfrm>
        </p:grpSpPr>
        <p:sp>
          <p:nvSpPr>
            <p:cNvPr id="7" name="Rettangolo con angoli arrotondati 6">
              <a:extLst>
                <a:ext uri="{FF2B5EF4-FFF2-40B4-BE49-F238E27FC236}">
                  <a16:creationId xmlns:a16="http://schemas.microsoft.com/office/drawing/2014/main" id="{EB234FE1-B62E-6D6C-47F0-C437988F813F}"/>
                </a:ext>
              </a:extLst>
            </p:cNvPr>
            <p:cNvSpPr/>
            <p:nvPr/>
          </p:nvSpPr>
          <p:spPr>
            <a:xfrm>
              <a:off x="0" y="5768"/>
              <a:ext cx="12187174" cy="30542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id="{EC84B743-C1E1-02D8-9642-426467D5478A}"/>
                </a:ext>
              </a:extLst>
            </p:cNvPr>
            <p:cNvSpPr txBox="1"/>
            <p:nvPr/>
          </p:nvSpPr>
          <p:spPr>
            <a:xfrm>
              <a:off x="14910" y="20678"/>
              <a:ext cx="12157354" cy="275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b="1" kern="1200" dirty="0">
                  <a:latin typeface="Aptos Display" panose="02110004020202020204"/>
                </a:rPr>
                <a:t>Ambiti tematici e produzione scientifica (1/4)</a:t>
              </a:r>
              <a:endParaRPr lang="it-IT" sz="1400" b="1" kern="1200" dirty="0"/>
            </a:p>
          </p:txBody>
        </p:sp>
      </p:grp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E6AF4B14-97F8-E7A6-1FA4-6B60B3E318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240772"/>
              </p:ext>
            </p:extLst>
          </p:nvPr>
        </p:nvGraphicFramePr>
        <p:xfrm>
          <a:off x="3155950" y="1188720"/>
          <a:ext cx="5880100" cy="5074608"/>
        </p:xfrm>
        <a:graphic>
          <a:graphicData uri="http://schemas.openxmlformats.org/drawingml/2006/table">
            <a:tbl>
              <a:tblPr/>
              <a:tblGrid>
                <a:gridCol w="5108939">
                  <a:extLst>
                    <a:ext uri="{9D8B030D-6E8A-4147-A177-3AD203B41FA5}">
                      <a16:colId xmlns:a16="http://schemas.microsoft.com/office/drawing/2014/main" val="479559673"/>
                    </a:ext>
                  </a:extLst>
                </a:gridCol>
                <a:gridCol w="771161">
                  <a:extLst>
                    <a:ext uri="{9D8B030D-6E8A-4147-A177-3AD203B41FA5}">
                      <a16:colId xmlns:a16="http://schemas.microsoft.com/office/drawing/2014/main" val="3222812474"/>
                    </a:ext>
                  </a:extLst>
                </a:gridCol>
              </a:tblGrid>
              <a:tr h="43357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Progetto Iniziativa I-PHOQS4FutureR&amp;I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25363"/>
                  </a:ext>
                </a:extLst>
              </a:tr>
              <a:tr h="21236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 Mathematics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778985"/>
                  </a:ext>
                </a:extLst>
              </a:tr>
              <a:tr h="212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PE2 Fundamental Constituents of Matter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7736519"/>
                  </a:ext>
                </a:extLst>
              </a:tr>
              <a:tr h="21236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PE3 Condensed Matter Physics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5073823"/>
                  </a:ext>
                </a:extLst>
              </a:tr>
              <a:tr h="212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PE4 Physical and Analytical Chemical Sciences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355012"/>
                  </a:ext>
                </a:extLst>
              </a:tr>
              <a:tr h="212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PE5 Synthetic Chemistry and Materials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1085"/>
                  </a:ext>
                </a:extLst>
              </a:tr>
              <a:tr h="212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PE6 Computer Science and Informatics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4476513"/>
                  </a:ext>
                </a:extLst>
              </a:tr>
              <a:tr h="212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PE7 Systems and Communication Engineering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8355"/>
                  </a:ext>
                </a:extLst>
              </a:tr>
              <a:tr h="212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PE8 Products and Processes Engineering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304298"/>
                  </a:ext>
                </a:extLst>
              </a:tr>
              <a:tr h="21236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PE9 Universe Sciences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2378853"/>
                  </a:ext>
                </a:extLst>
              </a:tr>
              <a:tr h="21236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PE10 Earth System Science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615865"/>
                  </a:ext>
                </a:extLst>
              </a:tr>
              <a:tr h="21236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PE11 Materials Engineering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8651145"/>
                  </a:ext>
                </a:extLst>
              </a:tr>
              <a:tr h="212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LS1 Molecules of Life: Biological Mechanisms, Structures and Functions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4066865"/>
                  </a:ext>
                </a:extLst>
              </a:tr>
              <a:tr h="212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LS2 Integrative Biology: from Genes and Genomes to Systems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4417949"/>
                  </a:ext>
                </a:extLst>
              </a:tr>
              <a:tr h="212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LS4 Physiology in Health, Disease and Ageing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5960564"/>
                  </a:ext>
                </a:extLst>
              </a:tr>
              <a:tr h="212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LS5 Neuroscience and Disorders of the Nervous System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616768"/>
                  </a:ext>
                </a:extLst>
              </a:tr>
              <a:tr h="212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LS6 Immunity, Infection and Immunotherapy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5607454"/>
                  </a:ext>
                </a:extLst>
              </a:tr>
              <a:tr h="212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LS7 Prevention, Diagnosis and Treatment of Human Diseases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3657929"/>
                  </a:ext>
                </a:extLst>
              </a:tr>
              <a:tr h="212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LS8 Environmental Biology, Ecology and Evolution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7213545"/>
                  </a:ext>
                </a:extLst>
              </a:tr>
              <a:tr h="212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LS9 Biotechnology and Biosystems Engineering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2517593"/>
                  </a:ext>
                </a:extLst>
              </a:tr>
              <a:tr h="221209"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SUB-TOTALE I-PHOQS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742524"/>
                  </a:ext>
                </a:extLst>
              </a:tr>
              <a:tr h="221209"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TOTALE I-PHOQS FOR FUTURE R&amp;I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469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8186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49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9A5915-90B5-93A7-06F4-81B3D48F8D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236465-3E7D-1143-F56C-2D316B727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981" y="305426"/>
            <a:ext cx="1062228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it-IT" sz="1600" dirty="0"/>
              <a:t>Ambito disciplinare delle pubblicazioni scientifiche realizzate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1600" dirty="0"/>
              <a:t>(</a:t>
            </a:r>
            <a:r>
              <a:rPr lang="it-IT" sz="1600" dirty="0" err="1"/>
              <a:t>rif.</a:t>
            </a:r>
            <a:r>
              <a:rPr lang="it-IT" sz="1600" dirty="0"/>
              <a:t> Ambiti disciplinari di cui alla Delibera CNR n.126/2024) </a:t>
            </a:r>
          </a:p>
        </p:txBody>
      </p:sp>
      <p:grpSp>
        <p:nvGrpSpPr>
          <p:cNvPr id="6" name="Gruppo 5">
            <a:extLst>
              <a:ext uri="{FF2B5EF4-FFF2-40B4-BE49-F238E27FC236}">
                <a16:creationId xmlns:a16="http://schemas.microsoft.com/office/drawing/2014/main" id="{E0B39BBE-700B-FA0C-FA7F-9CC01ECAF388}"/>
              </a:ext>
            </a:extLst>
          </p:cNvPr>
          <p:cNvGrpSpPr/>
          <p:nvPr/>
        </p:nvGrpSpPr>
        <p:grpSpPr>
          <a:xfrm>
            <a:off x="0" y="0"/>
            <a:ext cx="12187174" cy="305426"/>
            <a:chOff x="0" y="5768"/>
            <a:chExt cx="12187174" cy="305426"/>
          </a:xfrm>
        </p:grpSpPr>
        <p:sp>
          <p:nvSpPr>
            <p:cNvPr id="7" name="Rettangolo con angoli arrotondati 6">
              <a:extLst>
                <a:ext uri="{FF2B5EF4-FFF2-40B4-BE49-F238E27FC236}">
                  <a16:creationId xmlns:a16="http://schemas.microsoft.com/office/drawing/2014/main" id="{B790673A-6DEF-36DA-9F57-89525D93BC2D}"/>
                </a:ext>
              </a:extLst>
            </p:cNvPr>
            <p:cNvSpPr/>
            <p:nvPr/>
          </p:nvSpPr>
          <p:spPr>
            <a:xfrm>
              <a:off x="0" y="5768"/>
              <a:ext cx="12187174" cy="30542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id="{EBC99AF0-27BA-32CB-31F5-717791F96A9A}"/>
                </a:ext>
              </a:extLst>
            </p:cNvPr>
            <p:cNvSpPr txBox="1"/>
            <p:nvPr/>
          </p:nvSpPr>
          <p:spPr>
            <a:xfrm>
              <a:off x="14910" y="20678"/>
              <a:ext cx="12157354" cy="275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b="1" kern="1200" dirty="0">
                  <a:latin typeface="Aptos Display" panose="02110004020202020204"/>
                </a:rPr>
                <a:t>Ambiti tematici e produzione scientifica (2/4)</a:t>
              </a:r>
              <a:endParaRPr lang="it-IT" sz="1400" b="1" kern="1200" dirty="0"/>
            </a:p>
          </p:txBody>
        </p:sp>
      </p:grp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0AA4D1F6-D94B-68BD-09F3-E36AAE1B8B74}"/>
              </a:ext>
            </a:extLst>
          </p:cNvPr>
          <p:cNvGraphicFramePr>
            <a:graphicFrameLocks noGrp="1"/>
          </p:cNvGraphicFramePr>
          <p:nvPr/>
        </p:nvGraphicFramePr>
        <p:xfrm>
          <a:off x="611071" y="1012320"/>
          <a:ext cx="4940981" cy="5582395"/>
        </p:xfrm>
        <a:graphic>
          <a:graphicData uri="http://schemas.openxmlformats.org/drawingml/2006/table">
            <a:tbl>
              <a:tblPr/>
              <a:tblGrid>
                <a:gridCol w="4468301">
                  <a:extLst>
                    <a:ext uri="{9D8B030D-6E8A-4147-A177-3AD203B41FA5}">
                      <a16:colId xmlns:a16="http://schemas.microsoft.com/office/drawing/2014/main" val="3336235056"/>
                    </a:ext>
                  </a:extLst>
                </a:gridCol>
                <a:gridCol w="472680">
                  <a:extLst>
                    <a:ext uri="{9D8B030D-6E8A-4147-A177-3AD203B41FA5}">
                      <a16:colId xmlns:a16="http://schemas.microsoft.com/office/drawing/2014/main" val="2455529712"/>
                    </a:ext>
                  </a:extLst>
                </a:gridCol>
              </a:tblGrid>
              <a:tr h="26341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Progetto Iniziativa I-PHOQS4FutureR&amp;I</a:t>
                      </a:r>
                    </a:p>
                  </a:txBody>
                  <a:tcPr marL="4113" marR="4113" marT="41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647390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PE1_12 Mathematical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physics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115875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PE1_21 Application of mathematics in sciences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139209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PE2_3 Experimental particle physics with accelerators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2754214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PE2_4 Experimental particle physics without accelerators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8214015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PE2_10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Atomic</a:t>
                      </a:r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,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molecular</a:t>
                      </a:r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physics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5090218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PE2_11 Ultra-cold atoms and molecules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3659008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PE2_12 Optics, non-linear optics and nano-optics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26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8914561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PE2_13 Quantum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optics</a:t>
                      </a:r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and quantum information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74129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PE2_14 Lasers, ultra-short lasers and laser physics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19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8688411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PE2_17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Metrology</a:t>
                      </a:r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and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measurement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796240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PE3_1 Structure of solids, material growth and characterization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4694414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PE3_3 Transport properties of condensed matter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1553153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PE3_4 Electronic properties of materials, surfaces, interfaces, nanostructures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2254336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PE3_5 Physical properties of semiconductors and insulators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26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6952349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PE3_6 Macroscopic quantum phenomena, e.g. superconductivity, superfluidity, quantum Hall effect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1879613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PE3_9 Condensed matter – beam interactions (photons, electrons, etc.)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303155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PE3_10 Nanophysics, e.g. nanoelectronics, nanophotonics, nanomagnetism, nanoelectromechanics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3588449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PE3_16 Physics of biological systems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83131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---------  Computational physics, modeling and simulation of matter, materials and biosystems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3287236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---------  Physics for cultural heritage and environment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8197484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---------  Physics for the energy and green transitions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8789560"/>
                  </a:ext>
                </a:extLst>
              </a:tr>
              <a:tr h="134393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PE4_1 Physical chemistry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3653575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PE4_2 Spectroscopic and spectrometric techniques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21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836635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PE4_4 Surface science and nanostructures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867430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PE4_6 Chemical physics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8336965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PE4_8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Electrochemistry</a:t>
                      </a:r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,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electrodialysis</a:t>
                      </a:r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,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microfluidics</a:t>
                      </a:r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,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sensors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1839438"/>
                  </a:ext>
                </a:extLst>
              </a:tr>
              <a:tr h="15457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PE4_9 Method development in chemistry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2817979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PE4_12 Chemical reactions: mechanisms, dynamics, kinetics and catalytic reactions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627625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PE4_15 Photochemistry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7281187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PE4_18 Environment chemistry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3330954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PE5_1 Structural properties and characterization of materials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5023454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PE5_6 New materials: oxides, alloys, composite, organic-inorganic hybrid, nanoparticles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0794955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PE5_15 Polymer chemistry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0107143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PE5_16 Supramolecular chemistry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598473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PE5_17 Organic and bioorganic chemistry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883098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---------  Green chemistry and circular economy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5046630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PE6_3 Software engineering, programming languages and systems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59336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PE6_4 Theoretical computer science, formal methods, automata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475775"/>
                  </a:ext>
                </a:extLst>
              </a:tr>
              <a:tr h="12901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PE6_5 Security, privacy,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cryptology</a:t>
                      </a:r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, quantum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cryptography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844651"/>
                  </a:ext>
                </a:extLst>
              </a:tr>
              <a:tr h="128196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PE6_7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Artificial</a:t>
                      </a:r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intelligence,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intelligent</a:t>
                      </a:r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systems,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natural</a:t>
                      </a:r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language</a:t>
                      </a:r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processing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92</a:t>
                      </a:r>
                    </a:p>
                  </a:txBody>
                  <a:tcPr marL="4113" marR="4113" marT="41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934275"/>
                  </a:ext>
                </a:extLst>
              </a:tr>
              <a:tr h="128196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PE6_8 Computer graphics, computer vision, multimedia, computer games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4274228"/>
                  </a:ext>
                </a:extLst>
              </a:tr>
            </a:tbl>
          </a:graphicData>
        </a:graphic>
      </p:graphicFrame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A383D881-7BBE-D73D-7961-73E2B2FD0190}"/>
              </a:ext>
            </a:extLst>
          </p:cNvPr>
          <p:cNvGraphicFramePr>
            <a:graphicFrameLocks noGrp="1"/>
          </p:cNvGraphicFramePr>
          <p:nvPr/>
        </p:nvGraphicFramePr>
        <p:xfrm>
          <a:off x="5825141" y="1012320"/>
          <a:ext cx="4940981" cy="5776085"/>
        </p:xfrm>
        <a:graphic>
          <a:graphicData uri="http://schemas.openxmlformats.org/drawingml/2006/table">
            <a:tbl>
              <a:tblPr/>
              <a:tblGrid>
                <a:gridCol w="4468301">
                  <a:extLst>
                    <a:ext uri="{9D8B030D-6E8A-4147-A177-3AD203B41FA5}">
                      <a16:colId xmlns:a16="http://schemas.microsoft.com/office/drawing/2014/main" val="912730282"/>
                    </a:ext>
                  </a:extLst>
                </a:gridCol>
                <a:gridCol w="472680">
                  <a:extLst>
                    <a:ext uri="{9D8B030D-6E8A-4147-A177-3AD203B41FA5}">
                      <a16:colId xmlns:a16="http://schemas.microsoft.com/office/drawing/2014/main" val="3680092699"/>
                    </a:ext>
                  </a:extLst>
                </a:gridCol>
              </a:tblGrid>
              <a:tr h="26784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Progetto Iniziativa I-PHOQS4FutureR&amp;I</a:t>
                      </a:r>
                    </a:p>
                  </a:txBody>
                  <a:tcPr marL="3092" marR="3092" marT="3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66564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PE6_9 Human computer interaction and interface, visualization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388648"/>
                  </a:ext>
                </a:extLst>
              </a:tr>
              <a:tr h="18494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PE6_11 Machine learning, statistical data processing and applications using signal processing (e.g. speech, image, video)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4447952"/>
                  </a:ext>
                </a:extLst>
              </a:tr>
              <a:tr h="10557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PE6_14 Quantum computing (formal methods, algorithms and other computer science aspects)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1896246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PE7_5 (Micro-, nano- and bio-) electronic, optoelectronic and photonic components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37213"/>
                  </a:ext>
                </a:extLst>
              </a:tr>
              <a:tr h="5760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PE7_6 Communication systems, wireless technology, high-frequency technology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4323988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PE7_12 Electrical energy production, distribution, applications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6160449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PE8_6 Energy processes engineering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218754"/>
                  </a:ext>
                </a:extLst>
              </a:tr>
              <a:tr h="12059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PE8_9 Production technology, process engineering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1001921"/>
                  </a:ext>
                </a:extLst>
              </a:tr>
              <a:tr h="19727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PE8_11 Environmental engineering, e.g. sustainable design, waste and water treatment, recycling, regeneration or recovery of compounds, carbon capture &amp; storage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233377"/>
                  </a:ext>
                </a:extLst>
              </a:tr>
              <a:tr h="124572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PE9_11 Gravitational wave astronomy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907282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PE10_5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Geology</a:t>
                      </a:r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,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tectonics</a:t>
                      </a:r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,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volcanology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5684246"/>
                  </a:ext>
                </a:extLst>
              </a:tr>
              <a:tr h="14200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PE11_1 Engineering of biomaterials, biomimetic, bioinspired and bio-enabled materials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182565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PE11_2 Engineering of metals and alloys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2725195"/>
                  </a:ext>
                </a:extLst>
              </a:tr>
              <a:tr h="11882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PE11_3 Engineering of ceramics and glasses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4143703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PE11_5 Engineering of composites and hybrid materials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2027310"/>
                  </a:ext>
                </a:extLst>
              </a:tr>
              <a:tr h="122804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PE11_9 Nanomaterials engineering, e.g. nanoparticles, nanoporous materials, 1D &amp; 2D, nanomaterials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3895583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PE11_12 Semi-conducting and magnetic materials engineering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6954969"/>
                  </a:ext>
                </a:extLst>
              </a:tr>
              <a:tr h="10274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---------  Engineering of materials for green energy applications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056606"/>
                  </a:ext>
                </a:extLst>
              </a:tr>
              <a:tr h="102748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---------  Engineering of functional materials 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241167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LS1_7 Molecular biophysics, biomechanics, bioenergetics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7308685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LS1_10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Synthetic</a:t>
                      </a:r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biology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866628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LS1_14 Innovative methods and modelling in molecular, structural and synthetic biology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2339811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LS2_6 Metagenomics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9381006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LS2_8 Proteomics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6687516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LS4_10 The cardiovascular system and cardiovascular diseases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481750"/>
                  </a:ext>
                </a:extLst>
              </a:tr>
              <a:tr h="18494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LS4_13 Other non-communicable diseases (except disorders of the nervous system and immunity- related diseases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351190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LS5_1 Neuronal cells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9282807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LS5_7 Sensory systems, sensation and perception, including pain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1580798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LS5_11 Neurological and neurodegenerative disorders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67359"/>
                  </a:ext>
                </a:extLst>
              </a:tr>
              <a:tr h="9983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LS5_13 Nervous system injuries and trauma, stroke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8002403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LS5_17 Imaging in </a:t>
                      </a:r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neuroscience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229171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LS6_7 Mechanisms of infection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8624879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LS6_8 Biological basis of prevention and treatment of infection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1048464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LS7_5 Applied gene, cell and immune therapies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4045222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LS7_6 Other medical therapeutic interventions, including transplantation and radiotherapy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1934126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LS7_8 Effectiveness of interventions, including resistance to therapies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384745"/>
                  </a:ext>
                </a:extLst>
              </a:tr>
              <a:tr h="10274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LS7_9 Public health and epidemiology including clinical and behavioral studies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308432"/>
                  </a:ext>
                </a:extLst>
              </a:tr>
              <a:tr h="10274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LS7_12 Health care, including care for the child, adolescent and ageing population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5675958"/>
                  </a:ext>
                </a:extLst>
              </a:tr>
              <a:tr h="102748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LS8_4 Population biology, population dynamics, population genetics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857642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LS9_8 Applied plant sciences, plant breeding, agronomy, agrobiodiversity, agroecology and soil biology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19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0391089"/>
                  </a:ext>
                </a:extLst>
              </a:tr>
              <a:tr h="986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---------  Food quality, nutraceuticals, nutrition and consumer acceptance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3092" marR="3092" marT="3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5331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661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E3A866-9D50-6545-E90F-C735549DD9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D74572-9138-62DC-604E-DBC1991D4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981" y="305426"/>
            <a:ext cx="1062228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it-IT" sz="2000" dirty="0"/>
              <a:t>Ambito disciplinare delle pubblicazioni scientifiche realizzate </a:t>
            </a:r>
          </a:p>
          <a:p>
            <a:pPr marL="0" indent="0" algn="ctr">
              <a:buNone/>
            </a:pPr>
            <a:r>
              <a:rPr lang="it-IT" sz="2000" dirty="0"/>
              <a:t>(</a:t>
            </a:r>
            <a:r>
              <a:rPr lang="it-IT" sz="2000" dirty="0" err="1"/>
              <a:t>rif.</a:t>
            </a:r>
            <a:r>
              <a:rPr lang="it-IT" sz="2000" dirty="0"/>
              <a:t> Ambiti disciplinari di cui alla Delibera CNR n.126/2024) </a:t>
            </a:r>
          </a:p>
        </p:txBody>
      </p:sp>
      <p:grpSp>
        <p:nvGrpSpPr>
          <p:cNvPr id="6" name="Gruppo 5">
            <a:extLst>
              <a:ext uri="{FF2B5EF4-FFF2-40B4-BE49-F238E27FC236}">
                <a16:creationId xmlns:a16="http://schemas.microsoft.com/office/drawing/2014/main" id="{575455CB-E056-FFCF-E08D-A46BF2790D28}"/>
              </a:ext>
            </a:extLst>
          </p:cNvPr>
          <p:cNvGrpSpPr/>
          <p:nvPr/>
        </p:nvGrpSpPr>
        <p:grpSpPr>
          <a:xfrm>
            <a:off x="0" y="0"/>
            <a:ext cx="12187174" cy="305426"/>
            <a:chOff x="0" y="5768"/>
            <a:chExt cx="12187174" cy="305426"/>
          </a:xfrm>
        </p:grpSpPr>
        <p:sp>
          <p:nvSpPr>
            <p:cNvPr id="7" name="Rettangolo con angoli arrotondati 6">
              <a:extLst>
                <a:ext uri="{FF2B5EF4-FFF2-40B4-BE49-F238E27FC236}">
                  <a16:creationId xmlns:a16="http://schemas.microsoft.com/office/drawing/2014/main" id="{AF74302D-2625-820B-39B6-F1D9B3F95BFD}"/>
                </a:ext>
              </a:extLst>
            </p:cNvPr>
            <p:cNvSpPr/>
            <p:nvPr/>
          </p:nvSpPr>
          <p:spPr>
            <a:xfrm>
              <a:off x="0" y="5768"/>
              <a:ext cx="12187174" cy="30542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id="{476B4AB5-7847-386E-157F-5BE6C66B2B8F}"/>
                </a:ext>
              </a:extLst>
            </p:cNvPr>
            <p:cNvSpPr txBox="1"/>
            <p:nvPr/>
          </p:nvSpPr>
          <p:spPr>
            <a:xfrm>
              <a:off x="14910" y="20678"/>
              <a:ext cx="12157354" cy="275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b="1" kern="1200" dirty="0">
                  <a:latin typeface="Aptos Display" panose="02110004020202020204"/>
                </a:rPr>
                <a:t>Ambiti tematici e produzione scientifica (3/4)</a:t>
              </a:r>
              <a:endParaRPr lang="it-IT" sz="1400" b="1" kern="1200" dirty="0"/>
            </a:p>
          </p:txBody>
        </p:sp>
      </p:grpSp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2E7AB757-DD63-822C-5B21-E5980E150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9646"/>
              </p:ext>
            </p:extLst>
          </p:nvPr>
        </p:nvGraphicFramePr>
        <p:xfrm>
          <a:off x="210272" y="1128754"/>
          <a:ext cx="3827098" cy="4539531"/>
        </p:xfrm>
        <a:graphic>
          <a:graphicData uri="http://schemas.openxmlformats.org/drawingml/2006/table">
            <a:tbl>
              <a:tblPr/>
              <a:tblGrid>
                <a:gridCol w="3460978">
                  <a:extLst>
                    <a:ext uri="{9D8B030D-6E8A-4147-A177-3AD203B41FA5}">
                      <a16:colId xmlns:a16="http://schemas.microsoft.com/office/drawing/2014/main" val="1558274741"/>
                    </a:ext>
                  </a:extLst>
                </a:gridCol>
                <a:gridCol w="366120">
                  <a:extLst>
                    <a:ext uri="{9D8B030D-6E8A-4147-A177-3AD203B41FA5}">
                      <a16:colId xmlns:a16="http://schemas.microsoft.com/office/drawing/2014/main" val="3041165035"/>
                    </a:ext>
                  </a:extLst>
                </a:gridCol>
              </a:tblGrid>
              <a:tr h="24250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Progetto Iniziativa I-PHOQS</a:t>
                      </a:r>
                    </a:p>
                  </a:txBody>
                  <a:tcPr marL="5644" marR="5644" marT="5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151358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PE2_10 Atomic, molecular physics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038484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PE2_11 Ultra-cold atoms and molecules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052917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PE2_12 Optics, non-linear optics and nano-optics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23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9559113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PE2_13 Quantum optics and quantum information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13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1235491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PE2_14 Lasers, ultra-short lasers and laser physics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17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9343456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PE2_17 Metrology and measurement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4342298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PE3_3 Transport properties of condensed matter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691582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PE3_5 Physical properties of semiconductors and insulators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8066171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PE3_6 Macroscopic quantum phenomena, e.g. superconductivity, superfluidity, quantum Hall effect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0539101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PE3_9 Condensed matter – beam interactions (photons, electrons, etc.)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7499194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PE3_10 Nanophysics, e.g. nanoelectronics, nanophotonics, nanomagnetism, nanoelectromechanics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4921613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---------  Physics for the energy and green transitions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0140732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PE4_2 Spectroscopic and spectrometric techniques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509623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PE4_6 Chemical physics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713111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PE4_8 Electrochemistry, electrodialysis, microfluidics, sensors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109796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PE4_15 Photochemistry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1503208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PE5_1 Structural properties and characterization of materials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6289372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PE5_17 Organic and bioorganic chemistry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6476041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PE7_6 Communication systems, wireless technology, high-frequency technology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04989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PE8_9 Production technology, process engineering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943412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PE9_11 Gravitational wave astronomy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0679563"/>
                  </a:ext>
                </a:extLst>
              </a:tr>
              <a:tr h="12372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PE11_1 Engineering of biomaterials, biomimetic, bioinspired and bio-enabled materials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06953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PE11_3 Engineering of ceramics and glasses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7288971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PE11_5 Engineering of composites and hybrid materials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589265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PE11_9 Nanomaterials engineering, e.g. nanoparticles, nanoporous materials, 1D &amp; 2D, nanomaterials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2925881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PE11_12 Semi-conducting and magnetic materials engineering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656503"/>
                  </a:ext>
                </a:extLst>
              </a:tr>
              <a:tr h="23755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---------  Engineering of materials for green energy applications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2040261"/>
                  </a:ext>
                </a:extLst>
              </a:tr>
              <a:tr h="11877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---------  Engineering of functional materials 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1591189"/>
                  </a:ext>
                </a:extLst>
              </a:tr>
              <a:tr h="12372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LS4_10 The cardiovascular system and cardiovascular diseases</a:t>
                      </a:r>
                    </a:p>
                  </a:txBody>
                  <a:tcPr marL="5644" marR="5644" marT="56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644" marR="5644" marT="56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6894027"/>
                  </a:ext>
                </a:extLst>
              </a:tr>
            </a:tbl>
          </a:graphicData>
        </a:graphic>
      </p:graphicFrame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8F77A46E-DD20-C244-EF9A-19E302966D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802465"/>
              </p:ext>
            </p:extLst>
          </p:nvPr>
        </p:nvGraphicFramePr>
        <p:xfrm>
          <a:off x="4191711" y="1128754"/>
          <a:ext cx="3827098" cy="4778414"/>
        </p:xfrm>
        <a:graphic>
          <a:graphicData uri="http://schemas.openxmlformats.org/drawingml/2006/table">
            <a:tbl>
              <a:tblPr/>
              <a:tblGrid>
                <a:gridCol w="3460978">
                  <a:extLst>
                    <a:ext uri="{9D8B030D-6E8A-4147-A177-3AD203B41FA5}">
                      <a16:colId xmlns:a16="http://schemas.microsoft.com/office/drawing/2014/main" val="1243368446"/>
                    </a:ext>
                  </a:extLst>
                </a:gridCol>
                <a:gridCol w="366120">
                  <a:extLst>
                    <a:ext uri="{9D8B030D-6E8A-4147-A177-3AD203B41FA5}">
                      <a16:colId xmlns:a16="http://schemas.microsoft.com/office/drawing/2014/main" val="855881686"/>
                    </a:ext>
                  </a:extLst>
                </a:gridCol>
              </a:tblGrid>
              <a:tr h="35485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Progetto Iniziativa EI "THE" </a:t>
                      </a:r>
                      <a:r>
                        <a:rPr lang="it-I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Tuscany</a:t>
                      </a: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Health </a:t>
                      </a:r>
                      <a:r>
                        <a:rPr lang="it-I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Ecosystem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817" marR="5817" marT="5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749113"/>
                  </a:ext>
                </a:extLst>
              </a:tr>
              <a:tr h="13961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PE2_3 Experimental particle physics with accelerators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7424791"/>
                  </a:ext>
                </a:extLst>
              </a:tr>
              <a:tr h="13961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PE2_4 Experimental particle physics without accelerators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253617"/>
                  </a:ext>
                </a:extLst>
              </a:tr>
              <a:tr h="13961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PE3_16 Physics of biological systems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775785"/>
                  </a:ext>
                </a:extLst>
              </a:tr>
              <a:tr h="13961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PE3_? Computational physics, modeling and simulation of matter, materials and biosystems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0499121"/>
                  </a:ext>
                </a:extLst>
              </a:tr>
              <a:tr h="13961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PE4_8 Electrochemistry, electrodialysis, microfluidics, sensors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164025"/>
                  </a:ext>
                </a:extLst>
              </a:tr>
              <a:tr h="13961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PE4_11 Physical chemistry of biological systems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065292"/>
                  </a:ext>
                </a:extLst>
              </a:tr>
              <a:tr h="13961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PE6_2 Distributed systems, parallel computing, sensor networks, cyber-physical systems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16280"/>
                  </a:ext>
                </a:extLst>
              </a:tr>
              <a:tr h="13961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PE6_8 Computer graphics, computer vision, multimedia, computer games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8927311"/>
                  </a:ext>
                </a:extLst>
              </a:tr>
              <a:tr h="13961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PE6_13 Bioinformatics, bio-inspired computing, and natural computing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020567"/>
                  </a:ext>
                </a:extLst>
              </a:tr>
              <a:tr h="13961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PE7_11 Components and systems for applications (in e.g. medicine, biology, environment)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5219370"/>
                  </a:ext>
                </a:extLst>
              </a:tr>
              <a:tr h="27923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PE11_1 Engineering of biomaterials, biomimetic, bioinspired and bio-enabled materials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527678"/>
                  </a:ext>
                </a:extLst>
              </a:tr>
              <a:tr h="13961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LS1_9 Molecular mechanisms of signalling processes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927821"/>
                  </a:ext>
                </a:extLst>
              </a:tr>
              <a:tr h="13961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LS1_13 Early translational research and drug design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2090340"/>
                  </a:ext>
                </a:extLst>
              </a:tr>
              <a:tr h="13961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LS2_5 Genomics and non-coding RNAs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250821"/>
                  </a:ext>
                </a:extLst>
              </a:tr>
              <a:tr h="13961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LS2_7 Transcriptomics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7119207"/>
                  </a:ext>
                </a:extLst>
              </a:tr>
              <a:tr h="13961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LS4_12 Cancer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6962000"/>
                  </a:ext>
                </a:extLst>
              </a:tr>
              <a:tr h="26177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LS4_13 Other non-communicable diseases (except disorders of the nervous system and immunity- related diseases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4732937"/>
                  </a:ext>
                </a:extLst>
              </a:tr>
              <a:tr h="13961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LS5_5 Neural networks, plasticity and neuromodulation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4630814"/>
                  </a:ext>
                </a:extLst>
              </a:tr>
              <a:tr h="152704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LS5_11 Neurological and neurodegenerative disorders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5998763"/>
                  </a:ext>
                </a:extLst>
              </a:tr>
              <a:tr h="152704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LS5_15 Neuroimmunology, neuroinflammation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7496556"/>
                  </a:ext>
                </a:extLst>
              </a:tr>
              <a:tr h="15270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LS6_5 Biology of pathogens (e.g. bacteria, viruses, parasites, fungi)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7003"/>
                  </a:ext>
                </a:extLst>
              </a:tr>
              <a:tr h="152704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LS6_6 Infectious diseases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5335518"/>
                  </a:ext>
                </a:extLst>
              </a:tr>
              <a:tr h="152704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LS7_3 Nanomedicine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850176"/>
                  </a:ext>
                </a:extLst>
              </a:tr>
              <a:tr h="15270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LS7_6 Other medical therapeutic interventions, including transplantation and radiotherapy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7785556"/>
                  </a:ext>
                </a:extLst>
              </a:tr>
              <a:tr h="152704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LS7_7 Pharmacology and toxicology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909770"/>
                  </a:ext>
                </a:extLst>
              </a:tr>
              <a:tr h="15270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LS7_9 Public health and epidemiology including clinical and behavioral studies</a:t>
                      </a:r>
                    </a:p>
                  </a:txBody>
                  <a:tcPr marL="5817" marR="5817" marT="58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5817" marR="5817" marT="5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3792911"/>
                  </a:ext>
                </a:extLst>
              </a:tr>
            </a:tbl>
          </a:graphicData>
        </a:graphic>
      </p:graphicFrame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D3F75903-BA92-E872-047C-5F93DF6D3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283316"/>
              </p:ext>
            </p:extLst>
          </p:nvPr>
        </p:nvGraphicFramePr>
        <p:xfrm>
          <a:off x="8154111" y="1128754"/>
          <a:ext cx="3827098" cy="2964180"/>
        </p:xfrm>
        <a:graphic>
          <a:graphicData uri="http://schemas.openxmlformats.org/drawingml/2006/table">
            <a:tbl>
              <a:tblPr/>
              <a:tblGrid>
                <a:gridCol w="3460978">
                  <a:extLst>
                    <a:ext uri="{9D8B030D-6E8A-4147-A177-3AD203B41FA5}">
                      <a16:colId xmlns:a16="http://schemas.microsoft.com/office/drawing/2014/main" val="2192501471"/>
                    </a:ext>
                  </a:extLst>
                </a:gridCol>
                <a:gridCol w="366120">
                  <a:extLst>
                    <a:ext uri="{9D8B030D-6E8A-4147-A177-3AD203B41FA5}">
                      <a16:colId xmlns:a16="http://schemas.microsoft.com/office/drawing/2014/main" val="2278403059"/>
                    </a:ext>
                  </a:extLst>
                </a:gridCol>
              </a:tblGrid>
              <a:tr h="37338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Progetto Iniziativa - PE FAIR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8981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PE1_12 Mathematical physics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59148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PE1_21 Application of mathematics in sciences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165464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PE6_4 Theoretical computer science, formal methods, automata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398698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PE6_7 Artificial intelligence, intelligent systems, natural language processing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39536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PE6_8 Computer graphics, computer vision, multimedia, computer games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064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PE6_9 Human computer interaction and interface, visualisation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754472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PE6_11 Machine learning, statistical data processing and applications using signal processing (e.g. speech, image, video)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9934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PE6_14 Quantum computing (formal methods, algorithms and other computer science aspects)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7859954"/>
                  </a:ext>
                </a:extLst>
              </a:tr>
            </a:tbl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18D049BF-03A4-0AC1-763A-70861A86A3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820194"/>
              </p:ext>
            </p:extLst>
          </p:nvPr>
        </p:nvGraphicFramePr>
        <p:xfrm>
          <a:off x="8154111" y="4245584"/>
          <a:ext cx="3827098" cy="563880"/>
        </p:xfrm>
        <a:graphic>
          <a:graphicData uri="http://schemas.openxmlformats.org/drawingml/2006/table">
            <a:tbl>
              <a:tblPr/>
              <a:tblGrid>
                <a:gridCol w="3460978">
                  <a:extLst>
                    <a:ext uri="{9D8B030D-6E8A-4147-A177-3AD203B41FA5}">
                      <a16:colId xmlns:a16="http://schemas.microsoft.com/office/drawing/2014/main" val="3830655046"/>
                    </a:ext>
                  </a:extLst>
                </a:gridCol>
                <a:gridCol w="366120">
                  <a:extLst>
                    <a:ext uri="{9D8B030D-6E8A-4147-A177-3AD203B41FA5}">
                      <a16:colId xmlns:a16="http://schemas.microsoft.com/office/drawing/2014/main" val="1365996179"/>
                    </a:ext>
                  </a:extLst>
                </a:gridCol>
              </a:tblGrid>
              <a:tr h="37338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Progetto Iniziativa PE07_SERICS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5167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PE6_5 Security, privacy, cryptology, quantum cryptography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8338080"/>
                  </a:ext>
                </a:extLst>
              </a:tr>
            </a:tbl>
          </a:graphicData>
        </a:graphic>
      </p:graphicFrame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6530D6C1-1CD0-3EFE-9C29-986C00B853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297566"/>
              </p:ext>
            </p:extLst>
          </p:nvPr>
        </p:nvGraphicFramePr>
        <p:xfrm>
          <a:off x="8154111" y="5036194"/>
          <a:ext cx="3827098" cy="1668780"/>
        </p:xfrm>
        <a:graphic>
          <a:graphicData uri="http://schemas.openxmlformats.org/drawingml/2006/table">
            <a:tbl>
              <a:tblPr/>
              <a:tblGrid>
                <a:gridCol w="3460978">
                  <a:extLst>
                    <a:ext uri="{9D8B030D-6E8A-4147-A177-3AD203B41FA5}">
                      <a16:colId xmlns:a16="http://schemas.microsoft.com/office/drawing/2014/main" val="1821759860"/>
                    </a:ext>
                  </a:extLst>
                </a:gridCol>
                <a:gridCol w="366120">
                  <a:extLst>
                    <a:ext uri="{9D8B030D-6E8A-4147-A177-3AD203B41FA5}">
                      <a16:colId xmlns:a16="http://schemas.microsoft.com/office/drawing/2014/main" val="528865988"/>
                    </a:ext>
                  </a:extLst>
                </a:gridCol>
              </a:tblGrid>
              <a:tr h="37338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Progetto Iniziativa IR_EuAPS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2861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PE2_3 Experimental particle physics with accelerators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38730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PE2_14 Lasers, ultra-short lasers and laser physics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2512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---------  Physics for cultural heritage and environment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31041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PE4_1 Physical chemistry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09488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PE4_2 Spectroscopic and spectrometric techniques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8105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LS7_6 Other medical therapeutic interventions, including transplantation and radiotherapy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262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31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DF6C03-1CC7-2C32-B722-343FD8612F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A1B97A-BFE0-0C2C-8932-3C235D545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981" y="305426"/>
            <a:ext cx="1062228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it-IT" sz="2000" dirty="0"/>
              <a:t>Ambito disciplinare delle pubblicazioni scientifiche realizzate </a:t>
            </a:r>
          </a:p>
          <a:p>
            <a:pPr marL="0" indent="0" algn="ctr">
              <a:buNone/>
            </a:pPr>
            <a:r>
              <a:rPr lang="it-IT" sz="2000" dirty="0"/>
              <a:t>(</a:t>
            </a:r>
            <a:r>
              <a:rPr lang="it-IT" sz="2000" dirty="0" err="1"/>
              <a:t>rif.</a:t>
            </a:r>
            <a:r>
              <a:rPr lang="it-IT" sz="2000" dirty="0"/>
              <a:t> Ambiti disciplinari di cui alla Delibera CNR n.126/2024) </a:t>
            </a:r>
          </a:p>
        </p:txBody>
      </p:sp>
      <p:grpSp>
        <p:nvGrpSpPr>
          <p:cNvPr id="6" name="Gruppo 5">
            <a:extLst>
              <a:ext uri="{FF2B5EF4-FFF2-40B4-BE49-F238E27FC236}">
                <a16:creationId xmlns:a16="http://schemas.microsoft.com/office/drawing/2014/main" id="{EF34B9F7-42A7-68DD-EC74-A7829795DA66}"/>
              </a:ext>
            </a:extLst>
          </p:cNvPr>
          <p:cNvGrpSpPr/>
          <p:nvPr/>
        </p:nvGrpSpPr>
        <p:grpSpPr>
          <a:xfrm>
            <a:off x="0" y="0"/>
            <a:ext cx="12187174" cy="305426"/>
            <a:chOff x="0" y="5768"/>
            <a:chExt cx="12187174" cy="305426"/>
          </a:xfrm>
        </p:grpSpPr>
        <p:sp>
          <p:nvSpPr>
            <p:cNvPr id="7" name="Rettangolo con angoli arrotondati 6">
              <a:extLst>
                <a:ext uri="{FF2B5EF4-FFF2-40B4-BE49-F238E27FC236}">
                  <a16:creationId xmlns:a16="http://schemas.microsoft.com/office/drawing/2014/main" id="{68DA01A4-1C64-69E0-22D0-AC448549DC29}"/>
                </a:ext>
              </a:extLst>
            </p:cNvPr>
            <p:cNvSpPr/>
            <p:nvPr/>
          </p:nvSpPr>
          <p:spPr>
            <a:xfrm>
              <a:off x="0" y="5768"/>
              <a:ext cx="12187174" cy="30542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id="{4E012CD5-EBBF-5F6A-2DE4-8FC1CDE58A2D}"/>
                </a:ext>
              </a:extLst>
            </p:cNvPr>
            <p:cNvSpPr txBox="1"/>
            <p:nvPr/>
          </p:nvSpPr>
          <p:spPr>
            <a:xfrm>
              <a:off x="14910" y="20678"/>
              <a:ext cx="12157354" cy="275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l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b="1" kern="1200" dirty="0">
                  <a:latin typeface="Aptos Display" panose="02110004020202020204"/>
                </a:rPr>
                <a:t>Ambiti tematici e produzione scientifica (4/4)</a:t>
              </a:r>
              <a:endParaRPr lang="it-IT" sz="1400" b="1" kern="1200" dirty="0"/>
            </a:p>
          </p:txBody>
        </p:sp>
      </p:grpSp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17BABF2D-7B9F-8A77-7673-957AFAD2D1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057845"/>
              </p:ext>
            </p:extLst>
          </p:nvPr>
        </p:nvGraphicFramePr>
        <p:xfrm>
          <a:off x="168991" y="1319669"/>
          <a:ext cx="3827098" cy="1455420"/>
        </p:xfrm>
        <a:graphic>
          <a:graphicData uri="http://schemas.openxmlformats.org/drawingml/2006/table">
            <a:tbl>
              <a:tblPr/>
              <a:tblGrid>
                <a:gridCol w="3341117">
                  <a:extLst>
                    <a:ext uri="{9D8B030D-6E8A-4147-A177-3AD203B41FA5}">
                      <a16:colId xmlns:a16="http://schemas.microsoft.com/office/drawing/2014/main" val="1695343128"/>
                    </a:ext>
                  </a:extLst>
                </a:gridCol>
                <a:gridCol w="485981">
                  <a:extLst>
                    <a:ext uri="{9D8B030D-6E8A-4147-A177-3AD203B41FA5}">
                      <a16:colId xmlns:a16="http://schemas.microsoft.com/office/drawing/2014/main" val="1241064379"/>
                    </a:ext>
                  </a:extLst>
                </a:gridCol>
              </a:tblGrid>
              <a:tr h="37338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Progetto Iniziativa CN_Agritech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8698234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LS8_4 Population biology, population dynamics, population genetics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228636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LS9_8 Applied plant sciences, plant breeding, agronomy, agrobiodiversity, agroecology and soil biology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2853067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---------  Food quality, nutraceuticals, nutrition and consumer acceptance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960108"/>
                  </a:ext>
                </a:extLst>
              </a:tr>
            </a:tbl>
          </a:graphicData>
        </a:graphic>
      </p:graphicFrame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A64BFEDE-311F-49C1-31DB-72A9B01499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57173"/>
              </p:ext>
            </p:extLst>
          </p:nvPr>
        </p:nvGraphicFramePr>
        <p:xfrm>
          <a:off x="168991" y="2975610"/>
          <a:ext cx="3827098" cy="906780"/>
        </p:xfrm>
        <a:graphic>
          <a:graphicData uri="http://schemas.openxmlformats.org/drawingml/2006/table">
            <a:tbl>
              <a:tblPr/>
              <a:tblGrid>
                <a:gridCol w="3460978">
                  <a:extLst>
                    <a:ext uri="{9D8B030D-6E8A-4147-A177-3AD203B41FA5}">
                      <a16:colId xmlns:a16="http://schemas.microsoft.com/office/drawing/2014/main" val="1006864033"/>
                    </a:ext>
                  </a:extLst>
                </a:gridCol>
                <a:gridCol w="366120">
                  <a:extLst>
                    <a:ext uri="{9D8B030D-6E8A-4147-A177-3AD203B41FA5}">
                      <a16:colId xmlns:a16="http://schemas.microsoft.com/office/drawing/2014/main" val="914006059"/>
                    </a:ext>
                  </a:extLst>
                </a:gridCol>
              </a:tblGrid>
              <a:tr h="37338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Progetto Iniziativa IPCEI-</a:t>
                      </a:r>
                      <a:r>
                        <a:rPr lang="it-IT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MicroTech_for_Green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777287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PE3_10 Nanophysics, e.g. nanoelectronics, nanophotonics, nanomagnetism, nanoelectromechanics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78605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---------  Physics for the energy and green transitions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3529757"/>
                  </a:ext>
                </a:extLst>
              </a:tr>
            </a:tbl>
          </a:graphicData>
        </a:graphic>
      </p:graphicFrame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3839305B-F617-6167-CC63-05E50A9893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911379"/>
              </p:ext>
            </p:extLst>
          </p:nvPr>
        </p:nvGraphicFramePr>
        <p:xfrm>
          <a:off x="4165079" y="1319669"/>
          <a:ext cx="3827098" cy="5395160"/>
        </p:xfrm>
        <a:graphic>
          <a:graphicData uri="http://schemas.openxmlformats.org/drawingml/2006/table">
            <a:tbl>
              <a:tblPr/>
              <a:tblGrid>
                <a:gridCol w="3460978">
                  <a:extLst>
                    <a:ext uri="{9D8B030D-6E8A-4147-A177-3AD203B41FA5}">
                      <a16:colId xmlns:a16="http://schemas.microsoft.com/office/drawing/2014/main" val="2349598870"/>
                    </a:ext>
                  </a:extLst>
                </a:gridCol>
                <a:gridCol w="366120">
                  <a:extLst>
                    <a:ext uri="{9D8B030D-6E8A-4147-A177-3AD203B41FA5}">
                      <a16:colId xmlns:a16="http://schemas.microsoft.com/office/drawing/2014/main" val="154489076"/>
                    </a:ext>
                  </a:extLst>
                </a:gridCol>
              </a:tblGrid>
              <a:tr h="30634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EI Samothrace</a:t>
                      </a:r>
                    </a:p>
                  </a:txBody>
                  <a:tcPr marL="6252" marR="6252" marT="62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274196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PE1_21 Application of mathematics in sciences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565888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PE2_12 Optics, non-linear optics and nano-optics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503331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PE3_1 Structure of solids, material growth and characterization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8579555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PE3_4 Electronic properties of materials, surfaces, interfaces, nanostructures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246131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PE3_5 Physical properties of semiconductors and insulators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20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05380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PE3_10 Nanophysics, e.g. nanoelectronics, nanophotonics, nanomagnetism, nanoelectromechanics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81710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PE3_16 Physics of biological systems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3160109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---------  Computational physics, modeling and simulation of matter, materials and biosystems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9473399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---------  Physics for cultural heritage and environment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264551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PE4_2 Spectroscopic and spectrometric techniques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965385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PE4_4 Surface science and nanostructures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949205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PE4_8 Electrochemistry, electrodialysis, microfluidics, sensors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340443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PE4_18 Environment chemistry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153552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PE5_6 New materials: oxides, alloys, composite, organic-inorganic hybrid, nanoparticles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8056672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PE5_15 Polymer chemistry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547819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PE5_16 Supramolecular chemistry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833822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PE5_17 Organic and bioorganic chemistry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925918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---------  Green chemistry and circular economy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91936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PE7_5 (Micro-, nano- and bio-) electronic, optoelectronic and photonic components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1465266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PE8_6 Energy processes engineering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7629363"/>
                  </a:ext>
                </a:extLst>
              </a:tr>
              <a:tr h="28133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PE8_11 Environmental engineering, e.g. sustainable design, waste and water treatment, recycling, regeneration or recovery of compounds, carbon capture &amp; storage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4513350"/>
                  </a:ext>
                </a:extLst>
              </a:tr>
              <a:tr h="156298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PE10_5 Geology, tectonics, volcanology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638708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PE11_1 Engineering of biomaterials, biomimetic, bioinspired and bio-enabled materials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6977966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LS1_7 Molecular biophysics, biomechanics, bioenergetics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5044719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LS5_11 Neurological and neurodegenerative disorders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77558"/>
                  </a:ext>
                </a:extLst>
              </a:tr>
              <a:tr h="15629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LS9_8 Applied plant sciences, plant breeding, agronomy, agrobiodiversity, agroecology and soil biology</a:t>
                      </a:r>
                    </a:p>
                  </a:txBody>
                  <a:tcPr marL="6252" marR="6252" marT="6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6252" marR="6252" marT="6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9522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1826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BB7F39E7BF08F4EAADA0C88AEEAE940" ma:contentTypeVersion="4" ma:contentTypeDescription="Creare un nuovo documento." ma:contentTypeScope="" ma:versionID="34e94dcbc811c8749cce4ae79e3b3e94">
  <xsd:schema xmlns:xsd="http://www.w3.org/2001/XMLSchema" xmlns:xs="http://www.w3.org/2001/XMLSchema" xmlns:p="http://schemas.microsoft.com/office/2006/metadata/properties" xmlns:ns2="ffb1c537-bcb0-4162-839b-e1a37c8e79a3" targetNamespace="http://schemas.microsoft.com/office/2006/metadata/properties" ma:root="true" ma:fieldsID="9805894722fc4e84d319edf532444908" ns2:_="">
    <xsd:import namespace="ffb1c537-bcb0-4162-839b-e1a37c8e79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1c537-bcb0-4162-839b-e1a37c8e79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004142-5002-4CAD-A2A9-07F2C0E7E2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22024D-821B-40E7-8349-B349E5E7378A}">
  <ds:schemaRefs>
    <ds:schemaRef ds:uri="http://purl.org/dc/dcmitype/"/>
    <ds:schemaRef ds:uri="ffb1c537-bcb0-4162-839b-e1a37c8e79a3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C953AF3-C272-49DA-9694-F99EB1FF0D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b1c537-bcb0-4162-839b-e1a37c8e79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4450</Words>
  <Application>Microsoft Office PowerPoint</Application>
  <PresentationFormat>Widescreen</PresentationFormat>
  <Paragraphs>621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Aptos</vt:lpstr>
      <vt:lpstr>Aptos Display</vt:lpstr>
      <vt:lpstr>Aptos Narrow</vt:lpstr>
      <vt:lpstr>Arial</vt:lpstr>
      <vt:lpstr>Verdana</vt:lpstr>
      <vt:lpstr>Wingdings</vt:lpstr>
      <vt:lpstr>Tema di Office</vt:lpstr>
      <vt:lpstr>I-PHOQS for Future Research &amp; Innovation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Sulla base delle collaborazioni pubblico/private già attivate nel periodo (bandi a cascata/rapporti con affiliati/partecipazioni a laboratori e IR) riportare informazioni sulla futura sostenibilità dell’aggregazione nel breve e medio termine (3/5 anni) in merito a: </vt:lpstr>
      <vt:lpstr>Sulla base delle collaborazioni pubblico/private già attivate nel periodo (bandi a cascata/rapporti con affiliati/partecipazioni a laboratori e IR) riportare informazioni sulla futura sostenibilità dell’aggregazione nel breve e medio termine (3/5 anni) in merito a: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LAURA RAGAZZI</dc:creator>
  <cp:lastModifiedBy>RICCARDO FONTANELLI</cp:lastModifiedBy>
  <cp:revision>65</cp:revision>
  <dcterms:created xsi:type="dcterms:W3CDTF">2024-12-30T12:13:18Z</dcterms:created>
  <dcterms:modified xsi:type="dcterms:W3CDTF">2025-02-09T19:35:39Z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0x0101002BB7F39E7BF08F4EAADA0C88AEEAE940</vt:lpwstr>
  </property>
</Properties>
</file>