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60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5DE4C4-E7D0-1C48-AD7F-5D0C99774378}" v="9" dt="2025-01-08T18:57:36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58"/>
  </p:normalViewPr>
  <p:slideViewPr>
    <p:cSldViewPr snapToGrid="0">
      <p:cViewPr varScale="1">
        <p:scale>
          <a:sx n="73" d="100"/>
          <a:sy n="73" d="100"/>
        </p:scale>
        <p:origin x="3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COLPANI" userId="963f8fa7-e0aa-45fa-b29f-0ac042e8df5b" providerId="ADAL" clId="{A35DE4C4-E7D0-1C48-AD7F-5D0C99774378}"/>
    <pc:docChg chg="modSld">
      <pc:chgData name="GIUSEPPE COLPANI" userId="963f8fa7-e0aa-45fa-b29f-0ac042e8df5b" providerId="ADAL" clId="{A35DE4C4-E7D0-1C48-AD7F-5D0C99774378}" dt="2025-01-09T07:17:38.713" v="13" actId="20577"/>
      <pc:docMkLst>
        <pc:docMk/>
      </pc:docMkLst>
      <pc:sldChg chg="modSp mod">
        <pc:chgData name="GIUSEPPE COLPANI" userId="963f8fa7-e0aa-45fa-b29f-0ac042e8df5b" providerId="ADAL" clId="{A35DE4C4-E7D0-1C48-AD7F-5D0C99774378}" dt="2025-01-09T07:17:38.713" v="13" actId="20577"/>
        <pc:sldMkLst>
          <pc:docMk/>
          <pc:sldMk cId="1983606197" sldId="258"/>
        </pc:sldMkLst>
        <pc:spChg chg="mod">
          <ac:chgData name="GIUSEPPE COLPANI" userId="963f8fa7-e0aa-45fa-b29f-0ac042e8df5b" providerId="ADAL" clId="{A35DE4C4-E7D0-1C48-AD7F-5D0C99774378}" dt="2025-01-09T07:17:38.713" v="13" actId="20577"/>
          <ac:spMkLst>
            <pc:docMk/>
            <pc:sldMk cId="1983606197" sldId="258"/>
            <ac:spMk id="3" creationId="{27F3576A-7071-0BDE-A0D2-2CE7412D72F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B2F1C-26C6-4EC9-9088-D17777C980CF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9DE62-4AD7-4191-AA92-F623D1239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761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9DE62-4AD7-4191-AA92-F623D1239B9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76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9DE62-4AD7-4191-AA92-F623D1239B9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524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9DE62-4AD7-4191-AA92-F623D1239B9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48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9DE62-4AD7-4191-AA92-F623D1239B9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41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981A7-0EC3-CDA6-D7BF-9400799BB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FAF45B-4237-E3BF-D162-882FC3D2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2B7BB-FBBA-8ABB-9973-BFA40436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B71CAF-4141-9F8E-C1B6-D3B0ECF5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076649-7A3C-DE7D-A97A-D8AB027F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20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C1F9D-DFAF-A590-C10C-862C3C99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B9A45C-1FBD-5EF8-0B01-F6874F262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7F2F7-A940-6984-5FB7-949992F0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FFC4AC-8B27-6CE5-E101-EDE51713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A00479-C489-DA86-FC16-9658203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3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47E374-B7D4-BB0F-1531-68A38B1DF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747F66-93B1-8CE2-9044-228914AB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CA747C-FA5A-959E-CC88-0FE40CD9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B33EB-2854-1D3D-F431-E91AC862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FF57B8-BCA8-081D-6FF8-BD94509E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87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D8E04E-E54E-1DEE-4299-355488D1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9491B-0AE9-E825-7400-C78251500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48350C-04B6-1ADA-31F0-61BEF2B7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82D9C-574B-FA2A-228B-1EE4CD22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7EA49-3030-8573-EEE4-0B1267BF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3A9C6-2CC2-C7C0-55EC-584ABCD5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4DDA9C-9AAC-A825-EEAC-82AEB0961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C876C8-EC31-6803-2459-5C6AFBAB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7BE7DE-F2B1-B467-597D-B11A2DA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50568A-D7E2-E796-4474-5AED92B9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04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87C44-AA52-50FB-CAA5-4803FE90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2A086-B7E7-2E6B-4F08-884ECFB33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6EAD39F-C931-7865-E95E-FEFB6849B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F320A-0567-B042-A24F-654C6566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266CE6-C481-467E-AE7E-5B34833F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D4B8B7-AF7C-0161-CAB3-8BFAF160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F49DF-740E-9DA7-FCEB-E0BF37D7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5B502D-1EBA-B2FA-DE56-E34210FD5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CF3ED7-B354-7802-0088-A13B6CD2C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5BD2848-D581-BF39-1166-78DEB3958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90895E-1249-AD34-274E-6D54FE9CD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71F731-352A-E25F-D067-0D3830A5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C4C2AF-A04D-B092-3D2B-CF74BF062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08D07E-A9BB-C25A-F626-E6E2FF5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3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2BAF0-A434-4CAA-1C8C-2B6B990B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B6EF19E-E101-9CBB-66F8-80D3656A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90346C-340E-72F7-2AE4-A5C90AE9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D15EC9D-AB7B-5BB4-E867-4354629B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44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F4CFAF-1AB0-3386-CF7D-F411F996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DEF715-6081-B61C-0E74-AE49BC10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FA1BE2-F64F-DC58-6CB5-9A74CC59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2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4BE7-5DE3-9921-57C6-7D0EE2F7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B84BD-9A54-7B5F-F8EE-E21C27C17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0F13F9-00C7-6957-A58A-EF2600E1F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C31324-AB86-82B1-56A5-96B08D15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A063D8-46F8-DAA6-EBF1-6E9C7F6E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174032-CA17-0BEC-4182-EF5AF298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20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DA6AD-88AA-A231-FD7A-770325E1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3931D8-FE69-8141-105E-E4F133AEA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5496C47-181B-0B3A-DBBB-6C30D1C0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484FAE-66F3-50A3-AFC5-C58230A5B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C0E07B-8681-3023-CDFC-607BC232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8E912F-0FCC-85B1-B8D5-E984362D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92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ACE82D-3DBF-C63B-2E1E-29110CE3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37B2E3-709D-6548-FBC5-4E6D774A9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B320CB-EF21-40B6-1A01-4C93A124D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DFF67D-2881-46C7-A871-754457E58B76}" type="datetimeFigureOut">
              <a:rPr lang="it-IT" smtClean="0"/>
              <a:t>08/02/2025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0E1396-32B9-EEE8-AD0E-19FA45E02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E8111A-CDCB-3E03-71F0-92ADAACAD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44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547" y="208996"/>
            <a:ext cx="9469522" cy="1325514"/>
          </a:xfrm>
          <a:ln w="50800">
            <a:solidFill>
              <a:schemeClr val="accent2"/>
            </a:solidFill>
          </a:ln>
        </p:spPr>
        <p:txBody>
          <a:bodyPr anchor="ctr" anchorCtr="0">
            <a:normAutofit/>
          </a:bodyPr>
          <a:lstStyle/>
          <a:p>
            <a:r>
              <a:rPr lang="it-IT" sz="3200" b="1" dirty="0" smtClean="0">
                <a:latin typeface="+mn-lt"/>
              </a:rPr>
              <a:t>Infrastruttura di ricerca PNRR</a:t>
            </a:r>
            <a:br>
              <a:rPr lang="it-IT" sz="3200" b="1" dirty="0" smtClean="0">
                <a:latin typeface="+mn-lt"/>
              </a:rPr>
            </a:br>
            <a:r>
              <a:rPr lang="it-IT" sz="3200" b="1" dirty="0" smtClean="0">
                <a:latin typeface="+mn-lt"/>
              </a:rPr>
              <a:t>«Earth Moon Mars» (EMM)</a:t>
            </a:r>
            <a:endParaRPr lang="it-IT" sz="3200" b="1" dirty="0"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84" y="2081054"/>
            <a:ext cx="11866181" cy="44984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it-IT" sz="2200" dirty="0" smtClean="0"/>
              <a:t>Progetto coordinato da </a:t>
            </a:r>
            <a:r>
              <a:rPr lang="it-IT" sz="2200" b="1" dirty="0" smtClean="0"/>
              <a:t>INAF (Istituto Nazionale di Astrofisic</a:t>
            </a:r>
            <a:r>
              <a:rPr lang="it-IT" sz="2200" dirty="0" smtClean="0"/>
              <a:t>a),</a:t>
            </a:r>
          </a:p>
          <a:p>
            <a:pPr algn="l"/>
            <a:r>
              <a:rPr lang="it-IT" sz="2200" dirty="0" smtClean="0"/>
              <a:t>con la partecipazione di </a:t>
            </a:r>
            <a:r>
              <a:rPr lang="it-IT" sz="2200" b="1" dirty="0" smtClean="0"/>
              <a:t>CNR</a:t>
            </a:r>
            <a:r>
              <a:rPr lang="it-IT" sz="2200" dirty="0" smtClean="0"/>
              <a:t> ed </a:t>
            </a:r>
            <a:r>
              <a:rPr lang="it-IT" sz="2200" b="1" dirty="0" smtClean="0"/>
              <a:t>ASI (Agenzia Spaziale Italiana).</a:t>
            </a:r>
          </a:p>
          <a:p>
            <a:pPr algn="l"/>
            <a:endParaRPr lang="it-IT" sz="2200" b="1" dirty="0"/>
          </a:p>
          <a:p>
            <a:pPr algn="l"/>
            <a:r>
              <a:rPr lang="it-IT" sz="2200" dirty="0" smtClean="0"/>
              <a:t>Sistema </a:t>
            </a:r>
            <a:r>
              <a:rPr lang="it-IT" sz="2200" b="1" dirty="0" smtClean="0"/>
              <a:t>distribuito e integrato</a:t>
            </a:r>
            <a:r>
              <a:rPr lang="it-IT" sz="2200" dirty="0" smtClean="0"/>
              <a:t> basato su </a:t>
            </a:r>
            <a:r>
              <a:rPr lang="it-IT" sz="2200" b="1" dirty="0" smtClean="0"/>
              <a:t>4 componenti IR primarie</a:t>
            </a:r>
            <a:r>
              <a:rPr lang="it-IT" sz="2200" dirty="0" smtClean="0"/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t-IT" sz="2200" b="1" dirty="0" err="1" smtClean="0"/>
              <a:t>Sardinia</a:t>
            </a:r>
            <a:r>
              <a:rPr lang="it-IT" sz="2200" b="1" dirty="0" smtClean="0"/>
              <a:t> </a:t>
            </a:r>
            <a:r>
              <a:rPr lang="it-IT" sz="2200" b="1" dirty="0"/>
              <a:t>Radio </a:t>
            </a:r>
            <a:r>
              <a:rPr lang="it-IT" sz="2200" b="1" dirty="0" err="1"/>
              <a:t>Telescope</a:t>
            </a:r>
            <a:r>
              <a:rPr lang="it-IT" sz="2200" b="1" dirty="0"/>
              <a:t> (SRT</a:t>
            </a:r>
            <a:r>
              <a:rPr lang="it-IT" sz="2200" b="1" dirty="0" smtClean="0"/>
              <a:t>)</a:t>
            </a:r>
            <a:r>
              <a:rPr lang="it-IT" sz="2200" dirty="0" smtClean="0"/>
              <a:t> – Potenziamento per operare come antenna per lo spazio profondo (SRT/DSN).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t-IT" sz="2200" b="1" dirty="0" smtClean="0"/>
              <a:t>Infrastruttura Lunare</a:t>
            </a:r>
            <a:r>
              <a:rPr lang="it-IT" sz="2200" dirty="0" smtClean="0"/>
              <a:t> – progettazione di un osservatorio multidisciplinare sulla Luna e connessione al segmento di terra.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t-IT" sz="2200" b="1" dirty="0" smtClean="0"/>
              <a:t>Strumenti scientifici lunari</a:t>
            </a:r>
            <a:r>
              <a:rPr lang="it-IT" sz="2200" dirty="0" smtClean="0"/>
              <a:t> – per Osservazione dell’Universo e Osservazione della Terra.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t-IT" sz="2200" b="1" dirty="0" smtClean="0"/>
              <a:t>Earth and Mars </a:t>
            </a:r>
            <a:r>
              <a:rPr lang="it-IT" sz="2200" b="1" dirty="0" err="1" smtClean="0"/>
              <a:t>research</a:t>
            </a:r>
            <a:r>
              <a:rPr lang="it-IT" sz="2200" b="1" dirty="0" smtClean="0"/>
              <a:t> Network (EMN)</a:t>
            </a:r>
            <a:r>
              <a:rPr lang="it-IT" sz="2200" dirty="0" smtClean="0"/>
              <a:t> – integrazione di HW e SW avanzati per osservazione e modellistica dell’atmosfera.</a:t>
            </a:r>
            <a:endParaRPr lang="it-IT" sz="2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414" y="147176"/>
            <a:ext cx="1715622" cy="171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6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547" y="208996"/>
            <a:ext cx="10468006" cy="873570"/>
          </a:xfrm>
          <a:ln w="50800">
            <a:solidFill>
              <a:schemeClr val="accent2"/>
            </a:solidFill>
          </a:ln>
        </p:spPr>
        <p:txBody>
          <a:bodyPr anchor="ctr" anchorCtr="0">
            <a:normAutofit fontScale="90000"/>
          </a:bodyPr>
          <a:lstStyle/>
          <a:p>
            <a:r>
              <a:rPr lang="it-IT" sz="3200" b="1" dirty="0" smtClean="0">
                <a:latin typeface="+mn-lt"/>
              </a:rPr>
              <a:t>Ambiti tematici e produzione scientifica (1/2)</a:t>
            </a:r>
            <a:endParaRPr lang="it-IT" sz="3200" b="1" dirty="0"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33" y="1418912"/>
            <a:ext cx="11834648" cy="2144097"/>
          </a:xfr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200" b="1" dirty="0" smtClean="0"/>
              <a:t>Strumentazione </a:t>
            </a:r>
            <a:r>
              <a:rPr lang="it-IT" sz="2200" b="1" dirty="0"/>
              <a:t>scientifica lunare </a:t>
            </a:r>
            <a:r>
              <a:rPr lang="it-IT" sz="2200" b="1" dirty="0" smtClean="0"/>
              <a:t>CNR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200" dirty="0" smtClean="0"/>
              <a:t>Sviluppo </a:t>
            </a:r>
            <a:r>
              <a:rPr lang="it-IT" sz="2200" dirty="0"/>
              <a:t>di due strumenti </a:t>
            </a:r>
            <a:r>
              <a:rPr lang="it-IT" sz="2200" dirty="0" smtClean="0"/>
              <a:t>per </a:t>
            </a:r>
            <a:r>
              <a:rPr lang="it-IT" sz="2200" dirty="0"/>
              <a:t>misura </a:t>
            </a:r>
            <a:r>
              <a:rPr lang="it-IT" sz="2200" dirty="0" smtClean="0"/>
              <a:t>da </a:t>
            </a:r>
            <a:r>
              <a:rPr lang="it-IT" sz="2200" dirty="0"/>
              <a:t>IR lunare dello spettro della radiazione in onda lunga (</a:t>
            </a:r>
            <a:r>
              <a:rPr lang="it-IT" sz="2200" dirty="0" smtClean="0"/>
              <a:t>infrarosso - </a:t>
            </a:r>
            <a:r>
              <a:rPr lang="it-IT" sz="2200" dirty="0" err="1" smtClean="0"/>
              <a:t>subThz</a:t>
            </a:r>
            <a:r>
              <a:rPr lang="it-IT" sz="2200" dirty="0"/>
              <a:t>) emessa dalla </a:t>
            </a:r>
            <a:r>
              <a:rPr lang="it-IT" sz="2200" dirty="0" smtClean="0"/>
              <a:t>T</a:t>
            </a:r>
            <a:r>
              <a:rPr lang="it-IT" sz="2200" b="1" dirty="0" smtClean="0"/>
              <a:t>erra: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 smtClean="0"/>
              <a:t>LETO </a:t>
            </a:r>
            <a:r>
              <a:rPr lang="it-IT" sz="2200" b="1" dirty="0"/>
              <a:t>(</a:t>
            </a:r>
            <a:r>
              <a:rPr lang="it-IT" sz="2200" b="1" dirty="0" err="1"/>
              <a:t>Lunar</a:t>
            </a:r>
            <a:r>
              <a:rPr lang="it-IT" sz="2200" b="1" dirty="0"/>
              <a:t> Earth Temperature </a:t>
            </a:r>
            <a:r>
              <a:rPr lang="it-IT" sz="2200" b="1" dirty="0" err="1"/>
              <a:t>Observatory</a:t>
            </a:r>
            <a:r>
              <a:rPr lang="it-IT" sz="2200" b="1" dirty="0" smtClean="0"/>
              <a:t>) - </a:t>
            </a:r>
            <a:r>
              <a:rPr lang="it-IT" sz="2200" dirty="0" smtClean="0"/>
              <a:t> prototipo, a TRL 4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 err="1" smtClean="0"/>
              <a:t>MaTEO</a:t>
            </a:r>
            <a:r>
              <a:rPr lang="it-IT" sz="2200" b="1" dirty="0" smtClean="0"/>
              <a:t> </a:t>
            </a:r>
            <a:r>
              <a:rPr lang="it-IT" sz="2200" b="1" dirty="0"/>
              <a:t>(</a:t>
            </a:r>
            <a:r>
              <a:rPr lang="it-IT" sz="2200" b="1" dirty="0" err="1"/>
              <a:t>Millimeter-wave</a:t>
            </a:r>
            <a:r>
              <a:rPr lang="it-IT" sz="2200" b="1" dirty="0"/>
              <a:t> and sub-</a:t>
            </a:r>
            <a:r>
              <a:rPr lang="it-IT" sz="2200" b="1" dirty="0" err="1"/>
              <a:t>THz</a:t>
            </a:r>
            <a:r>
              <a:rPr lang="it-IT" sz="2200" b="1" dirty="0"/>
              <a:t> </a:t>
            </a:r>
            <a:r>
              <a:rPr lang="it-IT" sz="2200" b="1" dirty="0" err="1"/>
              <a:t>laboratory</a:t>
            </a:r>
            <a:r>
              <a:rPr lang="it-IT" sz="2200" b="1" dirty="0"/>
              <a:t> for Earth </a:t>
            </a:r>
            <a:r>
              <a:rPr lang="it-IT" sz="2200" b="1" dirty="0" err="1"/>
              <a:t>Observation</a:t>
            </a:r>
            <a:r>
              <a:rPr lang="it-IT" sz="2200" b="1" dirty="0"/>
              <a:t> and Space Science</a:t>
            </a:r>
            <a:r>
              <a:rPr lang="it-IT" sz="2200" b="1" dirty="0" smtClean="0"/>
              <a:t>)</a:t>
            </a:r>
            <a:r>
              <a:rPr lang="it-IT" sz="2200" dirty="0" smtClean="0"/>
              <a:t> </a:t>
            </a:r>
            <a:r>
              <a:rPr lang="it-IT" sz="2200" dirty="0"/>
              <a:t>- studio di </a:t>
            </a:r>
            <a:r>
              <a:rPr lang="it-IT" sz="2200" dirty="0" smtClean="0"/>
              <a:t>fattibilità.</a:t>
            </a:r>
            <a:endParaRPr lang="it-IT" sz="2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395" y="147838"/>
            <a:ext cx="1008126" cy="1008126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 txBox="1">
            <a:spLocks/>
          </p:cNvSpPr>
          <p:nvPr/>
        </p:nvSpPr>
        <p:spPr>
          <a:xfrm>
            <a:off x="152403" y="3683888"/>
            <a:ext cx="11818878" cy="3005951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200" b="1" dirty="0"/>
              <a:t>Earth </a:t>
            </a:r>
            <a:r>
              <a:rPr lang="it-IT" sz="2200" b="1" dirty="0"/>
              <a:t>and Mars </a:t>
            </a:r>
            <a:r>
              <a:rPr lang="it-IT" sz="2200" b="1" dirty="0" err="1"/>
              <a:t>research</a:t>
            </a:r>
            <a:r>
              <a:rPr lang="it-IT" sz="2200" b="1" dirty="0"/>
              <a:t> Network (EMN) </a:t>
            </a:r>
          </a:p>
          <a:p>
            <a:pPr algn="l"/>
            <a:r>
              <a:rPr lang="it-IT" sz="2200" b="1" dirty="0" smtClean="0"/>
              <a:t>Integrazione </a:t>
            </a:r>
            <a:r>
              <a:rPr lang="it-IT" sz="2200" b="1" dirty="0"/>
              <a:t>di sistemi hardware e software, incluse piattaforme osservative e modelli numerici </a:t>
            </a:r>
            <a:r>
              <a:rPr lang="it-IT" sz="2200" b="1" dirty="0" smtClean="0"/>
              <a:t>avanzati</a:t>
            </a:r>
            <a:r>
              <a:rPr lang="it-IT" sz="2200" dirty="0" smtClean="0"/>
              <a:t>: modelli </a:t>
            </a:r>
            <a:r>
              <a:rPr lang="it-IT" sz="2200" dirty="0"/>
              <a:t>di trasferimento radiativo </a:t>
            </a:r>
            <a:r>
              <a:rPr lang="it-IT" sz="2200" dirty="0" smtClean="0"/>
              <a:t>diretti e inversi</a:t>
            </a:r>
            <a:r>
              <a:rPr lang="it-IT" sz="2200" dirty="0"/>
              <a:t>, metodi di fusione </a:t>
            </a:r>
            <a:r>
              <a:rPr lang="it-IT" sz="2200" dirty="0" smtClean="0"/>
              <a:t>dati</a:t>
            </a:r>
            <a:r>
              <a:rPr lang="it-IT" sz="2200" dirty="0"/>
              <a:t>, sistemi di assimilazione, modelli meteorologici e climatici. </a:t>
            </a:r>
            <a:r>
              <a:rPr lang="it-IT" sz="2200" dirty="0" smtClean="0"/>
              <a:t>Questa IR </a:t>
            </a:r>
            <a:r>
              <a:rPr lang="it-IT" sz="2200" dirty="0"/>
              <a:t>promuove </a:t>
            </a:r>
            <a:r>
              <a:rPr lang="it-IT" sz="2200" b="1" dirty="0"/>
              <a:t>sinergie tra conoscenze e metodologie allo stato dell’arte in ambito osservativo e modellistico</a:t>
            </a:r>
            <a:r>
              <a:rPr lang="it-IT" sz="2200" dirty="0"/>
              <a:t> per lo studio dell’atmosfera terrestre e delle atmosfere planetarie (in primis di Marte), prevalenti domini di indagine rispettivamente </a:t>
            </a:r>
            <a:r>
              <a:rPr lang="it-IT" sz="2200" dirty="0"/>
              <a:t>del CNR e dell’INAF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0839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547" y="208996"/>
            <a:ext cx="10468006" cy="873570"/>
          </a:xfrm>
          <a:ln w="50800">
            <a:solidFill>
              <a:schemeClr val="accent2"/>
            </a:solidFill>
          </a:ln>
        </p:spPr>
        <p:txBody>
          <a:bodyPr anchor="ctr" anchorCtr="0">
            <a:normAutofit fontScale="90000"/>
          </a:bodyPr>
          <a:lstStyle/>
          <a:p>
            <a:r>
              <a:rPr lang="it-IT" sz="3200" b="1" dirty="0" smtClean="0">
                <a:latin typeface="+mn-lt"/>
              </a:rPr>
              <a:t>Ambiti tematici e produzione scientifica (2/2)</a:t>
            </a:r>
            <a:endParaRPr lang="it-IT" sz="3200" b="1" dirty="0"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248" y="2259736"/>
            <a:ext cx="11740055" cy="4403818"/>
          </a:xfr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b="1" dirty="0" smtClean="0"/>
              <a:t>Numero pubblicazioni per ambito disciplinare</a:t>
            </a:r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endParaRPr lang="it-IT" sz="2200" b="1" dirty="0"/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b="1" dirty="0" smtClean="0"/>
              <a:t>Ricercatori/tecnologi TD</a:t>
            </a:r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dirty="0" smtClean="0"/>
              <a:t>	PE1_21			APPLICATION </a:t>
            </a:r>
            <a:r>
              <a:rPr lang="it-IT" sz="2200" dirty="0"/>
              <a:t>OF MATHEMATICS IN SCIENCES	</a:t>
            </a:r>
            <a:r>
              <a:rPr lang="it-IT" sz="2200" dirty="0" smtClean="0"/>
              <a:t>								11</a:t>
            </a:r>
            <a:r>
              <a:rPr lang="it-IT" sz="2200" dirty="0"/>
              <a:t> </a:t>
            </a:r>
            <a:r>
              <a:rPr lang="it-IT" sz="2200" dirty="0" err="1" smtClean="0"/>
              <a:t>Pubbl</a:t>
            </a:r>
            <a:r>
              <a:rPr lang="it-IT" sz="2200" dirty="0" smtClean="0"/>
              <a:t>.</a:t>
            </a:r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dirty="0"/>
              <a:t>	</a:t>
            </a:r>
            <a:r>
              <a:rPr lang="it-IT" sz="2200" dirty="0" smtClean="0"/>
              <a:t>PE10_2</a:t>
            </a:r>
            <a:r>
              <a:rPr lang="it-IT" sz="2200" dirty="0"/>
              <a:t>		</a:t>
            </a:r>
            <a:r>
              <a:rPr lang="it-IT" sz="2200" dirty="0" smtClean="0"/>
              <a:t>	METEOROLOGY, ATMOSPHERIC PHYSICS, DYNAMICS</a:t>
            </a:r>
            <a:r>
              <a:rPr lang="it-IT" sz="2200" dirty="0"/>
              <a:t>	</a:t>
            </a:r>
            <a:r>
              <a:rPr lang="it-IT" sz="2200" dirty="0" smtClean="0"/>
              <a:t>					 5 </a:t>
            </a:r>
            <a:r>
              <a:rPr lang="it-IT" sz="2200" dirty="0" err="1"/>
              <a:t>Pubbl</a:t>
            </a:r>
            <a:r>
              <a:rPr lang="it-IT" sz="2200" dirty="0"/>
              <a:t>.</a:t>
            </a:r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dirty="0"/>
              <a:t>	PE10_3			CLIMATOLOGY AND CLIMATE </a:t>
            </a:r>
            <a:r>
              <a:rPr lang="it-IT" sz="2200" dirty="0" smtClean="0"/>
              <a:t>CHANGE															 6 </a:t>
            </a:r>
            <a:r>
              <a:rPr lang="it-IT" sz="2200" dirty="0" err="1"/>
              <a:t>Pubbl</a:t>
            </a:r>
            <a:r>
              <a:rPr lang="it-IT" sz="2200" dirty="0"/>
              <a:t>.</a:t>
            </a:r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dirty="0" smtClean="0"/>
              <a:t>	PE10_14</a:t>
            </a:r>
            <a:r>
              <a:rPr lang="it-IT" sz="2200" dirty="0"/>
              <a:t>		EARTH OBSERVATION FROM SPACE/ REMOTE </a:t>
            </a:r>
            <a:r>
              <a:rPr lang="it-IT" sz="2200" dirty="0" smtClean="0"/>
              <a:t>SENSING				 5 </a:t>
            </a:r>
            <a:r>
              <a:rPr lang="it-IT" sz="2200" dirty="0" err="1"/>
              <a:t>Pubbl</a:t>
            </a:r>
            <a:r>
              <a:rPr lang="it-IT" sz="2200" dirty="0"/>
              <a:t>.</a:t>
            </a:r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endParaRPr lang="it-IT" sz="2200" dirty="0" smtClean="0"/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b="1" dirty="0" smtClean="0"/>
              <a:t>Dottorandi </a:t>
            </a:r>
          </a:p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dirty="0" smtClean="0"/>
              <a:t>	</a:t>
            </a:r>
            <a:r>
              <a:rPr lang="it-IT" sz="2200" dirty="0"/>
              <a:t>PE9_3				</a:t>
            </a:r>
            <a:r>
              <a:rPr lang="en-US" sz="2200" dirty="0"/>
              <a:t>EXOPLANETARY SCIENCE, …	</a:t>
            </a:r>
            <a:r>
              <a:rPr lang="en-US" sz="2200" dirty="0" smtClean="0"/>
              <a:t> EXTRASOLAR </a:t>
            </a:r>
            <a:r>
              <a:rPr lang="en-US" sz="2200" dirty="0"/>
              <a:t>PLANET							</a:t>
            </a:r>
            <a:r>
              <a:rPr lang="en-US" sz="2200" dirty="0" smtClean="0"/>
              <a:t>2</a:t>
            </a:r>
            <a:r>
              <a:rPr lang="it-IT" sz="2200" dirty="0"/>
              <a:t> </a:t>
            </a:r>
            <a:r>
              <a:rPr lang="it-IT" sz="2200" dirty="0" err="1"/>
              <a:t>Pubbl</a:t>
            </a:r>
            <a:r>
              <a:rPr lang="it-IT" sz="2200" dirty="0"/>
              <a:t>.</a:t>
            </a:r>
            <a:r>
              <a:rPr lang="en-US" sz="2200" dirty="0"/>
              <a:t>	</a:t>
            </a:r>
            <a:r>
              <a:rPr lang="it-IT" sz="2200" dirty="0" smtClean="0"/>
              <a:t>PE10_3</a:t>
            </a:r>
            <a:r>
              <a:rPr lang="it-IT" sz="2200" dirty="0"/>
              <a:t>			CLIMATOLOGY </a:t>
            </a:r>
            <a:r>
              <a:rPr lang="it-IT" sz="2200" dirty="0" smtClean="0"/>
              <a:t>AND CLIMATE CHANGE											 					2 </a:t>
            </a:r>
            <a:r>
              <a:rPr lang="it-IT" sz="2200" dirty="0" err="1"/>
              <a:t>Pubbl</a:t>
            </a:r>
            <a:r>
              <a:rPr lang="it-IT" sz="2200" dirty="0"/>
              <a:t>.	PE10_14		EARTH OBSERVATION FROM SPACE/ REMOTE SENSING				</a:t>
            </a:r>
            <a:r>
              <a:rPr lang="it-IT" sz="2200" dirty="0" smtClean="0"/>
              <a:t>	7 </a:t>
            </a:r>
            <a:r>
              <a:rPr lang="it-IT" sz="2200" dirty="0" err="1"/>
              <a:t>Pubbl</a:t>
            </a:r>
            <a:r>
              <a:rPr lang="it-IT" sz="2200" dirty="0"/>
              <a:t>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395" y="147838"/>
            <a:ext cx="1008126" cy="1008126"/>
          </a:xfrm>
          <a:prstGeom prst="rect">
            <a:avLst/>
          </a:prstGeom>
        </p:spPr>
      </p:pic>
      <p:sp>
        <p:nvSpPr>
          <p:cNvPr id="7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 txBox="1">
            <a:spLocks/>
          </p:cNvSpPr>
          <p:nvPr/>
        </p:nvSpPr>
        <p:spPr>
          <a:xfrm>
            <a:off x="257508" y="1371613"/>
            <a:ext cx="11740055" cy="667581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216000">
              <a:lnSpc>
                <a:spcPct val="100000"/>
              </a:lnSpc>
              <a:spcBef>
                <a:spcPts val="0"/>
              </a:spcBef>
            </a:pPr>
            <a:r>
              <a:rPr lang="it-IT" sz="2200" dirty="0" smtClean="0"/>
              <a:t>Contribuiscono al progetto EMM </a:t>
            </a:r>
            <a:r>
              <a:rPr lang="it-IT" sz="2200" b="1" dirty="0" smtClean="0"/>
              <a:t>6 ISTITUTI CNR</a:t>
            </a:r>
            <a:r>
              <a:rPr lang="it-IT" sz="2200" dirty="0" smtClean="0"/>
              <a:t> (</a:t>
            </a:r>
            <a:r>
              <a:rPr lang="it-IT" sz="2200" b="1" dirty="0" smtClean="0"/>
              <a:t>IFAC</a:t>
            </a:r>
            <a:r>
              <a:rPr lang="it-IT" sz="2200" dirty="0" smtClean="0"/>
              <a:t>, </a:t>
            </a:r>
            <a:r>
              <a:rPr lang="it-IT" sz="2200" b="1" dirty="0" smtClean="0"/>
              <a:t>IAC</a:t>
            </a:r>
            <a:r>
              <a:rPr lang="it-IT" sz="2200" dirty="0" smtClean="0"/>
              <a:t>, </a:t>
            </a:r>
            <a:r>
              <a:rPr lang="it-IT" sz="2200" b="1" dirty="0" smtClean="0"/>
              <a:t>IBE</a:t>
            </a:r>
            <a:r>
              <a:rPr lang="it-IT" sz="2200" dirty="0" smtClean="0"/>
              <a:t>, </a:t>
            </a:r>
            <a:r>
              <a:rPr lang="it-IT" sz="2200" b="1" dirty="0" smtClean="0"/>
              <a:t>IEIIT</a:t>
            </a:r>
            <a:r>
              <a:rPr lang="it-IT" sz="2200" dirty="0" smtClean="0"/>
              <a:t>, </a:t>
            </a:r>
            <a:r>
              <a:rPr lang="it-IT" sz="2200" b="1" dirty="0" smtClean="0"/>
              <a:t>INO</a:t>
            </a:r>
            <a:r>
              <a:rPr lang="it-IT" sz="2200" dirty="0" smtClean="0"/>
              <a:t>, </a:t>
            </a:r>
            <a:r>
              <a:rPr lang="it-IT" sz="2200" b="1" dirty="0" smtClean="0"/>
              <a:t>ISAC</a:t>
            </a:r>
            <a:r>
              <a:rPr lang="it-IT" sz="2200" dirty="0" smtClean="0"/>
              <a:t>) afferenti a </a:t>
            </a:r>
            <a:r>
              <a:rPr lang="it-IT" sz="2200" b="1" dirty="0" smtClean="0"/>
              <a:t>4 DIPARTIMENTI</a:t>
            </a:r>
            <a:r>
              <a:rPr lang="it-IT" sz="2200" dirty="0" smtClean="0"/>
              <a:t> (</a:t>
            </a:r>
            <a:r>
              <a:rPr lang="it-IT" sz="2200" b="1" dirty="0" smtClean="0"/>
              <a:t>DIITET</a:t>
            </a:r>
            <a:r>
              <a:rPr lang="it-IT" sz="2200" dirty="0" smtClean="0"/>
              <a:t>, </a:t>
            </a:r>
            <a:r>
              <a:rPr lang="it-IT" sz="2200" b="1" dirty="0" smtClean="0"/>
              <a:t>DISBA</a:t>
            </a:r>
            <a:r>
              <a:rPr lang="it-IT" sz="2200" dirty="0" smtClean="0"/>
              <a:t>, </a:t>
            </a:r>
            <a:r>
              <a:rPr lang="it-IT" sz="2200" b="1" dirty="0" smtClean="0"/>
              <a:t>DSFTM</a:t>
            </a:r>
            <a:r>
              <a:rPr lang="it-IT" sz="2200" dirty="0" smtClean="0"/>
              <a:t>, </a:t>
            </a:r>
            <a:r>
              <a:rPr lang="it-IT" sz="2200" b="1" dirty="0" smtClean="0"/>
              <a:t>DSSTTA</a:t>
            </a:r>
            <a:r>
              <a:rPr lang="it-IT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076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" y="-1209"/>
            <a:ext cx="12191694" cy="873570"/>
          </a:xfrm>
          <a:solidFill>
            <a:schemeClr val="accent1"/>
          </a:solidFill>
          <a:ln w="50800">
            <a:noFill/>
          </a:ln>
        </p:spPr>
        <p:txBody>
          <a:bodyPr anchor="ctr" anchorCtr="0">
            <a:normAutofit/>
          </a:bodyPr>
          <a:lstStyle/>
          <a:p>
            <a:r>
              <a:rPr lang="it-IT" sz="3200" b="1" dirty="0" smtClean="0">
                <a:solidFill>
                  <a:schemeClr val="bg1"/>
                </a:solidFill>
                <a:latin typeface="+mn-lt"/>
              </a:rPr>
              <a:t>Capacità scientifiche (1/2)</a:t>
            </a:r>
            <a:endParaRPr lang="it-IT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03" y="1418913"/>
            <a:ext cx="11960774" cy="1439902"/>
          </a:xfr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200" b="1" dirty="0" smtClean="0"/>
              <a:t>Collaborazioni con iniziative PNRR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000" b="1" dirty="0" smtClean="0"/>
              <a:t>ITINERIS </a:t>
            </a:r>
            <a:r>
              <a:rPr lang="it-IT" sz="2000" dirty="0" smtClean="0"/>
              <a:t>(</a:t>
            </a:r>
            <a:r>
              <a:rPr lang="it-IT" sz="2000" dirty="0" err="1" smtClean="0"/>
              <a:t>Italian</a:t>
            </a:r>
            <a:r>
              <a:rPr lang="it-IT" sz="2000" dirty="0" smtClean="0"/>
              <a:t> </a:t>
            </a:r>
            <a:r>
              <a:rPr lang="it-IT" sz="2000" dirty="0" err="1" smtClean="0"/>
              <a:t>Integrated</a:t>
            </a:r>
            <a:r>
              <a:rPr lang="it-IT" sz="2000" dirty="0" smtClean="0"/>
              <a:t> </a:t>
            </a:r>
            <a:r>
              <a:rPr lang="it-IT" sz="2000" dirty="0" err="1" smtClean="0"/>
              <a:t>Environmental</a:t>
            </a:r>
            <a:r>
              <a:rPr lang="it-IT" sz="2000" dirty="0" smtClean="0"/>
              <a:t> </a:t>
            </a:r>
            <a:r>
              <a:rPr lang="it-IT" sz="2000" dirty="0" err="1" smtClean="0"/>
              <a:t>Research</a:t>
            </a:r>
            <a:r>
              <a:rPr lang="it-IT" sz="2000" dirty="0" smtClean="0"/>
              <a:t> </a:t>
            </a:r>
            <a:r>
              <a:rPr lang="it-IT" sz="2000" dirty="0" err="1" smtClean="0"/>
              <a:t>Infrastructures</a:t>
            </a:r>
            <a:r>
              <a:rPr lang="it-IT" sz="2000" dirty="0" smtClean="0"/>
              <a:t> System)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000" b="1" dirty="0" err="1" smtClean="0"/>
              <a:t>Spoke</a:t>
            </a:r>
            <a:r>
              <a:rPr lang="it-IT" sz="2000" b="1" dirty="0" smtClean="0"/>
              <a:t> </a:t>
            </a:r>
            <a:r>
              <a:rPr lang="it-IT" sz="2000" b="1" dirty="0"/>
              <a:t>4 (Earth &amp; </a:t>
            </a:r>
            <a:r>
              <a:rPr lang="it-IT" sz="2000" b="1" dirty="0" err="1"/>
              <a:t>Climate</a:t>
            </a:r>
            <a:r>
              <a:rPr lang="it-IT" sz="2000" b="1" dirty="0" smtClean="0"/>
              <a:t>), CN </a:t>
            </a:r>
            <a:r>
              <a:rPr lang="it-IT" sz="2000" b="1" dirty="0"/>
              <a:t>HPC</a:t>
            </a:r>
            <a:r>
              <a:rPr lang="it-IT" sz="2000" dirty="0"/>
              <a:t> (High Performance Computing, Big Data e Quantum Computing</a:t>
            </a:r>
            <a:r>
              <a:rPr lang="it-IT" sz="2000" dirty="0" smtClean="0"/>
              <a:t>)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000" dirty="0" smtClean="0"/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 txBox="1">
            <a:spLocks/>
          </p:cNvSpPr>
          <p:nvPr/>
        </p:nvSpPr>
        <p:spPr>
          <a:xfrm>
            <a:off x="110360" y="3053270"/>
            <a:ext cx="11960774" cy="2485681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200" b="1" dirty="0" smtClean="0"/>
              <a:t>Sinergie con programmi spaziali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000" b="1" dirty="0" smtClean="0"/>
              <a:t>Iniziative </a:t>
            </a:r>
            <a:r>
              <a:rPr lang="it-IT" sz="2000" b="1" dirty="0" err="1" smtClean="0"/>
              <a:t>inambito</a:t>
            </a:r>
            <a:r>
              <a:rPr lang="it-IT" sz="2000" b="1" dirty="0" smtClean="0"/>
              <a:t> PRORIS </a:t>
            </a:r>
            <a:r>
              <a:rPr lang="it-IT" sz="2000" dirty="0" smtClean="0"/>
              <a:t>(</a:t>
            </a:r>
            <a:r>
              <a:rPr lang="it-IT" sz="2000" dirty="0" err="1" smtClean="0"/>
              <a:t>PROgramma</a:t>
            </a:r>
            <a:r>
              <a:rPr lang="it-IT" sz="2000" dirty="0" smtClean="0"/>
              <a:t> di </a:t>
            </a:r>
            <a:r>
              <a:rPr lang="it-IT" sz="2000" dirty="0" err="1" smtClean="0"/>
              <a:t>RIcerca</a:t>
            </a:r>
            <a:r>
              <a:rPr lang="it-IT" sz="2000" dirty="0" smtClean="0"/>
              <a:t> Spaziale di base)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000" b="1" dirty="0" err="1"/>
              <a:t>S.C.a.r.l</a:t>
            </a:r>
            <a:r>
              <a:rPr lang="it-IT" sz="2000" b="1" dirty="0"/>
              <a:t>. Space </a:t>
            </a:r>
            <a:r>
              <a:rPr lang="it-IT" sz="2000" b="1" dirty="0" err="1"/>
              <a:t>It</a:t>
            </a:r>
            <a:r>
              <a:rPr lang="it-IT" sz="2000" b="1" dirty="0"/>
              <a:t> Up</a:t>
            </a:r>
            <a:r>
              <a:rPr lang="it-IT" sz="2000" b="1" dirty="0" smtClean="0"/>
              <a:t>!</a:t>
            </a:r>
            <a:r>
              <a:rPr lang="it-IT" sz="2000" dirty="0" smtClean="0"/>
              <a:t> </a:t>
            </a:r>
            <a:r>
              <a:rPr lang="it-IT" sz="2000" dirty="0" err="1"/>
              <a:t>Spoke</a:t>
            </a:r>
            <a:r>
              <a:rPr lang="it-IT" sz="2000" dirty="0"/>
              <a:t> 3 (Ricerca </a:t>
            </a:r>
            <a:r>
              <a:rPr lang="it-IT" sz="2200" dirty="0" smtClean="0"/>
              <a:t>nel Telerilevamento </a:t>
            </a:r>
            <a:r>
              <a:rPr lang="it-IT" sz="2200" dirty="0"/>
              <a:t>Spaziale</a:t>
            </a:r>
            <a:r>
              <a:rPr lang="it-IT" sz="2200" dirty="0" smtClean="0"/>
              <a:t>)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 smtClean="0"/>
              <a:t>Progetti della Agenzia Spaziale Europea - </a:t>
            </a:r>
            <a:r>
              <a:rPr lang="it-IT" sz="2200" dirty="0"/>
              <a:t>connessi con campagne di Cal/Val e campagne di misura nell’ambito di studi preparatori al lancio di future missioni satellitari (ad, esempio FORUM per il ciclo 9 del Programma Earth Explorer di ESA)</a:t>
            </a:r>
            <a:endParaRPr lang="it-IT" sz="2200" dirty="0" smtClean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3098" y="105805"/>
            <a:ext cx="696087" cy="69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5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" y="-1209"/>
            <a:ext cx="12191694" cy="873570"/>
          </a:xfrm>
          <a:solidFill>
            <a:schemeClr val="accent1"/>
          </a:solidFill>
          <a:ln w="50800">
            <a:noFill/>
          </a:ln>
        </p:spPr>
        <p:txBody>
          <a:bodyPr anchor="ctr" anchorCtr="0">
            <a:normAutofit/>
          </a:bodyPr>
          <a:lstStyle/>
          <a:p>
            <a:r>
              <a:rPr lang="it-IT" sz="3200" b="1" dirty="0" smtClean="0">
                <a:solidFill>
                  <a:schemeClr val="bg1"/>
                </a:solidFill>
                <a:latin typeface="+mn-lt"/>
              </a:rPr>
              <a:t>Capacità scientifiche (2/2)</a:t>
            </a:r>
            <a:endParaRPr lang="it-IT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03" y="914426"/>
            <a:ext cx="11960774" cy="2165106"/>
          </a:xfr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1800" b="1" dirty="0" smtClean="0"/>
              <a:t>Contatti per sviluppo di collaborazioni nazionali e internazionali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1600" dirty="0" smtClean="0"/>
              <a:t>Istituzioni cui sono già in atto o possono essere sviluppate collaborazioni: </a:t>
            </a:r>
            <a:r>
              <a:rPr lang="it-IT" sz="1600" b="1" dirty="0" smtClean="0"/>
              <a:t>Università di Bologna,</a:t>
            </a:r>
            <a:r>
              <a:rPr lang="it-IT" sz="1600" dirty="0" smtClean="0"/>
              <a:t> </a:t>
            </a:r>
            <a:r>
              <a:rPr lang="it-IT" sz="1600" b="1" dirty="0" smtClean="0"/>
              <a:t>Dipartimento di Fisica e Astronomia - DIFA</a:t>
            </a:r>
            <a:r>
              <a:rPr lang="it-IT" sz="1600" dirty="0" smtClean="0"/>
              <a:t>; </a:t>
            </a:r>
            <a:r>
              <a:rPr lang="it-IT" sz="1600" b="1" dirty="0" smtClean="0"/>
              <a:t>Università di Bologna, Dipartimento di Ingegneria Industriale</a:t>
            </a:r>
            <a:r>
              <a:rPr lang="it-IT" sz="1600" dirty="0" smtClean="0"/>
              <a:t>; </a:t>
            </a:r>
            <a:r>
              <a:rPr lang="it-IT" sz="1600" b="1" dirty="0" smtClean="0"/>
              <a:t>Università La Sapienza di Roma</a:t>
            </a:r>
            <a:r>
              <a:rPr lang="it-IT" sz="1600" dirty="0" smtClean="0"/>
              <a:t>, </a:t>
            </a:r>
            <a:r>
              <a:rPr lang="it-IT" sz="1600" b="1" dirty="0" smtClean="0"/>
              <a:t>Dipartimento di Fisica</a:t>
            </a:r>
            <a:r>
              <a:rPr lang="it-IT" sz="1600" dirty="0" smtClean="0"/>
              <a:t>; </a:t>
            </a:r>
            <a:r>
              <a:rPr lang="it-IT" sz="1600" b="1" dirty="0" smtClean="0"/>
              <a:t>Università La Sapienza di Roma, Dipartimento di Ingegneria Aerospaziale</a:t>
            </a:r>
            <a:r>
              <a:rPr lang="it-IT" sz="1600" dirty="0" smtClean="0"/>
              <a:t>; </a:t>
            </a:r>
            <a:r>
              <a:rPr lang="it-IT" sz="1600" b="1" dirty="0" smtClean="0"/>
              <a:t>Università di Tor Vergata, Dipartimento di Fisica; Università di Tor Vergata, Dipartimento di Astrofisica</a:t>
            </a:r>
            <a:r>
              <a:rPr lang="it-IT" sz="1600" dirty="0" smtClean="0"/>
              <a:t>; </a:t>
            </a:r>
            <a:r>
              <a:rPr lang="it-IT" sz="1600" b="1" dirty="0" smtClean="0"/>
              <a:t>Scuola di ingegneria, Università della Basilicata</a:t>
            </a:r>
            <a:r>
              <a:rPr lang="it-IT" sz="1600" dirty="0" smtClean="0"/>
              <a:t>; </a:t>
            </a:r>
            <a:r>
              <a:rPr lang="it-IT" sz="1600" b="1" dirty="0" smtClean="0"/>
              <a:t>Università di Firenze, Dipartimento di Ingegneria dell'Informazione</a:t>
            </a:r>
            <a:r>
              <a:rPr lang="it-IT" sz="1600" dirty="0" smtClean="0"/>
              <a:t>; </a:t>
            </a:r>
            <a:r>
              <a:rPr lang="it-IT" sz="1600" b="1" dirty="0" err="1" smtClean="0"/>
              <a:t>Emory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University</a:t>
            </a:r>
            <a:r>
              <a:rPr lang="it-IT" sz="1600" b="1" dirty="0" smtClean="0"/>
              <a:t>, </a:t>
            </a:r>
            <a:r>
              <a:rPr lang="it-IT" sz="1600" b="1" dirty="0" err="1" smtClean="0"/>
              <a:t>Department</a:t>
            </a:r>
            <a:r>
              <a:rPr lang="it-IT" sz="1600" b="1" dirty="0" smtClean="0"/>
              <a:t> of </a:t>
            </a:r>
            <a:r>
              <a:rPr lang="it-IT" sz="1600" b="1" dirty="0" err="1" smtClean="0"/>
              <a:t>Mathematics</a:t>
            </a:r>
            <a:r>
              <a:rPr lang="it-IT" sz="1600" dirty="0" smtClean="0"/>
              <a:t>.</a:t>
            </a:r>
            <a:endParaRPr lang="it-IT" sz="1600" b="1" dirty="0" smtClean="0"/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 txBox="1">
            <a:spLocks/>
          </p:cNvSpPr>
          <p:nvPr/>
        </p:nvSpPr>
        <p:spPr>
          <a:xfrm>
            <a:off x="78828" y="3143582"/>
            <a:ext cx="11960774" cy="365661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1800" b="1" dirty="0">
                <a:latin typeface="+mj-lt"/>
              </a:rPr>
              <a:t>Ulteriori </a:t>
            </a:r>
            <a:r>
              <a:rPr lang="it-IT" sz="1800" b="1" dirty="0">
                <a:latin typeface="+mj-lt"/>
              </a:rPr>
              <a:t>possibili interazioni con istituzioni di ricerca e industria</a:t>
            </a:r>
          </a:p>
          <a:p>
            <a:pPr algn="l">
              <a:lnSpc>
                <a:spcPct val="100000"/>
              </a:lnSpc>
            </a:pPr>
            <a:r>
              <a:rPr lang="it-IT" sz="1600" b="1" dirty="0">
                <a:latin typeface="+mj-lt"/>
              </a:rPr>
              <a:t>Enti di ricerca (ad </a:t>
            </a:r>
            <a:r>
              <a:rPr lang="it-IT" sz="1600" b="1" dirty="0" smtClean="0">
                <a:latin typeface="+mj-lt"/>
              </a:rPr>
              <a:t>es., </a:t>
            </a:r>
            <a:r>
              <a:rPr lang="it-IT" sz="1600" b="1" dirty="0">
                <a:latin typeface="+mj-lt"/>
              </a:rPr>
              <a:t>NOAA </a:t>
            </a:r>
            <a:r>
              <a:rPr lang="it-IT" sz="1600" b="1" dirty="0" smtClean="0">
                <a:latin typeface="+mj-lt"/>
              </a:rPr>
              <a:t>- National </a:t>
            </a:r>
            <a:r>
              <a:rPr lang="it-IT" sz="1600" b="1" dirty="0" err="1">
                <a:latin typeface="+mj-lt"/>
              </a:rPr>
              <a:t>Oceanic</a:t>
            </a:r>
            <a:r>
              <a:rPr lang="it-IT" sz="1600" b="1" dirty="0">
                <a:latin typeface="+mj-lt"/>
              </a:rPr>
              <a:t> and </a:t>
            </a:r>
            <a:r>
              <a:rPr lang="it-IT" sz="1600" b="1" dirty="0" err="1">
                <a:latin typeface="+mj-lt"/>
              </a:rPr>
              <a:t>Atmospheric</a:t>
            </a:r>
            <a:r>
              <a:rPr lang="it-IT" sz="1600" b="1" dirty="0">
                <a:latin typeface="+mj-lt"/>
              </a:rPr>
              <a:t> Administration); NASA National </a:t>
            </a:r>
            <a:r>
              <a:rPr lang="it-IT" sz="1600" b="1" dirty="0" err="1">
                <a:latin typeface="+mj-lt"/>
              </a:rPr>
              <a:t>Aeronautics</a:t>
            </a:r>
            <a:r>
              <a:rPr lang="it-IT" sz="1600" b="1" dirty="0">
                <a:latin typeface="+mj-lt"/>
              </a:rPr>
              <a:t> and Space Administration; </a:t>
            </a:r>
            <a:r>
              <a:rPr lang="it-IT" sz="1600" b="1" dirty="0" smtClean="0">
                <a:latin typeface="+mj-lt"/>
              </a:rPr>
              <a:t>EUMETSAT - </a:t>
            </a:r>
            <a:r>
              <a:rPr lang="it-IT" sz="1600" b="1" dirty="0" err="1" smtClean="0">
                <a:latin typeface="+mj-lt"/>
              </a:rPr>
              <a:t>European</a:t>
            </a:r>
            <a:r>
              <a:rPr lang="it-IT" sz="1600" b="1" dirty="0" smtClean="0">
                <a:latin typeface="+mj-lt"/>
              </a:rPr>
              <a:t> </a:t>
            </a:r>
            <a:r>
              <a:rPr lang="it-IT" sz="1600" b="1" dirty="0" err="1">
                <a:latin typeface="+mj-lt"/>
              </a:rPr>
              <a:t>Organisation</a:t>
            </a:r>
            <a:r>
              <a:rPr lang="it-IT" sz="1600" b="1" dirty="0">
                <a:latin typeface="+mj-lt"/>
              </a:rPr>
              <a:t> for the </a:t>
            </a:r>
            <a:r>
              <a:rPr lang="it-IT" sz="1600" b="1" dirty="0" err="1">
                <a:latin typeface="+mj-lt"/>
              </a:rPr>
              <a:t>Exploitation</a:t>
            </a:r>
            <a:r>
              <a:rPr lang="it-IT" sz="1600" b="1" dirty="0">
                <a:latin typeface="+mj-lt"/>
              </a:rPr>
              <a:t> of </a:t>
            </a:r>
            <a:r>
              <a:rPr lang="it-IT" sz="1600" b="1" dirty="0" err="1">
                <a:latin typeface="+mj-lt"/>
              </a:rPr>
              <a:t>Meteorological</a:t>
            </a:r>
            <a:r>
              <a:rPr lang="it-IT" sz="1600" b="1" dirty="0">
                <a:latin typeface="+mj-lt"/>
              </a:rPr>
              <a:t> </a:t>
            </a:r>
            <a:r>
              <a:rPr lang="it-IT" sz="1600" b="1" dirty="0" err="1" smtClean="0">
                <a:latin typeface="+mj-lt"/>
              </a:rPr>
              <a:t>Satellites</a:t>
            </a:r>
            <a:r>
              <a:rPr lang="it-IT" sz="1600" b="1" dirty="0" smtClean="0">
                <a:latin typeface="+mj-lt"/>
              </a:rPr>
              <a:t>; ESA; </a:t>
            </a:r>
            <a:r>
              <a:rPr lang="it-IT" sz="1600" b="1" dirty="0">
                <a:latin typeface="+mj-lt"/>
              </a:rPr>
              <a:t>JAXA - Japan </a:t>
            </a:r>
            <a:r>
              <a:rPr lang="it-IT" sz="1600" b="1" dirty="0" err="1">
                <a:latin typeface="+mj-lt"/>
              </a:rPr>
              <a:t>Aerospace</a:t>
            </a:r>
            <a:r>
              <a:rPr lang="it-IT" sz="1600" b="1" dirty="0">
                <a:latin typeface="+mj-lt"/>
              </a:rPr>
              <a:t> Exploration Agency; EUSPA - </a:t>
            </a:r>
            <a:r>
              <a:rPr lang="it-IT" sz="1600" b="1" dirty="0" err="1">
                <a:latin typeface="+mj-lt"/>
              </a:rPr>
              <a:t>European</a:t>
            </a:r>
            <a:r>
              <a:rPr lang="it-IT" sz="1600" b="1" dirty="0">
                <a:latin typeface="+mj-lt"/>
              </a:rPr>
              <a:t> Union Agency for the Space </a:t>
            </a:r>
            <a:r>
              <a:rPr lang="it-IT" sz="1600" b="1" dirty="0" err="1">
                <a:latin typeface="+mj-lt"/>
              </a:rPr>
              <a:t>Programme</a:t>
            </a:r>
            <a:r>
              <a:rPr lang="it-IT" sz="1600" b="1" dirty="0">
                <a:latin typeface="+mj-lt"/>
              </a:rPr>
              <a:t>; Agenzia </a:t>
            </a:r>
            <a:r>
              <a:rPr lang="it-IT" sz="1600" b="1" dirty="0" err="1">
                <a:latin typeface="+mj-lt"/>
              </a:rPr>
              <a:t>ItaliaMeteo</a:t>
            </a:r>
            <a:r>
              <a:rPr lang="it-IT" sz="1600" b="1" dirty="0">
                <a:latin typeface="+mj-lt"/>
              </a:rPr>
              <a:t> - servizio meteorologico nazionale; CNIT - Consorzio Nazionale Interuniversitario per le Telecomunicazioni; ECMWF </a:t>
            </a:r>
            <a:r>
              <a:rPr lang="it-IT" sz="1600" b="1" dirty="0" smtClean="0">
                <a:latin typeface="+mj-lt"/>
              </a:rPr>
              <a:t>- </a:t>
            </a:r>
            <a:r>
              <a:rPr lang="it-IT" sz="1600" b="1" dirty="0" err="1" smtClean="0">
                <a:latin typeface="+mj-lt"/>
              </a:rPr>
              <a:t>European</a:t>
            </a:r>
            <a:r>
              <a:rPr lang="it-IT" sz="1600" b="1" dirty="0" smtClean="0">
                <a:latin typeface="+mj-lt"/>
              </a:rPr>
              <a:t> </a:t>
            </a:r>
            <a:r>
              <a:rPr lang="it-IT" sz="1600" b="1" dirty="0">
                <a:latin typeface="+mj-lt"/>
              </a:rPr>
              <a:t>Centre for Medium-</a:t>
            </a:r>
            <a:r>
              <a:rPr lang="it-IT" sz="1600" b="1" dirty="0" err="1">
                <a:latin typeface="+mj-lt"/>
              </a:rPr>
              <a:t>range</a:t>
            </a:r>
            <a:r>
              <a:rPr lang="it-IT" sz="1600" b="1" dirty="0">
                <a:latin typeface="+mj-lt"/>
              </a:rPr>
              <a:t> </a:t>
            </a:r>
            <a:r>
              <a:rPr lang="it-IT" sz="1600" b="1" dirty="0" err="1">
                <a:latin typeface="+mj-lt"/>
              </a:rPr>
              <a:t>Weather</a:t>
            </a:r>
            <a:r>
              <a:rPr lang="it-IT" sz="1600" b="1" dirty="0">
                <a:latin typeface="+mj-lt"/>
              </a:rPr>
              <a:t> </a:t>
            </a:r>
            <a:r>
              <a:rPr lang="it-IT" sz="1600" b="1" dirty="0" err="1" smtClean="0">
                <a:latin typeface="+mj-lt"/>
              </a:rPr>
              <a:t>Forecasting</a:t>
            </a:r>
            <a:r>
              <a:rPr lang="it-IT" sz="1600" b="1" dirty="0" smtClean="0">
                <a:latin typeface="+mj-lt"/>
              </a:rPr>
              <a:t>; </a:t>
            </a:r>
            <a:r>
              <a:rPr lang="it-IT" sz="1600" b="1" dirty="0">
                <a:latin typeface="+mj-lt"/>
              </a:rPr>
              <a:t>Politecnico di Torino; </a:t>
            </a:r>
            <a:r>
              <a:rPr lang="it-IT" sz="1600" b="1" dirty="0" smtClean="0">
                <a:latin typeface="+mj-lt"/>
              </a:rPr>
              <a:t>LINKS Foundation.</a:t>
            </a:r>
          </a:p>
          <a:p>
            <a:pPr algn="l">
              <a:lnSpc>
                <a:spcPct val="100000"/>
              </a:lnSpc>
            </a:pPr>
            <a:r>
              <a:rPr lang="it-IT" sz="1600" b="1" dirty="0">
                <a:latin typeface="+mj-lt"/>
              </a:rPr>
              <a:t>Parti industriali</a:t>
            </a:r>
            <a:r>
              <a:rPr lang="it-IT" sz="1600" b="1" dirty="0" smtClean="0">
                <a:latin typeface="+mj-lt"/>
              </a:rPr>
              <a:t> (ad es., </a:t>
            </a:r>
            <a:r>
              <a:rPr lang="it-IT" sz="1600" b="1" dirty="0" err="1">
                <a:latin typeface="+mj-lt"/>
              </a:rPr>
              <a:t>PicoSats</a:t>
            </a:r>
            <a:r>
              <a:rPr lang="it-IT" sz="1600" b="1" dirty="0">
                <a:latin typeface="+mj-lt"/>
              </a:rPr>
              <a:t> - Space Technology </a:t>
            </a:r>
            <a:r>
              <a:rPr lang="it-IT" sz="1600" b="1" dirty="0" err="1">
                <a:latin typeface="+mj-lt"/>
              </a:rPr>
              <a:t>solutions</a:t>
            </a:r>
            <a:r>
              <a:rPr lang="it-IT" sz="1600" b="1" dirty="0">
                <a:latin typeface="+mj-lt"/>
              </a:rPr>
              <a:t>; </a:t>
            </a:r>
            <a:r>
              <a:rPr lang="it-IT" sz="1600" b="1" dirty="0" err="1">
                <a:latin typeface="+mj-lt"/>
              </a:rPr>
              <a:t>Eldes</a:t>
            </a:r>
            <a:r>
              <a:rPr lang="it-IT" sz="1600" b="1" dirty="0">
                <a:latin typeface="+mj-lt"/>
              </a:rPr>
              <a:t> - Radar Systems for </a:t>
            </a:r>
            <a:r>
              <a:rPr lang="it-IT" sz="1600" b="1" dirty="0" err="1" smtClean="0">
                <a:latin typeface="+mj-lt"/>
              </a:rPr>
              <a:t>meteorology</a:t>
            </a:r>
            <a:r>
              <a:rPr lang="it-IT" sz="1600" b="1" dirty="0" smtClean="0">
                <a:latin typeface="+mj-lt"/>
              </a:rPr>
              <a:t> and Defense</a:t>
            </a:r>
            <a:r>
              <a:rPr lang="it-IT" sz="1600" b="1" dirty="0">
                <a:latin typeface="+mj-lt"/>
              </a:rPr>
              <a:t>; MBI - servizi informatici e sistemi di telecomunicazioni; Leonardo SPA- tecnologia in ambito Aerospazio, Difesa &amp; Sicurezza; GEMATRONIK- radar </a:t>
            </a:r>
            <a:r>
              <a:rPr lang="it-IT" sz="1600" b="1" dirty="0" err="1">
                <a:latin typeface="+mj-lt"/>
              </a:rPr>
              <a:t>technology</a:t>
            </a:r>
            <a:r>
              <a:rPr lang="it-IT" sz="1600" b="1" dirty="0">
                <a:latin typeface="+mj-lt"/>
              </a:rPr>
              <a:t> and </a:t>
            </a:r>
            <a:r>
              <a:rPr lang="it-IT" sz="1600" b="1" dirty="0" err="1">
                <a:latin typeface="+mj-lt"/>
              </a:rPr>
              <a:t>systems</a:t>
            </a:r>
            <a:r>
              <a:rPr lang="it-IT" sz="1600" b="1" dirty="0">
                <a:latin typeface="+mj-lt"/>
              </a:rPr>
              <a:t> </a:t>
            </a:r>
            <a:r>
              <a:rPr lang="it-IT" sz="1600" b="1" dirty="0" err="1">
                <a:latin typeface="+mj-lt"/>
              </a:rPr>
              <a:t>electronics</a:t>
            </a:r>
            <a:r>
              <a:rPr lang="it-IT" sz="1600" b="1" dirty="0">
                <a:latin typeface="+mj-lt"/>
              </a:rPr>
              <a:t>; THALES spa - </a:t>
            </a:r>
            <a:r>
              <a:rPr lang="it-IT" sz="1600" b="1" dirty="0" err="1">
                <a:latin typeface="+mj-lt"/>
              </a:rPr>
              <a:t>digital</a:t>
            </a:r>
            <a:r>
              <a:rPr lang="it-IT" sz="1600" b="1" dirty="0">
                <a:latin typeface="+mj-lt"/>
              </a:rPr>
              <a:t> and “</a:t>
            </a:r>
            <a:r>
              <a:rPr lang="it-IT" sz="1600" b="1" dirty="0" err="1">
                <a:latin typeface="+mj-lt"/>
              </a:rPr>
              <a:t>deep</a:t>
            </a:r>
            <a:r>
              <a:rPr lang="it-IT" sz="1600" b="1" dirty="0">
                <a:latin typeface="+mj-lt"/>
              </a:rPr>
              <a:t> </a:t>
            </a:r>
            <a:r>
              <a:rPr lang="it-IT" sz="1600" b="1" dirty="0" err="1">
                <a:latin typeface="+mj-lt"/>
              </a:rPr>
              <a:t>tech</a:t>
            </a:r>
            <a:r>
              <a:rPr lang="it-IT" sz="1600" b="1" dirty="0">
                <a:latin typeface="+mj-lt"/>
              </a:rPr>
              <a:t>” </a:t>
            </a:r>
            <a:r>
              <a:rPr lang="it-IT" sz="1600" b="1" dirty="0" err="1">
                <a:latin typeface="+mj-lt"/>
              </a:rPr>
              <a:t>innovations</a:t>
            </a:r>
            <a:r>
              <a:rPr lang="it-IT" sz="1600" b="1" dirty="0">
                <a:latin typeface="+mj-lt"/>
              </a:rPr>
              <a:t>; </a:t>
            </a:r>
            <a:r>
              <a:rPr lang="it-IT" sz="1600" b="1" dirty="0" err="1">
                <a:latin typeface="+mj-lt"/>
              </a:rPr>
              <a:t>Telespazio</a:t>
            </a:r>
            <a:r>
              <a:rPr lang="it-IT" sz="1600" b="1" dirty="0">
                <a:latin typeface="+mj-lt"/>
              </a:rPr>
              <a:t> - telecomunicazioni satellitari e servizi spaziali; Eutelsat - telecomunicazioni satellitari; </a:t>
            </a:r>
            <a:r>
              <a:rPr lang="it-IT" sz="1600" b="1" dirty="0" err="1">
                <a:latin typeface="+mj-lt"/>
              </a:rPr>
              <a:t>Sorgenia</a:t>
            </a:r>
            <a:r>
              <a:rPr lang="it-IT" sz="1600" b="1" dirty="0">
                <a:latin typeface="+mj-lt"/>
              </a:rPr>
              <a:t>; ENI </a:t>
            </a:r>
            <a:r>
              <a:rPr lang="it-IT" sz="1600" b="1" dirty="0" err="1">
                <a:latin typeface="+mj-lt"/>
              </a:rPr>
              <a:t>Plenitude</a:t>
            </a:r>
            <a:r>
              <a:rPr lang="it-IT" sz="1600" b="1" dirty="0">
                <a:latin typeface="+mj-lt"/>
              </a:rPr>
              <a:t>; </a:t>
            </a:r>
            <a:r>
              <a:rPr lang="it-IT" sz="1600" b="1" dirty="0" err="1">
                <a:latin typeface="+mj-lt"/>
              </a:rPr>
              <a:t>Pecchioli</a:t>
            </a:r>
            <a:r>
              <a:rPr lang="it-IT" sz="1600" b="1" dirty="0">
                <a:latin typeface="+mj-lt"/>
              </a:rPr>
              <a:t> </a:t>
            </a:r>
            <a:r>
              <a:rPr lang="it-IT" sz="1600" b="1" dirty="0" err="1">
                <a:latin typeface="+mj-lt"/>
              </a:rPr>
              <a:t>research</a:t>
            </a:r>
            <a:r>
              <a:rPr lang="it-IT" sz="1600" b="1" dirty="0">
                <a:latin typeface="+mj-lt"/>
              </a:rPr>
              <a:t> </a:t>
            </a:r>
            <a:r>
              <a:rPr lang="it-IT" sz="1600" b="1" dirty="0" err="1">
                <a:latin typeface="+mj-lt"/>
              </a:rPr>
              <a:t>srl</a:t>
            </a:r>
            <a:r>
              <a:rPr lang="it-IT" sz="1600" b="1" dirty="0">
                <a:latin typeface="+mj-lt"/>
              </a:rPr>
              <a:t>; </a:t>
            </a:r>
            <a:r>
              <a:rPr lang="it-IT" sz="1600" b="1" dirty="0" err="1">
                <a:latin typeface="+mj-lt"/>
              </a:rPr>
              <a:t>Thales</a:t>
            </a:r>
            <a:r>
              <a:rPr lang="it-IT" sz="1600" b="1" dirty="0">
                <a:latin typeface="+mj-lt"/>
              </a:rPr>
              <a:t> Alenia Space Italia; OHB </a:t>
            </a:r>
            <a:r>
              <a:rPr lang="it-IT" sz="1600" b="1" dirty="0" smtClean="0">
                <a:latin typeface="+mj-lt"/>
              </a:rPr>
              <a:t>Italia.</a:t>
            </a:r>
            <a:endParaRPr lang="it-IT" sz="1600" b="1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3098" y="105805"/>
            <a:ext cx="696087" cy="69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93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BB7F39E7BF08F4EAADA0C88AEEAE940" ma:contentTypeVersion="4" ma:contentTypeDescription="Creare un nuovo documento." ma:contentTypeScope="" ma:versionID="34e94dcbc811c8749cce4ae79e3b3e94">
  <xsd:schema xmlns:xsd="http://www.w3.org/2001/XMLSchema" xmlns:xs="http://www.w3.org/2001/XMLSchema" xmlns:p="http://schemas.microsoft.com/office/2006/metadata/properties" xmlns:ns2="ffb1c537-bcb0-4162-839b-e1a37c8e79a3" targetNamespace="http://schemas.microsoft.com/office/2006/metadata/properties" ma:root="true" ma:fieldsID="9805894722fc4e84d319edf532444908" ns2:_="">
    <xsd:import namespace="ffb1c537-bcb0-4162-839b-e1a37c8e7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1c537-bcb0-4162-839b-e1a37c8e79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953AF3-C272-49DA-9694-F99EB1FF0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b1c537-bcb0-4162-839b-e1a37c8e7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22024D-821B-40E7-8349-B349E5E7378A}">
  <ds:schemaRefs>
    <ds:schemaRef ds:uri="http://purl.org/dc/terms/"/>
    <ds:schemaRef ds:uri="http://schemas.microsoft.com/office/2006/documentManagement/types"/>
    <ds:schemaRef ds:uri="http://purl.org/dc/elements/1.1/"/>
    <ds:schemaRef ds:uri="ffb1c537-bcb0-4162-839b-e1a37c8e79a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7004142-5002-4CAD-A2A9-07F2C0E7E2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882</Words>
  <Application>Microsoft Office PowerPoint</Application>
  <PresentationFormat>Widescreen</PresentationFormat>
  <Paragraphs>49</Paragraphs>
  <Slides>5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Tema di Office</vt:lpstr>
      <vt:lpstr>Infrastruttura di ricerca PNRR «Earth Moon Mars» (EMM)</vt:lpstr>
      <vt:lpstr>Ambiti tematici e produzione scientifica (1/2)</vt:lpstr>
      <vt:lpstr>Ambiti tematici e produzione scientifica (2/2)</vt:lpstr>
      <vt:lpstr>Capacità scientifiche (1/2)</vt:lpstr>
      <vt:lpstr>Capacità scientifiche (2/2)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Aggregazione (ipotesi di aggregazione  scientifica di progettualità PNRR in essere)</dc:title>
  <dc:creator>LAURA RAGAZZI</dc:creator>
  <cp:lastModifiedBy>UGO CORTESI</cp:lastModifiedBy>
  <cp:revision>60</cp:revision>
  <dcterms:created xsi:type="dcterms:W3CDTF">2024-12-30T12:13:18Z</dcterms:created>
  <dcterms:modified xsi:type="dcterms:W3CDTF">2025-02-09T20:34:20Z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0x0101002BB7F39E7BF08F4EAADA0C88AEEAE940</vt:lpwstr>
  </property>
</Properties>
</file>