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258" r:id="rId7"/>
    <p:sldId id="259" r:id="rId8"/>
    <p:sldId id="261" r:id="rId9"/>
  </p:sldIdLst>
  <p:sldSz cx="12192000" cy="6858000"/>
  <p:notesSz cx="6797675" cy="99250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BA65F-39E4-4432-9870-83B8A126C669}" v="5" dt="2025-02-08T18:50:01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82"/>
  </p:normalViewPr>
  <p:slideViewPr>
    <p:cSldViewPr snapToGrid="0">
      <p:cViewPr varScale="1">
        <p:scale>
          <a:sx n="61" d="100"/>
          <a:sy n="61" d="100"/>
        </p:scale>
        <p:origin x="832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4131E-0631-4C4C-BFCC-821B6AF2436C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CE1F8-3596-F940-9533-8F1D23AA3A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89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CE1F8-3596-F940-9533-8F1D23AA3A5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86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CE82D-3DBF-C63B-2E1E-29110CE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37B2E3-709D-6548-FBC5-4E6D774A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320CB-EF21-40B6-1A01-4C93A124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1396-32B9-EEE8-AD0E-19FA45E0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8111A-CDCB-3E03-71F0-92ADAAC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F71DA7-AE5E-B9E0-B0A5-89C4E21D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94289"/>
            <a:ext cx="11740054" cy="1956676"/>
          </a:xfrm>
        </p:spPr>
        <p:txBody>
          <a:bodyPr>
            <a:normAutofit/>
          </a:bodyPr>
          <a:lstStyle/>
          <a:p>
            <a:r>
              <a:rPr lang="en-US" sz="3600" b="1" dirty="0"/>
              <a:t>ITINERIS </a:t>
            </a:r>
            <a:br>
              <a:rPr lang="en-US" sz="3600" b="1" dirty="0"/>
            </a:br>
            <a:r>
              <a:rPr lang="en-US" sz="3600" b="1" dirty="0"/>
              <a:t>The Italian integrated environmental research infrastructures system </a:t>
            </a:r>
            <a:endParaRPr lang="it-IT" sz="36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B780F4-3340-F68A-C0A3-8F33A0835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39181"/>
            <a:ext cx="11351172" cy="12188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it-IT" sz="1400" b="1" dirty="0"/>
              <a:t>IR000032 - ITINERIS- </a:t>
            </a:r>
            <a:r>
              <a:rPr lang="it-IT" sz="1400" b="1" dirty="0" err="1"/>
              <a:t>Italian</a:t>
            </a:r>
            <a:r>
              <a:rPr lang="it-IT" sz="1400" b="1" dirty="0"/>
              <a:t> </a:t>
            </a:r>
            <a:r>
              <a:rPr lang="it-IT" sz="1400" b="1" dirty="0" err="1"/>
              <a:t>Integrated</a:t>
            </a:r>
            <a:r>
              <a:rPr lang="it-IT" sz="1400" b="1" dirty="0"/>
              <a:t> </a:t>
            </a:r>
            <a:r>
              <a:rPr lang="it-IT" sz="1400" b="1" dirty="0" err="1"/>
              <a:t>Environmental</a:t>
            </a:r>
            <a:r>
              <a:rPr lang="it-IT" sz="1400" b="1" dirty="0"/>
              <a:t> </a:t>
            </a:r>
            <a:r>
              <a:rPr lang="it-IT" sz="1400" b="1" dirty="0" err="1"/>
              <a:t>Research</a:t>
            </a:r>
            <a:r>
              <a:rPr lang="it-IT" sz="1400" b="1" dirty="0"/>
              <a:t> </a:t>
            </a:r>
            <a:r>
              <a:rPr lang="it-IT" sz="1400" b="1" dirty="0" err="1"/>
              <a:t>Infrastructures</a:t>
            </a:r>
            <a:r>
              <a:rPr lang="it-IT" sz="1400" b="1" dirty="0"/>
              <a:t> System</a:t>
            </a:r>
          </a:p>
          <a:p>
            <a:pPr algn="l"/>
            <a:r>
              <a:rPr lang="it-IT" sz="1400" b="1" dirty="0"/>
              <a:t>IR0000025 - MEET - Monitoring </a:t>
            </a:r>
            <a:r>
              <a:rPr lang="it-IT" sz="1400" b="1" dirty="0" err="1"/>
              <a:t>Earth's</a:t>
            </a:r>
            <a:r>
              <a:rPr lang="it-IT" sz="1400" b="1" dirty="0"/>
              <a:t> </a:t>
            </a:r>
            <a:r>
              <a:rPr lang="it-IT" sz="1400" b="1" dirty="0" err="1"/>
              <a:t>Evolution</a:t>
            </a:r>
            <a:r>
              <a:rPr lang="it-IT" sz="1400" b="1" dirty="0"/>
              <a:t> and </a:t>
            </a:r>
            <a:r>
              <a:rPr lang="it-IT" sz="1400" b="1" dirty="0" err="1"/>
              <a:t>Tectonics</a:t>
            </a:r>
            <a:endParaRPr lang="it-IT" sz="1400" b="1" dirty="0"/>
          </a:p>
          <a:p>
            <a:pPr algn="l"/>
            <a:r>
              <a:rPr lang="it-IT" sz="1400" b="1" dirty="0"/>
              <a:t>IR0000037 - </a:t>
            </a:r>
            <a:r>
              <a:rPr lang="it-IT" sz="1400" b="1" dirty="0" err="1"/>
              <a:t>GeoSciences</a:t>
            </a:r>
            <a:r>
              <a:rPr lang="it-IT" sz="1400" b="1" dirty="0"/>
              <a:t>: un’infrastruttura di ricerca per la Rete Italiana dei Servizi Geologici</a:t>
            </a:r>
          </a:p>
          <a:p>
            <a:pPr algn="l"/>
            <a:r>
              <a:rPr lang="it-IT" sz="1400" b="1" dirty="0"/>
              <a:t>IR000035 - EMBRC UP - EMBRC </a:t>
            </a:r>
            <a:r>
              <a:rPr lang="it-IT" sz="1400" b="1" dirty="0" err="1"/>
              <a:t>Unlocking</a:t>
            </a:r>
            <a:r>
              <a:rPr lang="it-IT" sz="1400" b="1" dirty="0"/>
              <a:t> the </a:t>
            </a:r>
            <a:r>
              <a:rPr lang="it-IT" sz="1400" b="1" dirty="0" err="1"/>
              <a:t>Potential</a:t>
            </a:r>
            <a:r>
              <a:rPr lang="it-IT" sz="1400" b="1" dirty="0"/>
              <a:t> for Health and Food from the </a:t>
            </a:r>
            <a:r>
              <a:rPr lang="it-IT" sz="1400" b="1" dirty="0" err="1"/>
              <a:t>seas</a:t>
            </a:r>
            <a:r>
              <a:rPr lang="it-IT" sz="1400" b="1" dirty="0"/>
              <a:t>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AABCE9-4BD5-27DE-BD56-8485D4BB17CF}"/>
              </a:ext>
            </a:extLst>
          </p:cNvPr>
          <p:cNvSpPr txBox="1"/>
          <p:nvPr/>
        </p:nvSpPr>
        <p:spPr>
          <a:xfrm>
            <a:off x="7304690" y="6519446"/>
            <a:ext cx="626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Gelsomina Pappalardo, CNR-IMAA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1FCAD4-4344-3692-03DD-BC33E7CA7867}"/>
              </a:ext>
            </a:extLst>
          </p:cNvPr>
          <p:cNvSpPr txBox="1"/>
          <p:nvPr/>
        </p:nvSpPr>
        <p:spPr>
          <a:xfrm>
            <a:off x="0" y="1796430"/>
            <a:ext cx="12192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ITINERIS è una rete tematica che unisce i nodi nazionali di 22 Infrastrutture di Ricerca (IR) per l'osservazione e lo studio dei processi ambientali.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ITINERIS nasce già come aggregazione delle IR nel settore ambientale, per rispondere all’esigenza di costruire la piattaforma integrata per l’osservazione e lo studio dei fenomeni nei vari settori di interesse che spaziano dalle scienze del mare, alla terra solida, all’atmosfera, fino alla biodiversità e gli ecosistemi.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L’obiettivo principale è lo sviluppo dell’ITINERIS HUB come punto di accesso centralizzato ad un'ampia gamma di dati, strumenti e servizi, favorendo l’adozione di metodologie e standard comuni e promuovendo un approccio multidisciplinare alla ricerca ambientale.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kern="100" dirty="0">
                <a:latin typeface="Source Sans Pro" panose="020B0503030403020204" pitchFamily="34" charset="0"/>
                <a:cs typeface="Calibri" panose="020F0502020204030204" pitchFamily="34" charset="0"/>
              </a:rPr>
              <a:t>Si propone ora di includere le attività CNR relative agli unici progetti IR PNRR rilevanti per il settore ambiente (EMBRC-UP, </a:t>
            </a:r>
            <a:r>
              <a:rPr lang="it-IT" sz="2000" kern="100" dirty="0" err="1">
                <a:latin typeface="Source Sans Pro" panose="020B0503030403020204" pitchFamily="34" charset="0"/>
                <a:cs typeface="Calibri" panose="020F0502020204030204" pitchFamily="34" charset="0"/>
              </a:rPr>
              <a:t>Geosciences</a:t>
            </a:r>
            <a:r>
              <a:rPr lang="it-IT" sz="2000" kern="100" dirty="0">
                <a:latin typeface="Source Sans Pro" panose="020B0503030403020204" pitchFamily="34" charset="0"/>
                <a:cs typeface="Calibri" panose="020F0502020204030204" pitchFamily="34" charset="0"/>
              </a:rPr>
              <a:t> IR e MEET) non ancora incluse nel progetto ITINERIS. L’aggregazione proposta ha l’obiettivo di stimolare la creazione di sinergie e potenziare la ricerca nelle geoscienze e nella ricerca marina.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F72F6EF-6567-738A-D080-A155738C8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2" t="42752" r="24196" b="43778"/>
          <a:stretch/>
        </p:blipFill>
        <p:spPr>
          <a:xfrm>
            <a:off x="0" y="115621"/>
            <a:ext cx="2356294" cy="435668"/>
          </a:xfrm>
          <a:prstGeom prst="rect">
            <a:avLst/>
          </a:prstGeom>
        </p:spPr>
      </p:pic>
      <p:pic>
        <p:nvPicPr>
          <p:cNvPr id="8" name="Immagine 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04105C22-4CEF-B0FA-854E-82C305E95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08" y="-1356"/>
            <a:ext cx="1050587" cy="6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C5764-B66E-05F1-FE53-65CC94973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3695AB-A702-13AF-C7D9-9EABC66907B3}"/>
              </a:ext>
            </a:extLst>
          </p:cNvPr>
          <p:cNvSpPr txBox="1"/>
          <p:nvPr/>
        </p:nvSpPr>
        <p:spPr>
          <a:xfrm>
            <a:off x="168165" y="54969"/>
            <a:ext cx="11140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/>
              <a:t>IR000032 - ITINERIS- </a:t>
            </a:r>
            <a:r>
              <a:rPr lang="it-IT" sz="1600" b="1" dirty="0" err="1"/>
              <a:t>Italian</a:t>
            </a:r>
            <a:r>
              <a:rPr lang="it-IT" sz="1600" b="1" dirty="0"/>
              <a:t> </a:t>
            </a:r>
            <a:r>
              <a:rPr lang="it-IT" sz="1600" b="1" dirty="0" err="1"/>
              <a:t>Integrated</a:t>
            </a:r>
            <a:r>
              <a:rPr lang="it-IT" sz="1600" b="1" dirty="0"/>
              <a:t> </a:t>
            </a:r>
            <a:r>
              <a:rPr lang="it-IT" sz="1600" b="1" dirty="0" err="1"/>
              <a:t>Environmental</a:t>
            </a:r>
            <a:r>
              <a:rPr lang="it-IT" sz="1600" b="1" dirty="0"/>
              <a:t> </a:t>
            </a:r>
            <a:r>
              <a:rPr lang="it-IT" sz="1600" b="1" dirty="0" err="1"/>
              <a:t>Research</a:t>
            </a:r>
            <a:r>
              <a:rPr lang="it-IT" sz="1600" b="1" dirty="0"/>
              <a:t> </a:t>
            </a:r>
            <a:r>
              <a:rPr lang="it-IT" sz="1600" b="1" dirty="0" err="1"/>
              <a:t>Infrastructures</a:t>
            </a:r>
            <a:r>
              <a:rPr lang="it-IT" sz="1600" b="1" dirty="0"/>
              <a:t> System</a:t>
            </a:r>
          </a:p>
          <a:p>
            <a:r>
              <a:rPr lang="it-IT" sz="1600" dirty="0">
                <a:effectLst/>
              </a:rPr>
              <a:t>- Costo/finanziamento totale Progetto: 155.208.808,81 € </a:t>
            </a:r>
          </a:p>
          <a:p>
            <a:r>
              <a:rPr lang="it-IT" sz="1600" dirty="0">
                <a:effectLst/>
              </a:rPr>
              <a:t>- Costo/finanziamento CNR: 114.039.139,97 € </a:t>
            </a:r>
          </a:p>
          <a:p>
            <a:r>
              <a:rPr lang="it-IT" sz="1600" dirty="0">
                <a:effectLst/>
              </a:rPr>
              <a:t>- Istituti CNR coinvolti: 13 Istituti/24 Unità Operative (in 3 Dipartimenti DSSTTA (8), DISBA (4) e DIITET (1))</a:t>
            </a:r>
          </a:p>
          <a:p>
            <a:r>
              <a:rPr lang="it-IT" sz="1600" dirty="0">
                <a:effectLst/>
              </a:rPr>
              <a:t>- N. personale TD CNR reclutato sul progetto: 144 </a:t>
            </a:r>
          </a:p>
          <a:p>
            <a:r>
              <a:rPr lang="it-IT" sz="1600" dirty="0">
                <a:effectLst/>
              </a:rPr>
              <a:t>- N. personale TI CNR attualmente coinvolto ma non rendicontabile sul progetto: </a:t>
            </a:r>
            <a:r>
              <a:rPr lang="it-IT" sz="1600" dirty="0"/>
              <a:t>&gt; 3</a:t>
            </a:r>
            <a:r>
              <a:rPr lang="it-IT" sz="1600" dirty="0">
                <a:effectLst/>
              </a:rPr>
              <a:t>00 </a:t>
            </a:r>
            <a:endParaRPr lang="it-IT" sz="1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816418-E97D-97FE-D35C-0EBB76D3C0AB}"/>
              </a:ext>
            </a:extLst>
          </p:cNvPr>
          <p:cNvSpPr txBox="1"/>
          <p:nvPr/>
        </p:nvSpPr>
        <p:spPr>
          <a:xfrm>
            <a:off x="168165" y="1806349"/>
            <a:ext cx="11140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/>
              <a:t>IR0000025 - MEET - Monitoring </a:t>
            </a:r>
            <a:r>
              <a:rPr lang="it-IT" sz="1600" b="1" dirty="0" err="1"/>
              <a:t>Earth's</a:t>
            </a:r>
            <a:r>
              <a:rPr lang="it-IT" sz="1600" b="1" dirty="0"/>
              <a:t> </a:t>
            </a:r>
            <a:r>
              <a:rPr lang="it-IT" sz="1600" b="1" dirty="0" err="1"/>
              <a:t>Evolution</a:t>
            </a:r>
            <a:r>
              <a:rPr lang="it-IT" sz="1600" b="1" dirty="0"/>
              <a:t> and </a:t>
            </a:r>
            <a:r>
              <a:rPr lang="it-IT" sz="1600" b="1" dirty="0" err="1"/>
              <a:t>Tectonics</a:t>
            </a:r>
            <a:endParaRPr lang="it-IT" sz="1600" b="1" dirty="0"/>
          </a:p>
          <a:p>
            <a:r>
              <a:rPr lang="it-IT" sz="1600" dirty="0">
                <a:effectLst/>
              </a:rPr>
              <a:t>- Costo/finanziamento totale Progetto: 43.000.000,00 € </a:t>
            </a:r>
          </a:p>
          <a:p>
            <a:r>
              <a:rPr lang="it-IT" sz="1600" dirty="0">
                <a:effectLst/>
              </a:rPr>
              <a:t>- Costo/finanziamento CNR: 1.161.000,91 € </a:t>
            </a:r>
          </a:p>
          <a:p>
            <a:r>
              <a:rPr lang="it-IT" sz="1600" dirty="0">
                <a:effectLst/>
              </a:rPr>
              <a:t>- Istituti CNR coinvolti: </a:t>
            </a:r>
            <a:r>
              <a:rPr lang="it-IT" sz="1600" dirty="0"/>
              <a:t>2</a:t>
            </a:r>
            <a:r>
              <a:rPr lang="it-IT" sz="1600" dirty="0">
                <a:effectLst/>
              </a:rPr>
              <a:t> Istituti </a:t>
            </a:r>
          </a:p>
          <a:p>
            <a:r>
              <a:rPr lang="it-IT" sz="1600" dirty="0">
                <a:effectLst/>
              </a:rPr>
              <a:t>- N. personale TD CNR reclutato sul progetto: 2 </a:t>
            </a:r>
          </a:p>
          <a:p>
            <a:r>
              <a:rPr lang="it-IT" sz="1600" dirty="0">
                <a:effectLst/>
              </a:rPr>
              <a:t>- N. personale TI CNR attualmente coinvolto ma non rendicontabile sul progetto: 22</a:t>
            </a:r>
            <a:endParaRPr lang="it-IT" sz="16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24715FF-5CFE-3418-C22A-1F6417B6B68C}"/>
              </a:ext>
            </a:extLst>
          </p:cNvPr>
          <p:cNvSpPr txBox="1"/>
          <p:nvPr/>
        </p:nvSpPr>
        <p:spPr>
          <a:xfrm>
            <a:off x="168165" y="3582612"/>
            <a:ext cx="11140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/>
              <a:t>IR0000037 - </a:t>
            </a:r>
            <a:r>
              <a:rPr lang="it-IT" sz="1600" b="1" dirty="0" err="1"/>
              <a:t>GeoSciences</a:t>
            </a:r>
            <a:r>
              <a:rPr lang="it-IT" sz="1600" b="1" dirty="0"/>
              <a:t>: un’infrastruttura di ricerca per la Rete Italiana dei Servizi Geologici</a:t>
            </a:r>
          </a:p>
          <a:p>
            <a:r>
              <a:rPr lang="it-IT" sz="1600" dirty="0">
                <a:effectLst/>
              </a:rPr>
              <a:t>- Costo/finanziamento totale Progetto: 16.671.860,38  € </a:t>
            </a:r>
          </a:p>
          <a:p>
            <a:r>
              <a:rPr lang="it-IT" sz="1600" dirty="0">
                <a:effectLst/>
              </a:rPr>
              <a:t>- Costo/finanziamento CNR: 1.600.827,00  € </a:t>
            </a:r>
          </a:p>
          <a:p>
            <a:r>
              <a:rPr lang="it-IT" sz="1600" dirty="0">
                <a:effectLst/>
              </a:rPr>
              <a:t>- Istituti CNR coinvolti: </a:t>
            </a:r>
            <a:r>
              <a:rPr lang="it-IT" sz="1600" dirty="0"/>
              <a:t>2</a:t>
            </a:r>
            <a:r>
              <a:rPr lang="it-IT" sz="1600" dirty="0">
                <a:effectLst/>
              </a:rPr>
              <a:t> Istituti</a:t>
            </a:r>
          </a:p>
          <a:p>
            <a:r>
              <a:rPr lang="it-IT" sz="1600" dirty="0">
                <a:effectLst/>
              </a:rPr>
              <a:t>- N. personale TD CNR reclutato sul progetto: 2 </a:t>
            </a:r>
          </a:p>
          <a:p>
            <a:r>
              <a:rPr lang="it-IT" sz="1600" dirty="0">
                <a:effectLst/>
              </a:rPr>
              <a:t>- N. personale TI CNR attualmente coinvolto ma non rendicontabile sul progetto: </a:t>
            </a:r>
            <a:r>
              <a:rPr lang="it-IT" sz="1600" dirty="0"/>
              <a:t>9</a:t>
            </a:r>
            <a:endParaRPr lang="it-IT" sz="1600" dirty="0">
              <a:effectLst/>
            </a:endParaRPr>
          </a:p>
          <a:p>
            <a:endParaRPr lang="it-IT" sz="16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C5932EE-1820-20B9-0DB2-F4B6440FF39E}"/>
              </a:ext>
            </a:extLst>
          </p:cNvPr>
          <p:cNvSpPr txBox="1"/>
          <p:nvPr/>
        </p:nvSpPr>
        <p:spPr>
          <a:xfrm>
            <a:off x="168165" y="5207857"/>
            <a:ext cx="111409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/>
              <a:t>IR000035</a:t>
            </a:r>
            <a:r>
              <a:rPr lang="it-IT" sz="2400" dirty="0"/>
              <a:t> - </a:t>
            </a:r>
            <a:r>
              <a:rPr lang="it-IT" sz="1600" b="1" dirty="0"/>
              <a:t>EMBRC UP - EMBRC </a:t>
            </a:r>
            <a:r>
              <a:rPr lang="it-IT" sz="1600" b="1" dirty="0" err="1"/>
              <a:t>Unlocking</a:t>
            </a:r>
            <a:r>
              <a:rPr lang="it-IT" sz="1600" b="1" dirty="0"/>
              <a:t> the </a:t>
            </a:r>
            <a:r>
              <a:rPr lang="it-IT" sz="1600" b="1" dirty="0" err="1"/>
              <a:t>Potential</a:t>
            </a:r>
            <a:r>
              <a:rPr lang="it-IT" sz="1600" b="1" dirty="0"/>
              <a:t> for Health and Food from the </a:t>
            </a:r>
            <a:r>
              <a:rPr lang="it-IT" sz="1600" b="1" dirty="0" err="1"/>
              <a:t>seas</a:t>
            </a:r>
            <a:r>
              <a:rPr lang="it-IT" sz="1600" b="1" dirty="0"/>
              <a:t> </a:t>
            </a:r>
          </a:p>
          <a:p>
            <a:r>
              <a:rPr lang="it-IT" sz="1600" dirty="0"/>
              <a:t>- Costo/finanziamento totale Progetto: 20.495.193,76 € </a:t>
            </a:r>
          </a:p>
          <a:p>
            <a:r>
              <a:rPr lang="it-IT" sz="1600" dirty="0"/>
              <a:t>- Costo/finanziamento CNR: 774.236,15 € </a:t>
            </a:r>
          </a:p>
          <a:p>
            <a:r>
              <a:rPr lang="it-IT" sz="1600" dirty="0"/>
              <a:t>- Istituti CNR coinvolti: 4 Istituti</a:t>
            </a:r>
          </a:p>
          <a:p>
            <a:r>
              <a:rPr lang="it-IT" sz="1600" dirty="0"/>
              <a:t>- N. personale TD CNR reclutato sul progetto: 1 </a:t>
            </a:r>
          </a:p>
          <a:p>
            <a:r>
              <a:rPr lang="it-IT" sz="1600" dirty="0"/>
              <a:t>- N. personale TI CNR attualmente coinvolto ma non rendicontabile sul progetto: 22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2265FB-E788-9BB3-DE5D-C7814CCAC6FD}"/>
              </a:ext>
            </a:extLst>
          </p:cNvPr>
          <p:cNvSpPr txBox="1"/>
          <p:nvPr/>
        </p:nvSpPr>
        <p:spPr>
          <a:xfrm>
            <a:off x="7304690" y="6519446"/>
            <a:ext cx="626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Gelsomina Pappalardo, CNR-IMAA</a:t>
            </a:r>
          </a:p>
        </p:txBody>
      </p:sp>
    </p:spTree>
    <p:extLst>
      <p:ext uri="{BB962C8B-B14F-4D97-AF65-F5344CB8AC3E}">
        <p14:creationId xmlns:p14="http://schemas.microsoft.com/office/powerpoint/2010/main" val="10283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EA298A-0130-2B89-2D73-15B258754346}"/>
              </a:ext>
            </a:extLst>
          </p:cNvPr>
          <p:cNvSpPr txBox="1"/>
          <p:nvPr/>
        </p:nvSpPr>
        <p:spPr>
          <a:xfrm>
            <a:off x="2199699" y="0"/>
            <a:ext cx="903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+mn-lt"/>
                <a:ea typeface="+mn-ea"/>
                <a:cs typeface="+mn-cs"/>
              </a:rPr>
              <a:t>Ambiti tematici e produzione scientifica</a:t>
            </a:r>
            <a:endParaRPr lang="it-IT" sz="36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7E15F7-0F67-7CF8-E922-6C3510671E87}"/>
              </a:ext>
            </a:extLst>
          </p:cNvPr>
          <p:cNvSpPr txBox="1"/>
          <p:nvPr/>
        </p:nvSpPr>
        <p:spPr>
          <a:xfrm>
            <a:off x="-1" y="3429000"/>
            <a:ext cx="83166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r>
              <a:rPr lang="it-IT" sz="2000" b="1" dirty="0"/>
              <a:t>ITINERIS : </a:t>
            </a:r>
            <a:r>
              <a:rPr lang="it-IT" sz="2000" dirty="0"/>
              <a:t>272 Pubblicazioni in rivista con almeno 1 autore CNR, di cui 186 con la partecipazione di almeno 1 TD/Dottorando</a:t>
            </a:r>
          </a:p>
          <a:p>
            <a:pPr marL="0" indent="0">
              <a:buNone/>
            </a:pPr>
            <a:r>
              <a:rPr lang="it-IT" sz="2000" dirty="0"/>
              <a:t>Ulteriori 290 prodotti della ricerca: dataset, abstract, poster, presentazioni, di cui 260 che coinvolgono almeno 1TD/Dottorando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b="1" dirty="0"/>
              <a:t>MEET: </a:t>
            </a:r>
            <a:r>
              <a:rPr lang="it-IT" sz="2000" dirty="0"/>
              <a:t>23 pubblicazioni, di cui 2 con almeno 1 TD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b="1" dirty="0" err="1"/>
              <a:t>GeoScience</a:t>
            </a:r>
            <a:r>
              <a:rPr lang="it-IT" sz="2000" b="1" dirty="0"/>
              <a:t> IR: </a:t>
            </a:r>
            <a:r>
              <a:rPr lang="it-IT" sz="2000" dirty="0"/>
              <a:t>7 pubblicazioni, di cui 7 con almeno 1TD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b="1" dirty="0"/>
              <a:t>EMBRC-UP: </a:t>
            </a:r>
            <a:r>
              <a:rPr lang="it-IT" sz="2000" dirty="0"/>
              <a:t>13 pubblicazioni, di cui 1 con almeno 1 TD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E923BF3-6955-D916-2B3A-EA396AA297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5" r="16667" b="37739"/>
          <a:stretch/>
        </p:blipFill>
        <p:spPr>
          <a:xfrm>
            <a:off x="3185205" y="805342"/>
            <a:ext cx="5131482" cy="255784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56B0BAC9-39C5-B104-70F0-685546990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775715"/>
              </p:ext>
            </p:extLst>
          </p:nvPr>
        </p:nvGraphicFramePr>
        <p:xfrm>
          <a:off x="8451437" y="510066"/>
          <a:ext cx="3533461" cy="3887747"/>
        </p:xfrm>
        <a:graphic>
          <a:graphicData uri="http://schemas.openxmlformats.org/drawingml/2006/table">
            <a:tbl>
              <a:tblPr/>
              <a:tblGrid>
                <a:gridCol w="829134">
                  <a:extLst>
                    <a:ext uri="{9D8B030D-6E8A-4147-A177-3AD203B41FA5}">
                      <a16:colId xmlns:a16="http://schemas.microsoft.com/office/drawing/2014/main" val="3746547613"/>
                    </a:ext>
                  </a:extLst>
                </a:gridCol>
                <a:gridCol w="2704327">
                  <a:extLst>
                    <a:ext uri="{9D8B030D-6E8A-4147-A177-3AD203B41FA5}">
                      <a16:colId xmlns:a16="http://schemas.microsoft.com/office/drawing/2014/main" val="1111192793"/>
                    </a:ext>
                  </a:extLst>
                </a:gridCol>
              </a:tblGrid>
              <a:tr h="22526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Life Sciences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LS1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Molecules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of Life: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Biological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Mechanisms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,…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917409"/>
                  </a:ext>
                </a:extLst>
              </a:tr>
              <a:tr h="225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LS2 Integrative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: from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Genomes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to Systems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257311"/>
                  </a:ext>
                </a:extLst>
              </a:tr>
              <a:tr h="225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LS8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Environmental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Ecology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Evolution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416008"/>
                  </a:ext>
                </a:extLst>
              </a:tr>
              <a:tr h="225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LS9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Biotechnology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Biosystems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Engineering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518554"/>
                  </a:ext>
                </a:extLst>
              </a:tr>
              <a:tr h="22526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Physical</a:t>
                      </a:r>
                      <a:r>
                        <a:rPr lang="it-IT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Sciences and </a:t>
                      </a:r>
                      <a:r>
                        <a:rPr lang="it-IT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Engineeering</a:t>
                      </a: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PE1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Mathematics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82282"/>
                  </a:ext>
                </a:extLst>
              </a:tr>
              <a:tr h="225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PE4 Physical and Analytical Chemical Sciences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331137"/>
                  </a:ext>
                </a:extLst>
              </a:tr>
              <a:tr h="225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Synthetic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Chemistry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Materials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0149"/>
                  </a:ext>
                </a:extLst>
              </a:tr>
              <a:tr h="225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PE6 Computer Science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Informatics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114931"/>
                  </a:ext>
                </a:extLst>
              </a:tr>
              <a:tr h="225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PE7 Systems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Communication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Engineering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59426"/>
                  </a:ext>
                </a:extLst>
              </a:tr>
              <a:tr h="225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PE10 Earth System Science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05511"/>
                  </a:ext>
                </a:extLst>
              </a:tr>
              <a:tr h="2252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Social Sciences and </a:t>
                      </a:r>
                      <a:r>
                        <a:rPr lang="it-IT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Humanities</a:t>
                      </a: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SH1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Individuals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Markets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Organisations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773913"/>
                  </a:ext>
                </a:extLst>
              </a:tr>
              <a:tr h="225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SH3 The Social World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Interactions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910968"/>
                  </a:ext>
                </a:extLst>
              </a:tr>
              <a:tr h="225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SH6 The Study of the Human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Past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0255"/>
                  </a:ext>
                </a:extLst>
              </a:tr>
            </a:tbl>
          </a:graphicData>
        </a:graphic>
      </p:graphicFrame>
      <p:grpSp>
        <p:nvGrpSpPr>
          <p:cNvPr id="12" name="Gruppo 11">
            <a:extLst>
              <a:ext uri="{FF2B5EF4-FFF2-40B4-BE49-F238E27FC236}">
                <a16:creationId xmlns:a16="http://schemas.microsoft.com/office/drawing/2014/main" id="{33781328-26FA-5B7F-9AE1-E1CA2708A9B5}"/>
              </a:ext>
            </a:extLst>
          </p:cNvPr>
          <p:cNvGrpSpPr/>
          <p:nvPr/>
        </p:nvGrpSpPr>
        <p:grpSpPr>
          <a:xfrm>
            <a:off x="289995" y="822758"/>
            <a:ext cx="2760460" cy="2540428"/>
            <a:chOff x="289995" y="315983"/>
            <a:chExt cx="2760460" cy="2540428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F3F915F1-CA92-1F58-CC8C-B596D1270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686" r="16728"/>
            <a:stretch/>
          </p:blipFill>
          <p:spPr>
            <a:xfrm>
              <a:off x="289995" y="315983"/>
              <a:ext cx="2760460" cy="25404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AED0C7F-E592-1A6F-35D1-C576406D463F}"/>
                </a:ext>
              </a:extLst>
            </p:cNvPr>
            <p:cNvSpPr txBox="1"/>
            <p:nvPr/>
          </p:nvSpPr>
          <p:spPr>
            <a:xfrm>
              <a:off x="1453874" y="801188"/>
              <a:ext cx="39786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dirty="0">
                  <a:solidFill>
                    <a:schemeClr val="bg1"/>
                  </a:solidFill>
                </a:rPr>
                <a:t>SH,4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66F54C-851E-071D-6533-767888A6AE34}"/>
              </a:ext>
            </a:extLst>
          </p:cNvPr>
          <p:cNvSpPr txBox="1"/>
          <p:nvPr/>
        </p:nvSpPr>
        <p:spPr>
          <a:xfrm>
            <a:off x="7304690" y="6519446"/>
            <a:ext cx="626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Gelsomina Pappalardo, CNR-IMAA</a:t>
            </a:r>
          </a:p>
        </p:txBody>
      </p:sp>
    </p:spTree>
    <p:extLst>
      <p:ext uri="{BB962C8B-B14F-4D97-AF65-F5344CB8AC3E}">
        <p14:creationId xmlns:p14="http://schemas.microsoft.com/office/powerpoint/2010/main" val="198360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9368DA-5B70-5D43-3950-A110FAEE65E2}"/>
              </a:ext>
            </a:extLst>
          </p:cNvPr>
          <p:cNvSpPr txBox="1"/>
          <p:nvPr/>
        </p:nvSpPr>
        <p:spPr>
          <a:xfrm>
            <a:off x="0" y="40887"/>
            <a:ext cx="3615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Capacità scientifica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344BCB-BE77-5627-BA1E-86D296F969AD}"/>
              </a:ext>
            </a:extLst>
          </p:cNvPr>
          <p:cNvSpPr txBox="1"/>
          <p:nvPr/>
        </p:nvSpPr>
        <p:spPr>
          <a:xfrm>
            <a:off x="10509" y="439270"/>
            <a:ext cx="11950263" cy="293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Consolidamento </a:t>
            </a:r>
            <a:r>
              <a:rPr lang="it-IT" kern="100" dirty="0">
                <a:ea typeface="Aptos" panose="020B0004020202020204" pitchFamily="34" charset="0"/>
                <a:cs typeface="Calibri" panose="020F0502020204030204" pitchFamily="34" charset="0"/>
              </a:rPr>
              <a:t>nell’</a:t>
            </a:r>
            <a:r>
              <a:rPr lang="it-IT" sz="18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ecosistema delle IR europee.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Rafforzamento della partecipazione a  </a:t>
            </a:r>
            <a:r>
              <a:rPr lang="it-IT" sz="1800" u="sng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iniziative paneuropee</a:t>
            </a:r>
            <a:r>
              <a:rPr lang="it-IT" sz="18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 (ENVRIFAIR, EOSC, </a:t>
            </a:r>
            <a:r>
              <a:rPr lang="it-IT" sz="1800" kern="100">
                <a:effectLst/>
                <a:ea typeface="Aptos" panose="020B0004020202020204" pitchFamily="34" charset="0"/>
                <a:cs typeface="Calibri" panose="020F0502020204030204" pitchFamily="34" charset="0"/>
              </a:rPr>
              <a:t>contributo al </a:t>
            </a:r>
            <a:r>
              <a:rPr lang="it-IT" sz="18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nodo italiano in EOSC); </a:t>
            </a:r>
            <a:r>
              <a:rPr lang="it-IT" sz="1800" u="sng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HEU</a:t>
            </a:r>
            <a:r>
              <a:rPr lang="it-IT" sz="18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 (Pillar 1, Missioni, Partnership, Cluster); </a:t>
            </a:r>
            <a:r>
              <a:rPr lang="it-IT" sz="1800" u="sng" kern="100" dirty="0" err="1">
                <a:effectLst/>
                <a:ea typeface="Aptos" panose="020B0004020202020204" pitchFamily="34" charset="0"/>
                <a:cs typeface="Calibri" panose="020F0502020204030204" pitchFamily="34" charset="0"/>
              </a:rPr>
              <a:t>Copernicus</a:t>
            </a:r>
            <a:r>
              <a:rPr lang="it-IT" sz="18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 (CAMS, C3S e CMS); </a:t>
            </a:r>
            <a:r>
              <a:rPr lang="it-IT" sz="1800" u="sng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Iniziative della Commissione Europea</a:t>
            </a:r>
            <a:r>
              <a:rPr lang="it-IT" sz="18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: ad es. </a:t>
            </a:r>
            <a:r>
              <a:rPr lang="it-IT" sz="1800" kern="100" dirty="0" err="1">
                <a:effectLst/>
                <a:ea typeface="Aptos" panose="020B0004020202020204" pitchFamily="34" charset="0"/>
                <a:cs typeface="Calibri" panose="020F0502020204030204" pitchFamily="34" charset="0"/>
              </a:rPr>
              <a:t>Destination</a:t>
            </a:r>
            <a:r>
              <a:rPr lang="it-IT" sz="18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 Earth e Digital Twin Ocean.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kern="100" dirty="0">
                <a:ea typeface="Aptos" panose="020B0004020202020204" pitchFamily="34" charset="0"/>
                <a:cs typeface="Calibri" panose="020F0502020204030204" pitchFamily="34" charset="0"/>
              </a:rPr>
              <a:t>Principali collaborazioni: </a:t>
            </a:r>
            <a:r>
              <a:rPr lang="it-IT" sz="1800" u="sng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Agenzie spaziali</a:t>
            </a:r>
            <a:r>
              <a:rPr lang="it-IT" sz="18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: ASI, ESA, EUMETSAT, NASA, JAXA; ECMWF; </a:t>
            </a:r>
            <a:r>
              <a:rPr lang="it-IT" sz="1800" u="sng" kern="100" dirty="0" err="1">
                <a:effectLst/>
                <a:ea typeface="Aptos" panose="020B0004020202020204" pitchFamily="34" charset="0"/>
                <a:cs typeface="Calibri" panose="020F0502020204030204" pitchFamily="34" charset="0"/>
              </a:rPr>
              <a:t>Org</a:t>
            </a:r>
            <a:r>
              <a:rPr lang="it-IT" sz="1800" u="sng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. Int</a:t>
            </a:r>
            <a:r>
              <a:rPr lang="it-IT" sz="18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. WMO, WCRP, GEO, GAW, GCOS, GOOS, GSO, FAO, Belmont Forum,...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Sistemi software open source </a:t>
            </a:r>
            <a:r>
              <a:rPr lang="it-IT" kern="100" dirty="0">
                <a:cs typeface="Calibri" panose="020F0502020204030204" pitchFamily="34" charset="0"/>
              </a:rPr>
              <a:t>per garantire la massima trasparenza, flessibilità, interoperabilità e sostenibilità nel tempo, oltre alla continua evoluzione basata sulle esigenze della comunità. </a:t>
            </a:r>
            <a:endParaRPr lang="it-IT" sz="1800" kern="100" dirty="0">
              <a:effectLst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3989334-F5D4-2282-F8AC-760C28432DAE}"/>
              </a:ext>
            </a:extLst>
          </p:cNvPr>
          <p:cNvSpPr txBox="1"/>
          <p:nvPr/>
        </p:nvSpPr>
        <p:spPr>
          <a:xfrm>
            <a:off x="-52554" y="3391869"/>
            <a:ext cx="580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Impatto economico e sociale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E331355-9E76-62FF-5A31-DC679F9684B7}"/>
              </a:ext>
            </a:extLst>
          </p:cNvPr>
          <p:cNvSpPr txBox="1"/>
          <p:nvPr/>
        </p:nvSpPr>
        <p:spPr>
          <a:xfrm>
            <a:off x="-52553" y="3745372"/>
            <a:ext cx="12076386" cy="230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kern="100" dirty="0">
                <a:cs typeface="Calibri" panose="020F0502020204030204" pitchFamily="34" charset="0"/>
              </a:rPr>
              <a:t>Principali utenti: Comunità scientifica; Ministeri, agenzie governative, regioni, province e comuni, in particolare per il monitoraggio e la pianificazione territoriale e ambientale; </a:t>
            </a:r>
            <a:r>
              <a:rPr lang="it-IT" kern="100" dirty="0" err="1">
                <a:cs typeface="Calibri" panose="020F0502020204030204" pitchFamily="34" charset="0"/>
              </a:rPr>
              <a:t>Org</a:t>
            </a:r>
            <a:r>
              <a:rPr lang="it-IT" kern="100" dirty="0">
                <a:cs typeface="Calibri" panose="020F0502020204030204" pitchFamily="34" charset="0"/>
              </a:rPr>
              <a:t>. Internazionali; società civile; Grandi Imprese; PMI e startup.</a:t>
            </a:r>
          </a:p>
          <a:p>
            <a:pPr algn="just">
              <a:lnSpc>
                <a:spcPct val="115000"/>
              </a:lnSpc>
            </a:pPr>
            <a:r>
              <a:rPr lang="it-IT" kern="100" dirty="0">
                <a:cs typeface="Calibri" panose="020F0502020204030204" pitchFamily="34" charset="0"/>
              </a:rPr>
              <a:t>- Collaborazione e supporto alle organizzazioni e decisori politici impegnati nella definizione di politiche ambientali, energetiche e territoriali.</a:t>
            </a:r>
          </a:p>
          <a:p>
            <a:pPr lvl="0" algn="just">
              <a:lnSpc>
                <a:spcPct val="115000"/>
              </a:lnSpc>
            </a:pPr>
            <a:r>
              <a:rPr lang="it-IT" kern="100" dirty="0">
                <a:cs typeface="Calibri" panose="020F0502020204030204" pitchFamily="34" charset="0"/>
              </a:rPr>
              <a:t>- Industria aerospaziale, compagnie assicurative, energie rinnovabili e green energy, blue economy, settore alimentare e farmaceutico, smart farming, agritech.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9812050-60FB-E202-CCB9-F2ED3BBE977F}"/>
              </a:ext>
            </a:extLst>
          </p:cNvPr>
          <p:cNvSpPr txBox="1"/>
          <p:nvPr/>
        </p:nvSpPr>
        <p:spPr>
          <a:xfrm>
            <a:off x="-52554" y="6016687"/>
            <a:ext cx="120763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400" b="1" dirty="0"/>
              <a:t>Fabbisogno di personale Ricercatori/Gestionali</a:t>
            </a:r>
            <a:r>
              <a:rPr lang="it-IT" dirty="0"/>
              <a:t>:  9 RIC + 9 TECN nel breve e medio periodo (3/5 anni) e 15 RIC +15 TECN a lungo termine (10 anni)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9CE45A-933C-6F53-49B7-8E3E917BC646}"/>
              </a:ext>
            </a:extLst>
          </p:cNvPr>
          <p:cNvSpPr txBox="1"/>
          <p:nvPr/>
        </p:nvSpPr>
        <p:spPr>
          <a:xfrm>
            <a:off x="7304690" y="6519446"/>
            <a:ext cx="626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Gelsomina Pappalardo, CNR-IMAA</a:t>
            </a:r>
          </a:p>
        </p:txBody>
      </p:sp>
    </p:spTree>
    <p:extLst>
      <p:ext uri="{BB962C8B-B14F-4D97-AF65-F5344CB8AC3E}">
        <p14:creationId xmlns:p14="http://schemas.microsoft.com/office/powerpoint/2010/main" val="353420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518C1F-F477-C624-3DB6-6C1A3BF270DB}"/>
              </a:ext>
            </a:extLst>
          </p:cNvPr>
          <p:cNvSpPr txBox="1"/>
          <p:nvPr/>
        </p:nvSpPr>
        <p:spPr>
          <a:xfrm>
            <a:off x="136634" y="151179"/>
            <a:ext cx="1191873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effectLst/>
                <a:cs typeface="Calibri" panose="020F0502020204030204" pitchFamily="34" charset="0"/>
              </a:rPr>
              <a:t>ITINERIS non è solo un </a:t>
            </a:r>
            <a:r>
              <a:rPr lang="it-IT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aggregatore</a:t>
            </a:r>
            <a:r>
              <a:rPr lang="it-IT" sz="2000" dirty="0">
                <a:effectLst/>
                <a:cs typeface="Calibri" panose="020F0502020204030204" pitchFamily="34" charset="0"/>
              </a:rPr>
              <a:t> ma anche un </a:t>
            </a:r>
            <a:r>
              <a:rPr lang="it-IT" sz="2000" b="1" dirty="0">
                <a:effectLst/>
                <a:cs typeface="Calibri" panose="020F0502020204030204" pitchFamily="34" charset="0"/>
              </a:rPr>
              <a:t>attrattore</a:t>
            </a:r>
          </a:p>
          <a:p>
            <a:endParaRPr lang="it-IT" sz="2000" dirty="0">
              <a:effectLst/>
              <a:cs typeface="Calibri" panose="020F0502020204030204" pitchFamily="34" charset="0"/>
            </a:endParaRPr>
          </a:p>
          <a:p>
            <a:r>
              <a:rPr lang="it-IT" sz="2000" dirty="0">
                <a:cs typeface="Calibri" panose="020F0502020204030204" pitchFamily="34" charset="0"/>
              </a:rPr>
              <a:t>Adotta un </a:t>
            </a:r>
            <a:r>
              <a:rPr lang="it-IT" sz="2000" b="1" dirty="0">
                <a:cs typeface="Calibri" panose="020F0502020204030204" pitchFamily="34" charset="0"/>
              </a:rPr>
              <a:t>modello inclusivo  </a:t>
            </a:r>
            <a:r>
              <a:rPr lang="it-IT" sz="2000" dirty="0">
                <a:cs typeface="Calibri" panose="020F0502020204030204" pitchFamily="34" charset="0"/>
              </a:rPr>
              <a:t>Open Science a servizio dell’intera comunità scientifica del settore, non solo per le IR.</a:t>
            </a:r>
          </a:p>
          <a:p>
            <a:endParaRPr lang="it-IT" sz="2000" dirty="0">
              <a:cs typeface="Calibri" panose="020F0502020204030204" pitchFamily="34" charset="0"/>
            </a:endParaRPr>
          </a:p>
          <a:p>
            <a:r>
              <a:rPr lang="it-IT" sz="2000" dirty="0">
                <a:cs typeface="Calibri" panose="020F0502020204030204" pitchFamily="34" charset="0"/>
              </a:rPr>
              <a:t>Collaborazioni già molto attive con CN_NBFC, CN_AGRITECH, CN_HPC, EI_Tech4You, con la IR EMM, e altre sono attualmente in fase di discussione.</a:t>
            </a:r>
          </a:p>
          <a:p>
            <a:endParaRPr lang="it-IT" sz="2000" dirty="0">
              <a:effectLst/>
              <a:cs typeface="Calibri" panose="020F0502020204030204" pitchFamily="34" charset="0"/>
            </a:endParaRPr>
          </a:p>
          <a:p>
            <a:r>
              <a:rPr lang="it-IT" sz="2000" dirty="0">
                <a:effectLst/>
                <a:cs typeface="Calibri" panose="020F0502020204030204" pitchFamily="34" charset="0"/>
              </a:rPr>
              <a:t>Le prospettive future al termine del progetto PNRR prevedono il </a:t>
            </a:r>
            <a:r>
              <a:rPr lang="it-IT" sz="2000" b="1" dirty="0">
                <a:effectLst/>
                <a:cs typeface="Calibri" panose="020F0502020204030204" pitchFamily="34" charset="0"/>
              </a:rPr>
              <a:t>consolidamento dell’ITINERIS HUB come nuova IR nazionale</a:t>
            </a:r>
            <a:r>
              <a:rPr lang="it-IT" sz="2000" dirty="0">
                <a:effectLst/>
                <a:cs typeface="Calibri" panose="020F0502020204030204" pitchFamily="34" charset="0"/>
              </a:rPr>
              <a:t>.</a:t>
            </a:r>
          </a:p>
          <a:p>
            <a:endParaRPr lang="it-IT" sz="2000" dirty="0">
              <a:effectLst/>
              <a:cs typeface="Calibri" panose="020F0502020204030204" pitchFamily="34" charset="0"/>
            </a:endParaRPr>
          </a:p>
          <a:p>
            <a:r>
              <a:rPr lang="it-IT" sz="2000" dirty="0">
                <a:cs typeface="Calibri" panose="020F0502020204030204" pitchFamily="34" charset="0"/>
              </a:rPr>
              <a:t>ITINERIS HUB rappresenta una opportunità per rinsaldare il ruolo di primo piano del CNR nel coordinamento della ricerca ambientale in Italia e rafforzare la visibilità dell’Ente a livello internazionale.</a:t>
            </a:r>
          </a:p>
          <a:p>
            <a:endParaRPr lang="it-IT" sz="2000" dirty="0">
              <a:cs typeface="Calibri" panose="020F0502020204030204" pitchFamily="34" charset="0"/>
            </a:endParaRPr>
          </a:p>
          <a:p>
            <a:r>
              <a:rPr lang="it-IT" sz="2000" dirty="0">
                <a:cs typeface="Calibri" panose="020F0502020204030204" pitchFamily="34" charset="0"/>
              </a:rPr>
              <a:t>Un </a:t>
            </a:r>
            <a:r>
              <a:rPr lang="it-IT" sz="2000" b="1" dirty="0">
                <a:cs typeface="Calibri" panose="020F0502020204030204" pitchFamily="34" charset="0"/>
              </a:rPr>
              <a:t>modello di riferimento anche per gli altri settori scientifici </a:t>
            </a:r>
            <a:r>
              <a:rPr lang="it-IT" sz="2000" dirty="0">
                <a:cs typeface="Calibri" panose="020F0502020204030204" pitchFamily="34" charset="0"/>
              </a:rPr>
              <a:t>(H&amp;F, SCI, PSE,  ENE, ..)</a:t>
            </a:r>
          </a:p>
          <a:p>
            <a:endParaRPr lang="it-IT" sz="2000" dirty="0">
              <a:effectLst/>
              <a:cs typeface="Calibri" panose="020F0502020204030204" pitchFamily="34" charset="0"/>
            </a:endParaRPr>
          </a:p>
          <a:p>
            <a:r>
              <a:rPr lang="it-IT" sz="2000" b="1" dirty="0">
                <a:effectLst/>
                <a:cs typeface="Calibri" panose="020F0502020204030204" pitchFamily="34" charset="0"/>
              </a:rPr>
              <a:t>Punti importanti da considerare:</a:t>
            </a:r>
          </a:p>
          <a:p>
            <a:r>
              <a:rPr lang="it-IT" sz="2000" dirty="0">
                <a:effectLst/>
                <a:cs typeface="Calibri" panose="020F0502020204030204" pitchFamily="34" charset="0"/>
              </a:rPr>
              <a:t>- La sostenibilità di ITINERIS HUB non esaurisce la necessità di risorse a supporto dei nodi nazionali delle IR che partecipano alla rete tematica ITINERIS e di cui il CNR è capofila o partecipante</a:t>
            </a:r>
          </a:p>
          <a:p>
            <a:endParaRPr lang="it-IT" sz="2000" dirty="0">
              <a:cs typeface="Calibri" panose="020F0502020204030204" pitchFamily="34" charset="0"/>
            </a:endParaRPr>
          </a:p>
          <a:p>
            <a:r>
              <a:rPr lang="it-IT" sz="2000" dirty="0">
                <a:effectLst/>
                <a:cs typeface="Calibri" panose="020F0502020204030204" pitchFamily="34" charset="0"/>
              </a:rPr>
              <a:t>- ITINERIS e le IR in generale necessitano anche di personale Tecnico (CTER) </a:t>
            </a:r>
            <a:endParaRPr lang="it-IT" sz="20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DECDE0-94F5-A2D2-96FB-D7A84784A59B}"/>
              </a:ext>
            </a:extLst>
          </p:cNvPr>
          <p:cNvSpPr txBox="1"/>
          <p:nvPr/>
        </p:nvSpPr>
        <p:spPr>
          <a:xfrm>
            <a:off x="7304690" y="6519446"/>
            <a:ext cx="626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Gelsomina Pappalardo, CNR-IMAA</a:t>
            </a:r>
          </a:p>
        </p:txBody>
      </p:sp>
    </p:spTree>
    <p:extLst>
      <p:ext uri="{BB962C8B-B14F-4D97-AF65-F5344CB8AC3E}">
        <p14:creationId xmlns:p14="http://schemas.microsoft.com/office/powerpoint/2010/main" val="232362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B7F39E7BF08F4EAADA0C88AEEAE940" ma:contentTypeVersion="4" ma:contentTypeDescription="Creare un nuovo documento." ma:contentTypeScope="" ma:versionID="34e94dcbc811c8749cce4ae79e3b3e94">
  <xsd:schema xmlns:xsd="http://www.w3.org/2001/XMLSchema" xmlns:xs="http://www.w3.org/2001/XMLSchema" xmlns:p="http://schemas.microsoft.com/office/2006/metadata/properties" xmlns:ns2="ffb1c537-bcb0-4162-839b-e1a37c8e79a3" targetNamespace="http://schemas.microsoft.com/office/2006/metadata/properties" ma:root="true" ma:fieldsID="9805894722fc4e84d319edf532444908" ns2:_="">
    <xsd:import namespace="ffb1c537-bcb0-4162-839b-e1a37c8e7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1c537-bcb0-4162-839b-e1a37c8e7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2024D-821B-40E7-8349-B349E5E7378A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ffb1c537-bcb0-4162-839b-e1a37c8e79a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953AF3-C272-49DA-9694-F99EB1FF0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1c537-bcb0-4162-839b-e1a37c8e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1142</Words>
  <Application>Microsoft Office PowerPoint</Application>
  <PresentationFormat>Widescreen</PresentationFormat>
  <Paragraphs>92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Aptos Narrow</vt:lpstr>
      <vt:lpstr>Arial</vt:lpstr>
      <vt:lpstr>Calibri</vt:lpstr>
      <vt:lpstr>Source Sans Pro</vt:lpstr>
      <vt:lpstr>Wingdings</vt:lpstr>
      <vt:lpstr>Tema di Office</vt:lpstr>
      <vt:lpstr>ITINERIS  The Italian integrated environmental research infrastructures system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RAGAZZI</dc:creator>
  <cp:lastModifiedBy>GELSOMINA PAPPALARDO</cp:lastModifiedBy>
  <cp:revision>23</cp:revision>
  <cp:lastPrinted>2025-02-07T18:56:15Z</cp:lastPrinted>
  <dcterms:created xsi:type="dcterms:W3CDTF">2024-12-30T12:13:18Z</dcterms:created>
  <dcterms:modified xsi:type="dcterms:W3CDTF">2025-02-09T18:27:58Z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0x0101002BB7F39E7BF08F4EAADA0C88AEEAE940</vt:lpwstr>
  </property>
</Properties>
</file>