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3" r:id="rId7"/>
    <p:sldId id="264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899"/>
    <a:srgbClr val="FFC000"/>
    <a:srgbClr val="00FDFF"/>
    <a:srgbClr val="9BADFF"/>
    <a:srgbClr val="00B050"/>
    <a:srgbClr val="FFFFFF"/>
    <a:srgbClr val="009193"/>
    <a:srgbClr val="0024C2"/>
    <a:srgbClr val="D883FF"/>
    <a:srgbClr val="36B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1" autoAdjust="0"/>
    <p:restoredTop sz="81156" autoAdjust="0"/>
  </p:normalViewPr>
  <p:slideViewPr>
    <p:cSldViewPr snapToGrid="0">
      <p:cViewPr varScale="1">
        <p:scale>
          <a:sx n="91" d="100"/>
          <a:sy n="91" d="100"/>
        </p:scale>
        <p:origin x="1544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D5216-C46B-E74E-B34E-9DAE5A6E2A3D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89EEF-DFC0-F34C-9F2D-751D1D1DC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8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2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0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4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9711B-FEF2-6F4F-0686-B7E75F0A0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A72B4-370A-9A24-EB7B-157687B3FB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FD7DC1-1339-0A28-74EB-1CF9F4996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5C3F3-0AE9-6CD5-8751-5B0F2C0C1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6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0CDD-128C-50D6-5E4E-BC9F33683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9A598-8C3E-929C-287B-372458931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FD20B-3F7E-C063-A9C8-787B78D75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BFE8C-F303-B4CD-ED8B-2460ABE5A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1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8B620-3BD5-ABE0-7B2F-C7B5CD3A2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9DCED-C02B-E583-80EE-341EAB95D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0C067-AC6A-9854-042E-AC060AF17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F435E-5D91-33A8-42DF-FED2DB7FB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9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45B27-4E31-F661-9D4A-9F1EEDB74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94226-05B1-BC18-03BA-1C916A0BA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8B02C-5933-D452-8406-BA42AF6E7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24D98-F5EB-5287-B9B8-F756D30C7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4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5EF-A6E1-884C-B8E1-5973E0A76E6E}" type="datetime1">
              <a:rPr lang="it-IT" smtClean="0"/>
              <a:t>10/02/25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D7CF-223F-DF44-BC64-813B33CBC5FF}" type="datetime1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3467-2E87-594D-88F9-F5A813832E9E}" type="datetime1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5BD-D9DB-E146-AAD0-4693D7630186}" type="datetime1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92AD-FF12-6745-B535-2F771AA847EF}" type="datetime1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0C98-500B-C54E-8D65-B7173B7DEC1E}" type="datetime1">
              <a:rPr lang="it-IT" smtClean="0"/>
              <a:t>10/02/25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7E2F-14F8-CC44-A764-93F721F3F4FF}" type="datetime1">
              <a:rPr lang="it-IT" smtClean="0"/>
              <a:t>10/02/25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339B-3B6A-C445-BCAE-7525AE5BE49A}" type="datetime1">
              <a:rPr lang="it-IT" smtClean="0"/>
              <a:t>10/02/25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74E-53D3-7B4A-AC3A-9DCF6DE49C0E}" type="datetime1">
              <a:rPr lang="it-IT" smtClean="0"/>
              <a:t>10/02/25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2229-FF82-D747-AA80-FA58DC768E26}" type="datetime1">
              <a:rPr lang="it-IT" smtClean="0"/>
              <a:t>10/02/25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89E2-97F3-B645-9FA2-F12A52E918FA}" type="datetime1">
              <a:rPr lang="it-IT" smtClean="0"/>
              <a:t>10/02/25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BB36F5-4F38-454D-8AB2-8B3AE910EF3B}" type="datetime1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0A00D-1F7A-E904-0E98-0E01C7A295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93708" y="0"/>
            <a:ext cx="998292" cy="892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209CA-2AF6-6697-9413-002D475E863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-592860" y="5995161"/>
            <a:ext cx="1455699" cy="2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55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F71DA7-AE5E-B9E0-B0A5-89C4E21D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79" y="945466"/>
            <a:ext cx="8429178" cy="9433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100" b="1" kern="1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ncubatore</a:t>
            </a:r>
            <a:r>
              <a:rPr lang="en-US" sz="3100" b="1" kern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100" b="1" kern="1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innovazione</a:t>
            </a:r>
            <a:r>
              <a:rPr lang="en-US" sz="3100" b="1" kern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3100" b="1" kern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verso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filiera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u="sng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nazionale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della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conoscenza</a:t>
            </a:r>
            <a:endParaRPr lang="en-US" sz="3100" kern="12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B780F4-3340-F68A-C0A3-8F33A0835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01" y="2265692"/>
            <a:ext cx="7201984" cy="3864458"/>
          </a:xfrm>
        </p:spPr>
        <p:txBody>
          <a:bodyPr vert="horz" lIns="91440" tIns="45720" rIns="91440" bIns="45720" rtlCol="0">
            <a:noAutofit/>
          </a:bodyPr>
          <a:lstStyle/>
          <a:p>
            <a:pPr marL="588963" indent="-457200" algn="l">
              <a:buFont typeface="+mj-lt"/>
              <a:buAutoNum type="arabicPeriod"/>
            </a:pP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it-IT" sz="2000" b="1" noProof="0" dirty="0">
                <a:solidFill>
                  <a:srgbClr val="36B4F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RAISE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Spoke1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Spoke 2, </a:t>
            </a:r>
            <a:r>
              <a:rPr lang="it-IT" sz="2000" b="1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Spoke3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Spoke 4, Spoke5)</a:t>
            </a:r>
          </a:p>
          <a:p>
            <a:pPr marL="588963" indent="-457200" algn="l">
              <a:buFont typeface="+mj-lt"/>
              <a:buAutoNum type="arabicPeriod"/>
            </a:pP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it-IT" sz="2000" b="1" noProof="0" dirty="0">
                <a:solidFill>
                  <a:srgbClr val="D88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ECOSISTER</a:t>
            </a:r>
            <a:r>
              <a:rPr lang="it-IT" sz="2000" noProof="0" dirty="0">
                <a:solidFill>
                  <a:srgbClr val="D883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b="1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 1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Spoke 2, Spoke 3, Spoke 4, Spoke 5)</a:t>
            </a:r>
          </a:p>
          <a:p>
            <a:pPr marL="588963" indent="-457200" algn="l">
              <a:buFont typeface="+mj-lt"/>
              <a:buAutoNum type="arabicPeriod"/>
            </a:pP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it-IT" sz="2000" b="1" noProof="0" dirty="0">
                <a:solidFill>
                  <a:srgbClr val="0024C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SAMOTHRACE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000" b="1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 4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88963" indent="-457200" algn="l">
              <a:buFont typeface="+mj-lt"/>
              <a:buAutoNum type="arabicPeriod"/>
            </a:pP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it-IT" sz="2000" b="1" noProof="0" dirty="0">
                <a:solidFill>
                  <a:srgbClr val="00919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Tech4You</a:t>
            </a:r>
            <a:r>
              <a:rPr lang="it-IT" sz="2000" noProof="0" dirty="0">
                <a:solidFill>
                  <a:srgbClr val="00919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b="1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Spoke1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Spoke2, Spoke 3, Spoke 4)</a:t>
            </a:r>
          </a:p>
          <a:p>
            <a:pPr marL="588963" indent="-457200" algn="l">
              <a:buFont typeface="+mj-lt"/>
              <a:buAutoNum type="arabicPeriod"/>
            </a:pP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it-IT" sz="2000" b="1" noProof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it-IT" sz="2000" noProof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000" b="1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 1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Spoke 3, Spoke 4, Spoke 5, Spoke 8)</a:t>
            </a:r>
          </a:p>
          <a:p>
            <a:pPr marL="588963" indent="-457200" algn="l">
              <a:buFont typeface="+mj-lt"/>
              <a:buAutoNum type="arabicPeriod"/>
            </a:pPr>
            <a:r>
              <a:rPr lang="it-IT" sz="2000" noProof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it-IT" sz="2000" b="1" noProof="0" dirty="0" err="1">
                <a:solidFill>
                  <a:srgbClr val="9BAD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RomeTechnopole</a:t>
            </a:r>
            <a:r>
              <a:rPr lang="it-IT" sz="2000" noProof="0" dirty="0">
                <a:solidFill>
                  <a:srgbClr val="9BAD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(Spoke 1, Spoke 2, Spoke 3, Spoke 5, Spoke 6)</a:t>
            </a:r>
          </a:p>
          <a:p>
            <a:pPr marL="588963" indent="-457200" algn="l">
              <a:buFont typeface="+mj-lt"/>
              <a:buAutoNum type="arabicPeriod"/>
            </a:pPr>
            <a:r>
              <a:rPr lang="it-IT" sz="2000" noProof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it-IT" sz="2000" b="1" noProof="0" dirty="0" err="1">
                <a:solidFill>
                  <a:srgbClr val="00FD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Vitality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(Spoke 9, Spoke 10)</a:t>
            </a:r>
          </a:p>
          <a:p>
            <a:pPr marL="588963" indent="-457200" algn="l">
              <a:buFont typeface="+mj-lt"/>
              <a:buAutoNum type="arabicPeriod"/>
            </a:pP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it-IT" sz="2000" b="1" noProof="0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INEST 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(Spoke 5)</a:t>
            </a:r>
          </a:p>
          <a:p>
            <a:pPr marL="588963" indent="-457200" algn="l">
              <a:buFont typeface="+mj-lt"/>
              <a:buAutoNum type="arabicPeriod"/>
            </a:pPr>
            <a:r>
              <a:rPr lang="it-IT" sz="2000" noProof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it-IT" sz="2000" b="1" noProof="0" dirty="0" err="1">
                <a:solidFill>
                  <a:srgbClr val="FFA8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e.INS</a:t>
            </a:r>
            <a:r>
              <a:rPr lang="it-IT" sz="2000" b="1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noProof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(Spoke1)</a:t>
            </a:r>
          </a:p>
        </p:txBody>
      </p:sp>
      <p:pic>
        <p:nvPicPr>
          <p:cNvPr id="275" name="Picture 274">
            <a:extLst>
              <a:ext uri="{FF2B5EF4-FFF2-40B4-BE49-F238E27FC236}">
                <a16:creationId xmlns:a16="http://schemas.microsoft.com/office/drawing/2014/main" id="{A4BD7C67-5578-6FA2-5AB0-197FB16C1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181" y="5835620"/>
            <a:ext cx="1144179" cy="1022380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0848AE00-0452-46B3-6EA0-73978F5D1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92860" y="5995161"/>
            <a:ext cx="1455699" cy="269979"/>
          </a:xfrm>
          <a:prstGeom prst="rect">
            <a:avLst/>
          </a:prstGeom>
        </p:spPr>
      </p:pic>
      <p:sp>
        <p:nvSpPr>
          <p:cNvPr id="278" name="Footer Placeholder 277">
            <a:extLst>
              <a:ext uri="{FF2B5EF4-FFF2-40B4-BE49-F238E27FC236}">
                <a16:creationId xmlns:a16="http://schemas.microsoft.com/office/drawing/2014/main" id="{380D4F32-2032-9612-42C9-C6FA5011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83" y="6490288"/>
            <a:ext cx="8752910" cy="365125"/>
          </a:xfrm>
        </p:spPr>
        <p:txBody>
          <a:bodyPr/>
          <a:lstStyle/>
          <a:p>
            <a:pPr algn="l"/>
            <a:r>
              <a:rPr lang="it-IT" sz="1800" dirty="0"/>
              <a:t>Michela Spagnuolo (CNR-IMATI) – </a:t>
            </a:r>
            <a:r>
              <a:rPr lang="it-IT" sz="1800" dirty="0" err="1"/>
              <a:t>Sostenibiità</a:t>
            </a:r>
            <a:r>
              <a:rPr lang="it-IT" sz="1800" dirty="0"/>
              <a:t> PNRR@CNR - Pisa, 10 febbraio 2025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72247C-D1B6-D4D3-5396-F6EE30A729B8}"/>
              </a:ext>
            </a:extLst>
          </p:cNvPr>
          <p:cNvSpPr txBox="1"/>
          <p:nvPr/>
        </p:nvSpPr>
        <p:spPr>
          <a:xfrm>
            <a:off x="-4535" y="-45530"/>
            <a:ext cx="6911932" cy="87716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EI_NET - La </a:t>
            </a:r>
            <a:r>
              <a:rPr lang="en-US" sz="31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icerca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che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unisce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1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Territori</a:t>
            </a:r>
            <a:r>
              <a:rPr lang="en-US" sz="31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Aggregazione di 9 Ecosistemi dell’Innovazione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3F6532D-0254-62E2-5E92-BD14F0DB3936}"/>
              </a:ext>
            </a:extLst>
          </p:cNvPr>
          <p:cNvSpPr txBox="1"/>
          <p:nvPr/>
        </p:nvSpPr>
        <p:spPr>
          <a:xfrm>
            <a:off x="6603985" y="-45530"/>
            <a:ext cx="5588015" cy="138499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300" b="1" dirty="0">
                <a:solidFill>
                  <a:srgbClr val="FFFF00"/>
                </a:solidFill>
              </a:rPr>
              <a:t>Mettere in rete gli EI partecipati dal CNR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Condividere, attraverso il CNR, modelli e strumenti per la valorizzazione dei risultati della ricerca</a:t>
            </a:r>
          </a:p>
        </p:txBody>
      </p:sp>
      <p:pic>
        <p:nvPicPr>
          <p:cNvPr id="274" name="Picture 273">
            <a:extLst>
              <a:ext uri="{FF2B5EF4-FFF2-40B4-BE49-F238E27FC236}">
                <a16:creationId xmlns:a16="http://schemas.microsoft.com/office/drawing/2014/main" id="{A7906288-4927-CD9F-727E-D31270A99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922" y="1001850"/>
            <a:ext cx="4882297" cy="58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7F8AD-9911-0225-B427-5FA203DF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1832"/>
            <a:ext cx="12319462" cy="55987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it-IT" b="1" u="sng" dirty="0">
                <a:latin typeface="Calibri" panose="020F0502020204030204" pitchFamily="34" charset="0"/>
                <a:cs typeface="Calibri" panose="020F0502020204030204" pitchFamily="34" charset="0"/>
              </a:rPr>
              <a:t>Estensione, qualità della ricerca, multidisciplinarietà:</a:t>
            </a:r>
          </a:p>
          <a:p>
            <a:pPr lvl="1"/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Progetti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M4C2 - Ecosistemi dell’Innovazione - in cui il CNR è presente coordinando 6 Spoke</a:t>
            </a:r>
          </a:p>
          <a:p>
            <a:pPr lvl="1"/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 Istituti CNR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coinvolti,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tutti i Dipartimenti</a:t>
            </a:r>
            <a:r>
              <a:rPr lang="it-IT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multidisciplinarietà</a:t>
            </a:r>
          </a:p>
          <a:p>
            <a:pPr lvl="1"/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QR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:  312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pubblicazioni,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TD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Ric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/Tec),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AdR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Dottorandi</a:t>
            </a:r>
          </a:p>
          <a:p>
            <a:pPr lvl="1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attività in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Regioni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direttamente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considerando anche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CF</a:t>
            </a:r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F49E1FA-EF56-A6C8-3BE7-FB8ED65DEC80}"/>
              </a:ext>
            </a:extLst>
          </p:cNvPr>
          <p:cNvSpPr txBox="1">
            <a:spLocks/>
          </p:cNvSpPr>
          <p:nvPr/>
        </p:nvSpPr>
        <p:spPr>
          <a:xfrm>
            <a:off x="655096" y="0"/>
            <a:ext cx="10358225" cy="637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EI_NET -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Aggregazione</a:t>
            </a: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9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Ecosistemi</a:t>
            </a: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dell’Innovazione</a:t>
            </a:r>
            <a:endParaRPr lang="en-US" sz="31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191A5-9524-4369-B449-BDFE81E4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898" y="3640975"/>
            <a:ext cx="5566121" cy="2853518"/>
          </a:xfrm>
          <a:prstGeom prst="rect">
            <a:avLst/>
          </a:prstGeom>
        </p:spPr>
      </p:pic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5BBBEA5F-1F7B-B36F-D033-CF181D8C3D04}"/>
              </a:ext>
            </a:extLst>
          </p:cNvPr>
          <p:cNvSpPr/>
          <p:nvPr/>
        </p:nvSpPr>
        <p:spPr>
          <a:xfrm>
            <a:off x="6648509" y="3267641"/>
            <a:ext cx="5027473" cy="523562"/>
          </a:xfrm>
          <a:prstGeom prst="downArrowCallout">
            <a:avLst>
              <a:gd name="adj1" fmla="val 27233"/>
              <a:gd name="adj2" fmla="val 25000"/>
              <a:gd name="adj3" fmla="val 25000"/>
              <a:gd name="adj4" fmla="val 510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interazioni</a:t>
            </a:r>
            <a:r>
              <a:rPr lang="en-GB" dirty="0"/>
              <a:t> e </a:t>
            </a:r>
            <a:r>
              <a:rPr lang="en-GB" dirty="0" err="1"/>
              <a:t>integrazioni</a:t>
            </a:r>
            <a:r>
              <a:rPr lang="en-GB" dirty="0"/>
              <a:t> con tutti </a:t>
            </a:r>
            <a:r>
              <a:rPr lang="en-GB" dirty="0" err="1"/>
              <a:t>i</a:t>
            </a:r>
            <a:r>
              <a:rPr lang="en-GB" dirty="0"/>
              <a:t> CN/PE/IR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1D0F984-0138-594D-4D2A-8E07AE5C6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17053"/>
              </p:ext>
            </p:extLst>
          </p:nvPr>
        </p:nvGraphicFramePr>
        <p:xfrm>
          <a:off x="1080655" y="3267640"/>
          <a:ext cx="4282012" cy="322685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141006">
                  <a:extLst>
                    <a:ext uri="{9D8B030D-6E8A-4147-A177-3AD203B41FA5}">
                      <a16:colId xmlns:a16="http://schemas.microsoft.com/office/drawing/2014/main" val="3037836617"/>
                    </a:ext>
                  </a:extLst>
                </a:gridCol>
                <a:gridCol w="2141006">
                  <a:extLst>
                    <a:ext uri="{9D8B030D-6E8A-4147-A177-3AD203B41FA5}">
                      <a16:colId xmlns:a16="http://schemas.microsoft.com/office/drawing/2014/main" val="4072027121"/>
                    </a:ext>
                  </a:extLst>
                </a:gridCol>
              </a:tblGrid>
              <a:tr h="352054"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FINANZIATO CNR</a:t>
                      </a:r>
                      <a:endParaRPr lang="en-GB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7620314"/>
                  </a:ext>
                </a:extLst>
              </a:tr>
              <a:tr h="2803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EI_RAISE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23.710.851 €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9828773"/>
                  </a:ext>
                </a:extLst>
              </a:tr>
              <a:tr h="2803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EI_ECOSISTER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17.930.980 €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0778203"/>
                  </a:ext>
                </a:extLst>
              </a:tr>
              <a:tr h="2803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EI_SAMOTHRACE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16.053.535 €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5415229"/>
                  </a:ext>
                </a:extLst>
              </a:tr>
              <a:tr h="2803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EI_Tech4You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12.721.152 €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186449"/>
                  </a:ext>
                </a:extLst>
              </a:tr>
              <a:tr h="2803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EI_THE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12.548.981 €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6900533"/>
                  </a:ext>
                </a:extLst>
              </a:tr>
              <a:tr h="2803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EI_RomeTechnopole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4.702.775 €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4608118"/>
                  </a:ext>
                </a:extLst>
              </a:tr>
              <a:tr h="2803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EI-VITALITY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1.068.882 €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4055007"/>
                  </a:ext>
                </a:extLst>
              </a:tr>
              <a:tr h="2803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EI_INEST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851.322 €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194671"/>
                  </a:ext>
                </a:extLst>
              </a:tr>
              <a:tr h="28030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EI_e.INS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600.000 €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8058995"/>
                  </a:ext>
                </a:extLst>
              </a:tr>
              <a:tr h="352054"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90.188.478 €</a:t>
                      </a:r>
                      <a:endParaRPr lang="en-IT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3592643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FF913B-48CD-A92A-72AF-AD9F9F30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494494"/>
            <a:ext cx="4114800" cy="365125"/>
          </a:xfrm>
        </p:spPr>
        <p:txBody>
          <a:bodyPr/>
          <a:lstStyle/>
          <a:p>
            <a:r>
              <a:rPr lang="it-IT" dirty="0" err="1"/>
              <a:t>Sostenibiità</a:t>
            </a:r>
            <a:r>
              <a:rPr lang="it-IT" dirty="0"/>
              <a:t> PNRR@CNR - Pisa, 10 febbraio 2025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0CC64A-499A-E89F-F2CC-CC2925287E32}"/>
              </a:ext>
            </a:extLst>
          </p:cNvPr>
          <p:cNvSpPr txBox="1"/>
          <p:nvPr/>
        </p:nvSpPr>
        <p:spPr>
          <a:xfrm>
            <a:off x="2568303" y="538120"/>
            <a:ext cx="6241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Interazione</a:t>
            </a:r>
            <a:r>
              <a:rPr lang="en-GB" dirty="0"/>
              <a:t> </a:t>
            </a:r>
            <a:r>
              <a:rPr lang="en-GB" dirty="0" err="1"/>
              <a:t>naturale</a:t>
            </a:r>
            <a:r>
              <a:rPr lang="en-GB" dirty="0"/>
              <a:t> con tutte le </a:t>
            </a:r>
            <a:r>
              <a:rPr lang="en-GB" dirty="0" err="1"/>
              <a:t>iniziative</a:t>
            </a:r>
            <a:r>
              <a:rPr lang="en-GB" dirty="0"/>
              <a:t> post-PNRR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7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05B75-2EF7-8ACF-356D-08D2341F8174}"/>
              </a:ext>
            </a:extLst>
          </p:cNvPr>
          <p:cNvSpPr txBox="1">
            <a:spLocks/>
          </p:cNvSpPr>
          <p:nvPr/>
        </p:nvSpPr>
        <p:spPr>
          <a:xfrm>
            <a:off x="299304" y="130497"/>
            <a:ext cx="10358225" cy="637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EI_NET –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Obiettivi</a:t>
            </a: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scientifici</a:t>
            </a: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e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tecnologici</a:t>
            </a:r>
            <a:endParaRPr lang="en-US" sz="31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25A59-9212-0809-0D9C-CA05CDF44922}"/>
              </a:ext>
            </a:extLst>
          </p:cNvPr>
          <p:cNvSpPr txBox="1"/>
          <p:nvPr/>
        </p:nvSpPr>
        <p:spPr>
          <a:xfrm>
            <a:off x="571889" y="835494"/>
            <a:ext cx="1104822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</a:t>
            </a:r>
            <a:r>
              <a:rPr lang="it-IT" sz="18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vuole preservare, valorizzare e sostenere </a:t>
            </a:r>
            <a:r>
              <a:rPr lang="it-IT" sz="1800" b="1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 CNR </a:t>
            </a:r>
            <a:r>
              <a:rPr lang="it-IT" sz="18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ruolo dello strumento “Ecosistemi dell’Innovazione”, 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strutturando  e consolidando </a:t>
            </a:r>
            <a:r>
              <a:rPr lang="it-IT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l’esperienza acquisita in termini di: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it-IT" sz="2000" b="1" noProof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ricerca, innovazione e suoi risultati tecnologici – </a:t>
            </a:r>
            <a:r>
              <a:rPr lang="it-IT" sz="2000" b="1" i="1" noProof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brevetti, software, dispositivi, metodologie…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it-IT" sz="2000" b="1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modelli dedicati alla valorizzazione dei risultati della ricerca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it-IT" sz="2000" b="1" noProof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approcci al </a:t>
            </a:r>
            <a:r>
              <a:rPr lang="it-IT" sz="2000" b="1" noProof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trasferimento delle tecnologie al mondo industriale, produttivo e sociale </a:t>
            </a:r>
          </a:p>
          <a:p>
            <a:pPr lvl="1" algn="just"/>
            <a:endParaRPr lang="it-IT" noProof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b="1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Valore aggiunto per il CNR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 stabilisce una </a:t>
            </a:r>
            <a:r>
              <a:rPr lang="it-IT" sz="2000" b="1" noProof="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rete sinergica tra gli attori della ricerca scientifica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b="1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stretto contatto con realtà locali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2000" b="1" noProof="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la struttura di tutela e gestione della proprietà intellettuale del CNR</a:t>
            </a:r>
            <a:r>
              <a:rPr lang="it-IT" b="1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arricchendo il potenziale di impatto delle strategie e finalità istituzionali del CNR espresse dall’</a:t>
            </a:r>
            <a:r>
              <a:rPr lang="it-IT" sz="2000" b="1" noProof="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Unità Valorizzazione della Ricerca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it-IT" b="1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 già partecipa attivamente ad uno degli EI 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nella 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creazione di </a:t>
            </a:r>
            <a:r>
              <a:rPr lang="it-IT" i="1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best practice 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dedicate al trasferimento tecnologico.</a:t>
            </a:r>
          </a:p>
          <a:p>
            <a:pPr algn="just"/>
            <a:endParaRPr lang="it-IT" noProof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b="1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Valore aggiunto per società e tessuto produttivo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 </a:t>
            </a:r>
            <a:r>
              <a:rPr lang="it-IT" b="1" noProof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favorisce la traslazione della ricerca del CNR nei territori</a:t>
            </a:r>
            <a:r>
              <a:rPr lang="it-IT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agendo su Stakeholder locali con azioni specifiche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networking, mettendo a sistema il valore di tutta la rete scientifica nazionale del CNR</a:t>
            </a:r>
            <a:b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it-IT" sz="800" noProof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 si basa su </a:t>
            </a:r>
            <a:r>
              <a:rPr lang="it-IT" b="1" noProof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collaborazioni e networking ricerca/impresa, strutturate e consolidate</a:t>
            </a:r>
            <a:r>
              <a:rPr lang="it-IT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anche grazie ai Bandi a Cascata, nonché sulla capacità di stimolare e attirare il consenso e le scelte della programmazione territoriale di investimenti</a:t>
            </a:r>
            <a:endParaRPr lang="it-IT" noProof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9C6A30-AF87-C4AA-62AC-D18BCE6B26F1}"/>
              </a:ext>
            </a:extLst>
          </p:cNvPr>
          <p:cNvSpPr/>
          <p:nvPr/>
        </p:nvSpPr>
        <p:spPr>
          <a:xfrm>
            <a:off x="405114" y="864220"/>
            <a:ext cx="11320040" cy="14854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13B42-CC23-D9E9-9CB9-0FEA71BD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</p:spTree>
    <p:extLst>
      <p:ext uri="{BB962C8B-B14F-4D97-AF65-F5344CB8AC3E}">
        <p14:creationId xmlns:p14="http://schemas.microsoft.com/office/powerpoint/2010/main" val="95474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B9044-3F38-8C0C-0CA8-2E297D1F0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68DC69-E81A-F514-F9D7-5051F3ADA620}"/>
              </a:ext>
            </a:extLst>
          </p:cNvPr>
          <p:cNvSpPr txBox="1">
            <a:spLocks/>
          </p:cNvSpPr>
          <p:nvPr/>
        </p:nvSpPr>
        <p:spPr>
          <a:xfrm>
            <a:off x="183556" y="142072"/>
            <a:ext cx="11168068" cy="949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EI_NET –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Prospettive</a:t>
            </a: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per la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sostenibilità</a:t>
            </a: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– 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verso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filiera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nazionale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della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conoscenza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en-US" sz="31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614A4-3118-CDD6-4195-F9E677AE2803}"/>
              </a:ext>
            </a:extLst>
          </p:cNvPr>
          <p:cNvSpPr txBox="1"/>
          <p:nvPr/>
        </p:nvSpPr>
        <p:spPr>
          <a:xfrm>
            <a:off x="334127" y="2777566"/>
            <a:ext cx="835267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 </a:t>
            </a:r>
            <a:r>
              <a:rPr lang="it-IT" b="1" i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accompagna</a:t>
            </a:r>
            <a:r>
              <a:rPr lang="it-IT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gli Hub degli EI nella pianificazione a livello nazionale del post-PNRR</a:t>
            </a:r>
            <a:r>
              <a:rPr lang="it-IT" b="1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futuro ruolo strategico degli EI come aggregatori e gestori di competenze tecnico-scientifiche (pubblico-private) per il loro trasferimento tecnologico verso le esigenze e hub di innovazione dei territori  (Poli di Innovazione, Centri di Competenza)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Impatto economico e sociale ereditato dalla attuale rete di stakeholder – </a:t>
            </a:r>
            <a:r>
              <a:rPr lang="it-IT" b="1" noProof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Hub&amp;Spok</a:t>
            </a:r>
            <a:r>
              <a:rPr lang="it-IT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b="1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it-IT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 raggiunge oggi più di 30 Università, Enti di Ricerca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</a:t>
            </a:r>
            <a:r>
              <a:rPr lang="it-IT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IRCCS, più di 20 Aziende beneficiarie degli EI, più di 50 Aziende coinvolte nei bandi a cascata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it-IT" i="1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dati parziali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Orientamento delle attività di EI_NET verso politiche europee, seguendo le Strategie di Specializzazione Intelligente (S3)</a:t>
            </a:r>
            <a:r>
              <a:rPr lang="it-IT" b="1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favorire la partecipazione del CNR a Reti di Ricerca internazionali, accesso a fondi strutturali europei, e Reti Europee per la internalizzazione</a:t>
            </a:r>
            <a:endParaRPr lang="it-IT" i="1" noProof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A12C3-B84D-53C1-2CE9-965BE5D38A63}"/>
              </a:ext>
            </a:extLst>
          </p:cNvPr>
          <p:cNvSpPr txBox="1"/>
          <p:nvPr/>
        </p:nvSpPr>
        <p:spPr>
          <a:xfrm>
            <a:off x="334127" y="1185702"/>
            <a:ext cx="1162557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sz="1800" b="1" kern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Consolidamento dei legami con i territori </a:t>
            </a:r>
            <a:r>
              <a:rPr lang="it-IT" sz="1800" kern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1800" b="1" kern="0" noProof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aziende, PA, enti, università </a:t>
            </a:r>
            <a:r>
              <a:rPr lang="it-IT" sz="1800" kern="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funzionale a tutta la rete CNR per</a:t>
            </a:r>
            <a:r>
              <a:rPr lang="it-IT" kern="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stabilizzare e rafforzare la rete di contatti (</a:t>
            </a:r>
            <a:r>
              <a:rPr lang="it-IT" kern="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</a:t>
            </a:r>
            <a:r>
              <a:rPr lang="it-IT" kern="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i="1" kern="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convenzioni quadro con Regioni e/o Comuni</a:t>
            </a:r>
            <a:r>
              <a:rPr lang="it-IT" kern="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indirizzare politiche regionali (</a:t>
            </a:r>
            <a:r>
              <a:rPr lang="it-IT" i="1" kern="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POR-FESR</a:t>
            </a:r>
            <a:r>
              <a:rPr lang="it-IT" kern="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consolidare il rapporto con Confindustria, Artigianato</a:t>
            </a:r>
            <a:r>
              <a:rPr lang="it-IT" kern="0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Terzo settore (</a:t>
            </a:r>
            <a:r>
              <a:rPr lang="it-IT" i="1" kern="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dottorati industriali o contratti di ricerca</a:t>
            </a:r>
            <a:r>
              <a:rPr lang="it-IT" kern="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it-IT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Condivisione e coordinamento con UVR delle azioni di TT</a:t>
            </a:r>
            <a:r>
              <a:rPr lang="it-IT" b="1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messe in atto negli EI (</a:t>
            </a:r>
            <a:r>
              <a:rPr lang="it-IT" i="1" noProof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</a:t>
            </a:r>
            <a:r>
              <a:rPr lang="it-IT" i="1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training al TT, modalità di accesso a venture capitals</a:t>
            </a:r>
            <a:r>
              <a:rPr lang="it-IT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it-IT" noProof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759CB-AF2F-7D17-784F-D432745D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31E409-DEAB-7C5D-DC8C-73483D558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853" y="3974094"/>
            <a:ext cx="2476715" cy="286031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851D733-5062-0548-3AC6-1036A5DF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853" y="2724521"/>
            <a:ext cx="2476715" cy="7011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6482CF7-90DE-9E42-35F6-DC8243491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2" y="3472018"/>
            <a:ext cx="3459078" cy="5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3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B19C6-0189-7AE3-6AC6-78CDCA31B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95376D1-87B4-5362-22A8-020A2A023E6E}"/>
              </a:ext>
            </a:extLst>
          </p:cNvPr>
          <p:cNvSpPr txBox="1">
            <a:spLocks/>
          </p:cNvSpPr>
          <p:nvPr/>
        </p:nvSpPr>
        <p:spPr>
          <a:xfrm>
            <a:off x="183555" y="142072"/>
            <a:ext cx="10358225" cy="637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EI_NET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aggregazione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di 9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Ecosistemi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dell’Innovazione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dettaglio</a:t>
            </a:r>
            <a:endParaRPr lang="en-US" sz="31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45D07-BC66-5CBF-FE58-FDDB74621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779860"/>
            <a:ext cx="10800000" cy="587011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3C57FA-E9A0-E292-1E68-9AC777E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2408"/>
            <a:ext cx="4114800" cy="365125"/>
          </a:xfrm>
        </p:spPr>
        <p:txBody>
          <a:bodyPr/>
          <a:lstStyle/>
          <a:p>
            <a:r>
              <a:rPr lang="it-IT" dirty="0" err="1"/>
              <a:t>Sostenibiità</a:t>
            </a:r>
            <a:r>
              <a:rPr lang="it-IT" dirty="0"/>
              <a:t> PNRR@CNR - Pisa, 10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45808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FAEBF-B940-DA6D-2E82-9CCD0C3B5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F0CD63F-E880-5E88-D012-03B910DEE2F6}"/>
              </a:ext>
            </a:extLst>
          </p:cNvPr>
          <p:cNvSpPr txBox="1">
            <a:spLocks/>
          </p:cNvSpPr>
          <p:nvPr/>
        </p:nvSpPr>
        <p:spPr>
          <a:xfrm>
            <a:off x="183555" y="142072"/>
            <a:ext cx="10358225" cy="637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EI_NET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aggregazione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di 9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Ecosistemi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dell’Innovazione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dettaglio</a:t>
            </a:r>
            <a:endParaRPr lang="en-US" sz="31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24BCE-E687-0BDB-193A-3878CF43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1006155"/>
            <a:ext cx="10800000" cy="54635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F7C256-C038-C12C-3111-53832673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9683"/>
            <a:ext cx="4114800" cy="365125"/>
          </a:xfrm>
        </p:spPr>
        <p:txBody>
          <a:bodyPr/>
          <a:lstStyle/>
          <a:p>
            <a:r>
              <a:rPr lang="it-IT" dirty="0" err="1"/>
              <a:t>Sostenibiità</a:t>
            </a:r>
            <a:r>
              <a:rPr lang="it-IT" dirty="0"/>
              <a:t> PNRR@CNR - Pisa, 10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05608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590D3-62AC-66A6-E66D-81261E12C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15CD9E4-7470-687B-30C5-5E27771719DB}"/>
              </a:ext>
            </a:extLst>
          </p:cNvPr>
          <p:cNvSpPr txBox="1">
            <a:spLocks/>
          </p:cNvSpPr>
          <p:nvPr/>
        </p:nvSpPr>
        <p:spPr>
          <a:xfrm>
            <a:off x="183555" y="142072"/>
            <a:ext cx="10358225" cy="637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EI_NET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aggregazione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di 9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Ecosistemi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dell’Innovazione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dettaglio</a:t>
            </a:r>
            <a:endParaRPr lang="en-US" sz="31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B447F-67FF-1426-6507-ABDE6C0D0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779860"/>
            <a:ext cx="10800000" cy="576847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AD828-7136-73BB-92DE-707C2029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331"/>
            <a:ext cx="4114800" cy="365125"/>
          </a:xfrm>
        </p:spPr>
        <p:txBody>
          <a:bodyPr/>
          <a:lstStyle/>
          <a:p>
            <a:r>
              <a:rPr lang="it-IT" dirty="0" err="1"/>
              <a:t>Sostenibiità</a:t>
            </a:r>
            <a:r>
              <a:rPr lang="it-IT" dirty="0"/>
              <a:t> PNRR@CNR - Pisa, 10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662734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B7F39E7BF08F4EAADA0C88AEEAE940" ma:contentTypeVersion="4" ma:contentTypeDescription="Creare un nuovo documento." ma:contentTypeScope="" ma:versionID="34e94dcbc811c8749cce4ae79e3b3e94">
  <xsd:schema xmlns:xsd="http://www.w3.org/2001/XMLSchema" xmlns:xs="http://www.w3.org/2001/XMLSchema" xmlns:p="http://schemas.microsoft.com/office/2006/metadata/properties" xmlns:ns2="ffb1c537-bcb0-4162-839b-e1a37c8e79a3" targetNamespace="http://schemas.microsoft.com/office/2006/metadata/properties" ma:root="true" ma:fieldsID="9805894722fc4e84d319edf532444908" ns2:_="">
    <xsd:import namespace="ffb1c537-bcb0-4162-839b-e1a37c8e7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c537-bcb0-4162-839b-e1a37c8e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953AF3-C272-49DA-9694-F99EB1FF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c537-bcb0-4162-839b-e1a37c8e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2024D-821B-40E7-8349-B349E5E7378A}">
  <ds:schemaRefs>
    <ds:schemaRef ds:uri="http://purl.org/dc/dcmitype/"/>
    <ds:schemaRef ds:uri="ffb1c537-bcb0-4162-839b-e1a37c8e79a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912</Words>
  <Application>Microsoft Macintosh PowerPoint</Application>
  <PresentationFormat>Widescreen</PresentationFormat>
  <Paragraphs>82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 Display</vt:lpstr>
      <vt:lpstr>Aptos</vt:lpstr>
      <vt:lpstr>Arial</vt:lpstr>
      <vt:lpstr>Calibri</vt:lpstr>
      <vt:lpstr>Wingdings</vt:lpstr>
      <vt:lpstr>Tema di Office</vt:lpstr>
      <vt:lpstr>Incubatore di innovazione: verso una filiera nazionale della conoscenza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RAGAZZI</dc:creator>
  <cp:lastModifiedBy>MICHELA SPAGNUOLO</cp:lastModifiedBy>
  <cp:revision>85</cp:revision>
  <dcterms:created xsi:type="dcterms:W3CDTF">2024-12-30T12:13:18Z</dcterms:created>
  <dcterms:modified xsi:type="dcterms:W3CDTF">2025-02-10T10:33:34Z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0x0101002BB7F39E7BF08F4EAADA0C88AEEAE940</vt:lpwstr>
  </property>
</Properties>
</file>