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3" r:id="rId7"/>
    <p:sldId id="264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1" autoAdjust="0"/>
    <p:restoredTop sz="69524"/>
  </p:normalViewPr>
  <p:slideViewPr>
    <p:cSldViewPr snapToGrid="0">
      <p:cViewPr varScale="1">
        <p:scale>
          <a:sx n="75" d="100"/>
          <a:sy n="75" d="100"/>
        </p:scale>
        <p:origin x="2128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40" d="100"/>
        <a:sy n="1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D5216-C46B-E74E-B34E-9DAE5A6E2A3D}" type="datetimeFigureOut">
              <a:rPr lang="en-GB" smtClean="0"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89EEF-DFC0-F34C-9F2D-751D1D1DC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8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proposta</a:t>
            </a:r>
            <a:r>
              <a:rPr lang="en-GB" dirty="0"/>
              <a:t> </a:t>
            </a:r>
            <a:r>
              <a:rPr lang="en-GB" dirty="0" err="1"/>
              <a:t>nasce</a:t>
            </a:r>
            <a:r>
              <a:rPr lang="en-GB" dirty="0"/>
              <a:t> da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discussione</a:t>
            </a:r>
            <a:r>
              <a:rPr lang="en-GB" dirty="0"/>
              <a:t> </a:t>
            </a:r>
            <a:r>
              <a:rPr lang="en-GB" dirty="0" err="1"/>
              <a:t>avviata</a:t>
            </a:r>
            <a:r>
              <a:rPr lang="en-GB" dirty="0"/>
              <a:t> da Aldo Di Carlo (EI Rome Technopole) </a:t>
            </a:r>
            <a:r>
              <a:rPr lang="en-GB" dirty="0" err="1"/>
              <a:t>che</a:t>
            </a:r>
            <a:r>
              <a:rPr lang="en-GB" dirty="0"/>
              <a:t> ha </a:t>
            </a:r>
            <a:r>
              <a:rPr lang="en-GB" dirty="0" err="1"/>
              <a:t>trovato</a:t>
            </a:r>
            <a:r>
              <a:rPr lang="en-GB" dirty="0"/>
              <a:t> </a:t>
            </a:r>
            <a:r>
              <a:rPr lang="en-GB" dirty="0" err="1"/>
              <a:t>ampia</a:t>
            </a:r>
            <a:r>
              <a:rPr lang="en-GB" dirty="0"/>
              <a:t> </a:t>
            </a:r>
            <a:r>
              <a:rPr lang="en-GB" dirty="0" err="1"/>
              <a:t>condivisione</a:t>
            </a:r>
            <a:r>
              <a:rPr lang="en-GB" dirty="0"/>
              <a:t> da </a:t>
            </a:r>
            <a:r>
              <a:rPr lang="en-GB" dirty="0" err="1"/>
              <a:t>parte</a:t>
            </a:r>
            <a:r>
              <a:rPr lang="en-GB" dirty="0"/>
              <a:t> di tutti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istituti</a:t>
            </a:r>
            <a:r>
              <a:rPr lang="en-GB" dirty="0"/>
              <a:t> </a:t>
            </a:r>
            <a:r>
              <a:rPr lang="en-GB" dirty="0" err="1"/>
              <a:t>capofila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</a:t>
            </a:r>
            <a:r>
              <a:rPr lang="en-GB" dirty="0" err="1"/>
              <a:t>iniziative</a:t>
            </a:r>
            <a:r>
              <a:rPr lang="en-GB" dirty="0"/>
              <a:t> </a:t>
            </a:r>
            <a:r>
              <a:rPr lang="en-GB" dirty="0" err="1"/>
              <a:t>Ecosistemi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Qui un primo Quadro di </a:t>
            </a:r>
            <a:r>
              <a:rPr lang="en-GB" dirty="0" err="1"/>
              <a:t>sintesi</a:t>
            </a:r>
            <a:r>
              <a:rPr lang="en-GB" dirty="0"/>
              <a:t> </a:t>
            </a:r>
            <a:r>
              <a:rPr lang="en-GB" dirty="0" err="1"/>
              <a:t>dell’aggregazione</a:t>
            </a:r>
            <a:r>
              <a:rPr lang="en-GB" dirty="0"/>
              <a:t> con:</a:t>
            </a:r>
          </a:p>
          <a:p>
            <a:pPr marL="228600" indent="-228600">
              <a:buAutoNum type="arabicParenR"/>
            </a:pPr>
            <a:r>
              <a:rPr lang="en-GB" dirty="0" err="1"/>
              <a:t>posizionamento</a:t>
            </a:r>
            <a:r>
              <a:rPr lang="en-GB" dirty="0"/>
              <a:t> del CNR </a:t>
            </a:r>
            <a:r>
              <a:rPr lang="en-GB" dirty="0" err="1"/>
              <a:t>negli</a:t>
            </a:r>
            <a:r>
              <a:rPr lang="en-GB" dirty="0"/>
              <a:t> EI </a:t>
            </a:r>
            <a:r>
              <a:rPr lang="en-GB" dirty="0" err="1"/>
              <a:t>attuali</a:t>
            </a:r>
            <a:r>
              <a:rPr lang="en-GB" dirty="0"/>
              <a:t> (Spoke/</a:t>
            </a:r>
            <a:r>
              <a:rPr lang="en-GB" dirty="0" err="1"/>
              <a:t>Affiliato</a:t>
            </a:r>
            <a:r>
              <a:rPr lang="en-GB" dirty="0"/>
              <a:t>)</a:t>
            </a:r>
          </a:p>
          <a:p>
            <a:pPr marL="228600" indent="-228600">
              <a:buAutoNum type="arabicParenR"/>
            </a:pPr>
            <a:r>
              <a:rPr lang="en-GB" dirty="0" err="1"/>
              <a:t>Localizzazione</a:t>
            </a:r>
            <a:r>
              <a:rPr lang="en-GB" dirty="0"/>
              <a:t> </a:t>
            </a:r>
            <a:r>
              <a:rPr lang="en-GB" dirty="0" err="1"/>
              <a:t>territoriale</a:t>
            </a:r>
            <a:r>
              <a:rPr lang="en-GB" dirty="0"/>
              <a:t> (</a:t>
            </a:r>
            <a:r>
              <a:rPr lang="en-GB" dirty="0" err="1"/>
              <a:t>colori</a:t>
            </a:r>
            <a:r>
              <a:rPr lang="en-GB" dirty="0"/>
              <a:t> </a:t>
            </a:r>
            <a:r>
              <a:rPr lang="en-GB" dirty="0" err="1"/>
              <a:t>pieni</a:t>
            </a:r>
            <a:r>
              <a:rPr lang="en-GB" dirty="0"/>
              <a:t> = </a:t>
            </a:r>
            <a:r>
              <a:rPr lang="en-GB" dirty="0" err="1"/>
              <a:t>regioni</a:t>
            </a:r>
            <a:r>
              <a:rPr lang="en-GB" dirty="0"/>
              <a:t> di </a:t>
            </a:r>
            <a:r>
              <a:rPr lang="en-GB" dirty="0" err="1"/>
              <a:t>intervento</a:t>
            </a:r>
            <a:r>
              <a:rPr lang="en-GB" dirty="0"/>
              <a:t>, </a:t>
            </a:r>
            <a:r>
              <a:rPr lang="en-GB" dirty="0" err="1"/>
              <a:t>colore</a:t>
            </a:r>
            <a:r>
              <a:rPr lang="en-GB" dirty="0"/>
              <a:t> </a:t>
            </a:r>
            <a:r>
              <a:rPr lang="en-GB" dirty="0" err="1"/>
              <a:t>tratteggiato</a:t>
            </a:r>
            <a:r>
              <a:rPr lang="en-GB" dirty="0"/>
              <a:t> = </a:t>
            </a:r>
            <a:r>
              <a:rPr lang="en-GB" dirty="0" err="1"/>
              <a:t>regioni</a:t>
            </a:r>
            <a:r>
              <a:rPr lang="en-GB" dirty="0"/>
              <a:t> </a:t>
            </a:r>
            <a:r>
              <a:rPr lang="en-GB" dirty="0" err="1"/>
              <a:t>raggiunte</a:t>
            </a:r>
            <a:r>
              <a:rPr lang="en-GB" dirty="0"/>
              <a:t> da </a:t>
            </a:r>
            <a:r>
              <a:rPr lang="en-GB" dirty="0" err="1"/>
              <a:t>bandi</a:t>
            </a:r>
            <a:r>
              <a:rPr lang="en-GB" dirty="0"/>
              <a:t> a </a:t>
            </a:r>
            <a:r>
              <a:rPr lang="en-GB" dirty="0" err="1"/>
              <a:t>cascata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22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dettaglio</a:t>
            </a:r>
            <a:r>
              <a:rPr lang="en-GB" dirty="0"/>
              <a:t> </a:t>
            </a:r>
            <a:r>
              <a:rPr lang="en-GB" dirty="0" err="1"/>
              <a:t>ulteriore</a:t>
            </a:r>
            <a:r>
              <a:rPr lang="en-GB" dirty="0"/>
              <a:t> </a:t>
            </a:r>
            <a:r>
              <a:rPr lang="en-GB" dirty="0" err="1"/>
              <a:t>sull’aggregazione</a:t>
            </a:r>
            <a:r>
              <a:rPr lang="en-GB" dirty="0"/>
              <a:t>, come </a:t>
            </a:r>
            <a:r>
              <a:rPr lang="en-GB" dirty="0" err="1"/>
              <a:t>suggerito</a:t>
            </a:r>
            <a:r>
              <a:rPr lang="en-GB" dirty="0"/>
              <a:t> dal template </a:t>
            </a:r>
            <a:r>
              <a:rPr lang="en-GB" dirty="0" err="1"/>
              <a:t>proposto</a:t>
            </a:r>
            <a:r>
              <a:rPr lang="en-GB" dirty="0"/>
              <a:t> per la </a:t>
            </a:r>
            <a:r>
              <a:rPr lang="en-GB" dirty="0" err="1"/>
              <a:t>presentazione</a:t>
            </a:r>
            <a:r>
              <a:rPr lang="en-GB" dirty="0"/>
              <a:t>, da cui </a:t>
            </a:r>
            <a:r>
              <a:rPr lang="en-GB" dirty="0" err="1"/>
              <a:t>si</a:t>
            </a:r>
            <a:r>
              <a:rPr lang="en-GB" dirty="0"/>
              <a:t> evince:</a:t>
            </a:r>
          </a:p>
          <a:p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proposta</a:t>
            </a:r>
            <a:r>
              <a:rPr lang="en-GB" dirty="0"/>
              <a:t> </a:t>
            </a:r>
            <a:r>
              <a:rPr lang="en-GB" dirty="0" err="1"/>
              <a:t>ampiamente</a:t>
            </a:r>
            <a:r>
              <a:rPr lang="en-GB" dirty="0"/>
              <a:t> </a:t>
            </a:r>
            <a:r>
              <a:rPr lang="en-GB" dirty="0" err="1"/>
              <a:t>inclusiva</a:t>
            </a:r>
            <a:r>
              <a:rPr lang="en-GB" dirty="0"/>
              <a:t>, con un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istituti</a:t>
            </a:r>
            <a:r>
              <a:rPr lang="en-GB" dirty="0"/>
              <a:t> </a:t>
            </a:r>
            <a:r>
              <a:rPr lang="en-GB" dirty="0" err="1"/>
              <a:t>coinvolti</a:t>
            </a:r>
            <a:r>
              <a:rPr lang="en-GB" dirty="0"/>
              <a:t> </a:t>
            </a:r>
            <a:r>
              <a:rPr lang="en-GB" dirty="0" err="1"/>
              <a:t>molto</a:t>
            </a:r>
            <a:r>
              <a:rPr lang="en-GB" dirty="0"/>
              <a:t> alto</a:t>
            </a:r>
          </a:p>
          <a:p>
            <a:pPr marL="228600" indent="-228600">
              <a:buAutoNum type="arabicParenR"/>
            </a:pPr>
            <a:r>
              <a:rPr lang="en-GB" dirty="0" err="1"/>
              <a:t>ambito</a:t>
            </a:r>
            <a:r>
              <a:rPr lang="en-GB" dirty="0"/>
              <a:t> di </a:t>
            </a:r>
            <a:r>
              <a:rPr lang="en-GB" dirty="0" err="1"/>
              <a:t>intervento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tocca</a:t>
            </a:r>
            <a:r>
              <a:rPr lang="en-GB" dirty="0"/>
              <a:t> tutti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dipartimenti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qualità</a:t>
            </a:r>
            <a:r>
              <a:rPr lang="en-GB" dirty="0"/>
              <a:t> </a:t>
            </a:r>
            <a:r>
              <a:rPr lang="en-GB" dirty="0" err="1"/>
              <a:t>scientifica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r>
              <a:rPr lang="en-GB" dirty="0"/>
              <a:t> in </a:t>
            </a:r>
            <a:r>
              <a:rPr lang="en-GB" dirty="0" err="1"/>
              <a:t>corso</a:t>
            </a:r>
            <a:r>
              <a:rPr lang="en-GB" dirty="0"/>
              <a:t> </a:t>
            </a:r>
            <a:r>
              <a:rPr lang="en-GB" dirty="0" err="1"/>
              <a:t>dimostrata</a:t>
            </a:r>
            <a:r>
              <a:rPr lang="en-GB" dirty="0"/>
              <a:t> </a:t>
            </a:r>
            <a:r>
              <a:rPr lang="en-GB" dirty="0" err="1"/>
              <a:t>dall’alto</a:t>
            </a:r>
            <a:r>
              <a:rPr lang="en-GB" dirty="0"/>
              <a:t> </a:t>
            </a:r>
            <a:r>
              <a:rPr lang="en-GB" dirty="0" err="1"/>
              <a:t>numero</a:t>
            </a:r>
            <a:r>
              <a:rPr lang="en-GB" dirty="0"/>
              <a:t> di </a:t>
            </a:r>
            <a:r>
              <a:rPr lang="en-GB" dirty="0" err="1"/>
              <a:t>pubblicazioni</a:t>
            </a:r>
            <a:r>
              <a:rPr lang="en-GB" dirty="0"/>
              <a:t> (da </a:t>
            </a:r>
            <a:r>
              <a:rPr lang="en-GB" dirty="0" err="1"/>
              <a:t>sottolineare</a:t>
            </a:r>
            <a:r>
              <a:rPr lang="en-GB" dirty="0"/>
              <a:t> a </a:t>
            </a:r>
            <a:r>
              <a:rPr lang="en-GB" dirty="0" err="1"/>
              <a:t>mio</a:t>
            </a:r>
            <a:r>
              <a:rPr lang="en-GB" dirty="0"/>
              <a:t> </a:t>
            </a:r>
            <a:r>
              <a:rPr lang="en-GB" dirty="0" err="1"/>
              <a:t>avviso</a:t>
            </a:r>
            <a:r>
              <a:rPr lang="en-GB" dirty="0"/>
              <a:t>) </a:t>
            </a:r>
          </a:p>
          <a:p>
            <a:pPr marL="228600" indent="-228600">
              <a:buAutoNum type="arabicParenR"/>
            </a:pPr>
            <a:r>
              <a:rPr lang="en-GB" dirty="0" err="1"/>
              <a:t>numero</a:t>
            </a:r>
            <a:r>
              <a:rPr lang="en-GB" dirty="0"/>
              <a:t> di TD </a:t>
            </a:r>
            <a:r>
              <a:rPr lang="en-GB" dirty="0" err="1"/>
              <a:t>attuale</a:t>
            </a:r>
            <a:r>
              <a:rPr lang="en-GB" dirty="0"/>
              <a:t> </a:t>
            </a:r>
            <a:r>
              <a:rPr lang="en-GB" dirty="0" err="1"/>
              <a:t>adeguato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compagine</a:t>
            </a:r>
            <a:r>
              <a:rPr lang="en-GB" dirty="0"/>
              <a:t> CNR </a:t>
            </a:r>
            <a:r>
              <a:rPr lang="en-GB" dirty="0" err="1"/>
              <a:t>oggi</a:t>
            </a:r>
            <a:r>
              <a:rPr lang="en-GB" dirty="0"/>
              <a:t> </a:t>
            </a:r>
            <a:r>
              <a:rPr lang="en-GB" dirty="0" err="1"/>
              <a:t>coinvolta</a:t>
            </a:r>
            <a:r>
              <a:rPr lang="en-GB" dirty="0"/>
              <a:t> </a:t>
            </a:r>
          </a:p>
          <a:p>
            <a:pPr marL="228600" indent="-228600">
              <a:buAutoNum type="arabicParenR"/>
            </a:pPr>
            <a:r>
              <a:rPr lang="en-GB" dirty="0" err="1"/>
              <a:t>ampia</a:t>
            </a:r>
            <a:r>
              <a:rPr lang="en-GB" dirty="0"/>
              <a:t> </a:t>
            </a:r>
            <a:r>
              <a:rPr lang="en-GB" dirty="0" err="1"/>
              <a:t>copertura</a:t>
            </a:r>
            <a:r>
              <a:rPr lang="en-GB" dirty="0"/>
              <a:t> </a:t>
            </a:r>
            <a:r>
              <a:rPr lang="en-GB" dirty="0" err="1"/>
              <a:t>territoriale</a:t>
            </a: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  <a:p>
            <a:pPr marL="0" indent="0">
              <a:buNone/>
            </a:pPr>
            <a:r>
              <a:rPr lang="en-GB" dirty="0"/>
              <a:t>La “word cloud” </a:t>
            </a:r>
            <a:r>
              <a:rPr lang="en-GB" dirty="0" err="1"/>
              <a:t>sintetizza</a:t>
            </a:r>
            <a:r>
              <a:rPr lang="en-GB" dirty="0"/>
              <a:t> keyword </a:t>
            </a:r>
            <a:r>
              <a:rPr lang="en-GB" dirty="0" err="1"/>
              <a:t>descrittive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campi</a:t>
            </a:r>
            <a:r>
              <a:rPr lang="en-GB" dirty="0"/>
              <a:t> di </a:t>
            </a:r>
            <a:r>
              <a:rPr lang="en-GB" dirty="0" err="1"/>
              <a:t>intervento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attuali</a:t>
            </a:r>
            <a:r>
              <a:rPr lang="en-GB" dirty="0"/>
              <a:t> </a:t>
            </a:r>
            <a:r>
              <a:rPr lang="en-GB" dirty="0" err="1"/>
              <a:t>ecosistemi</a:t>
            </a:r>
            <a:r>
              <a:rPr lang="en-GB" dirty="0"/>
              <a:t>: </a:t>
            </a:r>
            <a:r>
              <a:rPr lang="en-GB" dirty="0" err="1"/>
              <a:t>si</a:t>
            </a:r>
            <a:r>
              <a:rPr lang="en-GB" dirty="0"/>
              <a:t> evince </a:t>
            </a:r>
            <a:r>
              <a:rPr lang="en-GB" dirty="0" err="1"/>
              <a:t>un’ampia</a:t>
            </a:r>
            <a:r>
              <a:rPr lang="en-GB" dirty="0"/>
              <a:t> </a:t>
            </a:r>
            <a:r>
              <a:rPr lang="en-GB" dirty="0" err="1"/>
              <a:t>copertura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direzioni</a:t>
            </a:r>
            <a:r>
              <a:rPr lang="en-GB" dirty="0"/>
              <a:t> di </a:t>
            </a:r>
            <a:r>
              <a:rPr lang="en-GB" dirty="0" err="1"/>
              <a:t>innovazione</a:t>
            </a:r>
            <a:r>
              <a:rPr lang="en-GB" dirty="0"/>
              <a:t>/</a:t>
            </a:r>
            <a:r>
              <a:rPr lang="en-GB" dirty="0" err="1"/>
              <a:t>trasformazione</a:t>
            </a:r>
            <a:r>
              <a:rPr lang="en-GB" dirty="0"/>
              <a:t> </a:t>
            </a:r>
            <a:r>
              <a:rPr lang="en-GB" dirty="0" err="1"/>
              <a:t>digitale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territori</a:t>
            </a:r>
            <a:r>
              <a:rPr lang="en-GB" dirty="0"/>
              <a:t> e il </a:t>
            </a:r>
            <a:r>
              <a:rPr lang="en-GB" dirty="0" err="1"/>
              <a:t>tessuto</a:t>
            </a:r>
            <a:r>
              <a:rPr lang="en-GB" dirty="0"/>
              <a:t> </a:t>
            </a:r>
            <a:r>
              <a:rPr lang="en-GB" dirty="0" err="1"/>
              <a:t>produttivo</a:t>
            </a:r>
            <a:r>
              <a:rPr lang="en-GB" dirty="0"/>
              <a:t> </a:t>
            </a:r>
            <a:r>
              <a:rPr lang="en-GB" dirty="0" err="1"/>
              <a:t>devono</a:t>
            </a:r>
            <a:r>
              <a:rPr lang="en-GB" dirty="0"/>
              <a:t> </a:t>
            </a:r>
            <a:r>
              <a:rPr lang="en-GB" dirty="0" err="1"/>
              <a:t>affrontare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ecosistemi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stati</a:t>
            </a:r>
            <a:r>
              <a:rPr lang="en-GB" dirty="0"/>
              <a:t> </a:t>
            </a:r>
            <a:r>
              <a:rPr lang="en-GB" dirty="0" err="1"/>
              <a:t>proposti</a:t>
            </a:r>
            <a:r>
              <a:rPr lang="en-GB" dirty="0"/>
              <a:t> come </a:t>
            </a:r>
            <a:r>
              <a:rPr lang="en-GB" dirty="0" err="1"/>
              <a:t>strumento</a:t>
            </a:r>
            <a:r>
              <a:rPr lang="en-GB" dirty="0"/>
              <a:t> del PNRR per </a:t>
            </a:r>
            <a:r>
              <a:rPr lang="en-GB" dirty="0" err="1"/>
              <a:t>chiudere</a:t>
            </a:r>
            <a:r>
              <a:rPr lang="en-GB" dirty="0"/>
              <a:t> il </a:t>
            </a:r>
            <a:r>
              <a:rPr lang="en-GB" dirty="0" err="1"/>
              <a:t>cerchio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</a:t>
            </a:r>
            <a:r>
              <a:rPr lang="en-GB" dirty="0" err="1"/>
              <a:t>ricerca</a:t>
            </a:r>
            <a:r>
              <a:rPr lang="en-GB" dirty="0"/>
              <a:t> di base </a:t>
            </a:r>
            <a:r>
              <a:rPr lang="en-GB" dirty="0" err="1"/>
              <a:t>all’innovazione</a:t>
            </a:r>
            <a:r>
              <a:rPr lang="en-GB" dirty="0"/>
              <a:t> </a:t>
            </a:r>
            <a:r>
              <a:rPr lang="en-GB" dirty="0" err="1"/>
              <a:t>tecnologica</a:t>
            </a:r>
            <a:r>
              <a:rPr lang="en-GB" dirty="0"/>
              <a:t>, e in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originata</a:t>
            </a:r>
            <a:r>
              <a:rPr lang="en-GB" dirty="0"/>
              <a:t> da </a:t>
            </a:r>
            <a:r>
              <a:rPr lang="en-GB" dirty="0" err="1"/>
              <a:t>aggregazione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ecosistemi</a:t>
            </a:r>
            <a:r>
              <a:rPr lang="en-GB" dirty="0"/>
              <a:t>, EI_NET </a:t>
            </a:r>
            <a:r>
              <a:rPr lang="en-GB" dirty="0" err="1"/>
              <a:t>potrà</a:t>
            </a:r>
            <a:r>
              <a:rPr lang="en-GB" dirty="0"/>
              <a:t> </a:t>
            </a:r>
            <a:r>
              <a:rPr lang="en-GB" dirty="0" err="1"/>
              <a:t>interagire</a:t>
            </a:r>
            <a:r>
              <a:rPr lang="en-GB" dirty="0"/>
              <a:t> in modo </a:t>
            </a:r>
            <a:r>
              <a:rPr lang="en-GB" dirty="0" err="1"/>
              <a:t>naturale</a:t>
            </a:r>
            <a:r>
              <a:rPr lang="en-GB" dirty="0"/>
              <a:t> con tutte le </a:t>
            </a:r>
            <a:r>
              <a:rPr lang="en-GB" dirty="0" err="1"/>
              <a:t>iniziative</a:t>
            </a:r>
            <a:r>
              <a:rPr lang="en-GB" dirty="0"/>
              <a:t> post-PNRR CN o PE, </a:t>
            </a:r>
            <a:r>
              <a:rPr lang="en-GB" dirty="0" err="1"/>
              <a:t>portando</a:t>
            </a:r>
            <a:r>
              <a:rPr lang="en-GB" dirty="0"/>
              <a:t> a </a:t>
            </a:r>
            <a:r>
              <a:rPr lang="en-GB" dirty="0" err="1"/>
              <a:t>conoscenza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frontiera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rete di </a:t>
            </a:r>
            <a:r>
              <a:rPr lang="en-GB" dirty="0" err="1"/>
              <a:t>contatti</a:t>
            </a:r>
            <a:r>
              <a:rPr lang="en-GB" dirty="0"/>
              <a:t> </a:t>
            </a:r>
            <a:r>
              <a:rPr lang="en-GB" dirty="0" err="1"/>
              <a:t>territoriali</a:t>
            </a:r>
            <a:r>
              <a:rPr lang="en-GB" dirty="0"/>
              <a:t>, </a:t>
            </a:r>
            <a:r>
              <a:rPr lang="en-GB" dirty="0" err="1"/>
              <a:t>quanto</a:t>
            </a:r>
            <a:r>
              <a:rPr lang="en-GB" dirty="0"/>
              <a:t> la rete CNR produce, </a:t>
            </a:r>
            <a:r>
              <a:rPr lang="en-GB" dirty="0" err="1"/>
              <a:t>contribuendo</a:t>
            </a:r>
            <a:r>
              <a:rPr lang="en-GB" dirty="0"/>
              <a:t> ad un </a:t>
            </a:r>
            <a:r>
              <a:rPr lang="en-GB" dirty="0" err="1"/>
              <a:t>ciclo</a:t>
            </a:r>
            <a:r>
              <a:rPr lang="en-GB" dirty="0"/>
              <a:t> virtuoso di </a:t>
            </a:r>
            <a:r>
              <a:rPr lang="en-GB" dirty="0" err="1"/>
              <a:t>interazione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innovazione</a:t>
            </a:r>
            <a:r>
              <a:rPr lang="en-GB" dirty="0"/>
              <a:t> “technology push” e “market pull”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228600" indent="-228600">
              <a:buAutoNum type="arabicParenR"/>
            </a:pPr>
            <a:endParaRPr lang="en-GB" dirty="0"/>
          </a:p>
          <a:p>
            <a:pPr marL="228600" indent="-228600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60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il </a:t>
            </a:r>
            <a:r>
              <a:rPr lang="en-GB" dirty="0" err="1"/>
              <a:t>succo</a:t>
            </a:r>
            <a:r>
              <a:rPr lang="en-GB" dirty="0"/>
              <a:t> del </a:t>
            </a:r>
            <a:r>
              <a:rPr lang="en-GB" dirty="0" err="1"/>
              <a:t>discorso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scritto</a:t>
            </a:r>
            <a:r>
              <a:rPr lang="en-GB" dirty="0"/>
              <a:t> – EI_NET </a:t>
            </a:r>
            <a:r>
              <a:rPr lang="en-GB" dirty="0" err="1"/>
              <a:t>vuole</a:t>
            </a:r>
            <a:r>
              <a:rPr lang="en-GB" dirty="0"/>
              <a:t> </a:t>
            </a:r>
            <a:r>
              <a:rPr lang="en-GB" dirty="0" err="1"/>
              <a:t>proporre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struttura</a:t>
            </a:r>
            <a:r>
              <a:rPr lang="en-GB" dirty="0"/>
              <a:t> di </a:t>
            </a:r>
            <a:r>
              <a:rPr lang="en-GB" dirty="0" err="1"/>
              <a:t>supporto</a:t>
            </a:r>
            <a:r>
              <a:rPr lang="en-GB" dirty="0"/>
              <a:t> e </a:t>
            </a:r>
            <a:r>
              <a:rPr lang="en-GB" dirty="0" err="1"/>
              <a:t>coordinamento</a:t>
            </a:r>
            <a:r>
              <a:rPr lang="en-GB" dirty="0"/>
              <a:t> per </a:t>
            </a:r>
            <a:r>
              <a:rPr lang="en-GB" dirty="0" err="1"/>
              <a:t>favorire</a:t>
            </a:r>
            <a:r>
              <a:rPr lang="en-GB" dirty="0"/>
              <a:t> </a:t>
            </a:r>
            <a:r>
              <a:rPr lang="en-GB" dirty="0" err="1"/>
              <a:t>azioni</a:t>
            </a:r>
            <a:r>
              <a:rPr lang="en-GB" dirty="0"/>
              <a:t> </a:t>
            </a:r>
            <a:r>
              <a:rPr lang="en-GB" b="0" dirty="0"/>
              <a:t>di </a:t>
            </a:r>
            <a:r>
              <a:rPr lang="en-GB" b="1" dirty="0"/>
              <a:t>knowledge transfer e </a:t>
            </a:r>
            <a:r>
              <a:rPr lang="en-GB" b="1" dirty="0" err="1"/>
              <a:t>innovazione</a:t>
            </a:r>
            <a:r>
              <a:rPr lang="en-GB" b="1" dirty="0"/>
              <a:t>, </a:t>
            </a:r>
            <a:r>
              <a:rPr lang="en-GB" b="0" dirty="0"/>
              <a:t>di concerto e con il </a:t>
            </a:r>
            <a:r>
              <a:rPr lang="en-GB" b="0" dirty="0" err="1"/>
              <a:t>coordinamento</a:t>
            </a:r>
            <a:r>
              <a:rPr lang="en-GB" b="0" dirty="0"/>
              <a:t> di UVR, a </a:t>
            </a:r>
            <a:r>
              <a:rPr lang="en-GB" b="0" dirty="0" err="1"/>
              <a:t>favore</a:t>
            </a:r>
            <a:r>
              <a:rPr lang="en-GB" b="0" dirty="0"/>
              <a:t> di </a:t>
            </a:r>
            <a:r>
              <a:rPr lang="en-GB" b="0" dirty="0" err="1"/>
              <a:t>tutta</a:t>
            </a:r>
            <a:r>
              <a:rPr lang="en-GB" b="0" dirty="0"/>
              <a:t> la rete CNR, </a:t>
            </a:r>
            <a:r>
              <a:rPr lang="en-GB" b="0" dirty="0" err="1"/>
              <a:t>sfruttando</a:t>
            </a:r>
            <a:r>
              <a:rPr lang="en-GB" b="0" dirty="0"/>
              <a:t> le </a:t>
            </a:r>
            <a:r>
              <a:rPr lang="en-GB" b="0" dirty="0" err="1"/>
              <a:t>competenze</a:t>
            </a:r>
            <a:r>
              <a:rPr lang="en-GB" b="0" dirty="0"/>
              <a:t> e </a:t>
            </a:r>
            <a:r>
              <a:rPr lang="en-GB" b="0" dirty="0" err="1"/>
              <a:t>esperienze</a:t>
            </a:r>
            <a:r>
              <a:rPr lang="en-GB" b="0" dirty="0"/>
              <a:t> </a:t>
            </a:r>
            <a:r>
              <a:rPr lang="en-GB" b="0" dirty="0" err="1"/>
              <a:t>acquisite</a:t>
            </a:r>
            <a:r>
              <a:rPr lang="en-GB" b="0" dirty="0"/>
              <a:t> </a:t>
            </a:r>
            <a:r>
              <a:rPr lang="en-GB" b="0" dirty="0" err="1"/>
              <a:t>nel</a:t>
            </a:r>
            <a:r>
              <a:rPr lang="en-GB" b="0" dirty="0"/>
              <a:t> Corso del PNRR</a:t>
            </a:r>
            <a:endParaRPr lang="en-GB" dirty="0"/>
          </a:p>
          <a:p>
            <a:endParaRPr lang="en-GB" dirty="0"/>
          </a:p>
          <a:p>
            <a:r>
              <a:rPr lang="en-GB" dirty="0"/>
              <a:t>Da </a:t>
            </a:r>
            <a:r>
              <a:rPr lang="en-GB" dirty="0" err="1"/>
              <a:t>sottolineare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UVR, </a:t>
            </a:r>
            <a:r>
              <a:rPr lang="en-GB" dirty="0" err="1"/>
              <a:t>è</a:t>
            </a:r>
            <a:r>
              <a:rPr lang="en-GB" dirty="0"/>
              <a:t> partner </a:t>
            </a:r>
            <a:r>
              <a:rPr lang="en-GB" dirty="0" err="1"/>
              <a:t>beneficiario</a:t>
            </a:r>
            <a:r>
              <a:rPr lang="en-GB" dirty="0"/>
              <a:t> di RAISE e ha </a:t>
            </a:r>
            <a:r>
              <a:rPr lang="en-GB" dirty="0" err="1"/>
              <a:t>contribuito</a:t>
            </a:r>
            <a:r>
              <a:rPr lang="en-GB" dirty="0"/>
              <a:t> </a:t>
            </a:r>
            <a:r>
              <a:rPr lang="en-GB" dirty="0" err="1"/>
              <a:t>direttamente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creazione</a:t>
            </a:r>
            <a:r>
              <a:rPr lang="en-GB" dirty="0"/>
              <a:t> di </a:t>
            </a:r>
            <a:r>
              <a:rPr lang="en-GB" dirty="0" err="1"/>
              <a:t>modelli</a:t>
            </a:r>
            <a:r>
              <a:rPr lang="en-GB" dirty="0"/>
              <a:t> di IRP </a:t>
            </a:r>
            <a:r>
              <a:rPr lang="en-GB" dirty="0" err="1"/>
              <a:t>condivisi</a:t>
            </a:r>
            <a:r>
              <a:rPr lang="en-GB" dirty="0"/>
              <a:t>  e di </a:t>
            </a:r>
            <a:r>
              <a:rPr lang="en-GB" dirty="0" err="1"/>
              <a:t>percorsi</a:t>
            </a:r>
            <a:r>
              <a:rPr lang="en-GB" dirty="0"/>
              <a:t> di training per </a:t>
            </a:r>
            <a:r>
              <a:rPr lang="en-GB" dirty="0" err="1"/>
              <a:t>creazione</a:t>
            </a:r>
            <a:r>
              <a:rPr lang="en-GB" dirty="0"/>
              <a:t> di start-up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4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9711B-FEF2-6F4F-0686-B7E75F0A0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8A72B4-370A-9A24-EB7B-157687B3F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FD7DC1-1339-0A28-74EB-1CF9F4996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EI_NET serve a </a:t>
            </a:r>
            <a:r>
              <a:rPr lang="en-GB" dirty="0" err="1"/>
              <a:t>strutturare</a:t>
            </a:r>
            <a:r>
              <a:rPr lang="en-GB" dirty="0"/>
              <a:t> il </a:t>
            </a:r>
            <a:r>
              <a:rPr lang="en-GB" dirty="0" err="1"/>
              <a:t>rapporto</a:t>
            </a:r>
            <a:r>
              <a:rPr lang="en-GB" dirty="0"/>
              <a:t> con le </a:t>
            </a:r>
            <a:r>
              <a:rPr lang="en-GB" dirty="0" err="1"/>
              <a:t>realtà</a:t>
            </a:r>
            <a:r>
              <a:rPr lang="en-GB" dirty="0"/>
              <a:t> </a:t>
            </a:r>
            <a:r>
              <a:rPr lang="en-GB" dirty="0" err="1"/>
              <a:t>territoriali</a:t>
            </a:r>
            <a:r>
              <a:rPr lang="en-GB" dirty="0"/>
              <a:t>, </a:t>
            </a:r>
            <a:r>
              <a:rPr lang="en-GB" dirty="0" err="1"/>
              <a:t>lavorando</a:t>
            </a:r>
            <a:r>
              <a:rPr lang="en-GB" dirty="0"/>
              <a:t> ad un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scientifico</a:t>
            </a:r>
            <a:r>
              <a:rPr lang="en-GB" dirty="0"/>
              <a:t> e </a:t>
            </a:r>
            <a:r>
              <a:rPr lang="en-GB" dirty="0" err="1"/>
              <a:t>tecnologico</a:t>
            </a:r>
            <a:r>
              <a:rPr lang="en-GB" dirty="0"/>
              <a:t>, </a:t>
            </a:r>
            <a:r>
              <a:rPr lang="en-GB" dirty="0" err="1"/>
              <a:t>raccogliendo</a:t>
            </a:r>
            <a:r>
              <a:rPr lang="en-GB" dirty="0"/>
              <a:t> </a:t>
            </a:r>
            <a:r>
              <a:rPr lang="en-GB" dirty="0" err="1"/>
              <a:t>esigenze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territorio</a:t>
            </a:r>
            <a:r>
              <a:rPr lang="en-GB" dirty="0"/>
              <a:t> e </a:t>
            </a:r>
            <a:r>
              <a:rPr lang="en-GB" dirty="0" err="1"/>
              <a:t>veicolandoli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rete </a:t>
            </a:r>
            <a:r>
              <a:rPr lang="en-GB" dirty="0" err="1"/>
              <a:t>scientifica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EI_NET </a:t>
            </a:r>
            <a:r>
              <a:rPr lang="en-GB" dirty="0" err="1"/>
              <a:t>avrà</a:t>
            </a:r>
            <a:r>
              <a:rPr lang="en-GB" dirty="0"/>
              <a:t> come </a:t>
            </a:r>
            <a:r>
              <a:rPr lang="en-GB" dirty="0" err="1"/>
              <a:t>interlocutori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stakeholder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categorie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ora</a:t>
            </a:r>
            <a:r>
              <a:rPr lang="en-GB" dirty="0"/>
              <a:t>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presenti</a:t>
            </a:r>
            <a:r>
              <a:rPr lang="en-GB" dirty="0"/>
              <a:t> </a:t>
            </a:r>
            <a:r>
              <a:rPr lang="en-GB" dirty="0" err="1"/>
              <a:t>nelle</a:t>
            </a:r>
            <a:r>
              <a:rPr lang="en-GB" dirty="0"/>
              <a:t> cordate </a:t>
            </a:r>
            <a:r>
              <a:rPr lang="en-GB" dirty="0" err="1"/>
              <a:t>attive</a:t>
            </a:r>
            <a:r>
              <a:rPr lang="en-GB" dirty="0"/>
              <a:t>, </a:t>
            </a:r>
            <a:r>
              <a:rPr lang="en-GB" dirty="0" err="1"/>
              <a:t>accompagnando</a:t>
            </a:r>
            <a:r>
              <a:rPr lang="en-GB" dirty="0"/>
              <a:t>, a </a:t>
            </a:r>
            <a:r>
              <a:rPr lang="en-GB" dirty="0" err="1"/>
              <a:t>livello</a:t>
            </a:r>
            <a:r>
              <a:rPr lang="en-GB" dirty="0"/>
              <a:t> </a:t>
            </a:r>
            <a:r>
              <a:rPr lang="en-GB" dirty="0" err="1"/>
              <a:t>istituzionale</a:t>
            </a:r>
            <a:r>
              <a:rPr lang="en-GB" dirty="0"/>
              <a:t>, </a:t>
            </a:r>
            <a:r>
              <a:rPr lang="en-GB" dirty="0" err="1"/>
              <a:t>quanto</a:t>
            </a:r>
            <a:r>
              <a:rPr lang="en-GB" dirty="0"/>
              <a:t>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Ecosistemi</a:t>
            </a:r>
            <a:r>
              <a:rPr lang="en-GB" dirty="0"/>
              <a:t> </a:t>
            </a:r>
            <a:r>
              <a:rPr lang="en-GB" dirty="0" err="1"/>
              <a:t>stanno</a:t>
            </a:r>
            <a:r>
              <a:rPr lang="en-GB" dirty="0"/>
              <a:t> </a:t>
            </a:r>
            <a:r>
              <a:rPr lang="en-GB" dirty="0" err="1"/>
              <a:t>pianificando</a:t>
            </a:r>
            <a:r>
              <a:rPr lang="en-GB" dirty="0"/>
              <a:t> con </a:t>
            </a:r>
            <a:r>
              <a:rPr lang="en-GB" dirty="0" err="1"/>
              <a:t>i</a:t>
            </a:r>
            <a:r>
              <a:rPr lang="en-GB" dirty="0"/>
              <a:t> loro HUB </a:t>
            </a:r>
            <a:r>
              <a:rPr lang="en-GB" b="1" dirty="0">
                <a:solidFill>
                  <a:srgbClr val="FF0000"/>
                </a:solidFill>
              </a:rPr>
              <a:t>(</a:t>
            </a:r>
            <a:r>
              <a:rPr lang="en-GB" b="1" dirty="0" err="1">
                <a:solidFill>
                  <a:srgbClr val="FF0000"/>
                </a:solidFill>
              </a:rPr>
              <a:t>rilevante</a:t>
            </a:r>
            <a:r>
              <a:rPr lang="en-GB" b="1" dirty="0">
                <a:solidFill>
                  <a:srgbClr val="FF0000"/>
                </a:solidFill>
              </a:rPr>
              <a:t> a </a:t>
            </a:r>
            <a:r>
              <a:rPr lang="en-GB" b="1" dirty="0" err="1">
                <a:solidFill>
                  <a:srgbClr val="FF0000"/>
                </a:solidFill>
              </a:rPr>
              <a:t>questo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proposito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che</a:t>
            </a:r>
            <a:r>
              <a:rPr lang="en-GB" b="1" dirty="0">
                <a:solidFill>
                  <a:srgbClr val="FF0000"/>
                </a:solidFill>
              </a:rPr>
              <a:t> il </a:t>
            </a:r>
            <a:r>
              <a:rPr lang="en-GB" b="1" dirty="0" err="1">
                <a:solidFill>
                  <a:srgbClr val="FF0000"/>
                </a:solidFill>
              </a:rPr>
              <a:t>finanziamento</a:t>
            </a:r>
            <a:r>
              <a:rPr lang="en-GB" b="1" dirty="0">
                <a:solidFill>
                  <a:srgbClr val="FF0000"/>
                </a:solidFill>
              </a:rPr>
              <a:t> del post-PNRR per </a:t>
            </a:r>
            <a:r>
              <a:rPr lang="en-GB" b="1" dirty="0" err="1">
                <a:solidFill>
                  <a:srgbClr val="FF0000"/>
                </a:solidFill>
              </a:rPr>
              <a:t>gli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ecosistemi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sarà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probabilmente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gestito</a:t>
            </a:r>
            <a:r>
              <a:rPr lang="en-GB" b="1" dirty="0">
                <a:solidFill>
                  <a:srgbClr val="FF0000"/>
                </a:solidFill>
              </a:rPr>
              <a:t> a </a:t>
            </a:r>
            <a:r>
              <a:rPr lang="en-GB" b="1" dirty="0" err="1">
                <a:solidFill>
                  <a:srgbClr val="FF0000"/>
                </a:solidFill>
              </a:rPr>
              <a:t>livello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regionale</a:t>
            </a:r>
            <a:r>
              <a:rPr lang="en-GB" b="1" dirty="0">
                <a:solidFill>
                  <a:srgbClr val="FF0000"/>
                </a:solidFill>
              </a:rPr>
              <a:t>, per cui la </a:t>
            </a:r>
            <a:r>
              <a:rPr lang="en-GB" b="1" dirty="0" err="1">
                <a:solidFill>
                  <a:srgbClr val="FF0000"/>
                </a:solidFill>
              </a:rPr>
              <a:t>struttura</a:t>
            </a:r>
            <a:r>
              <a:rPr lang="en-GB" b="1" dirty="0">
                <a:solidFill>
                  <a:srgbClr val="FF0000"/>
                </a:solidFill>
              </a:rPr>
              <a:t> EI_NET </a:t>
            </a:r>
            <a:r>
              <a:rPr lang="en-GB" b="1" dirty="0" err="1">
                <a:solidFill>
                  <a:srgbClr val="FF0000"/>
                </a:solidFill>
              </a:rPr>
              <a:t>sarà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essenziale</a:t>
            </a:r>
            <a:r>
              <a:rPr lang="en-GB" b="1" dirty="0">
                <a:solidFill>
                  <a:srgbClr val="FF0000"/>
                </a:solidFill>
              </a:rPr>
              <a:t> a </a:t>
            </a:r>
            <a:r>
              <a:rPr lang="en-GB" b="1" dirty="0" err="1">
                <a:solidFill>
                  <a:srgbClr val="FF0000"/>
                </a:solidFill>
              </a:rPr>
              <a:t>seguire</a:t>
            </a:r>
            <a:r>
              <a:rPr lang="en-GB" b="1" dirty="0">
                <a:solidFill>
                  <a:srgbClr val="FF0000"/>
                </a:solidFill>
              </a:rPr>
              <a:t> ed </a:t>
            </a:r>
            <a:r>
              <a:rPr lang="en-GB" b="1" dirty="0" err="1">
                <a:solidFill>
                  <a:srgbClr val="FF0000"/>
                </a:solidFill>
              </a:rPr>
              <a:t>armonizzare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ove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possibile</a:t>
            </a:r>
            <a:r>
              <a:rPr lang="en-GB" b="1" dirty="0">
                <a:solidFill>
                  <a:srgbClr val="FF0000"/>
                </a:solidFill>
              </a:rPr>
              <a:t>, le </a:t>
            </a:r>
            <a:r>
              <a:rPr lang="en-GB" b="1" dirty="0" err="1">
                <a:solidFill>
                  <a:srgbClr val="FF0000"/>
                </a:solidFill>
              </a:rPr>
              <a:t>azioni</a:t>
            </a:r>
            <a:r>
              <a:rPr lang="en-GB" b="1" dirty="0">
                <a:solidFill>
                  <a:srgbClr val="FF0000"/>
                </a:solidFill>
              </a:rPr>
              <a:t> future)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Tra </a:t>
            </a:r>
            <a:r>
              <a:rPr lang="en-GB" dirty="0" err="1"/>
              <a:t>gli</a:t>
            </a:r>
            <a:r>
              <a:rPr lang="en-GB" dirty="0"/>
              <a:t> </a:t>
            </a:r>
            <a:r>
              <a:rPr lang="en-GB" dirty="0" err="1"/>
              <a:t>interlocutori</a:t>
            </a:r>
            <a:r>
              <a:rPr lang="en-GB" dirty="0"/>
              <a:t> con cui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potrà</a:t>
            </a:r>
            <a:r>
              <a:rPr lang="en-GB" dirty="0"/>
              <a:t> </a:t>
            </a:r>
            <a:r>
              <a:rPr lang="en-GB" dirty="0" err="1"/>
              <a:t>connettere</a:t>
            </a:r>
            <a:r>
              <a:rPr lang="en-GB" dirty="0"/>
              <a:t> EI_NET, </a:t>
            </a:r>
            <a:r>
              <a:rPr lang="en-GB" dirty="0" err="1"/>
              <a:t>importante</a:t>
            </a:r>
            <a:r>
              <a:rPr lang="en-GB" dirty="0"/>
              <a:t> il </a:t>
            </a:r>
            <a:r>
              <a:rPr lang="en-GB" dirty="0" err="1"/>
              <a:t>mondo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Venture Capitalist: RAISE, a </a:t>
            </a:r>
            <a:r>
              <a:rPr lang="en-GB" dirty="0" err="1"/>
              <a:t>titolo</a:t>
            </a:r>
            <a:r>
              <a:rPr lang="en-GB" dirty="0"/>
              <a:t> di </a:t>
            </a:r>
            <a:r>
              <a:rPr lang="en-GB" dirty="0" err="1"/>
              <a:t>esempio</a:t>
            </a:r>
            <a:r>
              <a:rPr lang="en-GB" dirty="0"/>
              <a:t>, ha stretto </a:t>
            </a:r>
            <a:r>
              <a:rPr lang="en-GB" dirty="0" err="1"/>
              <a:t>contatti</a:t>
            </a:r>
            <a:r>
              <a:rPr lang="en-GB" dirty="0"/>
              <a:t> con CDP (credo </a:t>
            </a:r>
            <a:r>
              <a:rPr lang="en-GB" dirty="0" err="1"/>
              <a:t>possa</a:t>
            </a:r>
            <a:r>
              <a:rPr lang="en-GB" dirty="0"/>
              <a:t> </a:t>
            </a:r>
            <a:r>
              <a:rPr lang="en-GB" dirty="0" err="1"/>
              <a:t>interessare</a:t>
            </a:r>
            <a:r>
              <a:rPr lang="en-GB" dirty="0"/>
              <a:t> </a:t>
            </a:r>
            <a:r>
              <a:rPr lang="en-GB" dirty="0" err="1"/>
              <a:t>alla</a:t>
            </a:r>
            <a:r>
              <a:rPr lang="en-GB" dirty="0"/>
              <a:t> </a:t>
            </a:r>
            <a:r>
              <a:rPr lang="en-GB" dirty="0" err="1"/>
              <a:t>presidente</a:t>
            </a:r>
            <a:r>
              <a:rPr lang="en-GB" dirty="0"/>
              <a:t>) e </a:t>
            </a:r>
            <a:r>
              <a:rPr lang="en-GB" dirty="0" err="1"/>
              <a:t>potrebbe</a:t>
            </a:r>
            <a:r>
              <a:rPr lang="en-GB" dirty="0"/>
              <a:t> </a:t>
            </a:r>
            <a:r>
              <a:rPr lang="en-GB" dirty="0" err="1"/>
              <a:t>fornire</a:t>
            </a:r>
            <a:r>
              <a:rPr lang="en-GB" dirty="0"/>
              <a:t> </a:t>
            </a:r>
            <a:r>
              <a:rPr lang="en-GB" dirty="0" err="1"/>
              <a:t>spunti</a:t>
            </a:r>
            <a:r>
              <a:rPr lang="en-GB" dirty="0"/>
              <a:t> </a:t>
            </a:r>
            <a:r>
              <a:rPr lang="en-GB" dirty="0" err="1"/>
              <a:t>interessanti</a:t>
            </a:r>
            <a:r>
              <a:rPr lang="en-GB" dirty="0"/>
              <a:t> per </a:t>
            </a:r>
            <a:r>
              <a:rPr lang="en-GB" dirty="0" err="1"/>
              <a:t>continuare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questa</a:t>
            </a:r>
            <a:r>
              <a:rPr lang="en-GB" dirty="0"/>
              <a:t> </a:t>
            </a:r>
            <a:r>
              <a:rPr lang="en-GB" dirty="0" err="1"/>
              <a:t>strada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EI_NET serve </a:t>
            </a:r>
            <a:r>
              <a:rPr lang="en-GB" dirty="0" err="1"/>
              <a:t>anche</a:t>
            </a:r>
            <a:r>
              <a:rPr lang="en-GB" dirty="0"/>
              <a:t> a </a:t>
            </a:r>
            <a:r>
              <a:rPr lang="en-GB" dirty="0" err="1"/>
              <a:t>sostenere</a:t>
            </a:r>
            <a:r>
              <a:rPr lang="en-GB" dirty="0"/>
              <a:t> un </a:t>
            </a:r>
            <a:r>
              <a:rPr lang="en-GB" dirty="0" err="1"/>
              <a:t>collegamento</a:t>
            </a:r>
            <a:r>
              <a:rPr lang="en-GB" dirty="0"/>
              <a:t> forte con </a:t>
            </a:r>
            <a:r>
              <a:rPr lang="en-GB" dirty="0" err="1"/>
              <a:t>l’Europa</a:t>
            </a:r>
            <a:r>
              <a:rPr lang="en-GB" dirty="0"/>
              <a:t>, </a:t>
            </a:r>
            <a:r>
              <a:rPr lang="en-GB" dirty="0" err="1"/>
              <a:t>attraverso</a:t>
            </a:r>
            <a:r>
              <a:rPr lang="en-GB" dirty="0"/>
              <a:t> </a:t>
            </a:r>
            <a:r>
              <a:rPr lang="en-GB" dirty="0" err="1"/>
              <a:t>reti</a:t>
            </a:r>
            <a:r>
              <a:rPr lang="en-GB" dirty="0"/>
              <a:t> di </a:t>
            </a:r>
            <a:r>
              <a:rPr lang="en-GB" dirty="0" err="1"/>
              <a:t>ricerca</a:t>
            </a:r>
            <a:r>
              <a:rPr lang="en-GB" dirty="0"/>
              <a:t>, </a:t>
            </a:r>
            <a:r>
              <a:rPr lang="en-GB" dirty="0" err="1"/>
              <a:t>internazionalizzazione</a:t>
            </a:r>
            <a:r>
              <a:rPr lang="en-GB" dirty="0"/>
              <a:t> e </a:t>
            </a:r>
            <a:r>
              <a:rPr lang="en-GB" dirty="0" err="1"/>
              <a:t>innovazione</a:t>
            </a:r>
            <a:r>
              <a:rPr lang="en-GB" dirty="0"/>
              <a:t>: a </a:t>
            </a:r>
            <a:r>
              <a:rPr lang="en-GB" dirty="0" err="1"/>
              <a:t>titoli</a:t>
            </a:r>
            <a:r>
              <a:rPr lang="en-GB" dirty="0"/>
              <a:t> di </a:t>
            </a:r>
            <a:r>
              <a:rPr lang="en-GB" dirty="0" err="1"/>
              <a:t>esempio</a:t>
            </a:r>
            <a:r>
              <a:rPr lang="en-GB" dirty="0"/>
              <a:t>, </a:t>
            </a:r>
            <a:r>
              <a:rPr lang="en-GB" dirty="0" err="1"/>
              <a:t>questa</a:t>
            </a:r>
            <a:r>
              <a:rPr lang="en-GB" dirty="0"/>
              <a:t> la </a:t>
            </a:r>
            <a:r>
              <a:rPr lang="en-GB" dirty="0" err="1"/>
              <a:t>mappa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regioni</a:t>
            </a:r>
            <a:r>
              <a:rPr lang="en-GB" dirty="0"/>
              <a:t> </a:t>
            </a:r>
            <a:r>
              <a:rPr lang="en-GB" dirty="0" err="1"/>
              <a:t>italiane</a:t>
            </a:r>
            <a:r>
              <a:rPr lang="en-GB" dirty="0"/>
              <a:t> </a:t>
            </a:r>
            <a:r>
              <a:rPr lang="en-GB" dirty="0" err="1"/>
              <a:t>selezionate</a:t>
            </a:r>
            <a:r>
              <a:rPr lang="en-GB" dirty="0"/>
              <a:t> come </a:t>
            </a:r>
            <a:r>
              <a:rPr lang="en-GB" dirty="0" err="1"/>
              <a:t>canditate</a:t>
            </a:r>
            <a:r>
              <a:rPr lang="en-GB" dirty="0"/>
              <a:t> a “Regional Innovation Valleys”,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azioni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Unione</a:t>
            </a:r>
            <a:r>
              <a:rPr lang="en-GB" dirty="0"/>
              <a:t> Europea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sovrappone</a:t>
            </a:r>
            <a:r>
              <a:rPr lang="en-GB" dirty="0"/>
              <a:t> in </a:t>
            </a:r>
            <a:r>
              <a:rPr lang="en-GB" dirty="0" err="1"/>
              <a:t>maniera</a:t>
            </a:r>
            <a:r>
              <a:rPr lang="en-GB" dirty="0"/>
              <a:t> </a:t>
            </a:r>
            <a:r>
              <a:rPr lang="en-GB" dirty="0" err="1"/>
              <a:t>decisa</a:t>
            </a:r>
            <a:r>
              <a:rPr lang="en-GB" dirty="0"/>
              <a:t> con le </a:t>
            </a:r>
            <a:r>
              <a:rPr lang="en-GB" dirty="0" err="1"/>
              <a:t>aree</a:t>
            </a:r>
            <a:r>
              <a:rPr lang="en-GB" dirty="0"/>
              <a:t> di </a:t>
            </a:r>
            <a:r>
              <a:rPr lang="en-GB" dirty="0" err="1"/>
              <a:t>intervento</a:t>
            </a:r>
            <a:r>
              <a:rPr lang="en-GB" dirty="0"/>
              <a:t> di EI_NET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temi</a:t>
            </a:r>
            <a:r>
              <a:rPr lang="en-GB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https://research-and-</a:t>
            </a:r>
            <a:r>
              <a:rPr lang="en-GB" dirty="0" err="1"/>
              <a:t>innovation.ec.europa.eu</a:t>
            </a:r>
            <a:r>
              <a:rPr lang="en-GB" dirty="0"/>
              <a:t>/strategy/support-policy-making/shaping-</a:t>
            </a:r>
            <a:r>
              <a:rPr lang="en-GB" dirty="0" err="1"/>
              <a:t>eu</a:t>
            </a:r>
            <a:r>
              <a:rPr lang="en-GB" dirty="0"/>
              <a:t>-research-and-innovation-policy/new-</a:t>
            </a:r>
            <a:r>
              <a:rPr lang="en-GB" dirty="0" err="1"/>
              <a:t>european</a:t>
            </a:r>
            <a:r>
              <a:rPr lang="en-GB" dirty="0"/>
              <a:t>-innovation-</a:t>
            </a:r>
            <a:r>
              <a:rPr lang="en-GB" dirty="0" err="1"/>
              <a:t>agenda_en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</a:t>
            </a:r>
            <a:r>
              <a:rPr lang="en-GB" dirty="0" err="1"/>
              <a:t>projects.research</a:t>
            </a:r>
            <a:r>
              <a:rPr lang="en-GB" dirty="0"/>
              <a:t>-and-</a:t>
            </a:r>
            <a:r>
              <a:rPr lang="en-GB" dirty="0" err="1"/>
              <a:t>innovation.ec.europa.eu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/strategy/support-policy-making/shaping-</a:t>
            </a:r>
            <a:r>
              <a:rPr lang="en-GB" dirty="0" err="1"/>
              <a:t>eu</a:t>
            </a:r>
            <a:r>
              <a:rPr lang="en-GB" dirty="0"/>
              <a:t>-research-and-innovation-policy/new-</a:t>
            </a:r>
            <a:r>
              <a:rPr lang="en-GB" dirty="0" err="1"/>
              <a:t>european</a:t>
            </a:r>
            <a:r>
              <a:rPr lang="en-GB" dirty="0"/>
              <a:t>-innovation-agenda/new-</a:t>
            </a:r>
            <a:r>
              <a:rPr lang="en-GB" dirty="0" err="1"/>
              <a:t>european</a:t>
            </a:r>
            <a:r>
              <a:rPr lang="en-GB" dirty="0"/>
              <a:t>-innovation-agenda-roadmap/selected-regional-innovation-valleys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5C3F3-0AE9-6CD5-8751-5B0F2C0C1C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6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30CDD-128C-50D6-5E4E-BC9F3368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9A598-8C3E-929C-287B-3724589319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FD20B-3F7E-C063-A9C8-787B78D750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Queste</a:t>
            </a:r>
            <a:r>
              <a:rPr lang="en-GB" dirty="0"/>
              <a:t> </a:t>
            </a:r>
            <a:r>
              <a:rPr lang="en-GB" dirty="0" err="1"/>
              <a:t>ultime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slides, da non far </a:t>
            </a:r>
            <a:r>
              <a:rPr lang="en-GB" dirty="0" err="1"/>
              <a:t>vedere</a:t>
            </a:r>
            <a:r>
              <a:rPr lang="en-GB" dirty="0"/>
              <a:t> in </a:t>
            </a:r>
            <a:r>
              <a:rPr lang="en-GB" dirty="0" err="1"/>
              <a:t>dettaglio</a:t>
            </a:r>
            <a:r>
              <a:rPr lang="en-GB" dirty="0"/>
              <a:t>, le </a:t>
            </a:r>
            <a:r>
              <a:rPr lang="en-GB" dirty="0" err="1"/>
              <a:t>lasciamo</a:t>
            </a:r>
            <a:r>
              <a:rPr lang="en-GB" dirty="0"/>
              <a:t> per </a:t>
            </a:r>
            <a:r>
              <a:rPr lang="en-GB" dirty="0" err="1"/>
              <a:t>capire</a:t>
            </a:r>
            <a:r>
              <a:rPr lang="en-GB" dirty="0"/>
              <a:t> </a:t>
            </a:r>
            <a:r>
              <a:rPr lang="en-GB" dirty="0" err="1"/>
              <a:t>meglio</a:t>
            </a:r>
            <a:r>
              <a:rPr lang="en-GB" dirty="0"/>
              <a:t> la </a:t>
            </a:r>
            <a:r>
              <a:rPr lang="en-GB" dirty="0" err="1"/>
              <a:t>struttura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attuale</a:t>
            </a:r>
            <a:r>
              <a:rPr lang="en-GB" dirty="0"/>
              <a:t> </a:t>
            </a:r>
            <a:r>
              <a:rPr lang="en-GB" dirty="0" err="1"/>
              <a:t>composizione</a:t>
            </a:r>
            <a:r>
              <a:rPr lang="en-GB" dirty="0"/>
              <a:t> </a:t>
            </a:r>
            <a:r>
              <a:rPr lang="en-GB" dirty="0" err="1"/>
              <a:t>dell’aggregazione</a:t>
            </a:r>
            <a:r>
              <a:rPr lang="en-GB" dirty="0"/>
              <a:t>: se </a:t>
            </a:r>
            <a:r>
              <a:rPr lang="en-GB" dirty="0" err="1"/>
              <a:t>vuoi</a:t>
            </a:r>
            <a:r>
              <a:rPr lang="en-GB" dirty="0"/>
              <a:t> </a:t>
            </a:r>
            <a:r>
              <a:rPr lang="en-GB" dirty="0" err="1"/>
              <a:t>puoi</a:t>
            </a:r>
            <a:r>
              <a:rPr lang="en-GB" dirty="0"/>
              <a:t> </a:t>
            </a:r>
            <a:r>
              <a:rPr lang="en-GB" dirty="0" err="1"/>
              <a:t>citarlo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BFE8C-F303-B4CD-ED8B-2460ABE5A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17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8B620-3BD5-ABE0-7B2F-C7B5CD3A2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B9DCED-C02B-E583-80EE-341EAB95D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20C067-AC6A-9854-042E-AC060AF17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F435E-5D91-33A8-42DF-FED2DB7FB4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99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45B27-4E31-F661-9D4A-9F1EEDB74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94226-05B1-BC18-03BA-1C916A0BA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8B02C-5933-D452-8406-BA42AF6E7A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24D98-F5EB-5287-B9B8-F756D30C7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89EEF-DFC0-F34C-9F2D-751D1D1DC77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4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8981A7-0EC3-CDA6-D7BF-9400799B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5FAF45B-4237-E3BF-D162-882FC3D20C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C2B7BB-FBBA-8ABB-9973-BFA40436D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85EF-A6E1-884C-B8E1-5973E0A76E6E}" type="datetime1">
              <a:rPr lang="it-IT" smtClean="0"/>
              <a:t>10/02/25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B71CAF-4141-9F8E-C1B6-D3B0ECF59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7076649-7A3C-DE7D-A97A-D8AB027F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03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C1F9D-DFAF-A590-C10C-862C3C99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9A45C-1FBD-5EF8-0B01-F6874F262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97F2F7-A940-6984-5FB7-949992F0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D7CF-223F-DF44-BC64-813B33CBC5FF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FFC4AC-8B27-6CE5-E101-EDE51713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A00479-C489-DA86-FC16-96582031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3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D47E374-B7D4-BB0F-1531-68A38B1DF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747F66-93B1-8CE2-9044-228914AB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CA747C-FA5A-959E-CC88-0FE40CD9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3467-2E87-594D-88F9-F5A813832E9E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CB33EB-2854-1D3D-F431-E91AC862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FF57B8-BCA8-081D-6FF8-BD94509E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7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8E04E-E54E-1DEE-4299-355488D1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9491B-0AE9-E825-7400-C78251500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48350C-04B6-1ADA-31F0-61BEF2B7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95BD-D9DB-E146-AAD0-4693D7630186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182D9C-574B-FA2A-228B-1EE4CD22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7EA49-3030-8573-EEE4-0B1267BF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26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33A9C6-2CC2-C7C0-55EC-584ABCD5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24DDA9C-9AAC-A825-EEAC-82AEB0961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C876C8-EC31-6803-2459-5C6AFBAB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92AD-FF12-6745-B535-2F771AA847EF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BE7DE-F2B1-B467-597D-B11A2DA9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50568A-D7E2-E796-4474-5AED92B9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04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87C44-AA52-50FB-CAA5-4803FE90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62A086-B7E7-2E6B-4F08-884ECFB33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EAD39F-C931-7865-E95E-FEFB6849B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CF320A-0567-B042-A24F-654C6566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0C98-500B-C54E-8D65-B7173B7DEC1E}" type="datetime1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266CE6-C481-467E-AE7E-5B34833F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FD4B8B7-AF7C-0161-CAB3-8BFAF160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49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9F49DF-740E-9DA7-FCEB-E0BF37D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5B502D-1EBA-B2FA-DE56-E34210FD5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CF3ED7-B354-7802-0088-A13B6CD2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5BD2848-D581-BF39-1166-78DEB3958D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490895E-1249-AD34-274E-6D54FE9C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71F731-352A-E25F-D067-0D3830A5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7E2F-14F8-CC44-A764-93F721F3F4FF}" type="datetime1">
              <a:rPr lang="it-IT" smtClean="0"/>
              <a:t>10/02/25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5C4C2AF-A04D-B092-3D2B-CF74BF0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808D07E-A9BB-C25A-F626-E6E2FF55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2BAF0-A434-4CAA-1C8C-2B6B990B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B6EF19E-E101-9CBB-66F8-80D3656A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339B-3B6A-C445-BCAE-7525AE5BE49A}" type="datetime1">
              <a:rPr lang="it-IT" smtClean="0"/>
              <a:t>10/02/25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90346C-340E-72F7-2AE4-A5C90AE9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D15EC9D-AB7B-5BB4-E867-4354629B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43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4CFAF-1AB0-3386-CF7D-F411F996C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774E-53D3-7B4A-AC3A-9DCF6DE49C0E}" type="datetime1">
              <a:rPr lang="it-IT" smtClean="0"/>
              <a:t>10/02/25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6DEF715-6081-B61C-0E74-AE49BC10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FA1BE2-F64F-DC58-6CB5-9A74CC59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929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54BE7-5DE3-9921-57C6-7D0EE2F7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EB84BD-9A54-7B5F-F8EE-E21C27C1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0F13F9-00C7-6957-A58A-EF2600E1F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BC31324-AB86-82B1-56A5-96B08D15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2229-FF82-D747-AA80-FA58DC768E26}" type="datetime1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063D8-46F8-DAA6-EBF1-6E9C7F6E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174032-CA17-0BEC-4182-EF5AF298E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20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DA6AD-88AA-A231-FD7A-770325E17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D3931D8-FE69-8141-105E-E4F133AEA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96C47-181B-0B3A-DBBB-6C30D1C0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484FAE-66F3-50A3-AFC5-C58230A5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389E2-97F3-B645-9FA2-F12A52E918FA}" type="datetime1">
              <a:rPr lang="it-IT" smtClean="0"/>
              <a:t>10/02/25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0C0E07B-8681-3023-CDFC-607BC23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E912F-0FCC-85B1-B8D5-E984362D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9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ACE82D-3DBF-C63B-2E1E-29110CE34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B37B2E3-709D-6548-FBC5-4E6D774A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B320CB-EF21-40B6-1A01-4C93A124D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BB36F5-4F38-454D-8AB2-8B3AE910EF3B}" type="datetime1">
              <a:rPr lang="it-IT" smtClean="0"/>
              <a:t>10/02/25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0E1396-32B9-EEE8-AD0E-19FA45E02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Sostenibiità PNRR@CNR - Pisa, 10 febbraio 2025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E8111A-CDCB-3E03-71F0-92ADAACAD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770BED-07F9-418C-BAF4-C0710BE21577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D0A00D-1F7A-E904-0E98-0E01C7A2955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93708" y="0"/>
            <a:ext cx="998292" cy="8920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3209CA-2AF6-6697-9413-002D475E863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-592860" y="5995161"/>
            <a:ext cx="1455699" cy="2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4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F71DA7-AE5E-B9E0-B0A5-89C4E21DB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75" y="398494"/>
            <a:ext cx="10802053" cy="6377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1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EI_NET – </a:t>
            </a:r>
            <a:r>
              <a:rPr lang="en-US" sz="3100" b="1" kern="1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incubatore</a:t>
            </a:r>
            <a:r>
              <a:rPr lang="en-US" sz="31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3100" b="1" kern="1200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innovazione</a:t>
            </a:r>
            <a:r>
              <a:rPr lang="en-US" sz="3100" b="1" kern="12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 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verso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filiera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nazionale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conoscenza</a:t>
            </a:r>
            <a:endParaRPr lang="en-US" sz="3100" kern="12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780F4-3340-F68A-C0A3-8F33A083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928" y="1330997"/>
            <a:ext cx="7201984" cy="4895811"/>
          </a:xfrm>
        </p:spPr>
        <p:txBody>
          <a:bodyPr vert="horz" lIns="91440" tIns="45720" rIns="91440" bIns="45720" rtlCol="0">
            <a:noAutofit/>
          </a:bodyPr>
          <a:lstStyle/>
          <a:p>
            <a:pPr marL="588963" indent="-457200" algn="l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2, 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Spoke3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4,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Spoke5)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ECOSISTER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 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2,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3,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4,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5)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SAMOTHRACE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 4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Tech4You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Spoke2,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3,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4)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Spoke 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3,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4,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5,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8)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RomeTechnopole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1,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2,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3,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5,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6)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9,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10)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INEST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 5)</a:t>
            </a:r>
          </a:p>
          <a:p>
            <a:pPr marL="588963" indent="-457200" algn="l">
              <a:buFont typeface="+mj-lt"/>
              <a:buAutoNum type="arabicPeriod"/>
            </a:pP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EI_</a:t>
            </a:r>
            <a:r>
              <a:rPr lang="en-US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e.INS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Affiliato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Spoke1)</a:t>
            </a:r>
          </a:p>
        </p:txBody>
      </p:sp>
      <p:pic>
        <p:nvPicPr>
          <p:cNvPr id="274" name="Picture 273">
            <a:extLst>
              <a:ext uri="{FF2B5EF4-FFF2-40B4-BE49-F238E27FC236}">
                <a16:creationId xmlns:a16="http://schemas.microsoft.com/office/drawing/2014/main" id="{A7906288-4927-CD9F-727E-D31270A99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922" y="544647"/>
            <a:ext cx="4882297" cy="5861680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A4BD7C67-5578-6FA2-5AB0-197FB16C1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050" y="0"/>
            <a:ext cx="1144179" cy="102238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0848AE00-0452-46B3-6EA0-73978F5D1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592860" y="5995161"/>
            <a:ext cx="1455699" cy="269979"/>
          </a:xfrm>
          <a:prstGeom prst="rect">
            <a:avLst/>
          </a:prstGeom>
        </p:spPr>
      </p:pic>
      <p:sp>
        <p:nvSpPr>
          <p:cNvPr id="278" name="Footer Placeholder 277">
            <a:extLst>
              <a:ext uri="{FF2B5EF4-FFF2-40B4-BE49-F238E27FC236}">
                <a16:creationId xmlns:a16="http://schemas.microsoft.com/office/drawing/2014/main" id="{380D4F32-2032-9612-42C9-C6FA50113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5883" y="6490288"/>
            <a:ext cx="8752910" cy="365125"/>
          </a:xfrm>
        </p:spPr>
        <p:txBody>
          <a:bodyPr/>
          <a:lstStyle/>
          <a:p>
            <a:pPr algn="l"/>
            <a:r>
              <a:rPr lang="it-IT" sz="1800" dirty="0"/>
              <a:t>Michela Spagnuolo (CNR-IMATI) – </a:t>
            </a:r>
            <a:r>
              <a:rPr lang="it-IT" sz="1800" dirty="0" err="1"/>
              <a:t>Sostenibiità</a:t>
            </a:r>
            <a:r>
              <a:rPr lang="it-IT" sz="1800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6578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17F8AD-9911-0225-B427-5FA203D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5" y="779860"/>
            <a:ext cx="11301309" cy="5598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ruolo e peso (sintesi)</a:t>
            </a:r>
          </a:p>
          <a:p>
            <a:pPr lvl="1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9 Progetti M4C2 – Ecosistemi dell’Innovazione – in cui il CNR è presente con 6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Spoke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Istituti coinvolti,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tutti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 Dipartimenti -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multidisciplinarietà</a:t>
            </a:r>
          </a:p>
          <a:p>
            <a:pPr lvl="1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312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pubblicazioni,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TD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/Tec),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AdR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Dottorandi</a:t>
            </a:r>
          </a:p>
          <a:p>
            <a:pPr lvl="1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attività in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Regioni – 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direttamente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considerando anche</a:t>
            </a:r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 CF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0F49E1FA-EF56-A6C8-3BE7-FB8ED65DEC80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EI_NET -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aggregazione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9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Ecosistemi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dell’Innovazione</a:t>
            </a:r>
            <a:endParaRPr lang="en-US" sz="31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191A5-9524-4369-B449-BDFE81E4F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589" y="3791203"/>
            <a:ext cx="5113393" cy="2621423"/>
          </a:xfrm>
          <a:prstGeom prst="rect">
            <a:avLst/>
          </a:prstGeom>
        </p:spPr>
      </p:pic>
      <p:sp>
        <p:nvSpPr>
          <p:cNvPr id="5" name="Down Arrow Callout 4">
            <a:extLst>
              <a:ext uri="{FF2B5EF4-FFF2-40B4-BE49-F238E27FC236}">
                <a16:creationId xmlns:a16="http://schemas.microsoft.com/office/drawing/2014/main" id="{5BBBEA5F-1F7B-B36F-D033-CF181D8C3D04}"/>
              </a:ext>
            </a:extLst>
          </p:cNvPr>
          <p:cNvSpPr/>
          <p:nvPr/>
        </p:nvSpPr>
        <p:spPr>
          <a:xfrm>
            <a:off x="6648509" y="3267641"/>
            <a:ext cx="5027473" cy="523562"/>
          </a:xfrm>
          <a:prstGeom prst="downArrowCallout">
            <a:avLst>
              <a:gd name="adj1" fmla="val 27233"/>
              <a:gd name="adj2" fmla="val 25000"/>
              <a:gd name="adj3" fmla="val 25000"/>
              <a:gd name="adj4" fmla="val 510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interazioni</a:t>
            </a:r>
            <a:r>
              <a:rPr lang="en-GB" dirty="0"/>
              <a:t> e </a:t>
            </a:r>
            <a:r>
              <a:rPr lang="en-GB" dirty="0" err="1"/>
              <a:t>integrazioni</a:t>
            </a:r>
            <a:r>
              <a:rPr lang="en-GB" dirty="0"/>
              <a:t> con tutti </a:t>
            </a:r>
            <a:r>
              <a:rPr lang="en-GB" dirty="0" err="1"/>
              <a:t>i</a:t>
            </a:r>
            <a:r>
              <a:rPr lang="en-GB" dirty="0"/>
              <a:t> CN/PE/IR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1D0F984-0138-594D-4D2A-8E07AE5C6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193034"/>
              </p:ext>
            </p:extLst>
          </p:nvPr>
        </p:nvGraphicFramePr>
        <p:xfrm>
          <a:off x="1555319" y="3267641"/>
          <a:ext cx="3807348" cy="30731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03674">
                  <a:extLst>
                    <a:ext uri="{9D8B030D-6E8A-4147-A177-3AD203B41FA5}">
                      <a16:colId xmlns:a16="http://schemas.microsoft.com/office/drawing/2014/main" val="3037836617"/>
                    </a:ext>
                  </a:extLst>
                </a:gridCol>
                <a:gridCol w="1903674">
                  <a:extLst>
                    <a:ext uri="{9D8B030D-6E8A-4147-A177-3AD203B41FA5}">
                      <a16:colId xmlns:a16="http://schemas.microsoft.com/office/drawing/2014/main" val="4072027121"/>
                    </a:ext>
                  </a:extLst>
                </a:gridCol>
              </a:tblGrid>
              <a:tr h="299870"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FINANZIATO CNR</a:t>
                      </a:r>
                      <a:endParaRPr lang="en-GB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7620314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EI_RAISE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23.710.851 €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9828773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EI_ECOSISTER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17.930.980 €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0778203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EI_SAMOTHRACE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16.053.535 €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5415229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EI_Tech4You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12.721.152 €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1186449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EI_THE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12.548.981 €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900533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EI_RomeTechnopole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4.702.775 €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608118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EI-VITALITY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1.068.882 €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055007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EI_INEST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851.322 €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194671"/>
                  </a:ext>
                </a:extLst>
              </a:tr>
              <a:tr h="26695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EI_e.INS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600.000 €</a:t>
                      </a:r>
                      <a:endParaRPr lang="en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8058995"/>
                  </a:ext>
                </a:extLst>
              </a:tr>
              <a:tr h="306401">
                <a:tc>
                  <a:txBody>
                    <a:bodyPr/>
                    <a:lstStyle/>
                    <a:p>
                      <a:endParaRPr lang="en-GB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T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90.188.478 €</a:t>
                      </a:r>
                      <a:endParaRPr lang="en-IT" sz="16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592643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FF913B-48CD-A92A-72AF-AD9F9F30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7160" y="6494494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1636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05B75-2EF7-8ACF-356D-08D2341F8174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–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Obiettivo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scientifico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e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tecnologico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25A59-9212-0809-0D9C-CA05CDF44922}"/>
              </a:ext>
            </a:extLst>
          </p:cNvPr>
          <p:cNvSpPr txBox="1"/>
          <p:nvPr/>
        </p:nvSpPr>
        <p:spPr>
          <a:xfrm>
            <a:off x="571889" y="858644"/>
            <a:ext cx="1104822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</a:t>
            </a:r>
            <a:r>
              <a:rPr lang="en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vuole preservare, valorizzare e sostenere </a:t>
            </a:r>
            <a:r>
              <a:rPr lang="en-IT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 CNR </a:t>
            </a:r>
            <a:r>
              <a:rPr lang="en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il ruolo dello strumento “Ecosistemi dell’Innovazione” nell’ambito delle progettualità M4</a:t>
            </a:r>
            <a:r>
              <a:rPr lang="en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C2, strutturando  e consolidando </a:t>
            </a:r>
            <a:r>
              <a:rPr lang="en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l’esperienza acquisita in termini di: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ricerca, innovazione e suoi risultati tecnologici – </a:t>
            </a:r>
            <a:r>
              <a:rPr lang="en-IT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brevetti, software, dispositivi, metodolgie…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modelli dedicati alla valorizzazione dei risultati della ricerca </a:t>
            </a:r>
          </a:p>
          <a:p>
            <a:pPr marL="742950" lvl="1" indent="-285750" algn="just">
              <a:buFont typeface="Wingdings" pitchFamily="2" charset="2"/>
              <a:buChar char="ü"/>
            </a:pPr>
            <a:r>
              <a:rPr lang="en-IT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approcci al </a:t>
            </a:r>
            <a:r>
              <a:rPr lang="en-IT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trasferimento delle tecnologie al mondo industriale, produttivo e sociale </a:t>
            </a:r>
          </a:p>
          <a:p>
            <a:pPr lvl="1" algn="just"/>
            <a:endParaRPr lang="en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algn="just"/>
            <a:endParaRPr lang="en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T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Valore aggiunto per il CNR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stabilisce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sinergica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attori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scientifica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 stretto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contatto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realtà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attori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marketing, tutela 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gestione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proprietà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intellettuale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dell’Ente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arricchiendo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il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potenziale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impatto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finalità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istituzionali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dell’Ente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espresse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dall’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Unità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Valorizzazione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già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partecipa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attivamente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ad uno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 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contribuisce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modo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sostanziale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creazione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best practice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dedicate al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trasferimento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tecnologico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n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n-IT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Valore aggiunto per società e tessuto produttivo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presupposti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favorire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traslazione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CNR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territori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agendo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Stakeholder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azioni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specifiche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networking,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mettendo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sistema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il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tutta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rete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scientifica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nazionale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CNR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collaborazioni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networking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/impresa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strutturate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consolidate,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anche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grazie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 Bandi a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Cascata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nonché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sulla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capacità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stimolare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attirare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il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consenso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le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scelte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della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programmazione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territoriale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investimenti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9C6A30-AF87-C4AA-62AC-D18BCE6B26F1}"/>
              </a:ext>
            </a:extLst>
          </p:cNvPr>
          <p:cNvSpPr/>
          <p:nvPr/>
        </p:nvSpPr>
        <p:spPr>
          <a:xfrm>
            <a:off x="297366" y="864220"/>
            <a:ext cx="11597268" cy="166153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13B42-CC23-D9E9-9CB9-0FEA71BD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9547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B9044-3F38-8C0C-0CA8-2E297D1F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8DC69-E81A-F514-F9D7-5051F3ADA620}"/>
              </a:ext>
            </a:extLst>
          </p:cNvPr>
          <p:cNvSpPr txBox="1">
            <a:spLocks/>
          </p:cNvSpPr>
          <p:nvPr/>
        </p:nvSpPr>
        <p:spPr>
          <a:xfrm>
            <a:off x="183556" y="142072"/>
            <a:ext cx="11168068" cy="9491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EI_NET –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Prospettive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per la </a:t>
            </a:r>
            <a:r>
              <a:rPr lang="en-US" sz="31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sostenibilità</a:t>
            </a:r>
            <a:r>
              <a:rPr lang="en-US" sz="31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– 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verso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una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filiera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nazionale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i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conoscenza</a:t>
            </a:r>
            <a:r>
              <a:rPr lang="en-US" sz="3100" b="1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en-US" sz="31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614A4-3118-CDD6-4195-F9E677AE2803}"/>
              </a:ext>
            </a:extLst>
          </p:cNvPr>
          <p:cNvSpPr txBox="1"/>
          <p:nvPr/>
        </p:nvSpPr>
        <p:spPr>
          <a:xfrm>
            <a:off x="334127" y="2777566"/>
            <a:ext cx="8352675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en-GB" b="1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Hub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nella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pianificazione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livello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nazionale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post-PNRR: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futuro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ruolo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 come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aggregatori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gestori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competenze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tecnico-scientifiche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pubblico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-private) per il loro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trasferimento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tecnologico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verso le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esigenze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hub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innovazione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territori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(Poli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Innovazione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Centri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Competenza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IT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T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Impatto economico e sociale ereditato dalla attuale rete di stakeholder – Hub&amp;Spok – 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EI_NET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raggiunge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oggi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più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30 Università,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IRCCS,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più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20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Aziende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beneficiarie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degli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EI,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più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50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Aziende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coinvolte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bandi</a:t>
            </a: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GB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cascata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dati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parziali</a:t>
            </a:r>
            <a:endParaRPr lang="en-GB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T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Orientamento delle attività di EI_NET verso politiche europee, seguendo le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Specializzazione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Intelligente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(S3) 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favorire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partecipazione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del CNR a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Ricerca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internazionali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accesso a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fondi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strutturali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Europee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la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internalizzazione</a:t>
            </a:r>
            <a:endParaRPr lang="en-GB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5A12C3-B84D-53C1-2CE9-965BE5D38A63}"/>
              </a:ext>
            </a:extLst>
          </p:cNvPr>
          <p:cNvSpPr txBox="1"/>
          <p:nvPr/>
        </p:nvSpPr>
        <p:spPr>
          <a:xfrm>
            <a:off x="334127" y="1185702"/>
            <a:ext cx="1162557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IT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Consolidamento dei legami con i territori </a:t>
            </a:r>
            <a:r>
              <a:rPr lang="en-IT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IT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aziende, PA, enti, università </a:t>
            </a:r>
            <a:r>
              <a:rPr lang="en-IT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funzionale a tutta la rete CNR per</a:t>
            </a:r>
            <a:r>
              <a:rPr lang="en-IT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stabilizzare e rafforzare la rete di contatti (eg, </a:t>
            </a:r>
            <a:r>
              <a:rPr lang="en-IT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convenzioni quadro con Regioni e/o Comuni</a:t>
            </a:r>
            <a:r>
              <a:rPr lang="en-IT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indirizzare politiche regionali (</a:t>
            </a:r>
            <a:r>
              <a:rPr lang="en-IT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POR-FESR</a:t>
            </a:r>
            <a:r>
              <a:rPr lang="en-IT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consolidare il rapporto con Confindustria e Artigianato</a:t>
            </a:r>
            <a:r>
              <a:rPr lang="en-IT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IT" i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eg, </a:t>
            </a:r>
            <a:r>
              <a:rPr lang="en-IT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dottorati industriali o contratti di ricerca</a:t>
            </a:r>
            <a:r>
              <a:rPr lang="en-IT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Condivisione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coordinamento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con UVR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delle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azioni</a:t>
            </a:r>
            <a:r>
              <a:rPr lang="en-GB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TT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messe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atto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negli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 (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training al TT, </a:t>
            </a:r>
            <a:r>
              <a:rPr lang="en-GB" i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modalità</a:t>
            </a:r>
            <a:r>
              <a:rPr lang="en-GB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 accesso a venture capitals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759CB-AF2F-7D17-784F-D432745D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Sostenibiità PNRR@CNR - Pisa, 10 febbraio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31E409-DEAB-7C5D-DC8C-73483D55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716" y="2818957"/>
            <a:ext cx="3062990" cy="35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B19C6-0189-7AE3-6AC6-78CDCA31B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95376D1-87B4-5362-22A8-020A2A023E6E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aggregazione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di 9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Ecosistemi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dell’Innovazione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dettaglio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45D07-BC66-5CBF-FE58-FDDB74621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779860"/>
            <a:ext cx="10800000" cy="587011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3C57FA-E9A0-E292-1E68-9AC777EB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2408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45808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AEBF-B940-DA6D-2E82-9CCD0C3B5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F0CD63F-E880-5E88-D012-03B910DEE2F6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aggregazione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di 9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Ecosistemi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dell’Innovazione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dettaglio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24BCE-E687-0BDB-193A-3878CF43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1006155"/>
            <a:ext cx="10800000" cy="54635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F7C256-C038-C12C-3111-53832673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683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056082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90D3-62AC-66A6-E66D-81261E12C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15CD9E4-7470-687B-30C5-5E27771719DB}"/>
              </a:ext>
            </a:extLst>
          </p:cNvPr>
          <p:cNvSpPr txBox="1">
            <a:spLocks/>
          </p:cNvSpPr>
          <p:nvPr/>
        </p:nvSpPr>
        <p:spPr>
          <a:xfrm>
            <a:off x="183555" y="142072"/>
            <a:ext cx="10358225" cy="6377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EI_NET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aggregazione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di 9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Ecosistemi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dell’Innovazione</a:t>
            </a:r>
            <a:r>
              <a:rPr lang="en-US" sz="3100" b="1">
                <a:solidFill>
                  <a:schemeClr val="tx2">
                    <a:lumMod val="50000"/>
                    <a:lumOff val="50000"/>
                  </a:schemeClr>
                </a:solidFill>
              </a:rPr>
              <a:t> - </a:t>
            </a:r>
            <a:r>
              <a:rPr lang="en-US" sz="3100" b="1" err="1">
                <a:solidFill>
                  <a:schemeClr val="tx2">
                    <a:lumMod val="50000"/>
                    <a:lumOff val="50000"/>
                  </a:schemeClr>
                </a:solidFill>
              </a:rPr>
              <a:t>dettaglio</a:t>
            </a:r>
            <a:endParaRPr lang="en-US" sz="310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B447F-67FF-1426-6507-ABDE6C0D0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779860"/>
            <a:ext cx="10800000" cy="576847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9AD828-7136-73BB-92DE-707C2029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331"/>
            <a:ext cx="4114800" cy="365125"/>
          </a:xfrm>
        </p:spPr>
        <p:txBody>
          <a:bodyPr/>
          <a:lstStyle/>
          <a:p>
            <a:r>
              <a:rPr lang="it-IT" dirty="0" err="1"/>
              <a:t>Sostenibiità</a:t>
            </a:r>
            <a:r>
              <a:rPr lang="it-IT" dirty="0"/>
              <a:t> PNRR@CNR - Pisa, 10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6627347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B7F39E7BF08F4EAADA0C88AEEAE940" ma:contentTypeVersion="4" ma:contentTypeDescription="Creare un nuovo documento." ma:contentTypeScope="" ma:versionID="34e94dcbc811c8749cce4ae79e3b3e94">
  <xsd:schema xmlns:xsd="http://www.w3.org/2001/XMLSchema" xmlns:xs="http://www.w3.org/2001/XMLSchema" xmlns:p="http://schemas.microsoft.com/office/2006/metadata/properties" xmlns:ns2="ffb1c537-bcb0-4162-839b-e1a37c8e79a3" targetNamespace="http://schemas.microsoft.com/office/2006/metadata/properties" ma:root="true" ma:fieldsID="9805894722fc4e84d319edf532444908" ns2:_="">
    <xsd:import namespace="ffb1c537-bcb0-4162-839b-e1a37c8e79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c537-bcb0-4162-839b-e1a37c8e79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53AF3-C272-49DA-9694-F99EB1FF0D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c537-bcb0-4162-839b-e1a37c8e79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004142-5002-4CAD-A2A9-07F2C0E7E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2024D-821B-40E7-8349-B349E5E7378A}">
  <ds:schemaRefs>
    <ds:schemaRef ds:uri="http://purl.org/dc/dcmitype/"/>
    <ds:schemaRef ds:uri="ffb1c537-bcb0-4162-839b-e1a37c8e79a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1536</Words>
  <Application>Microsoft Macintosh PowerPoint</Application>
  <PresentationFormat>Widescreen</PresentationFormat>
  <Paragraphs>114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 Display</vt:lpstr>
      <vt:lpstr>Aptos</vt:lpstr>
      <vt:lpstr>Arial</vt:lpstr>
      <vt:lpstr>Calibri</vt:lpstr>
      <vt:lpstr>Wingdings</vt:lpstr>
      <vt:lpstr>Tema di Office</vt:lpstr>
      <vt:lpstr>EI_NET – incubatore di innovazione – verso una filiera nazionale della conoscenza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RAGAZZI</dc:creator>
  <cp:lastModifiedBy>MICHELA SPAGNUOLO</cp:lastModifiedBy>
  <cp:revision>84</cp:revision>
  <dcterms:created xsi:type="dcterms:W3CDTF">2024-12-30T12:13:18Z</dcterms:created>
  <dcterms:modified xsi:type="dcterms:W3CDTF">2025-02-10T14:06:46Z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0x0101002BB7F39E7BF08F4EAADA0C88AEEAE940</vt:lpwstr>
  </property>
</Properties>
</file>