
<file path=[Content_Types].xml><?xml version="1.0" encoding="utf-8"?>
<Types xmlns="http://schemas.openxmlformats.org/package/2006/content-types">
  <Default Extension="png" ContentType="image/png"/>
  <Default Extension="bin" ContentType="image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58"/>
  </p:normalViewPr>
  <p:slideViewPr>
    <p:cSldViewPr snapToGrid="0">
      <p:cViewPr>
        <p:scale>
          <a:sx n="120" d="100"/>
          <a:sy n="120" d="100"/>
        </p:scale>
        <p:origin x="475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Progetti\MICS\Fase%20attuativa\Futuro\CNR\Schede%20progetti%20finale\Grafici%20pubblicazio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s\MarcoSpaltini\Dropbox%20(DIG)\PNRR%20PE-MG\Ricerca%20industriale\Ricerca%20settori%20italia%202021%20v.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Users\MarcoSpaltini\Dropbox%20(DIG)\PNRR%20PE-MG\Ricerca%20industriale\Ricerca%20settori%20italia%202021%20v.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77712920671907E-2"/>
          <c:y val="1.6550065904092071E-2"/>
          <c:w val="0.93993998885022156"/>
          <c:h val="0.386304178193941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7B-45B8-8E14-924699362672}"/>
              </c:ext>
            </c:extLst>
          </c:dPt>
          <c:dPt>
            <c:idx val="1"/>
            <c:invertIfNegative val="0"/>
            <c:bubble3D val="0"/>
            <c:spPr>
              <a:solidFill>
                <a:srgbClr val="FF4F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7B-45B8-8E14-924699362672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7B-45B8-8E14-924699362672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7B-45B8-8E14-924699362672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07B-45B8-8E14-924699362672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07B-45B8-8E14-924699362672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07B-45B8-8E14-924699362672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07B-45B8-8E14-924699362672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07B-45B8-8E14-92469936267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07B-45B8-8E14-92469936267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7B-45B8-8E14-924699362672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07B-45B8-8E14-92469936267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07B-45B8-8E14-924699362672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07B-45B8-8E14-924699362672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807B-45B8-8E14-924699362672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807B-45B8-8E14-924699362672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807B-45B8-8E14-924699362672}"/>
              </c:ext>
            </c:extLst>
          </c:dPt>
          <c:dPt>
            <c:idx val="2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807B-45B8-8E14-924699362672}"/>
              </c:ext>
            </c:extLst>
          </c:dPt>
          <c:dPt>
            <c:idx val="2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807B-45B8-8E14-924699362672}"/>
              </c:ext>
            </c:extLst>
          </c:dPt>
          <c:dPt>
            <c:idx val="2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807B-45B8-8E14-924699362672}"/>
              </c:ext>
            </c:extLst>
          </c:dPt>
          <c:dPt>
            <c:idx val="2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807B-45B8-8E14-924699362672}"/>
              </c:ext>
            </c:extLst>
          </c:dPt>
          <c:dPt>
            <c:idx val="2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807B-45B8-8E14-924699362672}"/>
              </c:ext>
            </c:extLst>
          </c:dPt>
          <c:dPt>
            <c:idx val="2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807B-45B8-8E14-924699362672}"/>
              </c:ext>
            </c:extLst>
          </c:dPt>
          <c:dPt>
            <c:idx val="28"/>
            <c:invertIfNegative val="0"/>
            <c:bubble3D val="0"/>
            <c:spPr>
              <a:solidFill>
                <a:srgbClr val="FFC0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807B-45B8-8E14-924699362672}"/>
              </c:ext>
            </c:extLst>
          </c:dPt>
          <c:dPt>
            <c:idx val="29"/>
            <c:invertIfNegative val="0"/>
            <c:bubble3D val="0"/>
            <c:spPr>
              <a:solidFill>
                <a:srgbClr val="FFC0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807B-45B8-8E14-924699362672}"/>
              </c:ext>
            </c:extLst>
          </c:dPt>
          <c:dPt>
            <c:idx val="30"/>
            <c:invertIfNegative val="0"/>
            <c:bubble3D val="0"/>
            <c:spPr>
              <a:solidFill>
                <a:srgbClr val="FFC0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807B-45B8-8E14-924699362672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807B-45B8-8E14-924699362672}"/>
              </c:ext>
            </c:extLst>
          </c:dPt>
          <c:dPt>
            <c:idx val="3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807B-45B8-8E14-924699362672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807B-45B8-8E14-924699362672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807B-45B8-8E14-924699362672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807B-45B8-8E14-924699362672}"/>
              </c:ext>
            </c:extLst>
          </c:dPt>
          <c:dPt>
            <c:idx val="3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807B-45B8-8E14-924699362672}"/>
              </c:ext>
            </c:extLst>
          </c:dPt>
          <c:dPt>
            <c:idx val="37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807B-45B8-8E14-924699362672}"/>
              </c:ext>
            </c:extLst>
          </c:dPt>
          <c:dPt>
            <c:idx val="3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807B-45B8-8E14-924699362672}"/>
              </c:ext>
            </c:extLst>
          </c:dPt>
          <c:dPt>
            <c:idx val="39"/>
            <c:invertIfNegative val="0"/>
            <c:bubble3D val="0"/>
            <c:spPr>
              <a:solidFill>
                <a:srgbClr val="D2C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5-807B-45B8-8E14-924699362672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7-807B-45B8-8E14-924699362672}"/>
              </c:ext>
            </c:extLst>
          </c:dPt>
          <c:dPt>
            <c:idx val="4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9-807B-45B8-8E14-924699362672}"/>
              </c:ext>
            </c:extLst>
          </c:dPt>
          <c:cat>
            <c:strRef>
              <c:f>'Ambiti disciplinari'!$B$22:$B$403</c:f>
              <c:strCache>
                <c:ptCount val="42"/>
                <c:pt idx="0">
                  <c:v>PE1_21 Application of mathematics in sciences</c:v>
                </c:pt>
                <c:pt idx="1">
                  <c:v>PE2_12 Optics, non-linear optics and nano-optics</c:v>
                </c:pt>
                <c:pt idx="2">
                  <c:v>PE3_1 Structure of solids, material growth and characterization</c:v>
                </c:pt>
                <c:pt idx="3">
                  <c:v>PE3_4 Electronic properties of materials, surfaces, interfaces, nanostructures</c:v>
                </c:pt>
                <c:pt idx="4">
                  <c:v>PE3_5 Physical properties of semiconductors and insulators</c:v>
                </c:pt>
                <c:pt idx="5">
                  <c:v>PE3_10 Nanophysics, e.g. nanoelectronics, nanophotonics, nanomagnetism, nanoelectromechanics</c:v>
                </c:pt>
                <c:pt idx="6">
                  <c:v>PE3_16 Physics of biological systems</c:v>
                </c:pt>
                <c:pt idx="7">
                  <c:v>PE3_CNR_1 Computational physics, modeling and simulation of matter, materials and biosystems</c:v>
                </c:pt>
                <c:pt idx="8">
                  <c:v>PE3_CNR_2 Physics for cultural heritage and environment</c:v>
                </c:pt>
                <c:pt idx="9">
                  <c:v>PE4_2 Spectroscopic and spectrometric techniques</c:v>
                </c:pt>
                <c:pt idx="10">
                  <c:v>PE4_4 Surface science and nanostructures</c:v>
                </c:pt>
                <c:pt idx="11">
                  <c:v>PE4_8 Electrochemistry, electrodialysis, microfluidics, sensors</c:v>
                </c:pt>
                <c:pt idx="12">
                  <c:v>PE4_10 Heterogeneous catalysis</c:v>
                </c:pt>
                <c:pt idx="13">
                  <c:v>PE4_18 Environment chemistry</c:v>
                </c:pt>
                <c:pt idx="14">
                  <c:v>PE5_1 Structural properties and characterization of materials</c:v>
                </c:pt>
                <c:pt idx="15">
                  <c:v>PE5_6 New materials: oxides, alloys, composite, organic-inorganic hybrid, nanoparticles</c:v>
                </c:pt>
                <c:pt idx="16">
                  <c:v>PE5_7 Biomaterials synthesis</c:v>
                </c:pt>
                <c:pt idx="17">
                  <c:v>PE5_8 Intelligent materials synthesis – self assembled materials</c:v>
                </c:pt>
                <c:pt idx="18">
                  <c:v>PE5_15 Polymer chemistry</c:v>
                </c:pt>
                <c:pt idx="19">
                  <c:v>PE5_16 Supramolecular chemistry</c:v>
                </c:pt>
                <c:pt idx="20">
                  <c:v>PE5_17 Organic and bioorganic chemistry</c:v>
                </c:pt>
                <c:pt idx="21">
                  <c:v>PE5_CNR_1 Green chemistry and circular economy</c:v>
                </c:pt>
                <c:pt idx="22">
                  <c:v>PE6_12 Scientific computing, simulation and modelling tools</c:v>
                </c:pt>
                <c:pt idx="23">
                  <c:v>PE7_5 (Micro-, nano- and bio-) electronic, optoelectronic and photonic components</c:v>
                </c:pt>
                <c:pt idx="24">
                  <c:v>PE8_2 Chemical engineering, technical chemistry</c:v>
                </c:pt>
                <c:pt idx="25">
                  <c:v>PE8_6 Energy processes engineering</c:v>
                </c:pt>
                <c:pt idx="26">
                  <c:v>PE8_10 Manufacturing engineering and industrial design</c:v>
                </c:pt>
                <c:pt idx="27">
                  <c:v>PE8_11 Environmental engineering, e.g. sustainable design, waste and water treatment, recycling, regeneration or recovery of compounds, carbon capture &amp; storage</c:v>
                </c:pt>
                <c:pt idx="28">
                  <c:v>PE10_3 Climatology and climate change</c:v>
                </c:pt>
                <c:pt idx="29">
                  <c:v>PE10_5 Geology, tectonics, volcanology</c:v>
                </c:pt>
                <c:pt idx="30">
                  <c:v>PE10_11 Geochemistry, cosmochemistry, crystal chemistry, isotope geochemistry, thermodynamics</c:v>
                </c:pt>
                <c:pt idx="31">
                  <c:v>PE11_1 Engineering of biomaterials, biomimetic, bioinspired and bio-enabled materials</c:v>
                </c:pt>
                <c:pt idx="32">
                  <c:v>PE11_3 Engineering of ceramics and glasses</c:v>
                </c:pt>
                <c:pt idx="33">
                  <c:v>PE11_5 Engineering of composites and hybrid materials</c:v>
                </c:pt>
                <c:pt idx="34">
                  <c:v>PE11_8 Engineering of alternative established or emergent and textile materials also for innovative membranes</c:v>
                </c:pt>
                <c:pt idx="35">
                  <c:v>PE11_CNR_1 Engineering of materials for green energy applications</c:v>
                </c:pt>
                <c:pt idx="36">
                  <c:v>PE11_CNR_2 Engineering of functional materials</c:v>
                </c:pt>
                <c:pt idx="37">
                  <c:v>LS1_7 Molecular biophysics, biomechanics, bioenergetics</c:v>
                </c:pt>
                <c:pt idx="38">
                  <c:v>LS3_7 Mechanobiology of cells, tissues and organs</c:v>
                </c:pt>
                <c:pt idx="39">
                  <c:v>LS5_11 Neurological and neurodegenerative disorders</c:v>
                </c:pt>
                <c:pt idx="40">
                  <c:v>LS9_8 Applied plant sciences, plant breeding, agronomy, agrobiodiversity, agroecology and soil biology</c:v>
                </c:pt>
                <c:pt idx="41">
                  <c:v>SH7_6 Environmental and climate change; hazards, risks or disasters; societal impact and policy</c:v>
                </c:pt>
              </c:strCache>
            </c:strRef>
          </c:cat>
          <c:val>
            <c:numRef>
              <c:f>'Ambiti disciplinari'!$C$22:$C$403</c:f>
              <c:numCache>
                <c:formatCode>0</c:formatCode>
                <c:ptCount val="42"/>
                <c:pt idx="0">
                  <c:v>1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31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5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9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14</c:v>
                </c:pt>
                <c:pt idx="22">
                  <c:v>1</c:v>
                </c:pt>
                <c:pt idx="23">
                  <c:v>6</c:v>
                </c:pt>
                <c:pt idx="24">
                  <c:v>9</c:v>
                </c:pt>
                <c:pt idx="25">
                  <c:v>1</c:v>
                </c:pt>
                <c:pt idx="26">
                  <c:v>1</c:v>
                </c:pt>
                <c:pt idx="27">
                  <c:v>3</c:v>
                </c:pt>
                <c:pt idx="28">
                  <c:v>1</c:v>
                </c:pt>
                <c:pt idx="29">
                  <c:v>3</c:v>
                </c:pt>
                <c:pt idx="30">
                  <c:v>1</c:v>
                </c:pt>
                <c:pt idx="31">
                  <c:v>2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9</c:v>
                </c:pt>
                <c:pt idx="36">
                  <c:v>1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6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A-807B-45B8-8E14-924699362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0967823"/>
        <c:axId val="1710969071"/>
      </c:barChart>
      <c:catAx>
        <c:axId val="171096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10969071"/>
        <c:crosses val="autoZero"/>
        <c:auto val="1"/>
        <c:lblAlgn val="ctr"/>
        <c:lblOffset val="100"/>
        <c:noMultiLvlLbl val="0"/>
      </c:catAx>
      <c:valAx>
        <c:axId val="1710969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31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it-IT"/>
          </a:p>
        </c:txPr>
        <c:crossAx val="171096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</a:t>
            </a:r>
            <a:r>
              <a:rPr lang="it-IT" sz="1200" b="1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nazionale</a:t>
            </a:r>
          </a:p>
        </c:rich>
      </c:tx>
      <c:layout>
        <c:manualLayout>
          <c:xMode val="edge"/>
          <c:yMode val="edge"/>
          <c:x val="0.34903174540946968"/>
          <c:y val="6.4367448538548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hPercent val="10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655759627770584"/>
          <c:y val="0.37677603157247969"/>
          <c:w val="0.56161154275768732"/>
          <c:h val="0.46008251094173763"/>
        </c:manualLayout>
      </c:layout>
      <c:pie3DChart>
        <c:varyColors val="1"/>
        <c:ser>
          <c:idx val="0"/>
          <c:order val="0"/>
          <c:tx>
            <c:strRef>
              <c:f>Foglio1!$E$12</c:f>
              <c:strCache>
                <c:ptCount val="1"/>
                <c:pt idx="0">
                  <c:v> 12120: valore della produzione (migliaia di euro)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283-40C6-8566-DA46A01783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283-40C6-8566-DA46A0178311}"/>
              </c:ext>
            </c:extLst>
          </c:dPt>
          <c:dPt>
            <c:idx val="2"/>
            <c:bubble3D val="0"/>
            <c:spPr>
              <a:solidFill>
                <a:srgbClr val="4EA72E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283-40C6-8566-DA46A0178311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283-40C6-8566-DA46A0178311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283-40C6-8566-DA46A0178311}"/>
              </c:ext>
            </c:extLst>
          </c:dPt>
          <c:dPt>
            <c:idx val="5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4283-40C6-8566-DA46A0178311}"/>
              </c:ext>
            </c:extLst>
          </c:dPt>
          <c:dLbls>
            <c:dLbl>
              <c:idx val="0"/>
              <c:layout>
                <c:manualLayout>
                  <c:x val="4.0437223499041705E-2"/>
                  <c:y val="-8.5354926868195791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96945"/>
                        <a:gd name="adj2" fmla="val 1274"/>
                        <a:gd name="adj3" fmla="val 140483"/>
                        <a:gd name="adj4" fmla="val -30491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4283-40C6-8566-DA46A0178311}"/>
                </c:ext>
              </c:extLst>
            </c:dLbl>
            <c:dLbl>
              <c:idx val="1"/>
              <c:layout>
                <c:manualLayout>
                  <c:x val="8.3401773466773604E-2"/>
                  <c:y val="-7.6370197724175179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47751"/>
                        <a:gd name="adj2" fmla="val 746"/>
                        <a:gd name="adj3" fmla="val 122662"/>
                        <a:gd name="adj4" fmla="val -53634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3-4283-40C6-8566-DA46A0178311}"/>
                </c:ext>
              </c:extLst>
            </c:dLbl>
            <c:dLbl>
              <c:idx val="2"/>
              <c:layout>
                <c:manualLayout>
                  <c:x val="6.3688627010990595E-2"/>
                  <c:y val="3.6837389490484498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48866"/>
                        <a:gd name="adj2" fmla="val 1000"/>
                        <a:gd name="adj3" fmla="val 24606"/>
                        <a:gd name="adj4" fmla="val -42405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4283-40C6-8566-DA46A0178311}"/>
                </c:ext>
              </c:extLst>
            </c:dLbl>
            <c:dLbl>
              <c:idx val="3"/>
              <c:layout>
                <c:manualLayout>
                  <c:x val="8.8456426404153632E-2"/>
                  <c:y val="1.3477093716030833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2828"/>
                        <a:gd name="adj2" fmla="val 2192"/>
                        <a:gd name="adj3" fmla="val -59331"/>
                        <a:gd name="adj4" fmla="val -99088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7-4283-40C6-8566-DA46A0178311}"/>
                </c:ext>
              </c:extLst>
            </c:dLbl>
            <c:dLbl>
              <c:idx val="4"/>
              <c:layout>
                <c:manualLayout>
                  <c:x val="-8.8456426404153757E-2"/>
                  <c:y val="0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2807"/>
                        <a:gd name="adj2" fmla="val 99299"/>
                        <a:gd name="adj3" fmla="val -42947"/>
                        <a:gd name="adj4" fmla="val 152098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9-4283-40C6-8566-DA46A0178311}"/>
                </c:ext>
              </c:extLst>
            </c:dLbl>
            <c:dLbl>
              <c:idx val="5"/>
              <c:layout>
                <c:manualLayout>
                  <c:x val="-2.7800591155591185E-2"/>
                  <c:y val="-0.11680147887226797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99158"/>
                        <a:gd name="adj2" fmla="val 99684"/>
                        <a:gd name="adj3" fmla="val 138790"/>
                        <a:gd name="adj4" fmla="val 12399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B-4283-40C6-8566-DA46A0178311}"/>
                </c:ext>
              </c:extLst>
            </c:dLbl>
            <c:spPr>
              <a:solidFill>
                <a:sysClr val="window" lastClr="FFFFFF"/>
              </a:solidFill>
              <a:ln w="6350"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8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1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(Foglio1!$B$13:$B$15,Foglio1!$B$17:$B$19)</c:f>
              <c:strCache>
                <c:ptCount val="6"/>
                <c:pt idx="0">
                  <c:v>Meccanica e automazione</c:v>
                </c:pt>
                <c:pt idx="1">
                  <c:v>Moda e Tessile</c:v>
                </c:pt>
                <c:pt idx="2">
                  <c:v>Legno e Arredo</c:v>
                </c:pt>
                <c:pt idx="3">
                  <c:v>Indotto</c:v>
                </c:pt>
                <c:pt idx="4">
                  <c:v>Altri settori manifatturieri</c:v>
                </c:pt>
                <c:pt idx="5">
                  <c:v>Altri settori non manifatturieri</c:v>
                </c:pt>
              </c:strCache>
            </c:strRef>
          </c:cat>
          <c:val>
            <c:numRef>
              <c:f>(Foglio1!$E$13:$E$15,Foglio1!$E$17:$E$19)</c:f>
              <c:numCache>
                <c:formatCode>0%</c:formatCode>
                <c:ptCount val="6"/>
                <c:pt idx="0">
                  <c:v>0.19765697874339727</c:v>
                </c:pt>
                <c:pt idx="1">
                  <c:v>3.4898386063931468E-2</c:v>
                </c:pt>
                <c:pt idx="2">
                  <c:v>1.4962970150246445E-2</c:v>
                </c:pt>
                <c:pt idx="3">
                  <c:v>0.23032395985439899</c:v>
                </c:pt>
                <c:pt idx="4">
                  <c:v>0.16358634967298616</c:v>
                </c:pt>
                <c:pt idx="5">
                  <c:v>0.35857135551503966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283-40C6-8566-DA46A017831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+mn-lt"/>
        </a:defRPr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it-IT" sz="1200" b="1" baseline="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Investimenti</a:t>
            </a:r>
            <a:r>
              <a:rPr lang="it-IT" sz="1200" b="1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generati</a:t>
            </a:r>
            <a:endParaRPr lang="it-IT" sz="1200" b="1" noProof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0291814124314398"/>
          <c:y val="3.785899383433116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544841313275044"/>
          <c:y val="0.34808292377803596"/>
          <c:w val="0.5293863329563282"/>
          <c:h val="0.47231882762934502"/>
        </c:manualLayout>
      </c:layout>
      <c:pie3DChart>
        <c:varyColors val="1"/>
        <c:ser>
          <c:idx val="0"/>
          <c:order val="0"/>
          <c:tx>
            <c:strRef>
              <c:f>Foglio1!$U$12</c:f>
              <c:strCache>
                <c:ptCount val="1"/>
                <c:pt idx="0">
                  <c:v>Investimenti Totali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9E0-4E36-B8FF-B441F1A691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9E0-4E36-B8FF-B441F1A691E5}"/>
              </c:ext>
            </c:extLst>
          </c:dPt>
          <c:dPt>
            <c:idx val="2"/>
            <c:bubble3D val="0"/>
            <c:spPr>
              <a:solidFill>
                <a:srgbClr val="4EA72E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D9E0-4E36-B8FF-B441F1A691E5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D9E0-4E36-B8FF-B441F1A691E5}"/>
              </c:ext>
            </c:extLst>
          </c:dPt>
          <c:dPt>
            <c:idx val="4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D9E0-4E36-B8FF-B441F1A691E5}"/>
              </c:ext>
            </c:extLst>
          </c:dPt>
          <c:dPt>
            <c:idx val="5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D9E0-4E36-B8FF-B441F1A691E5}"/>
              </c:ext>
            </c:extLst>
          </c:dPt>
          <c:dLbls>
            <c:dLbl>
              <c:idx val="0"/>
              <c:layout>
                <c:manualLayout>
                  <c:x val="9.2670290780400594E-2"/>
                  <c:y val="-9.0787239746224643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45986"/>
                        <a:gd name="adj2" fmla="val -2093"/>
                        <a:gd name="adj3" fmla="val 160596"/>
                        <a:gd name="adj4" fmla="val -66022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D9E0-4E36-B8FF-B441F1A691E5}"/>
                </c:ext>
              </c:extLst>
            </c:dLbl>
            <c:dLbl>
              <c:idx val="1"/>
              <c:layout>
                <c:manualLayout>
                  <c:x val="7.4651067573100291E-2"/>
                  <c:y val="-4.9932981860423595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50287"/>
                        <a:gd name="adj2" fmla="val -744"/>
                        <a:gd name="adj3" fmla="val 110658"/>
                        <a:gd name="adj4" fmla="val -4771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3-D9E0-4E36-B8FF-B441F1A691E5}"/>
                </c:ext>
              </c:extLst>
            </c:dLbl>
            <c:dLbl>
              <c:idx val="2"/>
              <c:layout>
                <c:manualLayout>
                  <c:x val="8.3480486944677537E-2"/>
                  <c:y val="5.8794030917701724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47764"/>
                        <a:gd name="adj2" fmla="val -416"/>
                        <a:gd name="adj3" fmla="val 13327"/>
                        <a:gd name="adj4" fmla="val -5173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D9E0-4E36-B8FF-B441F1A691E5}"/>
                </c:ext>
              </c:extLst>
            </c:dLbl>
            <c:dLbl>
              <c:idx val="3"/>
              <c:layout>
                <c:manualLayout>
                  <c:x val="9.7818640268200446E-2"/>
                  <c:y val="-5.9011705835046016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56595"/>
                        <a:gd name="adj2" fmla="val -3876"/>
                        <a:gd name="adj3" fmla="val -16"/>
                        <a:gd name="adj4" fmla="val -11941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7-D9E0-4E36-B8FF-B441F1A691E5}"/>
                </c:ext>
              </c:extLst>
            </c:dLbl>
            <c:dLbl>
              <c:idx val="4"/>
              <c:layout>
                <c:manualLayout>
                  <c:x val="-9.4497954848569612E-2"/>
                  <c:y val="2.7871682602090966E-2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-1457"/>
                        <a:gd name="adj2" fmla="val 101496"/>
                        <a:gd name="adj3" fmla="val -57907"/>
                        <a:gd name="adj4" fmla="val 14530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9-D9E0-4E36-B8FF-B441F1A691E5}"/>
                </c:ext>
              </c:extLst>
            </c:dLbl>
            <c:dLbl>
              <c:idx val="5"/>
              <c:layout>
                <c:manualLayout>
                  <c:x val="-4.232977002687683E-2"/>
                  <c:y val="-0.13184130104548303"/>
                </c:manualLayout>
              </c:layout>
              <c:spPr>
                <a:solidFill>
                  <a:sysClr val="window" lastClr="FFFFFF"/>
                </a:solidFill>
                <a:ln w="635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xmlns:c16r2="http://schemas.microsoft.com/office/drawing/2015/06/chart" xmlns:r="http://schemas.openxmlformats.org/officeDocument/2006/relationships" xmlns="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85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101338"/>
                        <a:gd name="adj2" fmla="val 99980"/>
                        <a:gd name="adj3" fmla="val 131895"/>
                        <a:gd name="adj4" fmla="val 140583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B-D9E0-4E36-B8FF-B441F1A691E5}"/>
                </c:ext>
              </c:extLst>
            </c:dLbl>
            <c:spPr>
              <a:solidFill>
                <a:sysClr val="window" lastClr="FFFFFF"/>
              </a:solidFill>
              <a:ln w="6350"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8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1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(Foglio1!$B$13:$B$15,Foglio1!$B$17:$B$19)</c:f>
              <c:strCache>
                <c:ptCount val="6"/>
                <c:pt idx="0">
                  <c:v>Meccanica e automazione</c:v>
                </c:pt>
                <c:pt idx="1">
                  <c:v>Moda e Tessile</c:v>
                </c:pt>
                <c:pt idx="2">
                  <c:v>Legno e Arredo</c:v>
                </c:pt>
                <c:pt idx="3">
                  <c:v>Indotto</c:v>
                </c:pt>
                <c:pt idx="4">
                  <c:v>Altri settori manifatturieri</c:v>
                </c:pt>
                <c:pt idx="5">
                  <c:v>Altri settori non manifatturieri</c:v>
                </c:pt>
              </c:strCache>
            </c:strRef>
          </c:cat>
          <c:val>
            <c:numRef>
              <c:f>(Foglio1!$U$13:$U$15,Foglio1!$U$17:$U$19)</c:f>
              <c:numCache>
                <c:formatCode>0%</c:formatCode>
                <c:ptCount val="6"/>
                <c:pt idx="0">
                  <c:v>0.15238532709822486</c:v>
                </c:pt>
                <c:pt idx="1">
                  <c:v>1.8113254253168804E-2</c:v>
                </c:pt>
                <c:pt idx="2">
                  <c:v>9.6334199517566447E-3</c:v>
                </c:pt>
                <c:pt idx="3">
                  <c:v>0.26125451613030737</c:v>
                </c:pt>
                <c:pt idx="4">
                  <c:v>0.14340985461992409</c:v>
                </c:pt>
                <c:pt idx="5">
                  <c:v>0.41520362794661825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9E0-4E36-B8FF-B441F1A691E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+mn-lt"/>
        </a:defRPr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4D37C-39A2-4118-8CE5-F15E0C62F703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BAC7-A3F9-48AD-B062-2E3B8B38DEB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76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noProof="0" dirty="0" smtClean="0"/>
              <a:t>Proposta aggregazione,</a:t>
            </a:r>
            <a:r>
              <a:rPr lang="it-IT" baseline="0" noProof="0" dirty="0" smtClean="0"/>
              <a:t> </a:t>
            </a:r>
            <a:r>
              <a:rPr lang="it-IT" b="1" baseline="0" noProof="0" dirty="0" smtClean="0"/>
              <a:t>metodologia</a:t>
            </a:r>
            <a:r>
              <a:rPr lang="it-IT" baseline="0" noProof="0" dirty="0" smtClean="0"/>
              <a:t> di lavoro, </a:t>
            </a:r>
            <a:r>
              <a:rPr lang="it-IT" b="1" baseline="0" noProof="0" dirty="0" smtClean="0"/>
              <a:t>identificazione</a:t>
            </a:r>
            <a:r>
              <a:rPr lang="it-IT" baseline="0" noProof="0" dirty="0" smtClean="0"/>
              <a:t> </a:t>
            </a:r>
            <a:r>
              <a:rPr lang="it-IT" b="1" baseline="0" noProof="0" dirty="0" smtClean="0"/>
              <a:t>criticità</a:t>
            </a:r>
            <a:r>
              <a:rPr lang="it-IT" baseline="0" noProof="0" dirty="0" smtClean="0"/>
              <a:t>, necessità, </a:t>
            </a:r>
            <a:r>
              <a:rPr lang="it-IT" b="1" baseline="0" noProof="0" dirty="0" smtClean="0"/>
              <a:t>innovazione</a:t>
            </a:r>
            <a:r>
              <a:rPr lang="it-IT" baseline="0" noProof="0" dirty="0" smtClean="0"/>
              <a:t>, settori </a:t>
            </a:r>
            <a:r>
              <a:rPr lang="it-IT" b="1" baseline="0" noProof="0" dirty="0" smtClean="0"/>
              <a:t>principali manifatturiero avanzato</a:t>
            </a:r>
            <a:r>
              <a:rPr lang="it-IT" baseline="0" noProof="0" dirty="0" smtClean="0"/>
              <a:t>, incluso High-Tech, </a:t>
            </a:r>
            <a:r>
              <a:rPr lang="it-IT" b="1" baseline="0" noProof="0" dirty="0" smtClean="0"/>
              <a:t>ricognizione</a:t>
            </a:r>
            <a:r>
              <a:rPr lang="it-IT" baseline="0" noProof="0" dirty="0" smtClean="0"/>
              <a:t>, progettualità PNRR-CNR, </a:t>
            </a:r>
            <a:r>
              <a:rPr lang="it-IT" b="1" baseline="0" noProof="0" dirty="0" smtClean="0"/>
              <a:t>risposta, </a:t>
            </a:r>
            <a:r>
              <a:rPr lang="it-IT" b="1" baseline="0" noProof="0" dirty="0" smtClean="0"/>
              <a:t>soluzioni</a:t>
            </a:r>
            <a:r>
              <a:rPr lang="it-IT" baseline="0" noProof="0" dirty="0" smtClean="0"/>
              <a:t>, </a:t>
            </a:r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66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Tematiche. Concordate, Circolarità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minimizzazione 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consumi energetici e dello sfruttamento di materie prime critiche, la </a:t>
            </a:r>
            <a:r>
              <a:rPr lang="it-IT" sz="1200" b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decarbonizzazione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dell’industria di processo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l’utilizzo di materiali di scarto e di materie prime seconde, 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tecnologie 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riciclo, finalizzati allo sviluppo dell’Economia Circolare ed alla Sostenibilità del sistema industriale 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italiano, </a:t>
            </a:r>
            <a:r>
              <a:rPr lang="it-IT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Trasversale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multidisciplinare</a:t>
            </a:r>
            <a:endParaRPr lang="en-GB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70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iniziative 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PNNR, consistenza economica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417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Fortemente aggregante </a:t>
            </a:r>
            <a:r>
              <a:rPr lang="it-IT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Dipartimenti, 22 Istituti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1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 pubblicazioni 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totali, </a:t>
            </a:r>
            <a:r>
              <a:rPr lang="it-IT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trasversalità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RTD</a:t>
            </a:r>
            <a:r>
              <a:rPr lang="it-IT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preponderanza 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PE5 Synthetic Chemistry and </a:t>
            </a:r>
            <a:r>
              <a:rPr lang="it-IT" sz="1200" noProof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it-IT" sz="120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PE3, </a:t>
            </a:r>
            <a:r>
              <a:rPr lang="it-IT" sz="1200" b="1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riscontro</a:t>
            </a:r>
            <a:r>
              <a:rPr lang="it-IT" sz="120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ambito proposto dal CNR  </a:t>
            </a:r>
            <a:r>
              <a:rPr lang="it-IT" sz="1200" b="1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PE5_CNR1_</a:t>
            </a:r>
            <a:r>
              <a:rPr lang="it-IT" sz="120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</a:t>
            </a:r>
            <a:r>
              <a:rPr lang="it-IT" sz="1200" noProof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r>
              <a:rPr lang="it-IT" sz="120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it-IT" sz="1200" noProof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</a:t>
            </a:r>
            <a:r>
              <a:rPr lang="it-IT" sz="1200" noProof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economy</a:t>
            </a:r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271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C43BA-0659-E50F-E410-4F577350A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A8A14A5-658F-FFBF-27F1-FF5B0E6D05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86FF9E2-0A0E-0240-CF07-DC54B06F9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noProof="0" dirty="0"/>
              <a:t>Collaborazioni</a:t>
            </a:r>
            <a:r>
              <a:rPr lang="it-IT" noProof="0" dirty="0"/>
              <a:t> pubblico / private già attivate nel periodo con i progetti aggregati: &gt; di 30 Università / Istituzioni di Ricerca, &gt; 40 Imprese </a:t>
            </a:r>
            <a:r>
              <a:rPr lang="it-IT" noProof="0" dirty="0" smtClean="0"/>
              <a:t>private.</a:t>
            </a:r>
            <a:r>
              <a:rPr lang="it-IT" baseline="0" noProof="0" dirty="0" smtClean="0"/>
              <a:t> </a:t>
            </a:r>
            <a:r>
              <a:rPr lang="it-IT" noProof="0" dirty="0" smtClean="0"/>
              <a:t>Questi </a:t>
            </a:r>
            <a:r>
              <a:rPr lang="it-IT" noProof="0" dirty="0"/>
              <a:t>settori generano circa il 50% del </a:t>
            </a:r>
            <a:r>
              <a:rPr lang="it-IT" b="1" noProof="0" dirty="0"/>
              <a:t>PIL</a:t>
            </a:r>
            <a:r>
              <a:rPr lang="it-IT" noProof="0" dirty="0"/>
              <a:t> nazionale, incluso l'indotto, ed assorbono circa il 40% del </a:t>
            </a:r>
            <a:r>
              <a:rPr lang="it-IT" b="1" noProof="0" dirty="0" smtClean="0"/>
              <a:t>CAPEX</a:t>
            </a:r>
            <a:r>
              <a:rPr lang="it-IT" noProof="0" dirty="0" smtClean="0"/>
              <a:t>.</a:t>
            </a:r>
            <a:r>
              <a:rPr lang="it-IT" baseline="0" noProof="0" dirty="0" smtClean="0"/>
              <a:t> </a:t>
            </a:r>
            <a:r>
              <a:rPr lang="it-IT" noProof="0" dirty="0" smtClean="0"/>
              <a:t>Grandi </a:t>
            </a:r>
            <a:r>
              <a:rPr lang="it-IT" noProof="0" dirty="0"/>
              <a:t>capacità di </a:t>
            </a:r>
            <a:r>
              <a:rPr lang="it-IT" b="1" noProof="0" dirty="0"/>
              <a:t>espansione</a:t>
            </a:r>
            <a:r>
              <a:rPr lang="it-IT" noProof="0" dirty="0"/>
              <a:t> ad altre industrie nel settore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374173-0350-02EB-3D07-25160CBF8F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CBAC7-A3F9-48AD-B062-2E3B8B38DE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39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926-7608-48AF-8239-B78E162C1B6F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DA84-9759-416C-B691-B510E99C468C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EE2A2-DC64-44E7-A09E-61D52887E244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605A-9E87-4478-BE10-1D5D7075A5BB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E67A-D525-4ADD-A0FF-B9142E1B26E8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946C-2332-4FAD-9126-B1579584307B}" type="datetime1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96D8-3772-4AD6-9A7C-3FB9D3E17770}" type="datetime1">
              <a:rPr lang="it-IT" smtClean="0"/>
              <a:t>09/02/2025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95E6-7908-4D53-91B6-96CDFA3FD744}" type="datetime1">
              <a:rPr lang="it-IT" smtClean="0"/>
              <a:t>09/02/2025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EA984-937E-4A3D-A180-7E4423694EC4}" type="datetime1">
              <a:rPr lang="it-IT" smtClean="0"/>
              <a:t>09/02/2025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CBCA-92F8-4E5F-BC61-2B67FECC9F4F}" type="datetime1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524-C21A-4AEA-9532-5D32DF0F43C7}" type="datetime1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3E3E0A-0619-4488-B829-15B94F79C911}" type="datetime1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bin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591834"/>
            <a:ext cx="10515600" cy="162730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Materiali e processi innovativi da fonti residuali e non-critiche, per lo sviluppo di una economia e di un sistema industriale italiano verde, sostenibile e circolare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34214" y="6442017"/>
            <a:ext cx="325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Workshop "Sostenibilità PNRR@CNR”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61409" y="6427805"/>
            <a:ext cx="19752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Pisa, 10 febbraio 2025</a:t>
            </a:r>
            <a:endParaRPr lang="en-GB" sz="14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838199" y="3504655"/>
            <a:ext cx="10515600" cy="8314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150868" y="4725625"/>
            <a:ext cx="189026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Pierluigi Barbaro</a:t>
            </a:r>
          </a:p>
          <a:p>
            <a:pPr algn="ctr"/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</a:rPr>
              <a:t>ICCOM</a:t>
            </a:r>
            <a:endParaRPr lang="en-GB" dirty="0"/>
          </a:p>
        </p:txBody>
      </p:sp>
      <p:sp>
        <p:nvSpPr>
          <p:cNvPr id="10" name="Rettangolo 9"/>
          <p:cNvSpPr/>
          <p:nvPr/>
        </p:nvSpPr>
        <p:spPr>
          <a:xfrm>
            <a:off x="4757332" y="859308"/>
            <a:ext cx="267733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700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Proposta di aggregazione</a:t>
            </a:r>
            <a:endParaRPr lang="en-GB" sz="1700" i="1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2" name="Immagin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176266"/>
            <a:ext cx="11618232" cy="36000"/>
          </a:xfrm>
          <a:prstGeom prst="rect">
            <a:avLst/>
          </a:prstGeom>
        </p:spPr>
      </p:pic>
      <p:pic>
        <p:nvPicPr>
          <p:cNvPr id="13" name="Immagine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924464" y="6402563"/>
            <a:ext cx="1926877" cy="386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6000" y="440500"/>
            <a:ext cx="10846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Ambito tematico: 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Sostenibilità, Economia Circolare, Critical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Raw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Materials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Biomasse, </a:t>
            </a:r>
            <a:r>
              <a:rPr lang="it-IT" sz="16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Riciclo, </a:t>
            </a:r>
            <a:r>
              <a:rPr lang="it-IT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Decarbonizzazione</a:t>
            </a:r>
            <a:endParaRPr lang="en-GB" sz="1600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8" name="Immagin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305301" y="1071889"/>
            <a:ext cx="11617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e realizzazione di prodotti, materiali, processi e tecnologie innovative per il manifatturiero italiano avanzato in funzione della Transizione Ecologica</a:t>
            </a:r>
          </a:p>
          <a:p>
            <a:pPr algn="just">
              <a:spcAft>
                <a:spcPts val="600"/>
              </a:spcAft>
              <a:tabLst>
                <a:tab pos="447675" algn="l"/>
              </a:tabLst>
            </a:pPr>
            <a:endParaRPr lang="it-IT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  <a:tabLst>
                <a:tab pos="447675" algn="l"/>
              </a:tabLs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Macro-temi di aggregazione trasversali e multidisciplinari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Sviluppo di materiali da rifiuti post-consumo e materie prime seconde 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A.1 	Depolimerizzazione e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upcycling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plastiche e riciclo chimico di tessuti sintetici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A.2 	Urban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riciclo di metalli critici da RAEE, magneti e batterie </a:t>
            </a:r>
          </a:p>
          <a:p>
            <a:pPr algn="just">
              <a:spcAft>
                <a:spcPts val="1000"/>
              </a:spcAft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A.3 	Riciclo di materiali da costruzione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Sviluppo di materiali da risorse non-critiche, rinnovabili e residuali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B.1 	Upgrade di minerali abbondanti e secondari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B.2 	Valorizzazione della biomassa vegetale non-edibile: scarti agricoli, della selvicoltura e dell’industria mobiliera</a:t>
            </a:r>
          </a:p>
          <a:p>
            <a:pPr algn="just">
              <a:spcAft>
                <a:spcPts val="1000"/>
              </a:spcAft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B.3 	Sfruttamento di residui dell’industria metallurgica, elettronica e oreficeria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Sviluppo di processi sostenibili e materiali intelligenti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C.1 	Funzionalizzazione di prodotti di consumo per il conferimento di proprietà antibatteriche, ignifughe,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sensoristiche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C.2 	Materiali innovativi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-by-design,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-by-design, biodegradabili</a:t>
            </a:r>
          </a:p>
          <a:p>
            <a:pPr algn="just">
              <a:tabLst>
                <a:tab pos="447675" algn="l"/>
              </a:tabLs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C.3 	Processi verdi a basso impatto ambientale ed economico, incluso uso di materie prime rinnovabili e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geopolimerizzazione</a:t>
            </a:r>
            <a:endParaRPr lang="it-IT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924464" y="6402563"/>
            <a:ext cx="1926877" cy="386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6000" y="440500"/>
            <a:ext cx="4416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Iniziative </a:t>
            </a:r>
            <a:r>
              <a:rPr lang="it-IT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Hub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&amp; </a:t>
            </a:r>
            <a:r>
              <a:rPr lang="it-IT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Spoke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coinvolte M4C2</a:t>
            </a:r>
            <a:endParaRPr lang="en-GB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8" name="Immagin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305301" y="1770424"/>
            <a:ext cx="178646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PE11_MICS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</a:p>
        </p:txBody>
      </p:sp>
      <p:sp>
        <p:nvSpPr>
          <p:cNvPr id="7" name="Rettangolo 6"/>
          <p:cNvSpPr/>
          <p:nvPr/>
        </p:nvSpPr>
        <p:spPr>
          <a:xfrm>
            <a:off x="2257216" y="1770424"/>
            <a:ext cx="178646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CN_MOST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</a:t>
            </a:r>
          </a:p>
        </p:txBody>
      </p:sp>
      <p:sp>
        <p:nvSpPr>
          <p:cNvPr id="9" name="Rettangolo 8"/>
          <p:cNvSpPr/>
          <p:nvPr/>
        </p:nvSpPr>
        <p:spPr>
          <a:xfrm>
            <a:off x="4227059" y="1770424"/>
            <a:ext cx="17864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EI_ECOSISTER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161045" y="1770424"/>
            <a:ext cx="190718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spc="-4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EI_SAMOTHRACE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8202601" y="1770424"/>
            <a:ext cx="178646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EI_Tech4You</a:t>
            </a:r>
          </a:p>
          <a:p>
            <a:pPr algn="just">
              <a:tabLst>
                <a:tab pos="447675" algn="l"/>
              </a:tabLst>
            </a:pP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Affiliato </a:t>
            </a:r>
            <a:r>
              <a:rPr lang="it-I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</a:t>
            </a:r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0082805" y="1770424"/>
            <a:ext cx="1786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tabLst>
                <a:tab pos="447675" algn="l"/>
              </a:tabLst>
            </a:pPr>
            <a:r>
              <a:rPr lang="it-IT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IR_iENTRANCE</a:t>
            </a:r>
            <a:endParaRPr lang="it-IT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216" y="907152"/>
            <a:ext cx="1213702" cy="85725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01" y="917209"/>
            <a:ext cx="1326714" cy="93830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602" y="1113590"/>
            <a:ext cx="1251174" cy="443038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781" y="1077734"/>
            <a:ext cx="956931" cy="620755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601" y="1113590"/>
            <a:ext cx="1506361" cy="474093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637" y="1113590"/>
            <a:ext cx="1539771" cy="426004"/>
          </a:xfrm>
          <a:prstGeom prst="rect">
            <a:avLst/>
          </a:prstGeom>
        </p:spPr>
      </p:pic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550555"/>
              </p:ext>
            </p:extLst>
          </p:nvPr>
        </p:nvGraphicFramePr>
        <p:xfrm>
          <a:off x="370541" y="3406333"/>
          <a:ext cx="11552992" cy="275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124">
                  <a:extLst>
                    <a:ext uri="{9D8B030D-6E8A-4147-A177-3AD203B41FA5}">
                      <a16:colId xmlns:a16="http://schemas.microsoft.com/office/drawing/2014/main" val="1916249392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3773297526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3925248058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2886848621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2549066355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7763139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2776165873"/>
                    </a:ext>
                  </a:extLst>
                </a:gridCol>
                <a:gridCol w="1444124">
                  <a:extLst>
                    <a:ext uri="{9D8B030D-6E8A-4147-A177-3AD203B41FA5}">
                      <a16:colId xmlns:a16="http://schemas.microsoft.com/office/drawing/2014/main" val="1776088652"/>
                    </a:ext>
                  </a:extLst>
                </a:gridCol>
              </a:tblGrid>
              <a:tr h="269854">
                <a:tc gridSpan="8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CNR</a:t>
                      </a:r>
                    </a:p>
                  </a:txBody>
                  <a:tcPr marT="36000" marB="3600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44741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Spoke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ECOSISTER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SAMOTHRACE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Tech4You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iENTRANCE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983837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326.053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5.574.999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766743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205.469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2.744.426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191892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4.010.599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925.976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399184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631.646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16.053.535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720587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800.497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749529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902.078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162365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1.430.012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648661"/>
                  </a:ext>
                </a:extLst>
              </a:tr>
              <a:tr h="269854">
                <a:tc>
                  <a:txBody>
                    <a:bodyPr/>
                    <a:lstStyle/>
                    <a:p>
                      <a:r>
                        <a:rPr lang="en-GB" sz="12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6.075.845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1.430.012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7.301.472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16.053.535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2.744.726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45.000.000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78.605.290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86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2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924464" y="6402563"/>
            <a:ext cx="1926877" cy="386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6000" y="446850"/>
            <a:ext cx="2480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Dipartimenti e Istituti</a:t>
            </a:r>
            <a:endParaRPr lang="en-GB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8" name="Immagin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3552"/>
              </p:ext>
            </p:extLst>
          </p:nvPr>
        </p:nvGraphicFramePr>
        <p:xfrm>
          <a:off x="369559" y="1690509"/>
          <a:ext cx="670021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02">
                  <a:extLst>
                    <a:ext uri="{9D8B030D-6E8A-4147-A177-3AD203B41FA5}">
                      <a16:colId xmlns:a16="http://schemas.microsoft.com/office/drawing/2014/main" val="3300702004"/>
                    </a:ext>
                  </a:extLst>
                </a:gridCol>
                <a:gridCol w="1116702">
                  <a:extLst>
                    <a:ext uri="{9D8B030D-6E8A-4147-A177-3AD203B41FA5}">
                      <a16:colId xmlns:a16="http://schemas.microsoft.com/office/drawing/2014/main" val="141131690"/>
                    </a:ext>
                  </a:extLst>
                </a:gridCol>
                <a:gridCol w="1116702">
                  <a:extLst>
                    <a:ext uri="{9D8B030D-6E8A-4147-A177-3AD203B41FA5}">
                      <a16:colId xmlns:a16="http://schemas.microsoft.com/office/drawing/2014/main" val="2040783545"/>
                    </a:ext>
                  </a:extLst>
                </a:gridCol>
                <a:gridCol w="1116702">
                  <a:extLst>
                    <a:ext uri="{9D8B030D-6E8A-4147-A177-3AD203B41FA5}">
                      <a16:colId xmlns:a16="http://schemas.microsoft.com/office/drawing/2014/main" val="3586228309"/>
                    </a:ext>
                  </a:extLst>
                </a:gridCol>
                <a:gridCol w="1116702">
                  <a:extLst>
                    <a:ext uri="{9D8B030D-6E8A-4147-A177-3AD203B41FA5}">
                      <a16:colId xmlns:a16="http://schemas.microsoft.com/office/drawing/2014/main" val="2686205656"/>
                    </a:ext>
                  </a:extLst>
                </a:gridCol>
                <a:gridCol w="1116702">
                  <a:extLst>
                    <a:ext uri="{9D8B030D-6E8A-4147-A177-3AD203B41FA5}">
                      <a16:colId xmlns:a16="http://schemas.microsoft.com/office/drawing/2014/main" val="3569113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DSCTM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DIITET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DISBA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DSSTTA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DSFTM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DSB</a:t>
                      </a:r>
                    </a:p>
                  </a:txBody>
                  <a:tcPr marL="216000" marR="7620" marT="36000" marB="3600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4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ICCOM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ISTI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IBE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ISAC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6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SCITEC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STIIMA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ISMAR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81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ISSMC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IMEM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2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ITM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STEMS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53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IPCF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3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IPCB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395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ISMN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2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ICMATE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5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ICB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3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54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ISOF</a:t>
                      </a: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6000" marR="762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1769"/>
                  </a:ext>
                </a:extLst>
              </a:tr>
            </a:tbl>
          </a:graphicData>
        </a:graphic>
      </p:graphicFrame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50605"/>
              </p:ext>
            </p:extLst>
          </p:nvPr>
        </p:nvGraphicFramePr>
        <p:xfrm>
          <a:off x="7410356" y="1064718"/>
          <a:ext cx="4513183" cy="5075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461">
                  <a:extLst>
                    <a:ext uri="{9D8B030D-6E8A-4147-A177-3AD203B41FA5}">
                      <a16:colId xmlns:a16="http://schemas.microsoft.com/office/drawing/2014/main" val="1378455403"/>
                    </a:ext>
                  </a:extLst>
                </a:gridCol>
                <a:gridCol w="593500">
                  <a:extLst>
                    <a:ext uri="{9D8B030D-6E8A-4147-A177-3AD203B41FA5}">
                      <a16:colId xmlns:a16="http://schemas.microsoft.com/office/drawing/2014/main" val="442569848"/>
                    </a:ext>
                  </a:extLst>
                </a:gridCol>
                <a:gridCol w="593500">
                  <a:extLst>
                    <a:ext uri="{9D8B030D-6E8A-4147-A177-3AD203B41FA5}">
                      <a16:colId xmlns:a16="http://schemas.microsoft.com/office/drawing/2014/main" val="1547302338"/>
                    </a:ext>
                  </a:extLst>
                </a:gridCol>
                <a:gridCol w="688881">
                  <a:extLst>
                    <a:ext uri="{9D8B030D-6E8A-4147-A177-3AD203B41FA5}">
                      <a16:colId xmlns:a16="http://schemas.microsoft.com/office/drawing/2014/main" val="3041737355"/>
                    </a:ext>
                  </a:extLst>
                </a:gridCol>
                <a:gridCol w="816201">
                  <a:extLst>
                    <a:ext uri="{9D8B030D-6E8A-4147-A177-3AD203B41FA5}">
                      <a16:colId xmlns:a16="http://schemas.microsoft.com/office/drawing/2014/main" val="3422958398"/>
                    </a:ext>
                  </a:extLst>
                </a:gridCol>
                <a:gridCol w="571976">
                  <a:extLst>
                    <a:ext uri="{9D8B030D-6E8A-4147-A177-3AD203B41FA5}">
                      <a16:colId xmlns:a16="http://schemas.microsoft.com/office/drawing/2014/main" val="1613760588"/>
                    </a:ext>
                  </a:extLst>
                </a:gridCol>
                <a:gridCol w="681664">
                  <a:extLst>
                    <a:ext uri="{9D8B030D-6E8A-4147-A177-3AD203B41FA5}">
                      <a16:colId xmlns:a16="http://schemas.microsoft.com/office/drawing/2014/main" val="160879643"/>
                    </a:ext>
                  </a:extLst>
                </a:gridCol>
              </a:tblGrid>
              <a:tr h="290889">
                <a:tc>
                  <a:txBody>
                    <a:bodyPr/>
                    <a:lstStyle/>
                    <a:p>
                      <a:pPr algn="ctr"/>
                      <a:endParaRPr lang="en-GB" sz="880" b="0" spc="-7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MICS</a:t>
                      </a: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ECOSISTER</a:t>
                      </a: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SAMOTHRACE</a:t>
                      </a: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Tech4You</a:t>
                      </a: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spc="-5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iENTRANCE</a:t>
                      </a:r>
                      <a:endParaRPr lang="en-GB" sz="880" b="1" spc="-5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65357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ICCOM</a:t>
                      </a:r>
                    </a:p>
                  </a:txBody>
                  <a:tcPr marL="36000" marR="72000" marT="28800" marB="2880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465175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SCITEC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229486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ISSMC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72422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ITM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55149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IPCF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908678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IPCB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97734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ISMN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249043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ICMATE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885077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ICB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46593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28010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ISOF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963054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ISTI</a:t>
                      </a:r>
                    </a:p>
                  </a:txBody>
                  <a:tcPr marL="36000" marR="72000" marT="28800" marB="2880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169642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STIIMA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02415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IMEM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62211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STEMS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484674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IBE</a:t>
                      </a:r>
                    </a:p>
                  </a:txBody>
                  <a:tcPr marL="36000" marR="72000" marT="28800" marB="2880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38781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ISAC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4349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ISMAR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64805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01768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84810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8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ISM</a:t>
                      </a:r>
                    </a:p>
                  </a:txBody>
                  <a:tcPr marL="36000" marR="7620" marT="28800" marB="2880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60718"/>
                  </a:ext>
                </a:extLst>
              </a:tr>
              <a:tr h="217499">
                <a:tc>
                  <a:txBody>
                    <a:bodyPr/>
                    <a:lstStyle/>
                    <a:p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IGM</a:t>
                      </a:r>
                    </a:p>
                  </a:txBody>
                  <a:tcPr marL="36000" marR="72000" marT="28800" marB="2880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√</a:t>
                      </a: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8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28800" marB="28800" anchor="ctr">
                    <a:solidFill>
                      <a:srgbClr val="C1D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63639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50BB5E47-31DB-D166-2694-EE8585823D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398" y="1176424"/>
            <a:ext cx="1122942" cy="258295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E6E36B97-87C4-9E13-7586-E6A2A58E6E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8693" y="1064718"/>
            <a:ext cx="805720" cy="47777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BBF16EC-838C-8E75-1211-D362373F78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24"/>
          <a:stretch/>
        </p:blipFill>
        <p:spPr bwMode="auto">
          <a:xfrm>
            <a:off x="2563186" y="1162234"/>
            <a:ext cx="1153787" cy="31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NR DSSTTA">
            <a:extLst>
              <a:ext uri="{FF2B5EF4-FFF2-40B4-BE49-F238E27FC236}">
                <a16:creationId xmlns:a16="http://schemas.microsoft.com/office/drawing/2014/main" id="{4D386F2F-8C5C-F319-D838-88631C291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36"/>
          <a:stretch/>
        </p:blipFill>
        <p:spPr bwMode="auto">
          <a:xfrm>
            <a:off x="3813849" y="1174343"/>
            <a:ext cx="904298" cy="24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ito DSB-CNR">
            <a:extLst>
              <a:ext uri="{FF2B5EF4-FFF2-40B4-BE49-F238E27FC236}">
                <a16:creationId xmlns:a16="http://schemas.microsoft.com/office/drawing/2014/main" id="{BA27CCD2-9990-4ACF-7825-10BC87C452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0"/>
          <a:stretch/>
        </p:blipFill>
        <p:spPr bwMode="auto">
          <a:xfrm>
            <a:off x="6014468" y="1162971"/>
            <a:ext cx="986428" cy="2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NanoInnovation 2019 - Home">
            <a:extLst>
              <a:ext uri="{FF2B5EF4-FFF2-40B4-BE49-F238E27FC236}">
                <a16:creationId xmlns:a16="http://schemas.microsoft.com/office/drawing/2014/main" id="{E332AC80-B59B-B07A-B57B-9AD7D9E40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5" t="8612" r="25518" b="9716"/>
          <a:stretch/>
        </p:blipFill>
        <p:spPr bwMode="auto">
          <a:xfrm>
            <a:off x="5146622" y="999068"/>
            <a:ext cx="541281" cy="61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27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AA58E56F-B6DD-40B0-9151-0B114EB16F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841304"/>
              </p:ext>
            </p:extLst>
          </p:nvPr>
        </p:nvGraphicFramePr>
        <p:xfrm>
          <a:off x="396074" y="1345210"/>
          <a:ext cx="6079807" cy="508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9924464" y="6402563"/>
            <a:ext cx="1926877" cy="386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6000" y="446850"/>
            <a:ext cx="3005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Pubblicazioni scientifiche</a:t>
            </a:r>
            <a:endParaRPr lang="en-GB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8" name="Immagine 1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41355"/>
              </p:ext>
            </p:extLst>
          </p:nvPr>
        </p:nvGraphicFramePr>
        <p:xfrm>
          <a:off x="7644129" y="923292"/>
          <a:ext cx="409067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557">
                  <a:extLst>
                    <a:ext uri="{9D8B030D-6E8A-4147-A177-3AD203B41FA5}">
                      <a16:colId xmlns:a16="http://schemas.microsoft.com/office/drawing/2014/main" val="3300702004"/>
                    </a:ext>
                  </a:extLst>
                </a:gridCol>
                <a:gridCol w="1363557">
                  <a:extLst>
                    <a:ext uri="{9D8B030D-6E8A-4147-A177-3AD203B41FA5}">
                      <a16:colId xmlns:a16="http://schemas.microsoft.com/office/drawing/2014/main" val="141131690"/>
                    </a:ext>
                  </a:extLst>
                </a:gridCol>
                <a:gridCol w="1363557">
                  <a:extLst>
                    <a:ext uri="{9D8B030D-6E8A-4147-A177-3AD203B41FA5}">
                      <a16:colId xmlns:a16="http://schemas.microsoft.com/office/drawing/2014/main" val="2040783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Pubblicazioni</a:t>
                      </a:r>
                    </a:p>
                  </a:txBody>
                  <a:tcPr marL="90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RTD coinvolti</a:t>
                      </a:r>
                    </a:p>
                  </a:txBody>
                  <a:tcPr marL="90000" marR="7620" marT="36000" marB="3600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4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MICS</a:t>
                      </a: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6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</a:t>
                      </a: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81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ECOSISTER</a:t>
                      </a: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2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SAMOTHRACE</a:t>
                      </a: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53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Tech4You</a:t>
                      </a: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3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iENTRANCE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762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0000" marR="57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395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0000" marR="762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marL="90000" marR="57600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0000" marR="576000" marT="36000" marB="3600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88774"/>
                  </a:ext>
                </a:extLst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305301" y="907460"/>
            <a:ext cx="48862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Ambiti disciplinari: numero di pubblicazioni collettive</a:t>
            </a:r>
            <a:endParaRPr lang="en-GB" sz="16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1318686-0351-B484-D495-82BB8EEDF9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4249" y="4078188"/>
            <a:ext cx="3559186" cy="211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7E8C1-6514-B78B-142C-D29A0121F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DA96EE29-6DE1-38AC-2B5A-4127D5F73B1F}"/>
              </a:ext>
            </a:extLst>
          </p:cNvPr>
          <p:cNvSpPr txBox="1">
            <a:spLocks/>
          </p:cNvSpPr>
          <p:nvPr/>
        </p:nvSpPr>
        <p:spPr>
          <a:xfrm>
            <a:off x="9924464" y="6402563"/>
            <a:ext cx="1926877" cy="386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CRESCO</a:t>
            </a:r>
            <a:endParaRPr lang="en-GB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B3599C8-20E7-8E92-050D-BBD41117C235}"/>
              </a:ext>
            </a:extLst>
          </p:cNvPr>
          <p:cNvSpPr/>
          <p:nvPr/>
        </p:nvSpPr>
        <p:spPr>
          <a:xfrm>
            <a:off x="306000" y="446850"/>
            <a:ext cx="2339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Capacità scientifica</a:t>
            </a:r>
            <a:endParaRPr lang="en-GB" dirty="0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B56F62A3-9E88-979B-3F4D-067A839B56E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F1225D95-E049-48CF-9C8F-6BF6481091F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A60D622-DAB3-A986-22B3-1AFDCBEB49B6}"/>
              </a:ext>
            </a:extLst>
          </p:cNvPr>
          <p:cNvSpPr/>
          <p:nvPr/>
        </p:nvSpPr>
        <p:spPr>
          <a:xfrm>
            <a:off x="306000" y="907460"/>
            <a:ext cx="11617200" cy="240948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r>
              <a:rPr lang="it-IT" sz="16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Collaborazioni pubblico / private</a:t>
            </a:r>
          </a:p>
          <a:p>
            <a:pPr>
              <a:spcAft>
                <a:spcPts val="600"/>
              </a:spcAf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&gt; 30 Università / Istituzioni di Ricerca</a:t>
            </a:r>
          </a:p>
          <a:p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&gt; 40 Industrie</a:t>
            </a:r>
          </a:p>
          <a:p>
            <a:pPr>
              <a:lnSpc>
                <a:spcPts val="1500"/>
              </a:lnSpc>
            </a:pPr>
            <a:endParaRPr lang="it-IT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it-IT" sz="16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Settori, tipologia</a:t>
            </a:r>
          </a:p>
          <a:p>
            <a:pPr algn="just">
              <a:spcAft>
                <a:spcPts val="600"/>
              </a:spcAft>
            </a:pP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Tessile, Calzaturiero (Moda), Tessuti, Imbottiti (Arredo), Ceramico (Arredo, High-Tech, Costruzioni), Nautico (High-Tech), Legno (Arredo), </a:t>
            </a:r>
            <a:r>
              <a:rPr lang="it-IT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Bio</a:t>
            </a:r>
            <a:r>
              <a:rPr lang="it-IT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-economia (Plastiche, Additivi, Coloranti, Solventi), Metalli preziosi (Gioielleria, Automotive), Materiali critici (Elettronica, Energia, Meccanica), Prodotti chimici, Intermedi sintetici (Chimico - farmaceutico)</a:t>
            </a:r>
          </a:p>
        </p:txBody>
      </p:sp>
      <p:graphicFrame>
        <p:nvGraphicFramePr>
          <p:cNvPr id="7" name="Grafico 18">
            <a:extLst>
              <a:ext uri="{FF2B5EF4-FFF2-40B4-BE49-F238E27FC236}">
                <a16:creationId xmlns:a16="http://schemas.microsoft.com/office/drawing/2014/main" id="{610BA05D-C350-8C37-B928-93FA3CB6D94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55256742"/>
              </p:ext>
            </p:extLst>
          </p:nvPr>
        </p:nvGraphicFramePr>
        <p:xfrm>
          <a:off x="1051581" y="3269213"/>
          <a:ext cx="4811987" cy="2707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Grafico 18">
            <a:extLst>
              <a:ext uri="{FF2B5EF4-FFF2-40B4-BE49-F238E27FC236}">
                <a16:creationId xmlns:a16="http://schemas.microsoft.com/office/drawing/2014/main" id="{E993A535-05F7-E28F-51AA-1DB9BBDF568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46973757"/>
              </p:ext>
            </p:extLst>
          </p:nvPr>
        </p:nvGraphicFramePr>
        <p:xfrm>
          <a:off x="6284596" y="3437880"/>
          <a:ext cx="4824729" cy="27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id="{F93F15C9-57FB-5013-C715-2F160646408F}"/>
              </a:ext>
            </a:extLst>
          </p:cNvPr>
          <p:cNvSpPr/>
          <p:nvPr/>
        </p:nvSpPr>
        <p:spPr>
          <a:xfrm>
            <a:off x="10412851" y="6033736"/>
            <a:ext cx="15103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800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Fonte: ISTAT dicembre 2021</a:t>
            </a:r>
            <a:endParaRPr lang="en-GB" sz="800" i="1" dirty="0"/>
          </a:p>
        </p:txBody>
      </p:sp>
    </p:spTree>
    <p:extLst>
      <p:ext uri="{BB962C8B-B14F-4D97-AF65-F5344CB8AC3E}">
        <p14:creationId xmlns:p14="http://schemas.microsoft.com/office/powerpoint/2010/main" val="12189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46817-4D01-3FC9-4881-42554959D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6041D249-5DB6-78A2-EF9B-365D4A4992CC}"/>
              </a:ext>
            </a:extLst>
          </p:cNvPr>
          <p:cNvSpPr/>
          <p:nvPr/>
        </p:nvSpPr>
        <p:spPr>
          <a:xfrm>
            <a:off x="4334214" y="6442017"/>
            <a:ext cx="325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Workshop "Sostenibilità PNRR@CNR”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635C602-139F-1AC9-482C-73DDCA0E0B42}"/>
              </a:ext>
            </a:extLst>
          </p:cNvPr>
          <p:cNvSpPr/>
          <p:nvPr/>
        </p:nvSpPr>
        <p:spPr>
          <a:xfrm>
            <a:off x="9761409" y="6427805"/>
            <a:ext cx="19752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Pisa, 10 febbraio 2025</a:t>
            </a:r>
            <a:endParaRPr lang="en-GB" sz="1400" dirty="0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2893F1-1256-6B27-342C-9EEDF216E5D0}"/>
              </a:ext>
            </a:extLst>
          </p:cNvPr>
          <p:cNvSpPr txBox="1">
            <a:spLocks/>
          </p:cNvSpPr>
          <p:nvPr/>
        </p:nvSpPr>
        <p:spPr>
          <a:xfrm>
            <a:off x="705995" y="2736717"/>
            <a:ext cx="10515600" cy="8314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</a:t>
            </a:r>
            <a:endParaRPr lang="en-GB" sz="4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EFC2ACE-FB42-E28B-3F83-CF5808BB6FE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70" y="6425686"/>
            <a:ext cx="1280931" cy="340673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A4540EF-214B-3346-1FD4-EBCCAB22C5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176266"/>
            <a:ext cx="11618232" cy="360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CF95183F-80BA-DDC0-75A0-B7A0D967DFE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301" y="6286040"/>
            <a:ext cx="11618232" cy="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0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1E16FC42_0E37_4D37_AEB0_8B89DD4C6A79&quot;,&quot;SourceFullName&quot;:&quot;\\\\Users\\MarcoSpaltini\\Dropbox (DIG)\\PNRR PE-MG\\Ricerca industriale\\Ricerca settori italia 2021 v.2.xlsx&quot;,&quot;LastUpdate&quot;:&quot;2022-04-01 2:45 PM&quot;,&quot;UpdatedBy&quot;:&quot;JP217VC&quot;,&quot;IsLinked&quot;:false,&quot;IsBrokenLink&quot;:false,&quot;Type&quot;: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8778E422_D956_467C_B08D_17784C47D067&quot;,&quot;SourceFullName&quot;:&quot;\\\\Users\\MarcoSpaltini\\Dropbox (DIG)\\PNRR PE-MG\\Ricerca industriale\\Ricerca settori italia 2021 v.2.xlsx&quot;,&quot;LastUpdate&quot;:&quot;2022-04-01 2:51 PM&quot;,&quot;UpdatedBy&quot;:&quot;JP217VC&quot;,&quot;IsLinked&quot;:false,&quot;IsBrokenLink&quot;:false,&quot;Type&quot;:1}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637048354258549979">
    <a:dk1>
      <a:srgbClr val="000000"/>
    </a:dk1>
    <a:lt1>
      <a:srgbClr val="646464"/>
    </a:lt1>
    <a:dk2>
      <a:srgbClr val="FFFFFF"/>
    </a:dk2>
    <a:lt2>
      <a:srgbClr val="646464"/>
    </a:lt2>
    <a:accent1>
      <a:srgbClr val="808080"/>
    </a:accent1>
    <a:accent2>
      <a:srgbClr val="FFE600"/>
    </a:accent2>
    <a:accent3>
      <a:srgbClr val="999999"/>
    </a:accent3>
    <a:accent4>
      <a:srgbClr val="F0F0F0"/>
    </a:accent4>
    <a:accent5>
      <a:srgbClr val="00A3AE"/>
    </a:accent5>
    <a:accent6>
      <a:srgbClr val="C0C0C0"/>
    </a:accent6>
    <a:hlink>
      <a:srgbClr val="336699"/>
    </a:hlink>
    <a:folHlink>
      <a:srgbClr val="91278F"/>
    </a:folHlink>
  </a:clrScheme>
  <a:fontScheme name="637048354258549980">
    <a:majorFont>
      <a:latin typeface="EYInterstate Light"/>
      <a:ea typeface=""/>
      <a:cs typeface=""/>
    </a:majorFont>
    <a:minorFont>
      <a:latin typeface="EYInterstate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637048354258549979">
    <a:dk1>
      <a:srgbClr val="000000"/>
    </a:dk1>
    <a:lt1>
      <a:srgbClr val="646464"/>
    </a:lt1>
    <a:dk2>
      <a:srgbClr val="FFFFFF"/>
    </a:dk2>
    <a:lt2>
      <a:srgbClr val="646464"/>
    </a:lt2>
    <a:accent1>
      <a:srgbClr val="808080"/>
    </a:accent1>
    <a:accent2>
      <a:srgbClr val="FFE600"/>
    </a:accent2>
    <a:accent3>
      <a:srgbClr val="999999"/>
    </a:accent3>
    <a:accent4>
      <a:srgbClr val="F0F0F0"/>
    </a:accent4>
    <a:accent5>
      <a:srgbClr val="00A3AE"/>
    </a:accent5>
    <a:accent6>
      <a:srgbClr val="C0C0C0"/>
    </a:accent6>
    <a:hlink>
      <a:srgbClr val="336699"/>
    </a:hlink>
    <a:folHlink>
      <a:srgbClr val="91278F"/>
    </a:folHlink>
  </a:clrScheme>
  <a:fontScheme name="637048354258549980">
    <a:majorFont>
      <a:latin typeface="EYInterstate Light"/>
      <a:ea typeface=""/>
      <a:cs typeface=""/>
    </a:majorFont>
    <a:minorFont>
      <a:latin typeface="EYInterstate 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B7F39E7BF08F4EAADA0C88AEEAE940" ma:contentTypeVersion="4" ma:contentTypeDescription="Creare un nuovo documento." ma:contentTypeScope="" ma:versionID="34e94dcbc811c8749cce4ae79e3b3e94">
  <xsd:schema xmlns:xsd="http://www.w3.org/2001/XMLSchema" xmlns:xs="http://www.w3.org/2001/XMLSchema" xmlns:p="http://schemas.microsoft.com/office/2006/metadata/properties" xmlns:ns2="ffb1c537-bcb0-4162-839b-e1a37c8e79a3" targetNamespace="http://schemas.microsoft.com/office/2006/metadata/properties" ma:root="true" ma:fieldsID="9805894722fc4e84d319edf532444908" ns2:_="">
    <xsd:import namespace="ffb1c537-bcb0-4162-839b-e1a37c8e7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1c537-bcb0-4162-839b-e1a37c8e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953AF3-C272-49DA-9694-F99EB1FF0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b1c537-bcb0-4162-839b-e1a37c8e7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2024D-821B-40E7-8349-B349E5E7378A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ffb1c537-bcb0-4162-839b-e1a37c8e79a3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620</Words>
  <Application>Microsoft Office PowerPoint</Application>
  <PresentationFormat>Widescreen</PresentationFormat>
  <Paragraphs>236</Paragraphs>
  <Slides>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Tema di Office</vt:lpstr>
      <vt:lpstr>Materiali e processi innovativi da fonti residuali e non-critiche, per lo sviluppo di una economia e di un sistema industriale italiano verde, sostenibile e circolare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Aggregazione (ipotesi di aggregazione  scientifica di progettualità PNRR in essere)</dc:title>
  <dc:creator>LAURA RAGAZZI</dc:creator>
  <cp:lastModifiedBy>Pierluigi</cp:lastModifiedBy>
  <cp:revision>117</cp:revision>
  <dcterms:created xsi:type="dcterms:W3CDTF">2024-12-30T12:13:18Z</dcterms:created>
  <dcterms:modified xsi:type="dcterms:W3CDTF">2025-02-09T11:54:36Z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