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40288" cy="428402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a1PIRIguT1q/DAJxDuarCVaJx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7"/>
    <p:restoredTop sz="94687"/>
  </p:normalViewPr>
  <p:slideViewPr>
    <p:cSldViewPr snapToGrid="0">
      <p:cViewPr>
        <p:scale>
          <a:sx n="57" d="100"/>
          <a:sy n="57" d="100"/>
        </p:scale>
        <p:origin x="768" y="-4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9975" y="1143000"/>
            <a:ext cx="2178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2268022" y="7011132"/>
            <a:ext cx="25704245" cy="1491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43"/>
              <a:buFont typeface="Calibri"/>
              <a:buNone/>
              <a:defRPr sz="1984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3780036" y="22501064"/>
            <a:ext cx="22680216" cy="1034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/>
            </a:lvl1pPr>
            <a:lvl2pPr lvl="1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/>
            </a:lvl2pPr>
            <a:lvl3pPr lvl="2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sz="5953"/>
            </a:lvl3pPr>
            <a:lvl4pPr lvl="3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4pPr>
            <a:lvl5pPr lvl="4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5pPr>
            <a:lvl6pPr lvl="5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6pPr>
            <a:lvl7pPr lvl="6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7pPr>
            <a:lvl8pPr lvl="7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8pPr>
            <a:lvl9pPr lvl="8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6748413" y="17173144"/>
            <a:ext cx="36305153" cy="652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-6481714" y="10841583"/>
            <a:ext cx="36305153" cy="191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2063272" y="10680331"/>
            <a:ext cx="26082248" cy="178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43"/>
              <a:buFont typeface="Calibri"/>
              <a:buNone/>
              <a:defRPr sz="1984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063272" y="28669280"/>
            <a:ext cx="26082248" cy="937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6614"/>
              <a:buNone/>
              <a:defRPr sz="661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953"/>
              <a:buNone/>
              <a:defRPr sz="595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2079020" y="11404240"/>
            <a:ext cx="12852122" cy="2718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5309146" y="11404240"/>
            <a:ext cx="12852122" cy="2718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082959" y="2280857"/>
            <a:ext cx="26082248" cy="82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2082962" y="10501820"/>
            <a:ext cx="12793057" cy="514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 b="1"/>
            </a:lvl1pPr>
            <a:lvl2pPr marL="914400" lvl="1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 b="1"/>
            </a:lvl2pPr>
            <a:lvl3pPr marL="1371600" lvl="2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sz="5953" b="1"/>
            </a:lvl3pPr>
            <a:lvl4pPr marL="1828800" lvl="3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4pPr>
            <a:lvl5pPr marL="2286000" lvl="4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5pPr>
            <a:lvl6pPr marL="2743200" lvl="5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6pPr>
            <a:lvl7pPr marL="3200400" lvl="6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7pPr>
            <a:lvl8pPr marL="3657600" lvl="7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8pPr>
            <a:lvl9pPr marL="4114800" lvl="8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2082962" y="15648601"/>
            <a:ext cx="12793057" cy="230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15309148" y="10501820"/>
            <a:ext cx="12856061" cy="514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 b="1"/>
            </a:lvl1pPr>
            <a:lvl2pPr marL="914400" lvl="1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 b="1"/>
            </a:lvl2pPr>
            <a:lvl3pPr marL="1371600" lvl="2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sz="5953" b="1"/>
            </a:lvl3pPr>
            <a:lvl4pPr marL="1828800" lvl="3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4pPr>
            <a:lvl5pPr marL="2286000" lvl="4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5pPr>
            <a:lvl6pPr marL="2743200" lvl="5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6pPr>
            <a:lvl7pPr marL="3200400" lvl="6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7pPr>
            <a:lvl8pPr marL="3657600" lvl="7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8pPr>
            <a:lvl9pPr marL="4114800" lvl="8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15309148" y="15648601"/>
            <a:ext cx="12856061" cy="230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83"/>
              <a:buFont typeface="Calibri"/>
              <a:buNone/>
              <a:defRPr sz="105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12856061" y="6168216"/>
            <a:ext cx="15309146" cy="3044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0062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0583"/>
              <a:buChar char="•"/>
              <a:defRPr sz="10583"/>
            </a:lvl1pPr>
            <a:lvl2pPr marL="914400" lvl="1" indent="-81661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9260"/>
              <a:buChar char="•"/>
              <a:defRPr sz="9260"/>
            </a:lvl2pPr>
            <a:lvl3pPr marL="1371600" lvl="2" indent="-73259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7937"/>
              <a:buChar char="•"/>
              <a:defRPr sz="7937"/>
            </a:lvl3pPr>
            <a:lvl4pPr marL="1828800" lvl="3" indent="-64858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4pPr>
            <a:lvl5pPr marL="2286000" lvl="4" indent="-64858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5pPr>
            <a:lvl6pPr marL="2743200" lvl="5" indent="-64858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6pPr>
            <a:lvl7pPr marL="3200400" lvl="6" indent="-64858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7pPr>
            <a:lvl8pPr marL="3657600" lvl="7" indent="-64858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8pPr>
            <a:lvl9pPr marL="4114800" lvl="8" indent="-648589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2082959" y="12852082"/>
            <a:ext cx="9753280" cy="2381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1pPr>
            <a:lvl2pPr marL="914400" lvl="1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4630"/>
              <a:buNone/>
              <a:defRPr sz="4630"/>
            </a:lvl2pPr>
            <a:lvl3pPr marL="1371600" lvl="2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969"/>
              <a:buNone/>
              <a:defRPr sz="3968"/>
            </a:lvl3pPr>
            <a:lvl4pPr marL="1828800" lvl="3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4pPr>
            <a:lvl5pPr marL="2286000" lvl="4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5pPr>
            <a:lvl6pPr marL="2743200" lvl="5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6pPr>
            <a:lvl7pPr marL="3200400" lvl="6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7pPr>
            <a:lvl8pPr marL="3657600" lvl="7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8pPr>
            <a:lvl9pPr marL="4114800" lvl="8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83"/>
              <a:buFont typeface="Calibri"/>
              <a:buNone/>
              <a:defRPr sz="105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12856061" y="6168216"/>
            <a:ext cx="15309146" cy="3044436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2082959" y="12852082"/>
            <a:ext cx="9753280" cy="2381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1pPr>
            <a:lvl2pPr marL="914400" lvl="1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4630"/>
              <a:buNone/>
              <a:defRPr sz="4630"/>
            </a:lvl2pPr>
            <a:lvl3pPr marL="1371600" lvl="2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969"/>
              <a:buNone/>
              <a:defRPr sz="3968"/>
            </a:lvl3pPr>
            <a:lvl4pPr marL="1828800" lvl="3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4pPr>
            <a:lvl5pPr marL="2286000" lvl="4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5pPr>
            <a:lvl6pPr marL="2743200" lvl="5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6pPr>
            <a:lvl7pPr marL="3200400" lvl="6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7pPr>
            <a:lvl8pPr marL="3657600" lvl="7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8pPr>
            <a:lvl9pPr marL="4114800" lvl="8" indent="-228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1529264" y="11953996"/>
            <a:ext cx="27181761" cy="2608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51"/>
              <a:buFont typeface="Calibri"/>
              <a:buNone/>
              <a:defRPr sz="14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16610" algn="l" rtl="0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9260"/>
              <a:buFont typeface="Arial"/>
              <a:buChar char="•"/>
              <a:defRPr sz="92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2599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7937"/>
              <a:buFont typeface="Arial"/>
              <a:buChar char="•"/>
              <a:defRPr sz="7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8589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3487" y="3048644"/>
            <a:ext cx="29856582" cy="2533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ts val="2800"/>
              <a:buFont typeface="Arial"/>
              <a:buNone/>
            </a:pPr>
            <a:r>
              <a:rPr lang="it-IT" sz="8800" b="1" cap="small" spc="110" dirty="0">
                <a:solidFill>
                  <a:schemeClr val="tx1"/>
                </a:solidFill>
                <a:latin typeface="Helvetica" pitchFamily="2" charset="0"/>
                <a:ea typeface="Arial"/>
                <a:cs typeface="Calibri" panose="020F0502020204030204" pitchFamily="34" charset="0"/>
                <a:sym typeface="Arial"/>
              </a:rPr>
              <a:t>REMEDIO - </a:t>
            </a:r>
            <a:r>
              <a:rPr lang="it-IT" sz="8800" cap="small" spc="110" dirty="0" err="1">
                <a:solidFill>
                  <a:schemeClr val="tx1"/>
                </a:solidFill>
                <a:latin typeface="Helvetica" pitchFamily="2" charset="0"/>
                <a:ea typeface="Arial"/>
                <a:cs typeface="Calibri" panose="020F0502020204030204" pitchFamily="34" charset="0"/>
                <a:sym typeface="Arial"/>
              </a:rPr>
              <a:t>Research</a:t>
            </a:r>
            <a:r>
              <a:rPr lang="it-IT" sz="8800" cap="small" spc="110" dirty="0">
                <a:solidFill>
                  <a:schemeClr val="tx1"/>
                </a:solidFill>
                <a:latin typeface="Helvetica" pitchFamily="2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it-IT" sz="8800" cap="small" spc="110" dirty="0" err="1">
                <a:solidFill>
                  <a:schemeClr val="tx1"/>
                </a:solidFill>
                <a:latin typeface="Helvetica" pitchFamily="2" charset="0"/>
                <a:ea typeface="Arial"/>
                <a:cs typeface="Calibri" panose="020F0502020204030204" pitchFamily="34" charset="0"/>
                <a:sym typeface="Arial"/>
              </a:rPr>
              <a:t>Excellence</a:t>
            </a:r>
            <a:r>
              <a:rPr lang="it-IT" sz="8800" cap="small" spc="110" dirty="0">
                <a:solidFill>
                  <a:schemeClr val="tx1"/>
                </a:solidFill>
                <a:latin typeface="Helvetica" pitchFamily="2" charset="0"/>
                <a:ea typeface="Arial"/>
                <a:cs typeface="Calibri" panose="020F0502020204030204" pitchFamily="34" charset="0"/>
                <a:sym typeface="Arial"/>
              </a:rPr>
              <a:t> in Medicine and Engineering </a:t>
            </a:r>
            <a:r>
              <a:rPr lang="it-IT" sz="8800" cap="small" spc="110" dirty="0" err="1">
                <a:solidFill>
                  <a:schemeClr val="tx1"/>
                </a:solidFill>
                <a:latin typeface="Helvetica" pitchFamily="2" charset="0"/>
                <a:ea typeface="Arial"/>
                <a:cs typeface="Calibri" panose="020F0502020204030204" pitchFamily="34" charset="0"/>
                <a:sym typeface="Arial"/>
              </a:rPr>
              <a:t>Driving</a:t>
            </a:r>
            <a:r>
              <a:rPr lang="it-IT" sz="8800" b="1" cap="small" spc="110" dirty="0">
                <a:solidFill>
                  <a:schemeClr val="tx1"/>
                </a:solidFill>
                <a:latin typeface="Helvetica" pitchFamily="2" charset="0"/>
                <a:ea typeface="Arial"/>
                <a:cs typeface="Calibri" panose="020F0502020204030204" pitchFamily="34" charset="0"/>
                <a:sym typeface="Arial"/>
              </a:rPr>
              <a:t> Innovation in </a:t>
            </a:r>
            <a:r>
              <a:rPr lang="it-IT" sz="8800" b="1" cap="small" spc="110" dirty="0" err="1">
                <a:solidFill>
                  <a:schemeClr val="tx1"/>
                </a:solidFill>
                <a:latin typeface="Helvetica" pitchFamily="2" charset="0"/>
                <a:ea typeface="Arial"/>
                <a:cs typeface="Calibri" panose="020F0502020204030204" pitchFamily="34" charset="0"/>
                <a:sym typeface="Arial"/>
              </a:rPr>
              <a:t>Oncology</a:t>
            </a:r>
            <a:r>
              <a:rPr lang="it-IT" sz="8800" b="1" cap="small" spc="110" dirty="0">
                <a:solidFill>
                  <a:schemeClr val="tx1"/>
                </a:solidFill>
                <a:latin typeface="Helvetica" pitchFamily="2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8800" cap="small" spc="110" dirty="0">
              <a:solidFill>
                <a:schemeClr val="tx1"/>
              </a:solidFill>
              <a:latin typeface="Helvetica" pitchFamily="2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558156" y="457286"/>
            <a:ext cx="229108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 su ”Sostenibilità PNRR@CNR”, 10 febbraio 2025  - CNR - Area della Ricerca di Pisa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0683" y="1516104"/>
            <a:ext cx="2695556" cy="84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3756" y="1516104"/>
            <a:ext cx="2836342" cy="81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Age-It – Ageing well in an ageing societ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5101" y="1570828"/>
            <a:ext cx="3019942" cy="90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86903" y="1611399"/>
            <a:ext cx="2713737" cy="8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122269" y="1499915"/>
            <a:ext cx="2982225" cy="100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326123" y="1524874"/>
            <a:ext cx="3375273" cy="81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9">
            <a:alphaModFix/>
          </a:blip>
          <a:srcRect r="22521"/>
          <a:stretch/>
        </p:blipFill>
        <p:spPr>
          <a:xfrm>
            <a:off x="28093950" y="1471976"/>
            <a:ext cx="1505307" cy="102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0">
            <a:alphaModFix/>
          </a:blip>
          <a:srcRect b="14813"/>
          <a:stretch/>
        </p:blipFill>
        <p:spPr>
          <a:xfrm>
            <a:off x="25170937" y="1539011"/>
            <a:ext cx="3092828" cy="74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EuAPS – EuPRAXIA Advanced Photon Sources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923025" y="1506831"/>
            <a:ext cx="2247912" cy="83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12880036" y="24624124"/>
            <a:ext cx="1122504" cy="9511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72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2885936" y="20274385"/>
            <a:ext cx="1122504" cy="9511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72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 rot="5400000">
            <a:off x="9685360" y="26562390"/>
            <a:ext cx="1122504" cy="9511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72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 rot="10800000">
            <a:off x="15165670" y="20812380"/>
            <a:ext cx="1122504" cy="9511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72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 rot="10800000">
            <a:off x="15211766" y="23356470"/>
            <a:ext cx="1122504" cy="9511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72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 rot="10800000">
            <a:off x="15211766" y="25785302"/>
            <a:ext cx="1122504" cy="9511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72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 rot="-5400000">
            <a:off x="7132198" y="28942325"/>
            <a:ext cx="1122504" cy="9511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7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 rot="-5400000">
            <a:off x="12140236" y="28942322"/>
            <a:ext cx="1122504" cy="9511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7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 rot="-5400000">
            <a:off x="16748239" y="28942320"/>
            <a:ext cx="1122504" cy="9511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7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 rot="-5400000">
            <a:off x="21280723" y="28942317"/>
            <a:ext cx="1122504" cy="9511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7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 rot="10800000">
            <a:off x="13319947" y="18382169"/>
            <a:ext cx="2565024" cy="1043152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95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7217894" y="19495974"/>
            <a:ext cx="5711372" cy="2754024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72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EI_THE (1,3,4,8)</a:t>
            </a:r>
            <a:endParaRPr sz="5251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72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Radioterapie e Diagnostiche, FLASH, VHEE, Radiofarmaci</a:t>
            </a:r>
            <a:endParaRPr sz="5251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16046976" y="19972506"/>
            <a:ext cx="5316006" cy="2363378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CN_MRNA (6)</a:t>
            </a:r>
            <a:endParaRPr sz="48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Inibizione della crescita tumorale con </a:t>
            </a:r>
            <a:r>
              <a:rPr lang="it-IT" sz="2800" b="0" i="1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RNA-based drugs</a:t>
            </a:r>
            <a:r>
              <a:rPr lang="it-IT" sz="2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e nuove strategie di delivery</a:t>
            </a:r>
            <a:endParaRPr sz="32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6090524" y="22553130"/>
            <a:ext cx="5316006" cy="2203174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AGE-IT(2,8,9)</a:t>
            </a:r>
            <a:endParaRPr sz="48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Tecnologie innovative per persone fragili e meccanismi di senescenza nei tumori</a:t>
            </a:r>
            <a:endParaRPr sz="32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7221842" y="23722667"/>
            <a:ext cx="5896504" cy="2754024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72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FAIR (1,3,5,8)</a:t>
            </a:r>
            <a:endParaRPr sz="5251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76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Approcci di Intelligenza Artificiale (AI)  per l’elaborazione di dati preclinici e clinici</a:t>
            </a:r>
            <a:r>
              <a:rPr lang="it-IT" sz="2728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472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16046976" y="25003952"/>
            <a:ext cx="5427056" cy="241185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INF-ACT (1)</a:t>
            </a:r>
            <a:endParaRPr sz="48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Sinergia con bersagli molecolari</a:t>
            </a:r>
            <a:endParaRPr sz="3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“virus-ospite" e attivazione fotodinamica</a:t>
            </a:r>
            <a:r>
              <a:rPr lang="it-IT"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di antibatteri</a:t>
            </a: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 rot="-5400000">
            <a:off x="13609535" y="18762021"/>
            <a:ext cx="2565024" cy="189317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95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12237627" y="27564878"/>
            <a:ext cx="5610918" cy="129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750" tIns="113350" rIns="226750" bIns="1133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944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Innovazione</a:t>
            </a:r>
            <a:endParaRPr sz="52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5543877" y="29510428"/>
            <a:ext cx="3969040" cy="168903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72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SOBIGDATA</a:t>
            </a:r>
            <a:endParaRPr sz="2606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76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infrastruttura per soluzioni di AI</a:t>
            </a:r>
            <a:r>
              <a:rPr lang="it-IT" sz="2728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606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10710469" y="29510428"/>
            <a:ext cx="3969040" cy="168903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72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LIFE</a:t>
            </a:r>
            <a:endParaRPr sz="2606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imaging preclinico e clinico </a:t>
            </a:r>
            <a:endParaRPr sz="260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15331470" y="29510065"/>
            <a:ext cx="3969040" cy="168939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72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IPHOQS</a:t>
            </a:r>
            <a:endParaRPr sz="2606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76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Beamline</a:t>
            </a:r>
            <a:r>
              <a:rPr lang="it-IT" sz="29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VHEE per radioterapia  </a:t>
            </a:r>
            <a:endParaRPr sz="2606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19952470" y="29510065"/>
            <a:ext cx="3969040" cy="168939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72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EUAPS</a:t>
            </a:r>
            <a:endParaRPr sz="2606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Laser di potenza</a:t>
            </a:r>
            <a:endParaRPr sz="260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12523436" y="15578081"/>
            <a:ext cx="4158042" cy="2754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72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Traslazione clinica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24639001" y="26945399"/>
            <a:ext cx="4536300" cy="27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i="1" dirty="0">
                <a:solidFill>
                  <a:schemeClr val="lt1"/>
                </a:solidFill>
              </a:rPr>
              <a:t>Conoscenza</a:t>
            </a:r>
            <a:endParaRPr sz="3600" i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i="1" dirty="0">
                <a:solidFill>
                  <a:schemeClr val="lt1"/>
                </a:solidFill>
              </a:rPr>
              <a:t>One-Health Impresa</a:t>
            </a:r>
            <a:endParaRPr sz="3372" i="1" dirty="0">
              <a:solidFill>
                <a:schemeClr val="lt1"/>
              </a:solidFill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9788505" y="22347898"/>
            <a:ext cx="921963" cy="1358146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6750" tIns="113350" rIns="226750" bIns="113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72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067367" y="16256241"/>
            <a:ext cx="2520548" cy="25475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711829" y="20898039"/>
            <a:ext cx="3714324" cy="148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509365" y="17240070"/>
            <a:ext cx="2090242" cy="1861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36" name="Google Shape;13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918956" y="18419505"/>
            <a:ext cx="2147123" cy="206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87492" y="22867504"/>
            <a:ext cx="4066923" cy="207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4357934" y="21057362"/>
            <a:ext cx="2870814" cy="14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9593820" y="16605461"/>
            <a:ext cx="3000000" cy="260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7522608" y="16553294"/>
            <a:ext cx="1729507" cy="16890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227965" y="25432620"/>
            <a:ext cx="328612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5653952" y="22726761"/>
            <a:ext cx="2520551" cy="2218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"/>
          <p:cNvGrpSpPr/>
          <p:nvPr/>
        </p:nvGrpSpPr>
        <p:grpSpPr>
          <a:xfrm>
            <a:off x="22926199" y="18312724"/>
            <a:ext cx="2999859" cy="2606911"/>
            <a:chOff x="26313650" y="13685168"/>
            <a:chExt cx="3824400" cy="3357259"/>
          </a:xfrm>
        </p:grpSpPr>
        <p:grpSp>
          <p:nvGrpSpPr>
            <p:cNvPr id="154" name="Google Shape;154;p1"/>
            <p:cNvGrpSpPr/>
            <p:nvPr/>
          </p:nvGrpSpPr>
          <p:grpSpPr>
            <a:xfrm>
              <a:off x="26313656" y="13685168"/>
              <a:ext cx="2870771" cy="3357259"/>
              <a:chOff x="20148550" y="15943750"/>
              <a:chExt cx="6382329" cy="5720325"/>
            </a:xfrm>
          </p:grpSpPr>
          <p:pic>
            <p:nvPicPr>
              <p:cNvPr id="155" name="Google Shape;155;p1" descr="A close-up of an ultrasound&#10;&#10;Description automatically generated"/>
              <p:cNvPicPr preferRelativeResize="0"/>
              <p:nvPr/>
            </p:nvPicPr>
            <p:blipFill>
              <a:blip r:embed="rId22">
                <a:alphaModFix/>
              </a:blip>
              <a:stretch>
                <a:fillRect/>
              </a:stretch>
            </p:blipFill>
            <p:spPr>
              <a:xfrm>
                <a:off x="20148550" y="15943750"/>
                <a:ext cx="6382329" cy="314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6" name="Google Shape;156;p1" descr="A graph with green line and yellow line&#10;&#10;Description automatically generated"/>
              <p:cNvPicPr preferRelativeResize="0"/>
              <p:nvPr/>
            </p:nvPicPr>
            <p:blipFill>
              <a:blip r:embed="rId23">
                <a:alphaModFix/>
              </a:blip>
              <a:stretch>
                <a:fillRect/>
              </a:stretch>
            </p:blipFill>
            <p:spPr>
              <a:xfrm>
                <a:off x="20148550" y="19091200"/>
                <a:ext cx="6382325" cy="2572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7" name="Google Shape;157;p1"/>
            <p:cNvSpPr txBox="1"/>
            <p:nvPr/>
          </p:nvSpPr>
          <p:spPr>
            <a:xfrm>
              <a:off x="26313650" y="15074438"/>
              <a:ext cx="3824400" cy="594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tumor</a:t>
              </a:r>
              <a:r>
                <a:rPr lang="it-IT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vascularity</a:t>
              </a:r>
              <a:r>
                <a:rPr lang="it-IT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7C370BF-3DE8-2E42-5D14-27E8071FD75C}"/>
              </a:ext>
            </a:extLst>
          </p:cNvPr>
          <p:cNvSpPr/>
          <p:nvPr/>
        </p:nvSpPr>
        <p:spPr>
          <a:xfrm>
            <a:off x="1224312" y="40208078"/>
            <a:ext cx="7643888" cy="16740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4400" b="1" cap="small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Dipartimenti CNR Coinvolti</a:t>
            </a:r>
            <a:endParaRPr lang="it-IT" sz="4400" b="0" i="0" u="none" strike="noStrike" cap="small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4800" b="1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DSB</a:t>
            </a:r>
            <a:r>
              <a:rPr lang="it-IT" sz="3600" b="1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it-IT" sz="3600" b="1" dirty="0">
                <a:solidFill>
                  <a:srgbClr val="C00000"/>
                </a:solidFill>
              </a:rPr>
              <a:t> </a:t>
            </a:r>
            <a:r>
              <a:rPr lang="it-IT" sz="3600" b="1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DSFTM</a:t>
            </a:r>
            <a:r>
              <a:rPr lang="it-IT" sz="3600" b="1" dirty="0">
                <a:solidFill>
                  <a:srgbClr val="C00000"/>
                </a:solidFill>
              </a:rPr>
              <a:t>, </a:t>
            </a:r>
            <a:r>
              <a:rPr lang="it-IT" sz="3600" b="1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DIITET</a:t>
            </a:r>
            <a:r>
              <a:rPr lang="it-IT" sz="3600" b="1" dirty="0">
                <a:solidFill>
                  <a:srgbClr val="C00000"/>
                </a:solidFill>
              </a:rPr>
              <a:t>, </a:t>
            </a:r>
            <a:r>
              <a:rPr lang="it-IT" sz="3600" b="1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DSCTM</a:t>
            </a:r>
            <a:endParaRPr lang="it-IT" sz="3600" b="1" u="none" strike="noStrike" cap="none" dirty="0">
              <a:solidFill>
                <a:srgbClr val="C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863438E-BC43-BB73-D62B-71BC572B8E5E}"/>
              </a:ext>
            </a:extLst>
          </p:cNvPr>
          <p:cNvSpPr/>
          <p:nvPr/>
        </p:nvSpPr>
        <p:spPr>
          <a:xfrm>
            <a:off x="9102994" y="40208078"/>
            <a:ext cx="19779929" cy="16740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cap="smal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Istituti CNR Coinvolti</a:t>
            </a:r>
            <a:endParaRPr lang="it-IT" sz="4400" cap="small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IASI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IBF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</a:rPr>
              <a:t>IBSBC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ICAR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ICCOM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IFAC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IFC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IIT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</a:rPr>
              <a:t>IN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</a:rPr>
              <a:t>ISTI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</a:rPr>
              <a:t>STIIMA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</a:rPr>
              <a:t>ITB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</a:rPr>
              <a:t>NANO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</a:rPr>
              <a:t>INO</a:t>
            </a:r>
            <a:r>
              <a:rPr lang="it-IT" sz="3600" dirty="0">
                <a:solidFill>
                  <a:srgbClr val="C00000"/>
                </a:solidFill>
              </a:rPr>
              <a:t>, </a:t>
            </a:r>
            <a:r>
              <a:rPr lang="it-IT" sz="3600" b="1" dirty="0">
                <a:solidFill>
                  <a:srgbClr val="C00000"/>
                </a:solidFill>
              </a:rPr>
              <a:t>IMM</a:t>
            </a:r>
            <a:endParaRPr lang="it-IT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logo CNR - Labrass">
            <a:extLst>
              <a:ext uri="{FF2B5EF4-FFF2-40B4-BE49-F238E27FC236}">
                <a16:creationId xmlns:a16="http://schemas.microsoft.com/office/drawing/2014/main" id="{99643704-B213-7686-22BE-0F223C8DF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6" y="107765"/>
            <a:ext cx="3612262" cy="9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B62082-0EFC-EC17-B9C5-1D3141A41C9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372164" y="162458"/>
            <a:ext cx="3651085" cy="893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1D048-6DE4-ACB2-0213-7B7F44A9F3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485" y="1330269"/>
            <a:ext cx="3612262" cy="10149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325C18-B6B4-DB8F-8C49-24A957AE8A36}"/>
              </a:ext>
            </a:extLst>
          </p:cNvPr>
          <p:cNvSpPr txBox="1"/>
          <p:nvPr/>
        </p:nvSpPr>
        <p:spPr>
          <a:xfrm>
            <a:off x="-1" y="5504867"/>
            <a:ext cx="3024028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cap="small" dirty="0">
                <a:solidFill>
                  <a:schemeClr val="tx1"/>
                </a:solidFill>
                <a:sym typeface="Arial"/>
              </a:rPr>
              <a:t>L’aggregazione per lo Sviluppo di Approcci Terapeutici e Diagnostici Emergenti in Oncologia</a:t>
            </a:r>
            <a:endParaRPr lang="en-GB" sz="4800" b="1" cap="small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B4DF68D-6CD9-143F-C047-1C009C8BAFA6}"/>
              </a:ext>
            </a:extLst>
          </p:cNvPr>
          <p:cNvSpPr/>
          <p:nvPr/>
        </p:nvSpPr>
        <p:spPr>
          <a:xfrm>
            <a:off x="1129553" y="6758058"/>
            <a:ext cx="27975536" cy="37883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it-IT" sz="3200" dirty="0">
              <a:solidFill>
                <a:srgbClr val="747474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CONTESTO</a:t>
            </a:r>
            <a:endParaRPr lang="en-IT" sz="3200" b="1" i="1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4000" b="1" cap="small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Con 4 milioni di pazienti oncologici solo in Italia, la medicina oncologica rappresenta una grande sfida scientifica e sociale.</a:t>
            </a:r>
            <a:endParaRPr lang="en-IT" sz="4000" b="1" i="1" cap="small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T" sz="3200" i="1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FAVO-Censis</a:t>
            </a:r>
            <a:r>
              <a:rPr lang="en-IT" sz="32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: “In Italia il costo sociale del cancro è pari a 36,4 miliardi di euro annui, di cui oltre 5,8 miliardi di spese e oltre 30 miliardi di costi indiretti”.</a:t>
            </a:r>
            <a:endParaRPr lang="en-IT" sz="5400" dirty="0">
              <a:solidFill>
                <a:schemeClr val="tx1"/>
              </a:solidFill>
              <a:effectLst/>
              <a:latin typeface="+mj-lt"/>
            </a:endParaRPr>
          </a:p>
          <a:p>
            <a:pPr algn="ctr"/>
            <a:r>
              <a:rPr lang="en-GB" sz="3200" i="1" dirty="0">
                <a:solidFill>
                  <a:schemeClr val="tx1"/>
                </a:solidFill>
                <a:latin typeface="+mj-lt"/>
              </a:rPr>
              <a:t>LANCET</a:t>
            </a:r>
            <a:r>
              <a:rPr lang="en-GB" sz="3200" dirty="0">
                <a:solidFill>
                  <a:schemeClr val="tx1"/>
                </a:solidFill>
                <a:latin typeface="+mj-lt"/>
              </a:rPr>
              <a:t>: ”Access to radiotherapy services, as well as the promising field of </a:t>
            </a:r>
            <a:r>
              <a:rPr lang="en-GB" sz="3200" dirty="0" err="1">
                <a:solidFill>
                  <a:schemeClr val="tx1"/>
                </a:solidFill>
                <a:latin typeface="+mj-lt"/>
              </a:rPr>
              <a:t>theranostics</a:t>
            </a:r>
            <a:r>
              <a:rPr lang="en-GB" sz="3200" dirty="0">
                <a:solidFill>
                  <a:schemeClr val="tx1"/>
                </a:solidFill>
                <a:latin typeface="+mj-lt"/>
              </a:rPr>
              <a:t>, remains an issue in many countries, particularly in LMICs. </a:t>
            </a:r>
          </a:p>
          <a:p>
            <a:pPr algn="ctr"/>
            <a:r>
              <a:rPr lang="en-GB" sz="3200" i="1" dirty="0">
                <a:solidFill>
                  <a:schemeClr val="tx1"/>
                </a:solidFill>
                <a:latin typeface="+mj-lt"/>
              </a:rPr>
              <a:t>Bio Ventures for Global Health</a:t>
            </a:r>
            <a:r>
              <a:rPr lang="en-GB" sz="3200" dirty="0">
                <a:solidFill>
                  <a:schemeClr val="tx1"/>
                </a:solidFill>
                <a:latin typeface="+mj-lt"/>
              </a:rPr>
              <a:t>: “Need to address the the </a:t>
            </a:r>
            <a:r>
              <a:rPr lang="en-GB" sz="3200" i="1" dirty="0">
                <a:solidFill>
                  <a:schemeClr val="tx1"/>
                </a:solidFill>
                <a:latin typeface="+mj-lt"/>
              </a:rPr>
              <a:t>radiotherapy gap</a:t>
            </a:r>
            <a:r>
              <a:rPr lang="en-GB" sz="3200" dirty="0">
                <a:solidFill>
                  <a:schemeClr val="tx1"/>
                </a:solidFill>
                <a:latin typeface="+mj-lt"/>
              </a:rPr>
              <a:t>, a major challenge in global health".</a:t>
            </a:r>
          </a:p>
          <a:p>
            <a:pPr algn="ctr"/>
            <a:r>
              <a:rPr lang="en-GB" sz="3200" i="1" dirty="0">
                <a:solidFill>
                  <a:schemeClr val="tx1"/>
                </a:solidFill>
                <a:latin typeface="+mj-lt"/>
              </a:rPr>
              <a:t>IAEA</a:t>
            </a:r>
            <a:r>
              <a:rPr lang="en-GB" sz="3200" dirty="0">
                <a:solidFill>
                  <a:schemeClr val="tx1"/>
                </a:solidFill>
                <a:latin typeface="+mj-lt"/>
              </a:rPr>
              <a:t>: "The integration of radiotherapy into cancer control strategies is more crucial than ever.”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6BBF1A2-E77F-A971-1F79-C3533DC7B649}"/>
              </a:ext>
            </a:extLst>
          </p:cNvPr>
          <p:cNvSpPr/>
          <p:nvPr/>
        </p:nvSpPr>
        <p:spPr>
          <a:xfrm>
            <a:off x="1178753" y="31838223"/>
            <a:ext cx="27667850" cy="10091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PUNTI DI FORZA</a:t>
            </a:r>
            <a:endParaRPr lang="en-IT" sz="3200" b="1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2A6BBF2-5A3D-D154-1A7C-52B1402083CA}"/>
              </a:ext>
            </a:extLst>
          </p:cNvPr>
          <p:cNvSpPr/>
          <p:nvPr/>
        </p:nvSpPr>
        <p:spPr>
          <a:xfrm>
            <a:off x="1209804" y="33274000"/>
            <a:ext cx="14173143" cy="3022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PRINCIPALI OBIETTIVI DI INNOVAZIONE E TRASLAZIONE CLINICA</a:t>
            </a:r>
            <a:endParaRPr lang="it-IT" sz="3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• </a:t>
            </a: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Nuovi acceleratori clinici UHDR per FLASH-RT and VHEE.</a:t>
            </a:r>
            <a:endParaRPr lang="it-IT"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• Treatment planning system</a:t>
            </a: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per tumori profondi in modalità FLASH VHEE</a:t>
            </a:r>
            <a:r>
              <a:rPr lang="it-IT" sz="2800" dirty="0">
                <a:solidFill>
                  <a:srgbClr val="002060"/>
                </a:solidFill>
              </a:rPr>
              <a:t>.</a:t>
            </a: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it-IT"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it-IT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Radiotraccianti</a:t>
            </a: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innovativi per imaging di precisione e dosaggio accurato.</a:t>
            </a:r>
            <a:endParaRPr lang="it-IT"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• Strategie per farmaci a tecnologia RNA per oncologia.</a:t>
            </a:r>
            <a:endParaRPr lang="it-IT"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• Nuova piattaforma </a:t>
            </a:r>
            <a:r>
              <a:rPr lang="it-IT" sz="2800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AI-</a:t>
            </a:r>
            <a:r>
              <a:rPr lang="it-IT" sz="2800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di analisi dati preclinici e clinici per l’oncologia. </a:t>
            </a:r>
            <a:endParaRPr lang="it-IT" sz="2800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085D6BC-786F-EFA2-5BEC-DD9138E182EE}"/>
              </a:ext>
            </a:extLst>
          </p:cNvPr>
          <p:cNvSpPr/>
          <p:nvPr/>
        </p:nvSpPr>
        <p:spPr>
          <a:xfrm>
            <a:off x="15588500" y="33277030"/>
            <a:ext cx="13258103" cy="3022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36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COLLABORAZIONI NAZIONALI</a:t>
            </a:r>
            <a:endParaRPr lang="it-IT" sz="3600" b="1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Università di Pisa, Centro di Radioterapia Flash (CPFR), CISUP, Università di Firenze,  l’Istituto Nazionale di Fisica Nucleare (INFN), Università di Milano Bicocca, Fondazione </a:t>
            </a:r>
            <a:r>
              <a:rPr lang="it-IT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Tecnomed</a:t>
            </a: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dell’Università di Mi Bicocca, Uni Sassari, Università di Palermo, Università di Napoli Federico II, Università del Salento, Università degli Studi della Campania “Luigi Vanvitelli”, Uni Catania, Uni Chieti, …</a:t>
            </a:r>
            <a:endParaRPr lang="it-IT" sz="28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D289D8F-3495-BA21-678E-777AD8EADD53}"/>
              </a:ext>
            </a:extLst>
          </p:cNvPr>
          <p:cNvSpPr/>
          <p:nvPr/>
        </p:nvSpPr>
        <p:spPr>
          <a:xfrm>
            <a:off x="1224312" y="36550545"/>
            <a:ext cx="14173143" cy="34035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IMPRESE E FRUITORI</a:t>
            </a:r>
          </a:p>
          <a:p>
            <a:pPr algn="ctr"/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Vacuum Fab SRL, VCS SRL, </a:t>
            </a:r>
            <a:r>
              <a:rPr lang="it-IT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Amplitude</a:t>
            </a: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(FR), AUKELOS SRL, Thales Las (FR), SOURCELAB(FR), RADIENCE(FR), SIT Sordina, Fondazione Pisana per la Scienza, Fondazione RIMED, La Maddalena SPA, CRS4 SRL, </a:t>
            </a:r>
            <a:r>
              <a:rPr lang="it-IT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Imaginalis</a:t>
            </a: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SRL, QPREL SRL, </a:t>
            </a:r>
            <a:r>
              <a:rPr lang="it-IT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Curium</a:t>
            </a: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Italy</a:t>
            </a: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Milano, </a:t>
            </a:r>
            <a:r>
              <a:rPr lang="it-IT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Curium</a:t>
            </a: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international/CIS </a:t>
            </a:r>
            <a:r>
              <a:rPr lang="it-IT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bio</a:t>
            </a: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international New Drug Application group (CMC) (FR), </a:t>
            </a:r>
            <a:r>
              <a:rPr lang="it-IT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Synektik</a:t>
            </a:r>
            <a:r>
              <a:rPr lang="it-IT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Pharma (Poland), IRCCS San Raffaele di Milano, AOU Pisa, AOU Careggi, AS “Papa Giovanni XXIII” di Bergamo …</a:t>
            </a:r>
            <a:endParaRPr lang="it-IT" sz="28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ED848F2-2413-4BA0-3F2B-4C47FA3D25F9}"/>
              </a:ext>
            </a:extLst>
          </p:cNvPr>
          <p:cNvSpPr/>
          <p:nvPr/>
        </p:nvSpPr>
        <p:spPr>
          <a:xfrm>
            <a:off x="15588499" y="36550545"/>
            <a:ext cx="13294425" cy="34035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COLLABORAZIONI INTERNAZIONALI</a:t>
            </a:r>
          </a:p>
          <a:p>
            <a:pPr algn="ctr"/>
            <a:r>
              <a:rPr lang="it-IT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Infrastrutture</a:t>
            </a:r>
            <a:r>
              <a:rPr lang="it-IT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ESFRI</a:t>
            </a:r>
            <a:r>
              <a:rPr lang="it-IT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ELI_ERIC, </a:t>
            </a:r>
            <a:r>
              <a:rPr lang="it-IT" sz="40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EuPRAXIA_PP</a:t>
            </a:r>
            <a:r>
              <a:rPr lang="it-IT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EURO-BIOIMAGING_ERIC, SOBIGDATA; LASERLAB AISBL, Laser4EU e istituzioni coinvolte.</a:t>
            </a:r>
            <a:endParaRPr lang="it-IT" sz="32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15A35F7-18E3-39DB-88AE-4BF79EAACC0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199779" y="25181165"/>
            <a:ext cx="2959100" cy="1549400"/>
          </a:xfrm>
          <a:prstGeom prst="rect">
            <a:avLst/>
          </a:prstGeom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79CD7FC7-8B16-715E-855C-9BA547993514}"/>
              </a:ext>
            </a:extLst>
          </p:cNvPr>
          <p:cNvSpPr/>
          <p:nvPr/>
        </p:nvSpPr>
        <p:spPr>
          <a:xfrm>
            <a:off x="1227965" y="29510065"/>
            <a:ext cx="4087528" cy="162162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INFRASTRUTTURE</a:t>
            </a:r>
            <a:endParaRPr lang="en-GB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499067-8F87-A659-3759-C032E26229D8}"/>
              </a:ext>
            </a:extLst>
          </p:cNvPr>
          <p:cNvSpPr txBox="1"/>
          <p:nvPr/>
        </p:nvSpPr>
        <p:spPr>
          <a:xfrm rot="16200000">
            <a:off x="20166856" y="23413327"/>
            <a:ext cx="337303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dirty="0"/>
              <a:t>HUB&amp;SPOKE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D227D-4915-AE85-EC6A-4C35914BC2DE}"/>
              </a:ext>
            </a:extLst>
          </p:cNvPr>
          <p:cNvSpPr txBox="1"/>
          <p:nvPr/>
        </p:nvSpPr>
        <p:spPr>
          <a:xfrm rot="16200000">
            <a:off x="5124388" y="22726025"/>
            <a:ext cx="3373039" cy="707886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HUB&amp;SPOKE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3B741DC-82C1-7001-4209-52844B291FAF}"/>
              </a:ext>
            </a:extLst>
          </p:cNvPr>
          <p:cNvSpPr/>
          <p:nvPr/>
        </p:nvSpPr>
        <p:spPr>
          <a:xfrm>
            <a:off x="1129553" y="10763689"/>
            <a:ext cx="27975536" cy="4065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4000" b="1" dirty="0">
                <a:solidFill>
                  <a:schemeClr val="tx1"/>
                </a:solidFill>
                <a:latin typeface="+mj-lt"/>
                <a:sym typeface="Arial"/>
              </a:rPr>
              <a:t>REMEDIO</a:t>
            </a:r>
            <a:r>
              <a:rPr lang="it-IT" sz="4000" dirty="0">
                <a:solidFill>
                  <a:schemeClr val="tx1"/>
                </a:solidFill>
                <a:latin typeface="+mj-lt"/>
                <a:sym typeface="Arial"/>
              </a:rPr>
              <a:t> </a:t>
            </a:r>
            <a:r>
              <a:rPr lang="it-IT" sz="4000" dirty="0">
                <a:solidFill>
                  <a:schemeClr val="tx1"/>
                </a:solidFill>
                <a:latin typeface="+mj-lt"/>
              </a:rPr>
              <a:t>si basa su un </a:t>
            </a:r>
            <a:r>
              <a:rPr lang="it-IT" sz="4000" dirty="0">
                <a:solidFill>
                  <a:schemeClr val="tx1"/>
                </a:solidFill>
                <a:effectLst/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rPr>
              <a:t>approccio integrato e multidisciplinare ad impronta traslazionale e dalla forte connotazione di innovazione tecnologica, dalla ricerca di base alle applicazioni cliniche. </a:t>
            </a:r>
            <a:r>
              <a:rPr lang="it-IT" sz="4000" b="1" dirty="0">
                <a:solidFill>
                  <a:schemeClr val="tx1"/>
                </a:solidFill>
                <a:effectLst/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rPr>
              <a:t>REMEDIO</a:t>
            </a:r>
            <a:r>
              <a:rPr lang="it-IT" sz="4000" dirty="0">
                <a:solidFill>
                  <a:schemeClr val="tx1"/>
                </a:solidFill>
                <a:effectLst/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rPr>
              <a:t> </a:t>
            </a:r>
            <a:r>
              <a:rPr lang="it-IT" sz="4000" dirty="0">
                <a:solidFill>
                  <a:schemeClr val="tx1"/>
                </a:solidFill>
                <a:latin typeface="+mj-lt"/>
                <a:sym typeface="Arial"/>
              </a:rPr>
              <a:t>si avvale di una consolidata capacità di </a:t>
            </a:r>
            <a:r>
              <a:rPr lang="it-IT" sz="4000" u="sng" dirty="0">
                <a:solidFill>
                  <a:schemeClr val="tx1"/>
                </a:solidFill>
                <a:latin typeface="+mj-lt"/>
                <a:sym typeface="Arial"/>
              </a:rPr>
              <a:t>attività preclinica </a:t>
            </a:r>
            <a:r>
              <a:rPr lang="it-IT" sz="4000" dirty="0">
                <a:solidFill>
                  <a:schemeClr val="tx1"/>
                </a:solidFill>
                <a:latin typeface="+mj-lt"/>
                <a:sym typeface="Arial"/>
              </a:rPr>
              <a:t>e una concreta prospettiva di </a:t>
            </a:r>
            <a:r>
              <a:rPr lang="it-IT" sz="4000" u="sng" dirty="0">
                <a:solidFill>
                  <a:schemeClr val="tx1"/>
                </a:solidFill>
                <a:latin typeface="+mj-lt"/>
                <a:sym typeface="Arial"/>
              </a:rPr>
              <a:t>traslazione clinica</a:t>
            </a:r>
            <a:r>
              <a:rPr lang="it-IT" sz="4000" dirty="0">
                <a:solidFill>
                  <a:schemeClr val="tx1"/>
                </a:solidFill>
                <a:latin typeface="+mj-lt"/>
                <a:sym typeface="Arial"/>
              </a:rPr>
              <a:t>.  </a:t>
            </a:r>
            <a:r>
              <a:rPr lang="it-IT" sz="4000" b="1" dirty="0">
                <a:solidFill>
                  <a:schemeClr val="tx1"/>
                </a:solidFill>
                <a:latin typeface="+mj-lt"/>
                <a:sym typeface="Arial"/>
              </a:rPr>
              <a:t>REMEDIO</a:t>
            </a:r>
            <a:r>
              <a:rPr lang="it-IT" sz="4000" dirty="0">
                <a:solidFill>
                  <a:schemeClr val="tx1"/>
                </a:solidFill>
                <a:latin typeface="+mj-lt"/>
                <a:sym typeface="Arial"/>
              </a:rPr>
              <a:t> </a:t>
            </a:r>
            <a:r>
              <a:rPr lang="it-IT" sz="4000" dirty="0">
                <a:solidFill>
                  <a:schemeClr val="tx1"/>
                </a:solidFill>
                <a:latin typeface="+mj-lt"/>
              </a:rPr>
              <a:t>i</a:t>
            </a:r>
            <a:r>
              <a:rPr lang="it-IT" sz="4000" dirty="0">
                <a:solidFill>
                  <a:schemeClr val="tx1"/>
                </a:solidFill>
                <a:latin typeface="+mj-lt"/>
                <a:sym typeface="Arial"/>
              </a:rPr>
              <a:t>ntegra le infrastrutture per lo sviluppo di nuovi acceleratori compatti per la radioterapia FLASH, per la produzione di radiofarmaci per uso clinico e lo sviluppo sperimentale di nuovi radiofarmaci, per lo studio di strategi</a:t>
            </a:r>
            <a:r>
              <a:rPr lang="it-IT" sz="4000" dirty="0">
                <a:solidFill>
                  <a:schemeClr val="tx1"/>
                </a:solidFill>
                <a:latin typeface="+mj-lt"/>
              </a:rPr>
              <a:t>e </a:t>
            </a:r>
            <a:r>
              <a:rPr lang="it-IT" sz="4000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per farmaci RNA e per l’impiego su larga scala dell’AI.</a:t>
            </a:r>
            <a:endParaRPr lang="it-IT" sz="4000" dirty="0">
              <a:solidFill>
                <a:schemeClr val="tx1"/>
              </a:solidFill>
              <a:latin typeface="+mj-lt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26C9DE-C63A-968C-69DC-0BF0DC944BA5}"/>
              </a:ext>
            </a:extLst>
          </p:cNvPr>
          <p:cNvSpPr txBox="1"/>
          <p:nvPr/>
        </p:nvSpPr>
        <p:spPr>
          <a:xfrm rot="16200000">
            <a:off x="11631292" y="22933157"/>
            <a:ext cx="5908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Studi </a:t>
            </a:r>
            <a:r>
              <a:rPr lang="en-GB" sz="6000" b="1" dirty="0" err="1">
                <a:solidFill>
                  <a:schemeClr val="bg1"/>
                </a:solidFill>
              </a:rPr>
              <a:t>preclinici</a:t>
            </a:r>
            <a:endParaRPr lang="en-GB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689</Words>
  <Application>Microsoft Macintosh PowerPoint</Application>
  <PresentationFormat>Custom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Source Sans Pro</vt:lpstr>
      <vt:lpstr>Office Theme</vt:lpstr>
      <vt:lpstr>REMEDIO - Research Excellence in Medicine and Engineering Driving Innovation in Oncology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LEONIDA ANTONIO GIZZI</dc:creator>
  <cp:lastModifiedBy>Leo Gizzi</cp:lastModifiedBy>
  <cp:revision>27</cp:revision>
  <cp:lastPrinted>2025-02-09T23:34:46Z</cp:lastPrinted>
  <dcterms:created xsi:type="dcterms:W3CDTF">2025-02-06T16:23:11Z</dcterms:created>
  <dcterms:modified xsi:type="dcterms:W3CDTF">2025-02-09T23:42:51Z</dcterms:modified>
</cp:coreProperties>
</file>