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67" r:id="rId2"/>
    <p:sldId id="264" r:id="rId3"/>
    <p:sldId id="265" r:id="rId4"/>
    <p:sldId id="260" r:id="rId5"/>
    <p:sldId id="261" r:id="rId6"/>
    <p:sldId id="262" r:id="rId7"/>
    <p:sldId id="266" r:id="rId8"/>
  </p:sldIdLst>
  <p:sldSz cx="12192000" cy="6858000"/>
  <p:notesSz cx="6858000" cy="9144000"/>
  <p:embeddedFontLst>
    <p:embeddedFont>
      <p:font typeface="Play" pitchFamily="82" charset="77"/>
      <p:regular r:id="rId10"/>
      <p:bold r:id="rId11"/>
    </p:embeddedFont>
    <p:embeddedFont>
      <p:font typeface="Source Sans Pro" panose="020B0503030403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gW3wPyZYU7w9+5an4lfQ0eOqnfZ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entina Tozzini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0EC0170-4924-4B57-A801-1992A25D2290}">
  <a:tblStyle styleId="{E0EC0170-4924-4B57-A801-1992A25D229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70F02524-2CCD-445A-B2A0-93AD28733302}" styleName="Table_1">
    <a:wholeTbl>
      <a:tcTxStyle b="off" i="off">
        <a:font>
          <a:latin typeface="Aptos"/>
          <a:ea typeface="Aptos"/>
          <a:cs typeface="Aptos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9EC"/>
          </a:solidFill>
        </a:fill>
      </a:tcStyle>
    </a:wholeTbl>
    <a:band1H>
      <a:tcTxStyle b="off" i="off"/>
      <a:tcStyle>
        <a:tcBdr/>
        <a:fill>
          <a:solidFill>
            <a:srgbClr val="CAD1D8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AD1D8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ptos"/>
          <a:ea typeface="Aptos"/>
          <a:cs typeface="Aptos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ptos"/>
          <a:ea typeface="Aptos"/>
          <a:cs typeface="Aptos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ptos"/>
          <a:ea typeface="Aptos"/>
          <a:cs typeface="Aptos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ptos"/>
          <a:ea typeface="Aptos"/>
          <a:cs typeface="Aptos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94"/>
  </p:normalViewPr>
  <p:slideViewPr>
    <p:cSldViewPr snapToGrid="0">
      <p:cViewPr varScale="1">
        <p:scale>
          <a:sx n="117" d="100"/>
          <a:sy n="117" d="100"/>
        </p:scale>
        <p:origin x="5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Book1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Book1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Sheet1!$A$2:$A$19</cx:f>
        <cx:lvl ptCount="18">
          <cx:pt idx="0">PE1</cx:pt>
          <cx:pt idx="1">PE2</cx:pt>
          <cx:pt idx="2">PE3</cx:pt>
          <cx:pt idx="3">PE4</cx:pt>
          <cx:pt idx="4">PE5</cx:pt>
          <cx:pt idx="5">PE6</cx:pt>
          <cx:pt idx="6">PE7</cx:pt>
          <cx:pt idx="7">PE8</cx:pt>
          <cx:pt idx="8">PE9</cx:pt>
          <cx:pt idx="9">PE10</cx:pt>
          <cx:pt idx="10">PE11</cx:pt>
          <cx:pt idx="11">LS1</cx:pt>
          <cx:pt idx="12">LS2</cx:pt>
          <cx:pt idx="13">LS3</cx:pt>
          <cx:pt idx="14">LS4</cx:pt>
          <cx:pt idx="15">LS5</cx:pt>
          <cx:pt idx="16">LS6</cx:pt>
          <cx:pt idx="17">LS7</cx:pt>
        </cx:lvl>
      </cx:strDim>
      <cx:numDim type="size">
        <cx:f>Sheet1!$M$2:$M$19</cx:f>
        <cx:lvl ptCount="18" formatCode="General"/>
      </cx:numDim>
    </cx:data>
  </cx:chartData>
  <cx:chart>
    <cx:plotArea>
      <cx:plotAreaRegion>
        <cx:series layoutId="sunburst" uniqueId="{61AF51F9-85D0-B747-B6F3-9C8999E23068}">
          <cx:dataLabels pos="ctr">
            <cx:visibility seriesName="0" categoryName="1" value="0"/>
          </cx:dataLabels>
          <cx:dataId val="0"/>
        </cx:series>
      </cx:plotAreaRegion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Sheet1!$A$2:$A$19</cx:f>
        <cx:lvl ptCount="18">
          <cx:pt idx="0">PE1</cx:pt>
          <cx:pt idx="1">PE2</cx:pt>
          <cx:pt idx="2">PE3</cx:pt>
          <cx:pt idx="3">PE4</cx:pt>
          <cx:pt idx="4">PE5</cx:pt>
          <cx:pt idx="5">PE6</cx:pt>
          <cx:pt idx="6">PE7</cx:pt>
          <cx:pt idx="7">PE8</cx:pt>
          <cx:pt idx="8">PE9</cx:pt>
          <cx:pt idx="9">PE10</cx:pt>
          <cx:pt idx="10">PE11</cx:pt>
          <cx:pt idx="11">LS1</cx:pt>
          <cx:pt idx="12">LS2</cx:pt>
          <cx:pt idx="13">LS3</cx:pt>
          <cx:pt idx="14">LS4</cx:pt>
          <cx:pt idx="15">LS5</cx:pt>
          <cx:pt idx="16">LS6</cx:pt>
          <cx:pt idx="17">LS7</cx:pt>
        </cx:lvl>
      </cx:strDim>
      <cx:numDim type="size">
        <cx:f>Sheet1!$B$2:$B$19</cx:f>
        <cx:lvl ptCount="18" formatCode="General">
          <cx:pt idx="0">4</cx:pt>
          <cx:pt idx="1">74</cx:pt>
          <cx:pt idx="2">54</cx:pt>
          <cx:pt idx="3">31</cx:pt>
          <cx:pt idx="4">2</cx:pt>
          <cx:pt idx="5">243</cx:pt>
          <cx:pt idx="6">24</cx:pt>
          <cx:pt idx="7">0</cx:pt>
          <cx:pt idx="8">0</cx:pt>
          <cx:pt idx="9">0</cx:pt>
          <cx:pt idx="10">25</cx:pt>
          <cx:pt idx="11">2</cx:pt>
          <cx:pt idx="12">2</cx:pt>
          <cx:pt idx="13">1</cx:pt>
          <cx:pt idx="14">9</cx:pt>
          <cx:pt idx="15">12</cx:pt>
          <cx:pt idx="16">2</cx:pt>
          <cx:pt idx="17">32</cx:pt>
        </cx:lvl>
      </cx:numDim>
    </cx:data>
  </cx:chartData>
  <cx:chart>
    <cx:plotArea>
      <cx:plotAreaRegion>
        <cx:series layoutId="sunburst" uniqueId="{24E60C6B-CF0C-4F42-9E74-E590133CFB84}">
          <cx:tx>
            <cx:txData>
              <cx:f>Sheet1!$B$1</cx:f>
              <cx:v/>
            </cx:txData>
          </cx:tx>
          <cx:dataLabels pos="ctr">
            <cx:visibility seriesName="0" categoryName="1" value="0"/>
          </cx:dataLabels>
          <cx:dataId val="0"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3CF738A2-2486-E36C-BB7A-DB953020D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8CBB6EA3-12D7-5EB8-8338-B50981A807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062C4FB1-8FCB-CFE5-6942-3ECADB877B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5262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74D50E27-C435-CF02-7516-1378D0146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CDD0FF6D-ACD0-5975-0D20-6B5C702D95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F00D801A-D0E5-35A4-5FD6-92067FBB3B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64305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55596078-7DE5-F943-8F06-51D451F39C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B9E31694-7EEE-1C68-A3DD-60DCE5BBAAA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F1EAF9A3-732E-A9C0-8CB6-F9A2B4765D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64656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1" name="Google Shape;15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7" name="Google Shape;15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7" name="Google Shape;16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>
          <a:extLst>
            <a:ext uri="{FF2B5EF4-FFF2-40B4-BE49-F238E27FC236}">
              <a16:creationId xmlns:a16="http://schemas.microsoft.com/office/drawing/2014/main" id="{3E5E6239-74CC-30C4-4A10-945F63AE42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:notes">
            <a:extLst>
              <a:ext uri="{FF2B5EF4-FFF2-40B4-BE49-F238E27FC236}">
                <a16:creationId xmlns:a16="http://schemas.microsoft.com/office/drawing/2014/main" id="{3D14ACBA-3311-9A56-52E8-F2CC1D8B939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7" name="Google Shape;167;p6:notes">
            <a:extLst>
              <a:ext uri="{FF2B5EF4-FFF2-40B4-BE49-F238E27FC236}">
                <a16:creationId xmlns:a16="http://schemas.microsoft.com/office/drawing/2014/main" id="{1DB18594-B797-EDA8-D9E2-CF06237398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17472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3" name="Google Shape;13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 dirty="0"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body" idx="1"/>
          </p:nvPr>
        </p:nvSpPr>
        <p:spPr>
          <a:xfrm>
            <a:off x="222422" y="642551"/>
            <a:ext cx="11701800" cy="61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9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microsoft.com/office/2014/relationships/chartEx" Target="../charts/chartEx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FDA3AD12-49C0-BFDB-3232-C33093F0F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92;p1">
            <a:extLst>
              <a:ext uri="{FF2B5EF4-FFF2-40B4-BE49-F238E27FC236}">
                <a16:creationId xmlns:a16="http://schemas.microsoft.com/office/drawing/2014/main" id="{F579923A-577D-CF1F-1932-1D18A12686E6}"/>
              </a:ext>
            </a:extLst>
          </p:cNvPr>
          <p:cNvSpPr txBox="1"/>
          <p:nvPr/>
        </p:nvSpPr>
        <p:spPr>
          <a:xfrm>
            <a:off x="1823738" y="182909"/>
            <a:ext cx="9164014" cy="233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69" tIns="18279" rIns="36569" bIns="18279" anchor="t" anchorCtr="0">
            <a:spAutoFit/>
          </a:bodyPr>
          <a:lstStyle/>
          <a:p>
            <a:pPr algn="ctr">
              <a:buSzPts val="1400"/>
            </a:pPr>
            <a:r>
              <a:rPr lang="it-IT" sz="1280" dirty="0">
                <a:solidFill>
                  <a:schemeClr val="dk1"/>
                </a:solidFill>
              </a:rPr>
              <a:t>Workshop su ”Sostenibilità PNRR@CNR”, 10 febbraio 2025  - CNR - Area della Ricerca di Pisa</a:t>
            </a:r>
            <a:endParaRPr sz="1280" dirty="0"/>
          </a:p>
        </p:txBody>
      </p:sp>
      <p:pic>
        <p:nvPicPr>
          <p:cNvPr id="148" name="Picture 2" descr="logo CNR - Labrass">
            <a:extLst>
              <a:ext uri="{FF2B5EF4-FFF2-40B4-BE49-F238E27FC236}">
                <a16:creationId xmlns:a16="http://schemas.microsoft.com/office/drawing/2014/main" id="{A346B6F6-60F8-CF1F-B24E-A80D4F526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2" y="43106"/>
            <a:ext cx="1444851" cy="38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3DF16E0F-89D0-3B18-9271-DD070A9541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9018" y="64980"/>
            <a:ext cx="1460379" cy="357193"/>
          </a:xfrm>
          <a:prstGeom prst="rect">
            <a:avLst/>
          </a:prstGeom>
        </p:spPr>
      </p:pic>
      <p:sp>
        <p:nvSpPr>
          <p:cNvPr id="152" name="Rounded Rectangle 151">
            <a:extLst>
              <a:ext uri="{FF2B5EF4-FFF2-40B4-BE49-F238E27FC236}">
                <a16:creationId xmlns:a16="http://schemas.microsoft.com/office/drawing/2014/main" id="{8B7FE8D3-EB09-8891-A655-7E1EAEBEC136}"/>
              </a:ext>
            </a:extLst>
          </p:cNvPr>
          <p:cNvSpPr/>
          <p:nvPr/>
        </p:nvSpPr>
        <p:spPr>
          <a:xfrm>
            <a:off x="93208" y="2504801"/>
            <a:ext cx="12005584" cy="151529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it-IT" dirty="0">
              <a:solidFill>
                <a:srgbClr val="74747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ource Sans Pro" panose="020B0503030403020204" pitchFamily="34" charset="0"/>
            </a:endParaRP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CONTESTO</a:t>
            </a:r>
            <a:endParaRPr lang="en-IT" b="1" i="1" dirty="0">
              <a:solidFill>
                <a:schemeClr val="tx1"/>
              </a:solidFill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1800" b="1" cap="small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Con 4 milioni di pazienti oncologici solo in Italia, la medicina oncologica rappresenta una grande sfida scientifica e sociale.</a:t>
            </a:r>
            <a:endParaRPr lang="en-IT" sz="1800" b="1" i="1" cap="small" dirty="0">
              <a:solidFill>
                <a:schemeClr val="tx1"/>
              </a:solidFill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IT" i="1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FAVO-Censis</a:t>
            </a:r>
            <a:r>
              <a:rPr lang="en-IT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“In Italia il costo sociale del cancro è pari a 36,4 miliardi di euro annui, di cui oltre 5,8 miliardi di spese e oltre 30 miliardi di costi indiretti”.</a:t>
            </a:r>
            <a:endParaRPr lang="en-IT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GB" i="1" dirty="0">
                <a:solidFill>
                  <a:schemeClr val="tx1"/>
                </a:solidFill>
                <a:latin typeface="+mj-lt"/>
              </a:rPr>
              <a:t>LANCET</a:t>
            </a:r>
            <a:r>
              <a:rPr lang="en-GB" dirty="0">
                <a:solidFill>
                  <a:schemeClr val="tx1"/>
                </a:solidFill>
                <a:latin typeface="+mj-lt"/>
              </a:rPr>
              <a:t>: ”Access to radiotherapy services, as well as the promising field of </a:t>
            </a:r>
            <a:r>
              <a:rPr lang="en-GB" dirty="0" err="1">
                <a:solidFill>
                  <a:schemeClr val="tx1"/>
                </a:solidFill>
                <a:latin typeface="+mj-lt"/>
              </a:rPr>
              <a:t>theranostics</a:t>
            </a:r>
            <a:r>
              <a:rPr lang="en-GB" dirty="0">
                <a:solidFill>
                  <a:schemeClr val="tx1"/>
                </a:solidFill>
                <a:latin typeface="+mj-lt"/>
              </a:rPr>
              <a:t>, remains an issue in many countries, particularly in LMICs. </a:t>
            </a:r>
          </a:p>
          <a:p>
            <a:pPr algn="ctr"/>
            <a:r>
              <a:rPr lang="en-GB" i="1" dirty="0">
                <a:solidFill>
                  <a:schemeClr val="tx1"/>
                </a:solidFill>
                <a:latin typeface="+mj-lt"/>
              </a:rPr>
              <a:t>Bio Ventures for Global Health</a:t>
            </a:r>
            <a:r>
              <a:rPr lang="en-GB" dirty="0">
                <a:solidFill>
                  <a:schemeClr val="tx1"/>
                </a:solidFill>
                <a:latin typeface="+mj-lt"/>
              </a:rPr>
              <a:t>: “Need to address the the </a:t>
            </a:r>
            <a:r>
              <a:rPr lang="en-GB" i="1" dirty="0">
                <a:solidFill>
                  <a:schemeClr val="tx1"/>
                </a:solidFill>
                <a:latin typeface="+mj-lt"/>
              </a:rPr>
              <a:t>radiotherapy gap</a:t>
            </a:r>
            <a:r>
              <a:rPr lang="en-GB" dirty="0">
                <a:solidFill>
                  <a:schemeClr val="tx1"/>
                </a:solidFill>
                <a:latin typeface="+mj-lt"/>
              </a:rPr>
              <a:t>, a major challenge in global health".</a:t>
            </a:r>
          </a:p>
          <a:p>
            <a:pPr algn="ctr"/>
            <a:r>
              <a:rPr lang="en-GB" i="1" dirty="0">
                <a:solidFill>
                  <a:schemeClr val="tx1"/>
                </a:solidFill>
                <a:latin typeface="+mj-lt"/>
              </a:rPr>
              <a:t>IAEA</a:t>
            </a:r>
            <a:r>
              <a:rPr lang="en-GB" dirty="0">
                <a:solidFill>
                  <a:schemeClr val="tx1"/>
                </a:solidFill>
                <a:latin typeface="+mj-lt"/>
              </a:rPr>
              <a:t>: "The integration of radiotherapy into cancer control strategies is more crucial than ever.”</a:t>
            </a:r>
          </a:p>
          <a:p>
            <a:pPr algn="ctr"/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3" name="Rounded Rectangle 152">
            <a:extLst>
              <a:ext uri="{FF2B5EF4-FFF2-40B4-BE49-F238E27FC236}">
                <a16:creationId xmlns:a16="http://schemas.microsoft.com/office/drawing/2014/main" id="{1064D9B3-6A5E-164C-86D1-769A7417FC03}"/>
              </a:ext>
            </a:extLst>
          </p:cNvPr>
          <p:cNvSpPr/>
          <p:nvPr/>
        </p:nvSpPr>
        <p:spPr>
          <a:xfrm>
            <a:off x="306150" y="4396677"/>
            <a:ext cx="11579700" cy="162594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399" tIns="0" rIns="14399" bIns="0" rtlCol="0" anchor="ctr"/>
          <a:lstStyle/>
          <a:p>
            <a:pPr algn="ctr"/>
            <a:r>
              <a:rPr lang="it-IT" sz="1601" b="1" dirty="0">
                <a:solidFill>
                  <a:schemeClr val="tx1"/>
                </a:solidFill>
                <a:latin typeface="+mj-lt"/>
              </a:rPr>
              <a:t>REMEDIO</a:t>
            </a:r>
            <a:r>
              <a:rPr lang="it-IT" sz="1601" dirty="0">
                <a:solidFill>
                  <a:schemeClr val="tx1"/>
                </a:solidFill>
                <a:latin typeface="+mj-lt"/>
              </a:rPr>
              <a:t> si basa su un </a:t>
            </a:r>
            <a:r>
              <a:rPr lang="it-IT" sz="1601" u="sng" dirty="0">
                <a:solidFill>
                  <a:schemeClr val="tx1"/>
                </a:solidFill>
                <a:latin typeface="+mj-lt"/>
                <a:ea typeface="Source Sans Pro" panose="020B0503030403020204" pitchFamily="34" charset="0"/>
                <a:cs typeface="Source Sans Pro" panose="020B0503030403020204" pitchFamily="34" charset="0"/>
              </a:rPr>
              <a:t>approccio integrato e multidisciplinare </a:t>
            </a:r>
            <a:r>
              <a:rPr lang="it-IT" sz="1601" dirty="0">
                <a:solidFill>
                  <a:schemeClr val="tx1"/>
                </a:solidFill>
                <a:latin typeface="+mj-lt"/>
                <a:ea typeface="Source Sans Pro" panose="020B0503030403020204" pitchFamily="34" charset="0"/>
                <a:cs typeface="Source Sans Pro" panose="020B0503030403020204" pitchFamily="34" charset="0"/>
              </a:rPr>
              <a:t>ad </a:t>
            </a:r>
            <a:r>
              <a:rPr lang="it-IT" sz="1601" u="sng" dirty="0">
                <a:solidFill>
                  <a:schemeClr val="tx1"/>
                </a:solidFill>
                <a:latin typeface="+mj-lt"/>
                <a:ea typeface="Source Sans Pro" panose="020B0503030403020204" pitchFamily="34" charset="0"/>
                <a:cs typeface="Source Sans Pro" panose="020B0503030403020204" pitchFamily="34" charset="0"/>
              </a:rPr>
              <a:t>impronta traslazionale </a:t>
            </a:r>
            <a:r>
              <a:rPr lang="it-IT" sz="1601" dirty="0">
                <a:solidFill>
                  <a:schemeClr val="tx1"/>
                </a:solidFill>
                <a:latin typeface="+mj-lt"/>
                <a:ea typeface="Source Sans Pro" panose="020B0503030403020204" pitchFamily="34" charset="0"/>
                <a:cs typeface="Source Sans Pro" panose="020B0503030403020204" pitchFamily="34" charset="0"/>
              </a:rPr>
              <a:t>e dalla forte connotazione di innovazione tecnologica, dalla ricerca di base alle applicazioni cliniche. </a:t>
            </a:r>
            <a:r>
              <a:rPr lang="it-IT" sz="1601" b="1" dirty="0">
                <a:solidFill>
                  <a:schemeClr val="tx1"/>
                </a:solidFill>
                <a:latin typeface="+mj-lt"/>
                <a:ea typeface="Source Sans Pro" panose="020B0503030403020204" pitchFamily="34" charset="0"/>
                <a:cs typeface="Source Sans Pro" panose="020B0503030403020204" pitchFamily="34" charset="0"/>
              </a:rPr>
              <a:t>REMEDIO</a:t>
            </a:r>
            <a:r>
              <a:rPr lang="it-IT" sz="1601" dirty="0">
                <a:solidFill>
                  <a:schemeClr val="tx1"/>
                </a:solidFill>
                <a:latin typeface="+mj-lt"/>
                <a:ea typeface="Source Sans Pro" panose="020B0503030403020204" pitchFamily="34" charset="0"/>
                <a:cs typeface="Source Sans Pro" panose="020B0503030403020204" pitchFamily="34" charset="0"/>
              </a:rPr>
              <a:t> </a:t>
            </a:r>
            <a:r>
              <a:rPr lang="it-IT" sz="1601" dirty="0">
                <a:solidFill>
                  <a:schemeClr val="tx1"/>
                </a:solidFill>
                <a:latin typeface="+mj-lt"/>
              </a:rPr>
              <a:t>si avvale di una consolidata capacità di </a:t>
            </a:r>
            <a:r>
              <a:rPr lang="it-IT" sz="1601" u="sng" dirty="0">
                <a:solidFill>
                  <a:schemeClr val="tx1"/>
                </a:solidFill>
                <a:latin typeface="+mj-lt"/>
              </a:rPr>
              <a:t>attività preclinica </a:t>
            </a:r>
            <a:r>
              <a:rPr lang="it-IT" sz="1601" dirty="0">
                <a:solidFill>
                  <a:schemeClr val="tx1"/>
                </a:solidFill>
                <a:latin typeface="+mj-lt"/>
              </a:rPr>
              <a:t>e una concreta prospettiva di </a:t>
            </a:r>
            <a:r>
              <a:rPr lang="it-IT" sz="1601" u="sng" dirty="0">
                <a:solidFill>
                  <a:schemeClr val="tx1"/>
                </a:solidFill>
                <a:latin typeface="+mj-lt"/>
              </a:rPr>
              <a:t>traslazione clinica</a:t>
            </a:r>
            <a:r>
              <a:rPr lang="it-IT" sz="1601" dirty="0">
                <a:solidFill>
                  <a:schemeClr val="tx1"/>
                </a:solidFill>
                <a:latin typeface="+mj-lt"/>
              </a:rPr>
              <a:t>.  </a:t>
            </a:r>
            <a:r>
              <a:rPr lang="it-IT" sz="1601" b="1" dirty="0">
                <a:solidFill>
                  <a:schemeClr val="tx1"/>
                </a:solidFill>
                <a:latin typeface="+mj-lt"/>
              </a:rPr>
              <a:t>REMEDIO</a:t>
            </a:r>
            <a:r>
              <a:rPr lang="it-IT" sz="1601" dirty="0">
                <a:solidFill>
                  <a:schemeClr val="tx1"/>
                </a:solidFill>
                <a:latin typeface="+mj-lt"/>
              </a:rPr>
              <a:t> integra le infrastrutture per lo sviluppo di </a:t>
            </a:r>
            <a:r>
              <a:rPr lang="it-IT" sz="1601" u="sng" dirty="0">
                <a:solidFill>
                  <a:schemeClr val="tx1"/>
                </a:solidFill>
                <a:latin typeface="+mj-lt"/>
              </a:rPr>
              <a:t>nuovi acceleratori compatti </a:t>
            </a:r>
            <a:r>
              <a:rPr lang="it-IT" sz="1601" dirty="0">
                <a:solidFill>
                  <a:schemeClr val="tx1"/>
                </a:solidFill>
                <a:latin typeface="+mj-lt"/>
              </a:rPr>
              <a:t>per la radioterapia FLASH, per la </a:t>
            </a:r>
            <a:r>
              <a:rPr lang="it-IT" sz="1601" u="sng" dirty="0">
                <a:solidFill>
                  <a:schemeClr val="tx1"/>
                </a:solidFill>
                <a:latin typeface="+mj-lt"/>
              </a:rPr>
              <a:t>produzione di radiofarmaci </a:t>
            </a:r>
            <a:r>
              <a:rPr lang="it-IT" sz="1601" dirty="0">
                <a:solidFill>
                  <a:schemeClr val="tx1"/>
                </a:solidFill>
                <a:latin typeface="+mj-lt"/>
              </a:rPr>
              <a:t>per uso clinico e lo </a:t>
            </a:r>
            <a:r>
              <a:rPr lang="it-IT" sz="1601" u="sng" dirty="0">
                <a:solidFill>
                  <a:schemeClr val="tx1"/>
                </a:solidFill>
                <a:latin typeface="+mj-lt"/>
              </a:rPr>
              <a:t>sviluppo sperimentale </a:t>
            </a:r>
            <a:r>
              <a:rPr lang="it-IT" sz="1601" dirty="0">
                <a:solidFill>
                  <a:schemeClr val="tx1"/>
                </a:solidFill>
                <a:latin typeface="+mj-lt"/>
              </a:rPr>
              <a:t>di nuovi radiofarmaci, per lo studio di </a:t>
            </a:r>
            <a:r>
              <a:rPr lang="it-IT" sz="1601" u="sng" dirty="0">
                <a:solidFill>
                  <a:schemeClr val="tx1"/>
                </a:solidFill>
                <a:latin typeface="+mj-lt"/>
              </a:rPr>
              <a:t>strategie </a:t>
            </a:r>
            <a:r>
              <a:rPr lang="it-IT" sz="1601" u="sng" dirty="0">
                <a:solidFill>
                  <a:schemeClr val="tx1"/>
                </a:solidFill>
                <a:latin typeface="+mj-lt"/>
                <a:ea typeface="Arial"/>
                <a:cs typeface="Arial"/>
              </a:rPr>
              <a:t>per farmaci a tecnologia RNA </a:t>
            </a:r>
            <a:r>
              <a:rPr lang="it-IT" sz="1601" dirty="0">
                <a:solidFill>
                  <a:schemeClr val="tx1"/>
                </a:solidFill>
                <a:latin typeface="+mj-lt"/>
                <a:ea typeface="Arial"/>
                <a:cs typeface="Arial"/>
              </a:rPr>
              <a:t>e per </a:t>
            </a:r>
            <a:r>
              <a:rPr lang="it-IT" sz="1601" u="sng" dirty="0">
                <a:solidFill>
                  <a:schemeClr val="tx1"/>
                </a:solidFill>
                <a:latin typeface="+mj-lt"/>
                <a:ea typeface="Arial"/>
                <a:cs typeface="Arial"/>
              </a:rPr>
              <a:t>l’impiego su larga scala dell’AI</a:t>
            </a:r>
            <a:r>
              <a:rPr lang="it-IT" sz="1601" dirty="0">
                <a:solidFill>
                  <a:schemeClr val="tx1"/>
                </a:solidFill>
                <a:latin typeface="+mj-lt"/>
                <a:ea typeface="Arial"/>
                <a:cs typeface="Arial"/>
              </a:rPr>
              <a:t>.</a:t>
            </a:r>
            <a:endParaRPr lang="it-IT" sz="160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4737BF1C-CAD5-CDEE-E2E3-816E4DFFE829}"/>
              </a:ext>
            </a:extLst>
          </p:cNvPr>
          <p:cNvSpPr txBox="1"/>
          <p:nvPr/>
        </p:nvSpPr>
        <p:spPr>
          <a:xfrm>
            <a:off x="1823738" y="6596390"/>
            <a:ext cx="93545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2">
                    <a:lumMod val="50000"/>
                  </a:schemeClr>
                </a:solidFill>
              </a:rPr>
              <a:t>Leonida A. GIZZI, </a:t>
            </a:r>
            <a:r>
              <a:rPr lang="it-IT" sz="1100" dirty="0">
                <a:solidFill>
                  <a:schemeClr val="tx2">
                    <a:lumMod val="50000"/>
                  </a:schemeClr>
                </a:solidFill>
              </a:rPr>
              <a:t>Workshop su ”Sostenibilità PNRR@CNR”, 10 febbraio 2025  - CNR - Area della Ricerca di Pisa; Aggregazione </a:t>
            </a:r>
            <a:r>
              <a:rPr lang="it-IT" sz="1100" b="1" i="1" dirty="0">
                <a:solidFill>
                  <a:schemeClr val="tx2">
                    <a:lumMod val="50000"/>
                  </a:schemeClr>
                </a:solidFill>
              </a:rPr>
              <a:t>REMEDIO</a:t>
            </a:r>
          </a:p>
        </p:txBody>
      </p:sp>
      <p:sp>
        <p:nvSpPr>
          <p:cNvPr id="157" name="Google Shape;90;p1">
            <a:extLst>
              <a:ext uri="{FF2B5EF4-FFF2-40B4-BE49-F238E27FC236}">
                <a16:creationId xmlns:a16="http://schemas.microsoft.com/office/drawing/2014/main" id="{7E38CBF9-9103-40E1-143B-04C94AD2A07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7935" y="585454"/>
            <a:ext cx="11942191" cy="101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69" tIns="18279" rIns="36569" bIns="18279" anchor="b" anchorCtr="0">
            <a:noAutofit/>
          </a:bodyPr>
          <a:lstStyle/>
          <a:p>
            <a:pPr>
              <a:buClr>
                <a:srgbClr val="002060"/>
              </a:buClr>
              <a:buSzPts val="2800"/>
            </a:pPr>
            <a:r>
              <a:rPr lang="it-IT" sz="352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REMEDIO - </a:t>
            </a:r>
            <a:r>
              <a:rPr lang="it-IT" sz="352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Research</a:t>
            </a:r>
            <a:r>
              <a:rPr lang="it-IT" sz="3520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r>
              <a:rPr lang="it-IT" sz="352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Excellence</a:t>
            </a:r>
            <a:r>
              <a:rPr lang="it-IT" sz="3520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in Medicine and Engineering </a:t>
            </a:r>
            <a:r>
              <a:rPr lang="it-IT" sz="352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Driving</a:t>
            </a:r>
            <a:r>
              <a:rPr lang="it-IT" sz="352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Innovation in </a:t>
            </a:r>
            <a:r>
              <a:rPr lang="it-IT" sz="3520" b="1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Oncology</a:t>
            </a:r>
            <a:r>
              <a:rPr lang="it-IT" sz="352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endParaRPr sz="3520" cap="small" spc="44" dirty="0">
              <a:solidFill>
                <a:schemeClr val="tx1"/>
              </a:solidFill>
              <a:latin typeface="Helvetica" pitchFamily="2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2BFC22B-F6C2-7518-418A-98BF2C1EED08}"/>
              </a:ext>
            </a:extLst>
          </p:cNvPr>
          <p:cNvSpPr txBox="1"/>
          <p:nvPr/>
        </p:nvSpPr>
        <p:spPr>
          <a:xfrm>
            <a:off x="0" y="1648348"/>
            <a:ext cx="12192000" cy="38792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921" cap="small" dirty="0">
                <a:solidFill>
                  <a:schemeClr val="tx1"/>
                </a:solidFill>
              </a:rPr>
              <a:t>L’aggregazione per lo Sviluppo di Approcci Terapeutici e Diagnostici Emergenti in Oncologia</a:t>
            </a:r>
            <a:endParaRPr lang="en-GB" sz="1921" cap="small" dirty="0"/>
          </a:p>
        </p:txBody>
      </p:sp>
    </p:spTree>
    <p:extLst>
      <p:ext uri="{BB962C8B-B14F-4D97-AF65-F5344CB8AC3E}">
        <p14:creationId xmlns:p14="http://schemas.microsoft.com/office/powerpoint/2010/main" val="2521762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B66FDA2B-CE84-F7BF-420F-19C136C26B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92;p1">
            <a:extLst>
              <a:ext uri="{FF2B5EF4-FFF2-40B4-BE49-F238E27FC236}">
                <a16:creationId xmlns:a16="http://schemas.microsoft.com/office/drawing/2014/main" id="{1571A431-DDE4-49F3-C706-AD83338270F1}"/>
              </a:ext>
            </a:extLst>
          </p:cNvPr>
          <p:cNvSpPr txBox="1"/>
          <p:nvPr/>
        </p:nvSpPr>
        <p:spPr>
          <a:xfrm>
            <a:off x="1823738" y="182909"/>
            <a:ext cx="9164014" cy="233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69" tIns="18279" rIns="36569" bIns="18279" anchor="t" anchorCtr="0">
            <a:spAutoFit/>
          </a:bodyPr>
          <a:lstStyle/>
          <a:p>
            <a:pPr algn="ctr">
              <a:buSzPts val="1400"/>
            </a:pPr>
            <a:r>
              <a:rPr lang="it-IT" sz="1280">
                <a:solidFill>
                  <a:schemeClr val="dk1"/>
                </a:solidFill>
              </a:rPr>
              <a:t>Workshop su ”Sostenibilità PNRR@CNR”, 10 febbraio 2025  - CNR - Area della Ricerca di Pisa</a:t>
            </a:r>
            <a:endParaRPr sz="1280"/>
          </a:p>
        </p:txBody>
      </p:sp>
      <p:pic>
        <p:nvPicPr>
          <p:cNvPr id="148" name="Picture 2" descr="logo CNR - Labrass">
            <a:extLst>
              <a:ext uri="{FF2B5EF4-FFF2-40B4-BE49-F238E27FC236}">
                <a16:creationId xmlns:a16="http://schemas.microsoft.com/office/drawing/2014/main" id="{E7A73C5A-9B88-E461-D6D2-0AD90C23C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2" y="43106"/>
            <a:ext cx="1444851" cy="38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A53903D6-F6C5-0164-95D0-D8E76B335A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9018" y="64980"/>
            <a:ext cx="1460379" cy="357193"/>
          </a:xfrm>
          <a:prstGeom prst="rect">
            <a:avLst/>
          </a:prstGeom>
        </p:spPr>
      </p:pic>
      <p:sp>
        <p:nvSpPr>
          <p:cNvPr id="5" name="Google Shape;85;p1">
            <a:extLst>
              <a:ext uri="{FF2B5EF4-FFF2-40B4-BE49-F238E27FC236}">
                <a16:creationId xmlns:a16="http://schemas.microsoft.com/office/drawing/2014/main" id="{C00AF069-19FD-0B3A-7A00-BF5A672B410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65902" y="3104079"/>
            <a:ext cx="11660196" cy="2429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None/>
            </a:pPr>
            <a:r>
              <a:rPr lang="it-IT" dirty="0"/>
              <a:t> </a:t>
            </a:r>
            <a:r>
              <a:rPr lang="it-IT" sz="7200" b="1" dirty="0"/>
              <a:t>Derivata dalle seguenti progettualità/iniziative CNR PNRR (M4C2/M6/M2/PNC):</a:t>
            </a:r>
            <a:endParaRPr sz="48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5714"/>
              <a:buNone/>
            </a:pPr>
            <a:r>
              <a:rPr lang="it-IT" sz="5600" b="1" dirty="0"/>
              <a:t>EI_THE </a:t>
            </a:r>
            <a:r>
              <a:rPr lang="it-IT" sz="5600" dirty="0"/>
              <a:t>(Spoke1, Affiliato Spoke3, Affiliato Spoke4, </a:t>
            </a:r>
            <a:r>
              <a:rPr lang="it-IT" sz="5600" i="1" dirty="0"/>
              <a:t>Affiliato Spoke5</a:t>
            </a:r>
            <a:r>
              <a:rPr lang="it-IT" sz="5600" dirty="0"/>
              <a:t>, Affiliato Spoke8)</a:t>
            </a:r>
            <a:endParaRPr sz="32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5714"/>
              <a:buNone/>
            </a:pPr>
            <a:r>
              <a:rPr lang="it-IT" sz="5600" b="1" dirty="0"/>
              <a:t>PE01_FAIR </a:t>
            </a:r>
            <a:r>
              <a:rPr lang="it-IT" sz="5600" dirty="0"/>
              <a:t>(Affiliato </a:t>
            </a:r>
            <a:r>
              <a:rPr lang="it-IT" sz="5600" dirty="0" err="1"/>
              <a:t>Spoke</a:t>
            </a:r>
            <a:r>
              <a:rPr lang="it-IT" sz="5600" dirty="0"/>
              <a:t> 1, Affiliato </a:t>
            </a:r>
            <a:r>
              <a:rPr lang="it-IT" sz="5600" dirty="0" err="1"/>
              <a:t>Spoke</a:t>
            </a:r>
            <a:r>
              <a:rPr lang="it-IT" sz="5600" dirty="0"/>
              <a:t> 3, Affiliato </a:t>
            </a:r>
            <a:r>
              <a:rPr lang="it-IT" sz="5600" dirty="0" err="1"/>
              <a:t>Spoke</a:t>
            </a:r>
            <a:r>
              <a:rPr lang="it-IT" sz="5600" dirty="0"/>
              <a:t> 5 e Affiliato </a:t>
            </a:r>
            <a:r>
              <a:rPr lang="it-IT" sz="5600" dirty="0" err="1"/>
              <a:t>Spoke</a:t>
            </a:r>
            <a:r>
              <a:rPr lang="it-IT" sz="5600" dirty="0"/>
              <a:t> 8)</a:t>
            </a:r>
            <a:endParaRPr sz="32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5714"/>
              <a:buNone/>
            </a:pPr>
            <a:r>
              <a:rPr lang="it-IT" sz="5600" b="1" dirty="0"/>
              <a:t>PE08_AGE-IT </a:t>
            </a:r>
            <a:r>
              <a:rPr lang="it-IT" sz="5600" dirty="0"/>
              <a:t>(Spoke2, AffiliatoSpoke8, AffiliatoSpoke9)</a:t>
            </a:r>
            <a:endParaRPr sz="32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5714"/>
              <a:buNone/>
            </a:pPr>
            <a:r>
              <a:rPr lang="it-IT" sz="5600" b="1" dirty="0"/>
              <a:t>PE13_INF-ACT </a:t>
            </a:r>
            <a:r>
              <a:rPr lang="it-IT" sz="5600" dirty="0"/>
              <a:t>(AffiliatoSpoke1)</a:t>
            </a:r>
            <a:endParaRPr sz="32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5714"/>
              <a:buNone/>
            </a:pPr>
            <a:r>
              <a:rPr lang="it-IT" sz="5600" b="1" dirty="0"/>
              <a:t>CN3_MRNA </a:t>
            </a:r>
            <a:r>
              <a:rPr lang="it-IT" sz="5600" dirty="0"/>
              <a:t>(AffiliatoSpoke6)</a:t>
            </a:r>
            <a:endParaRPr sz="32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sz="8000" b="1" dirty="0"/>
              <a:t>Infrastrutture di riferimento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5714"/>
              <a:buNone/>
            </a:pPr>
            <a:r>
              <a:rPr lang="it-IT" sz="8000" b="1" dirty="0"/>
              <a:t>IR_SOBIGDATA</a:t>
            </a:r>
            <a:r>
              <a:rPr lang="it-IT" sz="8000" dirty="0"/>
              <a:t>, </a:t>
            </a:r>
            <a:r>
              <a:rPr lang="it-IT" sz="8000" b="1" dirty="0"/>
              <a:t>IR_SEELIFE</a:t>
            </a:r>
            <a:r>
              <a:rPr lang="it-IT" sz="8000" dirty="0"/>
              <a:t>, </a:t>
            </a:r>
            <a:r>
              <a:rPr lang="it-IT" sz="8000" b="1" dirty="0"/>
              <a:t>IR_IPHOQS, IR_EUAPS</a:t>
            </a:r>
            <a:endParaRPr sz="8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endParaRPr sz="3200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23190DC7-4E06-88A6-3E0A-54A58EC364B7}"/>
              </a:ext>
            </a:extLst>
          </p:cNvPr>
          <p:cNvSpPr/>
          <p:nvPr/>
        </p:nvSpPr>
        <p:spPr>
          <a:xfrm>
            <a:off x="436068" y="5660198"/>
            <a:ext cx="3057441" cy="6696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ts val="1800"/>
            </a:pPr>
            <a:r>
              <a:rPr lang="it-IT" sz="1600" b="1" cap="small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Dipartimenti CNR Coinvolti</a:t>
            </a:r>
            <a:endParaRPr lang="it-IT" sz="1600" cap="small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buSzPts val="1600"/>
            </a:pPr>
            <a:r>
              <a:rPr lang="it-IT" sz="1800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DSB</a:t>
            </a:r>
            <a:r>
              <a:rPr lang="it-IT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,</a:t>
            </a:r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DSFTM</a:t>
            </a:r>
            <a:r>
              <a:rPr lang="it-IT" b="1" dirty="0">
                <a:solidFill>
                  <a:srgbClr val="C00000"/>
                </a:solidFill>
              </a:rPr>
              <a:t>, </a:t>
            </a:r>
            <a:r>
              <a:rPr lang="it-IT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DIITET</a:t>
            </a:r>
            <a:r>
              <a:rPr lang="it-IT" b="1" dirty="0">
                <a:solidFill>
                  <a:srgbClr val="C00000"/>
                </a:solidFill>
              </a:rPr>
              <a:t>, </a:t>
            </a:r>
            <a:r>
              <a:rPr lang="it-IT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DSCTM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66775B1-81BB-8115-E568-939BCEA4E2BE}"/>
              </a:ext>
            </a:extLst>
          </p:cNvPr>
          <p:cNvSpPr/>
          <p:nvPr/>
        </p:nvSpPr>
        <p:spPr>
          <a:xfrm>
            <a:off x="3787397" y="5660198"/>
            <a:ext cx="7911679" cy="6696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sz="1921" b="1" cap="small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Istituti CNR Coinvolti</a:t>
            </a:r>
            <a:endParaRPr lang="it-IT" sz="1760" cap="small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algn="r"/>
            <a:r>
              <a:rPr lang="it-IT" sz="1440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IASI</a:t>
            </a:r>
            <a:r>
              <a:rPr lang="it-IT" sz="1440" dirty="0">
                <a:solidFill>
                  <a:srgbClr val="C00000"/>
                </a:solidFill>
              </a:rPr>
              <a:t>, </a:t>
            </a:r>
            <a:r>
              <a:rPr lang="it-IT" sz="1440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IBF</a:t>
            </a:r>
            <a:r>
              <a:rPr lang="it-IT" sz="1440" dirty="0">
                <a:solidFill>
                  <a:srgbClr val="C00000"/>
                </a:solidFill>
              </a:rPr>
              <a:t>, </a:t>
            </a:r>
            <a:r>
              <a:rPr lang="it-IT" sz="1440" b="1" dirty="0">
                <a:solidFill>
                  <a:srgbClr val="C00000"/>
                </a:solidFill>
              </a:rPr>
              <a:t>IBSBC</a:t>
            </a:r>
            <a:r>
              <a:rPr lang="it-IT" sz="1440" dirty="0">
                <a:solidFill>
                  <a:srgbClr val="C00000"/>
                </a:solidFill>
              </a:rPr>
              <a:t>, </a:t>
            </a:r>
            <a:r>
              <a:rPr lang="it-IT" sz="1440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ICAR</a:t>
            </a:r>
            <a:r>
              <a:rPr lang="it-IT" sz="1440" dirty="0">
                <a:solidFill>
                  <a:srgbClr val="C00000"/>
                </a:solidFill>
              </a:rPr>
              <a:t>, </a:t>
            </a:r>
            <a:r>
              <a:rPr lang="it-IT" sz="1440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ICCOM</a:t>
            </a:r>
            <a:r>
              <a:rPr lang="it-IT" sz="1440" dirty="0">
                <a:solidFill>
                  <a:srgbClr val="C00000"/>
                </a:solidFill>
              </a:rPr>
              <a:t>, </a:t>
            </a:r>
            <a:r>
              <a:rPr lang="it-IT" sz="1440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IFAC</a:t>
            </a:r>
            <a:r>
              <a:rPr lang="it-IT" sz="1440" dirty="0">
                <a:solidFill>
                  <a:srgbClr val="C00000"/>
                </a:solidFill>
              </a:rPr>
              <a:t>, </a:t>
            </a:r>
            <a:r>
              <a:rPr lang="it-IT" sz="1440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IFC</a:t>
            </a:r>
            <a:r>
              <a:rPr lang="it-IT" sz="1440" dirty="0">
                <a:solidFill>
                  <a:srgbClr val="C00000"/>
                </a:solidFill>
              </a:rPr>
              <a:t>, </a:t>
            </a:r>
            <a:r>
              <a:rPr lang="it-IT" sz="1440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IIT</a:t>
            </a:r>
            <a:r>
              <a:rPr lang="it-IT" sz="1440" dirty="0">
                <a:solidFill>
                  <a:srgbClr val="C00000"/>
                </a:solidFill>
              </a:rPr>
              <a:t>, </a:t>
            </a:r>
            <a:r>
              <a:rPr lang="it-IT" sz="1440" b="1" dirty="0">
                <a:solidFill>
                  <a:srgbClr val="C00000"/>
                </a:solidFill>
              </a:rPr>
              <a:t>IN</a:t>
            </a:r>
            <a:r>
              <a:rPr lang="it-IT" sz="1440" dirty="0">
                <a:solidFill>
                  <a:srgbClr val="C00000"/>
                </a:solidFill>
              </a:rPr>
              <a:t>, </a:t>
            </a:r>
            <a:r>
              <a:rPr lang="it-IT" sz="1440" b="1" dirty="0">
                <a:solidFill>
                  <a:srgbClr val="C00000"/>
                </a:solidFill>
              </a:rPr>
              <a:t>ISTI</a:t>
            </a:r>
            <a:r>
              <a:rPr lang="it-IT" sz="1440" dirty="0">
                <a:solidFill>
                  <a:srgbClr val="C00000"/>
                </a:solidFill>
              </a:rPr>
              <a:t>, </a:t>
            </a:r>
            <a:r>
              <a:rPr lang="it-IT" sz="1440" b="1" dirty="0">
                <a:solidFill>
                  <a:srgbClr val="C00000"/>
                </a:solidFill>
              </a:rPr>
              <a:t>STIIMA</a:t>
            </a:r>
            <a:r>
              <a:rPr lang="it-IT" sz="1440" dirty="0">
                <a:solidFill>
                  <a:srgbClr val="C00000"/>
                </a:solidFill>
              </a:rPr>
              <a:t>, </a:t>
            </a:r>
            <a:r>
              <a:rPr lang="it-IT" sz="1440" b="1" dirty="0">
                <a:solidFill>
                  <a:srgbClr val="C00000"/>
                </a:solidFill>
              </a:rPr>
              <a:t>ITB</a:t>
            </a:r>
            <a:r>
              <a:rPr lang="it-IT" sz="1440" dirty="0">
                <a:solidFill>
                  <a:srgbClr val="C00000"/>
                </a:solidFill>
              </a:rPr>
              <a:t>, </a:t>
            </a:r>
            <a:r>
              <a:rPr lang="it-IT" sz="1440" b="1" dirty="0">
                <a:solidFill>
                  <a:srgbClr val="C00000"/>
                </a:solidFill>
              </a:rPr>
              <a:t>NANO</a:t>
            </a:r>
            <a:r>
              <a:rPr lang="it-IT" sz="1440" dirty="0">
                <a:solidFill>
                  <a:srgbClr val="C00000"/>
                </a:solidFill>
              </a:rPr>
              <a:t>, </a:t>
            </a:r>
            <a:r>
              <a:rPr lang="it-IT" sz="1440" b="1" dirty="0">
                <a:solidFill>
                  <a:srgbClr val="C00000"/>
                </a:solidFill>
              </a:rPr>
              <a:t>INO</a:t>
            </a:r>
            <a:r>
              <a:rPr lang="it-IT" sz="1440" dirty="0">
                <a:solidFill>
                  <a:srgbClr val="C00000"/>
                </a:solidFill>
              </a:rPr>
              <a:t>, </a:t>
            </a:r>
            <a:r>
              <a:rPr lang="it-IT" sz="1440" b="1" dirty="0">
                <a:solidFill>
                  <a:srgbClr val="C00000"/>
                </a:solidFill>
              </a:rPr>
              <a:t>IMM</a:t>
            </a:r>
            <a:endParaRPr lang="it-IT" sz="1440" dirty="0">
              <a:solidFill>
                <a:srgbClr val="C00000"/>
              </a:solidFill>
            </a:endParaRPr>
          </a:p>
        </p:txBody>
      </p:sp>
      <p:pic>
        <p:nvPicPr>
          <p:cNvPr id="10" name="Google Shape;96;p1">
            <a:extLst>
              <a:ext uri="{FF2B5EF4-FFF2-40B4-BE49-F238E27FC236}">
                <a16:creationId xmlns:a16="http://schemas.microsoft.com/office/drawing/2014/main" id="{F78F5668-D7C0-0DEA-FE34-A74937476E3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53076" y="2339719"/>
            <a:ext cx="1078182" cy="338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97;p1">
            <a:extLst>
              <a:ext uri="{FF2B5EF4-FFF2-40B4-BE49-F238E27FC236}">
                <a16:creationId xmlns:a16="http://schemas.microsoft.com/office/drawing/2014/main" id="{00D227F0-C881-874D-81E7-75D2FE8047D7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6262" y="2339719"/>
            <a:ext cx="1134494" cy="326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98;p1" descr="Age-It – Ageing well in an ageing society">
            <a:extLst>
              <a:ext uri="{FF2B5EF4-FFF2-40B4-BE49-F238E27FC236}">
                <a16:creationId xmlns:a16="http://schemas.microsoft.com/office/drawing/2014/main" id="{E38235EB-221A-6AB0-169D-A07308D7DB4C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38755" y="2361609"/>
            <a:ext cx="1207932" cy="360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99;p1">
            <a:extLst>
              <a:ext uri="{FF2B5EF4-FFF2-40B4-BE49-F238E27FC236}">
                <a16:creationId xmlns:a16="http://schemas.microsoft.com/office/drawing/2014/main" id="{07CAB73A-80D0-0285-3268-6BF7A42D19BC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35427" y="2377837"/>
            <a:ext cx="1085455" cy="3567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00;p1">
            <a:extLst>
              <a:ext uri="{FF2B5EF4-FFF2-40B4-BE49-F238E27FC236}">
                <a16:creationId xmlns:a16="http://schemas.microsoft.com/office/drawing/2014/main" id="{330F9DD1-9459-27B7-4384-7127DE1C948A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609531" y="2333244"/>
            <a:ext cx="1192846" cy="401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2;p1">
            <a:extLst>
              <a:ext uri="{FF2B5EF4-FFF2-40B4-BE49-F238E27FC236}">
                <a16:creationId xmlns:a16="http://schemas.microsoft.com/office/drawing/2014/main" id="{AE7F5DE5-54F0-2BBA-6067-40628519B744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91025" y="2343228"/>
            <a:ext cx="1350059" cy="324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03;p1">
            <a:extLst>
              <a:ext uri="{FF2B5EF4-FFF2-40B4-BE49-F238E27FC236}">
                <a16:creationId xmlns:a16="http://schemas.microsoft.com/office/drawing/2014/main" id="{DB623010-DF4E-6AA4-D6EE-7F6508A3E885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 r="22521"/>
          <a:stretch/>
        </p:blipFill>
        <p:spPr>
          <a:xfrm>
            <a:off x="11398026" y="2322069"/>
            <a:ext cx="602100" cy="4107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4;p1">
            <a:extLst>
              <a:ext uri="{FF2B5EF4-FFF2-40B4-BE49-F238E27FC236}">
                <a16:creationId xmlns:a16="http://schemas.microsoft.com/office/drawing/2014/main" id="{11902360-4142-9AB1-0D12-59986A192B00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 b="14813"/>
          <a:stretch/>
        </p:blipFill>
        <p:spPr>
          <a:xfrm>
            <a:off x="10228864" y="2348882"/>
            <a:ext cx="1237085" cy="298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05;p1" descr="EuAPS – EuPRAXIA Advanced Photon Sources">
            <a:extLst>
              <a:ext uri="{FF2B5EF4-FFF2-40B4-BE49-F238E27FC236}">
                <a16:creationId xmlns:a16="http://schemas.microsoft.com/office/drawing/2014/main" id="{59422039-BEDF-73CE-D320-468B950A85E7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329733" y="2336011"/>
            <a:ext cx="899131" cy="335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4E5DAB6-C584-1F10-B2A5-3B6C534B5C7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89455" y="2265389"/>
            <a:ext cx="1444851" cy="405955"/>
          </a:xfrm>
          <a:prstGeom prst="rect">
            <a:avLst/>
          </a:prstGeom>
        </p:spPr>
      </p:pic>
      <p:sp>
        <p:nvSpPr>
          <p:cNvPr id="22" name="Google Shape;90;p1">
            <a:extLst>
              <a:ext uri="{FF2B5EF4-FFF2-40B4-BE49-F238E27FC236}">
                <a16:creationId xmlns:a16="http://schemas.microsoft.com/office/drawing/2014/main" id="{CFE4DA99-C339-CEDB-964F-C4E5B350030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7935" y="585454"/>
            <a:ext cx="11942191" cy="101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69" tIns="18279" rIns="36569" bIns="18279" anchor="b" anchorCtr="0">
            <a:noAutofit/>
          </a:bodyPr>
          <a:lstStyle/>
          <a:p>
            <a:pPr>
              <a:buClr>
                <a:srgbClr val="002060"/>
              </a:buClr>
              <a:buSzPts val="2800"/>
            </a:pPr>
            <a:r>
              <a:rPr lang="it-IT" sz="352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REMEDIO - </a:t>
            </a:r>
            <a:r>
              <a:rPr lang="it-IT" sz="352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Research</a:t>
            </a:r>
            <a:r>
              <a:rPr lang="it-IT" sz="3520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r>
              <a:rPr lang="it-IT" sz="352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Excellence</a:t>
            </a:r>
            <a:r>
              <a:rPr lang="it-IT" sz="3520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in Medicine and Engineering </a:t>
            </a:r>
            <a:r>
              <a:rPr lang="it-IT" sz="352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Driving</a:t>
            </a:r>
            <a:r>
              <a:rPr lang="it-IT" sz="352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Innovation in </a:t>
            </a:r>
            <a:r>
              <a:rPr lang="it-IT" sz="3520" b="1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Oncology</a:t>
            </a:r>
            <a:r>
              <a:rPr lang="it-IT" sz="352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endParaRPr sz="3520" cap="small" spc="44" dirty="0">
              <a:solidFill>
                <a:schemeClr val="tx1"/>
              </a:solidFill>
              <a:latin typeface="Helvetica" pitchFamily="2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70E8D86-D477-98D8-B8FA-72B8B0C8418E}"/>
              </a:ext>
            </a:extLst>
          </p:cNvPr>
          <p:cNvSpPr txBox="1"/>
          <p:nvPr/>
        </p:nvSpPr>
        <p:spPr>
          <a:xfrm>
            <a:off x="0" y="1648348"/>
            <a:ext cx="12192000" cy="38792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921" cap="small" dirty="0">
                <a:solidFill>
                  <a:schemeClr val="tx1"/>
                </a:solidFill>
              </a:rPr>
              <a:t>L’aggregazione per lo Sviluppo di Approcci Terapeutici e Diagnostici Emergenti in Oncologia</a:t>
            </a:r>
            <a:endParaRPr lang="en-GB" sz="1921" cap="small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0FF7F8-8924-1493-CEB8-FE36B5067791}"/>
              </a:ext>
            </a:extLst>
          </p:cNvPr>
          <p:cNvSpPr txBox="1"/>
          <p:nvPr/>
        </p:nvSpPr>
        <p:spPr>
          <a:xfrm>
            <a:off x="1823738" y="6596390"/>
            <a:ext cx="93545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2">
                    <a:lumMod val="50000"/>
                  </a:schemeClr>
                </a:solidFill>
              </a:rPr>
              <a:t>Leonida A. GIZZI, </a:t>
            </a:r>
            <a:r>
              <a:rPr lang="it-IT" sz="1100" dirty="0">
                <a:solidFill>
                  <a:schemeClr val="tx2">
                    <a:lumMod val="50000"/>
                  </a:schemeClr>
                </a:solidFill>
              </a:rPr>
              <a:t>Workshop su ”Sostenibilità PNRR@CNR”, 10 febbraio 2025  - CNR - Area della Ricerca di Pisa; Aggregazione </a:t>
            </a:r>
            <a:r>
              <a:rPr lang="it-IT" sz="1100" b="1" i="1" dirty="0">
                <a:solidFill>
                  <a:schemeClr val="tx2">
                    <a:lumMod val="50000"/>
                  </a:schemeClr>
                </a:solidFill>
              </a:rPr>
              <a:t>REMEDIO</a:t>
            </a:r>
          </a:p>
        </p:txBody>
      </p:sp>
    </p:spTree>
    <p:extLst>
      <p:ext uri="{BB962C8B-B14F-4D97-AF65-F5344CB8AC3E}">
        <p14:creationId xmlns:p14="http://schemas.microsoft.com/office/powerpoint/2010/main" val="61774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69712121-F4FB-D305-D4BB-09EBFEB293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90;p1">
            <a:extLst>
              <a:ext uri="{FF2B5EF4-FFF2-40B4-BE49-F238E27FC236}">
                <a16:creationId xmlns:a16="http://schemas.microsoft.com/office/drawing/2014/main" id="{00D3211A-B58F-BE0D-BCB0-E626BC4854B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7935" y="585454"/>
            <a:ext cx="11942191" cy="101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69" tIns="18279" rIns="36569" bIns="18279" anchor="b" anchorCtr="0">
            <a:noAutofit/>
          </a:bodyPr>
          <a:lstStyle/>
          <a:p>
            <a:pPr>
              <a:buClr>
                <a:srgbClr val="002060"/>
              </a:buClr>
              <a:buSzPts val="2800"/>
            </a:pPr>
            <a:r>
              <a:rPr lang="it-IT" sz="352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REMEDIO - </a:t>
            </a:r>
            <a:r>
              <a:rPr lang="it-IT" sz="352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Research</a:t>
            </a:r>
            <a:r>
              <a:rPr lang="it-IT" sz="3520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r>
              <a:rPr lang="it-IT" sz="352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Excellence</a:t>
            </a:r>
            <a:r>
              <a:rPr lang="it-IT" sz="3520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in Medicine and Engineering </a:t>
            </a:r>
            <a:r>
              <a:rPr lang="it-IT" sz="352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Driving</a:t>
            </a:r>
            <a:r>
              <a:rPr lang="it-IT" sz="352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Innovation in </a:t>
            </a:r>
            <a:r>
              <a:rPr lang="it-IT" sz="3520" b="1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Oncology</a:t>
            </a:r>
            <a:r>
              <a:rPr lang="it-IT" sz="352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endParaRPr sz="3520" cap="small" spc="44" dirty="0">
              <a:solidFill>
                <a:schemeClr val="tx1"/>
              </a:solidFill>
              <a:latin typeface="Helvetica" pitchFamily="2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138" name="Google Shape;92;p1">
            <a:extLst>
              <a:ext uri="{FF2B5EF4-FFF2-40B4-BE49-F238E27FC236}">
                <a16:creationId xmlns:a16="http://schemas.microsoft.com/office/drawing/2014/main" id="{D926C0E2-0507-A6BD-FA3C-DA9809852E84}"/>
              </a:ext>
            </a:extLst>
          </p:cNvPr>
          <p:cNvSpPr txBox="1"/>
          <p:nvPr/>
        </p:nvSpPr>
        <p:spPr>
          <a:xfrm>
            <a:off x="1823738" y="182909"/>
            <a:ext cx="9164014" cy="233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69" tIns="18279" rIns="36569" bIns="18279" anchor="t" anchorCtr="0">
            <a:spAutoFit/>
          </a:bodyPr>
          <a:lstStyle/>
          <a:p>
            <a:pPr algn="ctr">
              <a:buSzPts val="1400"/>
            </a:pPr>
            <a:r>
              <a:rPr lang="it-IT" sz="1280">
                <a:solidFill>
                  <a:schemeClr val="dk1"/>
                </a:solidFill>
              </a:rPr>
              <a:t>Workshop su ”Sostenibilità PNRR@CNR”, 10 febbraio 2025  - CNR - Area della Ricerca di Pisa</a:t>
            </a:r>
            <a:endParaRPr sz="1280"/>
          </a:p>
        </p:txBody>
      </p:sp>
      <p:pic>
        <p:nvPicPr>
          <p:cNvPr id="148" name="Picture 2" descr="logo CNR - Labrass">
            <a:extLst>
              <a:ext uri="{FF2B5EF4-FFF2-40B4-BE49-F238E27FC236}">
                <a16:creationId xmlns:a16="http://schemas.microsoft.com/office/drawing/2014/main" id="{39BE843D-98EE-BBE7-96FC-AF9A109EB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2" y="43106"/>
            <a:ext cx="1444851" cy="38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92540F4B-D04B-C775-5CA4-6A290727E3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9018" y="64980"/>
            <a:ext cx="1460379" cy="357193"/>
          </a:xfrm>
          <a:prstGeom prst="rect">
            <a:avLst/>
          </a:prstGeom>
        </p:spPr>
      </p:pic>
      <p:sp>
        <p:nvSpPr>
          <p:cNvPr id="151" name="TextBox 150">
            <a:extLst>
              <a:ext uri="{FF2B5EF4-FFF2-40B4-BE49-F238E27FC236}">
                <a16:creationId xmlns:a16="http://schemas.microsoft.com/office/drawing/2014/main" id="{9AB24E7A-88AE-9566-4799-06963F5EA22C}"/>
              </a:ext>
            </a:extLst>
          </p:cNvPr>
          <p:cNvSpPr txBox="1"/>
          <p:nvPr/>
        </p:nvSpPr>
        <p:spPr>
          <a:xfrm>
            <a:off x="0" y="1648348"/>
            <a:ext cx="12192000" cy="38792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921" cap="small" dirty="0">
                <a:solidFill>
                  <a:schemeClr val="tx1"/>
                </a:solidFill>
              </a:rPr>
              <a:t>L’aggregazione per lo Sviluppo di Approcci Terapeutici e Diagnostici Emergenti in Oncologia</a:t>
            </a:r>
            <a:endParaRPr lang="en-GB" sz="1921" cap="small" dirty="0"/>
          </a:p>
        </p:txBody>
      </p:sp>
      <p:sp>
        <p:nvSpPr>
          <p:cNvPr id="4" name="Google Shape;106;p1">
            <a:extLst>
              <a:ext uri="{FF2B5EF4-FFF2-40B4-BE49-F238E27FC236}">
                <a16:creationId xmlns:a16="http://schemas.microsoft.com/office/drawing/2014/main" id="{EC9D1DAA-F419-32E6-CE7F-9F42569EDD01}"/>
              </a:ext>
            </a:extLst>
          </p:cNvPr>
          <p:cNvSpPr/>
          <p:nvPr/>
        </p:nvSpPr>
        <p:spPr>
          <a:xfrm>
            <a:off x="5480920" y="4622769"/>
            <a:ext cx="328976" cy="2787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endParaRPr sz="1017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Google Shape;107;p1">
            <a:extLst>
              <a:ext uri="{FF2B5EF4-FFF2-40B4-BE49-F238E27FC236}">
                <a16:creationId xmlns:a16="http://schemas.microsoft.com/office/drawing/2014/main" id="{13823F91-C7A5-A0C8-A9F3-C2679C5B0329}"/>
              </a:ext>
            </a:extLst>
          </p:cNvPr>
          <p:cNvSpPr/>
          <p:nvPr/>
        </p:nvSpPr>
        <p:spPr>
          <a:xfrm>
            <a:off x="5482649" y="3347973"/>
            <a:ext cx="328976" cy="2787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endParaRPr sz="1017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Google Shape;108;p1">
            <a:extLst>
              <a:ext uri="{FF2B5EF4-FFF2-40B4-BE49-F238E27FC236}">
                <a16:creationId xmlns:a16="http://schemas.microsoft.com/office/drawing/2014/main" id="{700EBBE9-B3D8-6E81-6F43-E79824532FE8}"/>
              </a:ext>
            </a:extLst>
          </p:cNvPr>
          <p:cNvSpPr/>
          <p:nvPr/>
        </p:nvSpPr>
        <p:spPr>
          <a:xfrm rot="5400000">
            <a:off x="4544643" y="5190825"/>
            <a:ext cx="328976" cy="2787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endParaRPr sz="1017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Google Shape;109;p1">
            <a:extLst>
              <a:ext uri="{FF2B5EF4-FFF2-40B4-BE49-F238E27FC236}">
                <a16:creationId xmlns:a16="http://schemas.microsoft.com/office/drawing/2014/main" id="{B9BF4002-2741-3A82-C362-5CA035111B24}"/>
              </a:ext>
            </a:extLst>
          </p:cNvPr>
          <p:cNvSpPr/>
          <p:nvPr/>
        </p:nvSpPr>
        <p:spPr>
          <a:xfrm rot="10800000">
            <a:off x="6150780" y="3505645"/>
            <a:ext cx="328976" cy="2787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endParaRPr sz="1017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Google Shape;110;p1">
            <a:extLst>
              <a:ext uri="{FF2B5EF4-FFF2-40B4-BE49-F238E27FC236}">
                <a16:creationId xmlns:a16="http://schemas.microsoft.com/office/drawing/2014/main" id="{D307DFC4-5A25-1003-B451-0C9EF8606865}"/>
              </a:ext>
            </a:extLst>
          </p:cNvPr>
          <p:cNvSpPr/>
          <p:nvPr/>
        </p:nvSpPr>
        <p:spPr>
          <a:xfrm rot="10800000">
            <a:off x="6164290" y="4251253"/>
            <a:ext cx="328976" cy="2787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endParaRPr sz="1017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Google Shape;111;p1">
            <a:extLst>
              <a:ext uri="{FF2B5EF4-FFF2-40B4-BE49-F238E27FC236}">
                <a16:creationId xmlns:a16="http://schemas.microsoft.com/office/drawing/2014/main" id="{A761118F-6051-842B-C9FE-1AD744461CDB}"/>
              </a:ext>
            </a:extLst>
          </p:cNvPr>
          <p:cNvSpPr/>
          <p:nvPr/>
        </p:nvSpPr>
        <p:spPr>
          <a:xfrm rot="10800000">
            <a:off x="6164290" y="4963080"/>
            <a:ext cx="328976" cy="2787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endParaRPr sz="1017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Google Shape;112;p1">
            <a:extLst>
              <a:ext uri="{FF2B5EF4-FFF2-40B4-BE49-F238E27FC236}">
                <a16:creationId xmlns:a16="http://schemas.microsoft.com/office/drawing/2014/main" id="{396EBD75-BFBC-8168-D38C-3EB968A084F5}"/>
              </a:ext>
            </a:extLst>
          </p:cNvPr>
          <p:cNvSpPr/>
          <p:nvPr/>
        </p:nvSpPr>
        <p:spPr>
          <a:xfrm rot="-5400000">
            <a:off x="3796376" y="5888322"/>
            <a:ext cx="328976" cy="27874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endParaRPr sz="1017">
              <a:solidFill>
                <a:schemeClr val="lt1"/>
              </a:solidFill>
            </a:endParaRPr>
          </a:p>
        </p:txBody>
      </p:sp>
      <p:sp>
        <p:nvSpPr>
          <p:cNvPr id="24" name="Google Shape;113;p1">
            <a:extLst>
              <a:ext uri="{FF2B5EF4-FFF2-40B4-BE49-F238E27FC236}">
                <a16:creationId xmlns:a16="http://schemas.microsoft.com/office/drawing/2014/main" id="{73C30220-DA3F-A3D7-9F0A-A9CCA8AAA2D6}"/>
              </a:ext>
            </a:extLst>
          </p:cNvPr>
          <p:cNvSpPr/>
          <p:nvPr/>
        </p:nvSpPr>
        <p:spPr>
          <a:xfrm rot="-5400000">
            <a:off x="5264103" y="5888321"/>
            <a:ext cx="328976" cy="27874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endParaRPr sz="1017">
              <a:solidFill>
                <a:schemeClr val="lt1"/>
              </a:solidFill>
            </a:endParaRPr>
          </a:p>
        </p:txBody>
      </p:sp>
      <p:sp>
        <p:nvSpPr>
          <p:cNvPr id="25" name="Google Shape;114;p1">
            <a:extLst>
              <a:ext uri="{FF2B5EF4-FFF2-40B4-BE49-F238E27FC236}">
                <a16:creationId xmlns:a16="http://schemas.microsoft.com/office/drawing/2014/main" id="{4AD06C3C-BCB2-4E24-1B24-F9326D82A83D}"/>
              </a:ext>
            </a:extLst>
          </p:cNvPr>
          <p:cNvSpPr/>
          <p:nvPr/>
        </p:nvSpPr>
        <p:spPr>
          <a:xfrm rot="-5400000">
            <a:off x="6614589" y="5888321"/>
            <a:ext cx="328976" cy="27874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endParaRPr sz="1017">
              <a:solidFill>
                <a:schemeClr val="lt1"/>
              </a:solidFill>
            </a:endParaRPr>
          </a:p>
        </p:txBody>
      </p:sp>
      <p:sp>
        <p:nvSpPr>
          <p:cNvPr id="26" name="Google Shape;115;p1">
            <a:extLst>
              <a:ext uri="{FF2B5EF4-FFF2-40B4-BE49-F238E27FC236}">
                <a16:creationId xmlns:a16="http://schemas.microsoft.com/office/drawing/2014/main" id="{26191717-C7D4-4E55-06C5-67831D6AB97B}"/>
              </a:ext>
            </a:extLst>
          </p:cNvPr>
          <p:cNvSpPr/>
          <p:nvPr/>
        </p:nvSpPr>
        <p:spPr>
          <a:xfrm rot="-5400000">
            <a:off x="7942943" y="5888320"/>
            <a:ext cx="328976" cy="27874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endParaRPr sz="1017">
              <a:solidFill>
                <a:schemeClr val="lt1"/>
              </a:solidFill>
            </a:endParaRPr>
          </a:p>
        </p:txBody>
      </p:sp>
      <p:sp>
        <p:nvSpPr>
          <p:cNvPr id="27" name="Google Shape;116;p1">
            <a:extLst>
              <a:ext uri="{FF2B5EF4-FFF2-40B4-BE49-F238E27FC236}">
                <a16:creationId xmlns:a16="http://schemas.microsoft.com/office/drawing/2014/main" id="{5D12D552-8EA3-B0C1-2A32-98E7009FC390}"/>
              </a:ext>
            </a:extLst>
          </p:cNvPr>
          <p:cNvSpPr/>
          <p:nvPr/>
        </p:nvSpPr>
        <p:spPr>
          <a:xfrm rot="10800000">
            <a:off x="5609845" y="2793413"/>
            <a:ext cx="751742" cy="305721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endParaRPr sz="1745" dirty="0">
              <a:solidFill>
                <a:schemeClr val="lt1"/>
              </a:solidFill>
            </a:endParaRPr>
          </a:p>
        </p:txBody>
      </p:sp>
      <p:sp>
        <p:nvSpPr>
          <p:cNvPr id="28" name="Google Shape;117;p1">
            <a:extLst>
              <a:ext uri="{FF2B5EF4-FFF2-40B4-BE49-F238E27FC236}">
                <a16:creationId xmlns:a16="http://schemas.microsoft.com/office/drawing/2014/main" id="{7C3044EA-4F80-E1A4-0000-A3958C43C65F}"/>
              </a:ext>
            </a:extLst>
          </p:cNvPr>
          <p:cNvSpPr/>
          <p:nvPr/>
        </p:nvSpPr>
        <p:spPr>
          <a:xfrm>
            <a:off x="3821492" y="3119842"/>
            <a:ext cx="1673855" cy="807133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r>
              <a:rPr lang="it-IT" sz="1017" b="1">
                <a:solidFill>
                  <a:schemeClr val="tx1">
                    <a:lumMod val="75000"/>
                    <a:lumOff val="25000"/>
                  </a:schemeClr>
                </a:solidFill>
              </a:rPr>
              <a:t>EI_THE (1,3,4,8)</a:t>
            </a:r>
            <a:endParaRPr sz="1539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1017">
                <a:solidFill>
                  <a:schemeClr val="tx1">
                    <a:lumMod val="75000"/>
                    <a:lumOff val="25000"/>
                  </a:schemeClr>
                </a:solidFill>
              </a:rPr>
              <a:t>Radioterapie e Diagnostiche, FLASH, VHEE, Radiofarmaci</a:t>
            </a:r>
            <a:endParaRPr sz="1539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Google Shape;118;p1">
            <a:extLst>
              <a:ext uri="{FF2B5EF4-FFF2-40B4-BE49-F238E27FC236}">
                <a16:creationId xmlns:a16="http://schemas.microsoft.com/office/drawing/2014/main" id="{F0B44F98-0A59-C106-EBEE-CAE9B504941A}"/>
              </a:ext>
            </a:extLst>
          </p:cNvPr>
          <p:cNvSpPr/>
          <p:nvPr/>
        </p:nvSpPr>
        <p:spPr>
          <a:xfrm>
            <a:off x="6409067" y="3259500"/>
            <a:ext cx="1557984" cy="692645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r>
              <a:rPr lang="it-IT" sz="938" b="1">
                <a:solidFill>
                  <a:schemeClr val="tx1">
                    <a:lumMod val="75000"/>
                    <a:lumOff val="25000"/>
                  </a:schemeClr>
                </a:solidFill>
              </a:rPr>
              <a:t>CN_MRNA (6)</a:t>
            </a:r>
            <a:endParaRPr sz="1407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821">
                <a:solidFill>
                  <a:schemeClr val="tx1">
                    <a:lumMod val="75000"/>
                    <a:lumOff val="25000"/>
                  </a:schemeClr>
                </a:solidFill>
              </a:rPr>
              <a:t>Inibizione della crescita tumorale con </a:t>
            </a:r>
            <a:r>
              <a:rPr lang="it-IT" sz="821" i="1">
                <a:solidFill>
                  <a:schemeClr val="tx1">
                    <a:lumMod val="75000"/>
                    <a:lumOff val="25000"/>
                  </a:schemeClr>
                </a:solidFill>
              </a:rPr>
              <a:t>RNA-based drugs</a:t>
            </a:r>
            <a:r>
              <a:rPr lang="it-IT" sz="821">
                <a:solidFill>
                  <a:schemeClr val="tx1">
                    <a:lumMod val="75000"/>
                    <a:lumOff val="25000"/>
                  </a:schemeClr>
                </a:solidFill>
              </a:rPr>
              <a:t> e nuove strategie di delivery</a:t>
            </a:r>
            <a:endParaRPr sz="938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Google Shape;119;p1">
            <a:extLst>
              <a:ext uri="{FF2B5EF4-FFF2-40B4-BE49-F238E27FC236}">
                <a16:creationId xmlns:a16="http://schemas.microsoft.com/office/drawing/2014/main" id="{A0B92F2E-B1A0-C237-B62F-0A4AC0EC589E}"/>
              </a:ext>
            </a:extLst>
          </p:cNvPr>
          <p:cNvSpPr/>
          <p:nvPr/>
        </p:nvSpPr>
        <p:spPr>
          <a:xfrm>
            <a:off x="6421830" y="4015814"/>
            <a:ext cx="1557984" cy="645694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r>
              <a:rPr lang="it-IT" sz="938" b="1">
                <a:solidFill>
                  <a:schemeClr val="tx1">
                    <a:lumMod val="75000"/>
                    <a:lumOff val="25000"/>
                  </a:schemeClr>
                </a:solidFill>
              </a:rPr>
              <a:t>AGE-IT(2,8,9)</a:t>
            </a:r>
            <a:endParaRPr sz="1407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821">
                <a:solidFill>
                  <a:schemeClr val="tx1">
                    <a:lumMod val="75000"/>
                    <a:lumOff val="25000"/>
                  </a:schemeClr>
                </a:solidFill>
              </a:rPr>
              <a:t>Tecnologie innovative per persone fragili e meccanismi di senescenza nei tumori</a:t>
            </a:r>
            <a:endParaRPr sz="938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Google Shape;120;p1">
            <a:extLst>
              <a:ext uri="{FF2B5EF4-FFF2-40B4-BE49-F238E27FC236}">
                <a16:creationId xmlns:a16="http://schemas.microsoft.com/office/drawing/2014/main" id="{1EB9CB3F-BC10-A68C-E33A-89FDEBF32427}"/>
              </a:ext>
            </a:extLst>
          </p:cNvPr>
          <p:cNvSpPr/>
          <p:nvPr/>
        </p:nvSpPr>
        <p:spPr>
          <a:xfrm>
            <a:off x="3822648" y="4358576"/>
            <a:ext cx="1728113" cy="807133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r>
              <a:rPr lang="it-IT" sz="1017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FAIR (1,3,5,8)</a:t>
            </a:r>
            <a:endParaRPr sz="1539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87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Approcci di Intelligenza Artificiale (AI)  per l’elaborazione di dati preclinici e clinici</a:t>
            </a:r>
            <a:r>
              <a:rPr lang="it-IT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sz="1017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Google Shape;121;p1">
            <a:extLst>
              <a:ext uri="{FF2B5EF4-FFF2-40B4-BE49-F238E27FC236}">
                <a16:creationId xmlns:a16="http://schemas.microsoft.com/office/drawing/2014/main" id="{0DA1C9FD-04D0-28A9-9DB4-7D975012AF20}"/>
              </a:ext>
            </a:extLst>
          </p:cNvPr>
          <p:cNvSpPr/>
          <p:nvPr/>
        </p:nvSpPr>
        <p:spPr>
          <a:xfrm>
            <a:off x="6409067" y="4734087"/>
            <a:ext cx="1590530" cy="706852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r>
              <a:rPr lang="it-IT" sz="938" b="1">
                <a:solidFill>
                  <a:schemeClr val="tx1">
                    <a:lumMod val="75000"/>
                    <a:lumOff val="25000"/>
                  </a:schemeClr>
                </a:solidFill>
              </a:rPr>
              <a:t>INF-ACT (1)</a:t>
            </a:r>
            <a:endParaRPr sz="1407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821">
                <a:solidFill>
                  <a:schemeClr val="tx1">
                    <a:lumMod val="75000"/>
                    <a:lumOff val="25000"/>
                  </a:schemeClr>
                </a:solidFill>
              </a:rPr>
              <a:t>Sinergia con bersagli molecolari</a:t>
            </a:r>
            <a:endParaRPr sz="996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821">
                <a:solidFill>
                  <a:schemeClr val="tx1">
                    <a:lumMod val="75000"/>
                    <a:lumOff val="25000"/>
                  </a:schemeClr>
                </a:solidFill>
              </a:rPr>
              <a:t>“virus-ospite" e attivazione fotodinamica</a:t>
            </a:r>
            <a:r>
              <a:rPr lang="it-IT" sz="703">
                <a:solidFill>
                  <a:schemeClr val="tx1">
                    <a:lumMod val="75000"/>
                    <a:lumOff val="25000"/>
                  </a:schemeClr>
                </a:solidFill>
              </a:rPr>
              <a:t> di antibatteri</a:t>
            </a:r>
            <a:endParaRPr sz="703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Google Shape;123;p1">
            <a:extLst>
              <a:ext uri="{FF2B5EF4-FFF2-40B4-BE49-F238E27FC236}">
                <a16:creationId xmlns:a16="http://schemas.microsoft.com/office/drawing/2014/main" id="{A2DB9079-69EE-ECAA-A7C5-4362F0ECAC8F}"/>
              </a:ext>
            </a:extLst>
          </p:cNvPr>
          <p:cNvSpPr/>
          <p:nvPr/>
        </p:nvSpPr>
        <p:spPr>
          <a:xfrm rot="-5400000">
            <a:off x="5694717" y="2904738"/>
            <a:ext cx="751742" cy="554841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endParaRPr sz="1745">
              <a:solidFill>
                <a:schemeClr val="lt1"/>
              </a:solidFill>
            </a:endParaRPr>
          </a:p>
        </p:txBody>
      </p:sp>
      <p:sp>
        <p:nvSpPr>
          <p:cNvPr id="34" name="Google Shape;124;p1">
            <a:extLst>
              <a:ext uri="{FF2B5EF4-FFF2-40B4-BE49-F238E27FC236}">
                <a16:creationId xmlns:a16="http://schemas.microsoft.com/office/drawing/2014/main" id="{A8DB50F5-E948-1243-5CF4-A9E20493A28B}"/>
              </a:ext>
            </a:extLst>
          </p:cNvPr>
          <p:cNvSpPr txBox="1"/>
          <p:nvPr/>
        </p:nvSpPr>
        <p:spPr>
          <a:xfrm>
            <a:off x="5292645" y="5484628"/>
            <a:ext cx="1644415" cy="380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6454" tIns="33220" rIns="66454" bIns="33220" anchor="t" anchorCtr="0">
            <a:spAutoFit/>
          </a:bodyPr>
          <a:lstStyle/>
          <a:p>
            <a:r>
              <a:rPr lang="it-IT" sz="2035" b="1">
                <a:solidFill>
                  <a:schemeClr val="lt1"/>
                </a:solidFill>
              </a:rPr>
              <a:t>Innovazione</a:t>
            </a:r>
            <a:endParaRPr sz="1539">
              <a:solidFill>
                <a:schemeClr val="dk1"/>
              </a:solidFill>
            </a:endParaRPr>
          </a:p>
        </p:txBody>
      </p:sp>
      <p:sp>
        <p:nvSpPr>
          <p:cNvPr id="35" name="Google Shape;125;p1">
            <a:extLst>
              <a:ext uri="{FF2B5EF4-FFF2-40B4-BE49-F238E27FC236}">
                <a16:creationId xmlns:a16="http://schemas.microsoft.com/office/drawing/2014/main" id="{1C33E865-9069-3D77-73BF-803C889E57C2}"/>
              </a:ext>
            </a:extLst>
          </p:cNvPr>
          <p:cNvSpPr/>
          <p:nvPr/>
        </p:nvSpPr>
        <p:spPr>
          <a:xfrm>
            <a:off x="3330880" y="6054819"/>
            <a:ext cx="1163223" cy="495012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r>
              <a:rPr lang="it-IT" sz="1017" b="1" dirty="0">
                <a:solidFill>
                  <a:schemeClr val="lt1"/>
                </a:solidFill>
              </a:rPr>
              <a:t>SOBIGDATA</a:t>
            </a:r>
            <a:endParaRPr sz="764" b="1" dirty="0">
              <a:solidFill>
                <a:schemeClr val="lt1"/>
              </a:solidFill>
            </a:endParaRPr>
          </a:p>
          <a:p>
            <a:pPr algn="ctr"/>
            <a:r>
              <a:rPr lang="it-IT" sz="872" dirty="0">
                <a:solidFill>
                  <a:schemeClr val="lt1"/>
                </a:solidFill>
              </a:rPr>
              <a:t>infrastruttura per soluzioni di AI</a:t>
            </a:r>
            <a:r>
              <a:rPr lang="it-IT" sz="800" dirty="0">
                <a:solidFill>
                  <a:schemeClr val="lt1"/>
                </a:solidFill>
              </a:rPr>
              <a:t> </a:t>
            </a:r>
            <a:endParaRPr sz="764" dirty="0">
              <a:solidFill>
                <a:schemeClr val="lt1"/>
              </a:solidFill>
            </a:endParaRPr>
          </a:p>
        </p:txBody>
      </p:sp>
      <p:sp>
        <p:nvSpPr>
          <p:cNvPr id="36" name="Google Shape;126;p1">
            <a:extLst>
              <a:ext uri="{FF2B5EF4-FFF2-40B4-BE49-F238E27FC236}">
                <a16:creationId xmlns:a16="http://schemas.microsoft.com/office/drawing/2014/main" id="{1E504EEE-DB4B-2D4C-1069-0489ED9CAAC7}"/>
              </a:ext>
            </a:extLst>
          </p:cNvPr>
          <p:cNvSpPr/>
          <p:nvPr/>
        </p:nvSpPr>
        <p:spPr>
          <a:xfrm>
            <a:off x="4845075" y="6054819"/>
            <a:ext cx="1163223" cy="495012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r>
              <a:rPr lang="it-IT" sz="1017" b="1">
                <a:solidFill>
                  <a:schemeClr val="lt1"/>
                </a:solidFill>
              </a:rPr>
              <a:t>SEE LIFE</a:t>
            </a:r>
            <a:endParaRPr sz="764" b="1">
              <a:solidFill>
                <a:schemeClr val="lt1"/>
              </a:solidFill>
            </a:endParaRPr>
          </a:p>
          <a:p>
            <a:pPr algn="ctr"/>
            <a:r>
              <a:rPr lang="it-IT" sz="872">
                <a:solidFill>
                  <a:schemeClr val="lt1"/>
                </a:solidFill>
              </a:rPr>
              <a:t>imaging preclinico e clinico </a:t>
            </a:r>
            <a:endParaRPr sz="764">
              <a:solidFill>
                <a:schemeClr val="lt1"/>
              </a:solidFill>
            </a:endParaRPr>
          </a:p>
        </p:txBody>
      </p:sp>
      <p:sp>
        <p:nvSpPr>
          <p:cNvPr id="37" name="Google Shape;127;p1">
            <a:extLst>
              <a:ext uri="{FF2B5EF4-FFF2-40B4-BE49-F238E27FC236}">
                <a16:creationId xmlns:a16="http://schemas.microsoft.com/office/drawing/2014/main" id="{126F2B53-9F66-8588-53E0-D8BA2F43B7A6}"/>
              </a:ext>
            </a:extLst>
          </p:cNvPr>
          <p:cNvSpPr/>
          <p:nvPr/>
        </p:nvSpPr>
        <p:spPr>
          <a:xfrm>
            <a:off x="6199370" y="6054713"/>
            <a:ext cx="1163223" cy="495118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r>
              <a:rPr lang="it-IT" sz="1017" b="1">
                <a:solidFill>
                  <a:schemeClr val="lt1"/>
                </a:solidFill>
              </a:rPr>
              <a:t>IPHOQS</a:t>
            </a:r>
            <a:endParaRPr sz="764" b="1">
              <a:solidFill>
                <a:schemeClr val="lt1"/>
              </a:solidFill>
            </a:endParaRPr>
          </a:p>
          <a:p>
            <a:pPr algn="ctr"/>
            <a:r>
              <a:rPr lang="it-IT" sz="872">
                <a:solidFill>
                  <a:schemeClr val="lt1"/>
                </a:solidFill>
              </a:rPr>
              <a:t>Beamline VHEE per radioterapia  </a:t>
            </a:r>
            <a:endParaRPr sz="764">
              <a:solidFill>
                <a:schemeClr val="lt1"/>
              </a:solidFill>
            </a:endParaRPr>
          </a:p>
        </p:txBody>
      </p:sp>
      <p:sp>
        <p:nvSpPr>
          <p:cNvPr id="38" name="Google Shape;128;p1">
            <a:extLst>
              <a:ext uri="{FF2B5EF4-FFF2-40B4-BE49-F238E27FC236}">
                <a16:creationId xmlns:a16="http://schemas.microsoft.com/office/drawing/2014/main" id="{B05B3C20-1B46-A01E-59CA-28D8F9333B3E}"/>
              </a:ext>
            </a:extLst>
          </p:cNvPr>
          <p:cNvSpPr/>
          <p:nvPr/>
        </p:nvSpPr>
        <p:spPr>
          <a:xfrm>
            <a:off x="7553666" y="6054713"/>
            <a:ext cx="1163223" cy="495118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r>
              <a:rPr lang="it-IT" sz="1017" b="1">
                <a:solidFill>
                  <a:schemeClr val="lt1"/>
                </a:solidFill>
              </a:rPr>
              <a:t>EUAPS</a:t>
            </a:r>
            <a:endParaRPr sz="764" b="1">
              <a:solidFill>
                <a:schemeClr val="lt1"/>
              </a:solidFill>
            </a:endParaRPr>
          </a:p>
          <a:p>
            <a:pPr algn="ctr"/>
            <a:r>
              <a:rPr lang="it-IT" sz="872">
                <a:solidFill>
                  <a:schemeClr val="lt1"/>
                </a:solidFill>
              </a:rPr>
              <a:t>Laser di potenza</a:t>
            </a:r>
            <a:endParaRPr sz="764">
              <a:solidFill>
                <a:schemeClr val="lt1"/>
              </a:solidFill>
            </a:endParaRPr>
          </a:p>
        </p:txBody>
      </p:sp>
      <p:sp>
        <p:nvSpPr>
          <p:cNvPr id="39" name="Google Shape;129;p1">
            <a:extLst>
              <a:ext uri="{FF2B5EF4-FFF2-40B4-BE49-F238E27FC236}">
                <a16:creationId xmlns:a16="http://schemas.microsoft.com/office/drawing/2014/main" id="{8AF87BBF-9C1B-5957-DC89-3E2886A65D62}"/>
              </a:ext>
            </a:extLst>
          </p:cNvPr>
          <p:cNvSpPr/>
          <p:nvPr/>
        </p:nvSpPr>
        <p:spPr>
          <a:xfrm>
            <a:off x="5376408" y="1971608"/>
            <a:ext cx="1218615" cy="80713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r>
              <a:rPr lang="it-IT" sz="1017" b="1" dirty="0">
                <a:solidFill>
                  <a:schemeClr val="bg1"/>
                </a:solidFill>
              </a:rPr>
              <a:t>Traslazione clinica</a:t>
            </a:r>
            <a:endParaRPr sz="129" b="1" dirty="0">
              <a:solidFill>
                <a:schemeClr val="bg1"/>
              </a:solidFill>
            </a:endParaRPr>
          </a:p>
        </p:txBody>
      </p:sp>
      <p:sp>
        <p:nvSpPr>
          <p:cNvPr id="40" name="Google Shape;130;p1">
            <a:extLst>
              <a:ext uri="{FF2B5EF4-FFF2-40B4-BE49-F238E27FC236}">
                <a16:creationId xmlns:a16="http://schemas.microsoft.com/office/drawing/2014/main" id="{BB4BDBF6-594D-9CC9-8618-D60ED49EAF8C}"/>
              </a:ext>
            </a:extLst>
          </p:cNvPr>
          <p:cNvSpPr/>
          <p:nvPr/>
        </p:nvSpPr>
        <p:spPr>
          <a:xfrm>
            <a:off x="8927166" y="5303075"/>
            <a:ext cx="1329472" cy="8071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r>
              <a:rPr lang="it-IT" sz="1055" i="1" dirty="0">
                <a:solidFill>
                  <a:schemeClr val="lt1"/>
                </a:solidFill>
              </a:rPr>
              <a:t>Conoscenza</a:t>
            </a:r>
            <a:endParaRPr sz="1055" i="1" dirty="0">
              <a:solidFill>
                <a:schemeClr val="lt1"/>
              </a:solidFill>
            </a:endParaRPr>
          </a:p>
          <a:p>
            <a:pPr algn="ctr"/>
            <a:r>
              <a:rPr lang="it-IT" sz="1055" i="1" dirty="0">
                <a:solidFill>
                  <a:schemeClr val="lt1"/>
                </a:solidFill>
              </a:rPr>
              <a:t>One-Health Impresa</a:t>
            </a:r>
            <a:endParaRPr sz="989" i="1" dirty="0">
              <a:solidFill>
                <a:schemeClr val="lt1"/>
              </a:solidFill>
            </a:endParaRPr>
          </a:p>
        </p:txBody>
      </p:sp>
      <p:sp>
        <p:nvSpPr>
          <p:cNvPr id="41" name="Google Shape;131;p1">
            <a:extLst>
              <a:ext uri="{FF2B5EF4-FFF2-40B4-BE49-F238E27FC236}">
                <a16:creationId xmlns:a16="http://schemas.microsoft.com/office/drawing/2014/main" id="{0E29504A-D64F-215D-CA3F-5BA9FB3CB9DD}"/>
              </a:ext>
            </a:extLst>
          </p:cNvPr>
          <p:cNvSpPr/>
          <p:nvPr/>
        </p:nvSpPr>
        <p:spPr>
          <a:xfrm>
            <a:off x="4574871" y="3955667"/>
            <a:ext cx="270203" cy="398037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6454" tIns="33220" rIns="66454" bIns="33220" anchor="ctr" anchorCtr="0">
            <a:noAutofit/>
          </a:bodyPr>
          <a:lstStyle/>
          <a:p>
            <a:pPr algn="ctr"/>
            <a:endParaRPr sz="1017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Right Arrow 41">
            <a:extLst>
              <a:ext uri="{FF2B5EF4-FFF2-40B4-BE49-F238E27FC236}">
                <a16:creationId xmlns:a16="http://schemas.microsoft.com/office/drawing/2014/main" id="{35DFB2FF-0A53-273A-2DE0-2FCCF6CAC50F}"/>
              </a:ext>
            </a:extLst>
          </p:cNvPr>
          <p:cNvSpPr/>
          <p:nvPr/>
        </p:nvSpPr>
        <p:spPr>
          <a:xfrm>
            <a:off x="1963137" y="6054713"/>
            <a:ext cx="1300809" cy="475255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21" dirty="0"/>
              <a:t>INFRASTRUTTURE</a:t>
            </a:r>
            <a:endParaRPr lang="en-GB" sz="41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DC6A5FD-C175-B252-B357-9C745A021A75}"/>
              </a:ext>
            </a:extLst>
          </p:cNvPr>
          <p:cNvSpPr txBox="1"/>
          <p:nvPr/>
        </p:nvSpPr>
        <p:spPr>
          <a:xfrm rot="16200000">
            <a:off x="7547959" y="4235296"/>
            <a:ext cx="1125629" cy="272703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1172" dirty="0"/>
              <a:t>HUB&amp;SPOKE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ACEFAB2-656D-71BB-853A-898428701158}"/>
              </a:ext>
            </a:extLst>
          </p:cNvPr>
          <p:cNvSpPr txBox="1"/>
          <p:nvPr/>
        </p:nvSpPr>
        <p:spPr>
          <a:xfrm rot="16200000">
            <a:off x="3139399" y="4033865"/>
            <a:ext cx="1125629" cy="2727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117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HUB&amp;SPOKE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4322102-2909-53E1-D259-A2D5AA261E3B}"/>
              </a:ext>
            </a:extLst>
          </p:cNvPr>
          <p:cNvSpPr txBox="1"/>
          <p:nvPr/>
        </p:nvSpPr>
        <p:spPr>
          <a:xfrm rot="16200000">
            <a:off x="5080585" y="4094500"/>
            <a:ext cx="1800493" cy="363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759" b="1" dirty="0">
                <a:solidFill>
                  <a:schemeClr val="bg1"/>
                </a:solidFill>
              </a:rPr>
              <a:t>Studi </a:t>
            </a:r>
            <a:r>
              <a:rPr lang="en-GB" sz="1759" b="1" dirty="0" err="1">
                <a:solidFill>
                  <a:schemeClr val="bg1"/>
                </a:solidFill>
              </a:rPr>
              <a:t>preclinici</a:t>
            </a:r>
            <a:endParaRPr lang="en-GB" sz="1759" b="1" dirty="0">
              <a:solidFill>
                <a:schemeClr val="bg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DCB3E99-DFCF-464A-F60D-158A4DB949B0}"/>
              </a:ext>
            </a:extLst>
          </p:cNvPr>
          <p:cNvSpPr txBox="1"/>
          <p:nvPr/>
        </p:nvSpPr>
        <p:spPr>
          <a:xfrm>
            <a:off x="-220922" y="2178231"/>
            <a:ext cx="3588403" cy="4139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lvl="0" indent="-2222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it-IT" sz="1200" b="1" dirty="0"/>
              <a:t>EI_THE</a:t>
            </a:r>
            <a:r>
              <a:rPr lang="it-IT" sz="1200" dirty="0"/>
              <a:t>:  Il CNR è presente con un finanziamento di </a:t>
            </a:r>
            <a:r>
              <a:rPr lang="it-IT" sz="1200" b="1" dirty="0"/>
              <a:t>13 ML </a:t>
            </a:r>
            <a:r>
              <a:rPr lang="it-IT" sz="1200" dirty="0"/>
              <a:t>nel duplice ruolo di </a:t>
            </a:r>
            <a:r>
              <a:rPr lang="it-IT" sz="1200" dirty="0" err="1"/>
              <a:t>Spoke</a:t>
            </a:r>
            <a:r>
              <a:rPr lang="it-IT" sz="1200" dirty="0"/>
              <a:t> e/o Affiliato e con il coinvolgimento di </a:t>
            </a:r>
            <a:r>
              <a:rPr lang="it-IT" sz="1200" b="1" dirty="0"/>
              <a:t>9</a:t>
            </a:r>
            <a:r>
              <a:rPr lang="it-IT" sz="1200" dirty="0"/>
              <a:t> istituti</a:t>
            </a:r>
          </a:p>
          <a:p>
            <a:pPr marL="228600" lvl="0" indent="-2222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it-IT" sz="1200" b="1" dirty="0"/>
              <a:t>PE01_FAIR: </a:t>
            </a:r>
            <a:r>
              <a:rPr lang="it-IT" sz="1200" dirty="0"/>
              <a:t>Il CNR è presente con un finanziamento di </a:t>
            </a:r>
            <a:r>
              <a:rPr lang="it-IT" sz="1200" b="1" dirty="0"/>
              <a:t>8.6  </a:t>
            </a:r>
            <a:r>
              <a:rPr lang="it-IT" sz="1200" dirty="0"/>
              <a:t>ML nel duplice ruolo di </a:t>
            </a:r>
            <a:r>
              <a:rPr lang="it-IT" sz="1200" dirty="0" err="1"/>
              <a:t>Spoke</a:t>
            </a:r>
            <a:r>
              <a:rPr lang="it-IT" sz="1200" dirty="0"/>
              <a:t> e/o Affiliato con il coinvolgimento di </a:t>
            </a:r>
            <a:r>
              <a:rPr lang="it-IT" sz="1200" b="1" dirty="0"/>
              <a:t>5</a:t>
            </a:r>
            <a:r>
              <a:rPr lang="it-IT" sz="1200" dirty="0"/>
              <a:t> istituti </a:t>
            </a:r>
          </a:p>
          <a:p>
            <a:pPr marL="228600" lvl="0" indent="-2222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it-IT" sz="1200" b="1" dirty="0"/>
              <a:t>PE08_AGE-IT: </a:t>
            </a:r>
            <a:r>
              <a:rPr lang="it-IT" sz="1200" dirty="0"/>
              <a:t>Il CNR è presente con un finanziamento di 12.9 ML nel duplice ruolo di </a:t>
            </a:r>
            <a:r>
              <a:rPr lang="it-IT" sz="1200" dirty="0" err="1"/>
              <a:t>Spoke</a:t>
            </a:r>
            <a:r>
              <a:rPr lang="it-IT" sz="1200" dirty="0"/>
              <a:t> e/o Affiliato con il coinvolgimento di </a:t>
            </a:r>
            <a:r>
              <a:rPr lang="it-IT" sz="1200" b="1" dirty="0"/>
              <a:t>20</a:t>
            </a:r>
            <a:r>
              <a:rPr lang="it-IT" sz="1200" dirty="0"/>
              <a:t>  istituti</a:t>
            </a:r>
          </a:p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it-IT" sz="1200" b="1" dirty="0"/>
              <a:t>PE13_INF-ACT: </a:t>
            </a:r>
            <a:r>
              <a:rPr lang="it-IT" sz="1200" dirty="0"/>
              <a:t>Il CNR è presente con un finanziamento di XX  ML nel duplice ruolo di </a:t>
            </a:r>
            <a:r>
              <a:rPr lang="it-IT" sz="1200" dirty="0" err="1"/>
              <a:t>Spoke</a:t>
            </a:r>
            <a:r>
              <a:rPr lang="it-IT" sz="1200" dirty="0"/>
              <a:t> e/o Affiliato e con il coinvolgimento di </a:t>
            </a:r>
            <a:r>
              <a:rPr lang="it-IT" sz="1200" b="1" dirty="0"/>
              <a:t>27</a:t>
            </a:r>
            <a:r>
              <a:rPr lang="it-IT" sz="1200" dirty="0"/>
              <a:t> istituti</a:t>
            </a:r>
          </a:p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it-IT" sz="1200" b="1" dirty="0"/>
              <a:t>CN3_MRNA: </a:t>
            </a:r>
            <a:r>
              <a:rPr lang="it-IT" sz="1200" dirty="0"/>
              <a:t>Il CNR è presente con un finanziamento di XX  ML nel duplice ruolo di </a:t>
            </a:r>
            <a:r>
              <a:rPr lang="it-IT" sz="1200" dirty="0" err="1"/>
              <a:t>Spoke</a:t>
            </a:r>
            <a:r>
              <a:rPr lang="it-IT" sz="1200" dirty="0"/>
              <a:t> Leader e Affiliato e con il coinvolgimento X Istituti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8AC842E-608E-3E23-1D7C-B56C2A21027D}"/>
              </a:ext>
            </a:extLst>
          </p:cNvPr>
          <p:cNvSpPr txBox="1"/>
          <p:nvPr/>
        </p:nvSpPr>
        <p:spPr>
          <a:xfrm>
            <a:off x="8455068" y="2107357"/>
            <a:ext cx="3678997" cy="2920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it-IT" sz="1200" b="1" dirty="0"/>
              <a:t>IR_SOBIGDATA</a:t>
            </a:r>
            <a:r>
              <a:rPr lang="it-IT" sz="1200" dirty="0"/>
              <a:t>: Il CNR è presente con un finanziamento di XX  ML nel ruolo di proponente e coordinatore e con il coinvolgimento di X istituti</a:t>
            </a:r>
          </a:p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it-IT" sz="1200" b="1" dirty="0"/>
              <a:t>IR_SEELIFE: </a:t>
            </a:r>
            <a:r>
              <a:rPr lang="it-IT" sz="1200" dirty="0"/>
              <a:t>Il CNR è presente con un finanziamento di </a:t>
            </a:r>
            <a:r>
              <a:rPr lang="it-IT" sz="1200" b="1" dirty="0"/>
              <a:t>30.5</a:t>
            </a:r>
            <a:r>
              <a:rPr lang="it-IT" sz="1200" dirty="0"/>
              <a:t>  ML nel duplice ruolo di </a:t>
            </a:r>
            <a:r>
              <a:rPr lang="it-IT" sz="1200" dirty="0" err="1"/>
              <a:t>partecipantee</a:t>
            </a:r>
            <a:r>
              <a:rPr lang="it-IT" sz="1200" dirty="0"/>
              <a:t> con il coinvolgimento di </a:t>
            </a:r>
            <a:r>
              <a:rPr lang="it-IT" sz="1200" b="1" dirty="0"/>
              <a:t>5</a:t>
            </a:r>
            <a:r>
              <a:rPr lang="it-IT" sz="1200" dirty="0"/>
              <a:t> Istituti </a:t>
            </a:r>
          </a:p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it-IT" sz="1200" b="1" dirty="0"/>
              <a:t>IR_IPHOQS: </a:t>
            </a:r>
            <a:r>
              <a:rPr lang="it-IT" sz="1200" dirty="0"/>
              <a:t>Il CNR è presente con un finanziamento di </a:t>
            </a:r>
            <a:r>
              <a:rPr lang="it-IT" sz="1200" b="1" dirty="0"/>
              <a:t>40</a:t>
            </a:r>
            <a:r>
              <a:rPr lang="it-IT" sz="1200" dirty="0"/>
              <a:t>  ML  nel duplice ruolo di proponente e coordinatore e con il coinvolgimento di </a:t>
            </a:r>
            <a:r>
              <a:rPr lang="it-IT" sz="1200" b="1" dirty="0"/>
              <a:t>4</a:t>
            </a:r>
            <a:r>
              <a:rPr lang="it-IT" sz="1200" dirty="0"/>
              <a:t> Istituti </a:t>
            </a:r>
          </a:p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it-IT" sz="1200" b="1" dirty="0"/>
              <a:t>IR_EUAPS: </a:t>
            </a:r>
            <a:r>
              <a:rPr lang="it-IT" sz="1200" dirty="0"/>
              <a:t>Il CNR è presente con un finanziamento di </a:t>
            </a:r>
            <a:r>
              <a:rPr lang="it-IT" sz="1200" b="1" dirty="0"/>
              <a:t>6.6</a:t>
            </a:r>
            <a:r>
              <a:rPr lang="it-IT" sz="1200" dirty="0"/>
              <a:t>  ML  nel ruolo di partecipante e con il coinvolgimento di </a:t>
            </a:r>
            <a:r>
              <a:rPr lang="it-IT" sz="1200" b="1" dirty="0"/>
              <a:t>2</a:t>
            </a:r>
            <a:r>
              <a:rPr lang="it-IT" sz="1200" dirty="0"/>
              <a:t> istituti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4DF0F9D-2AC2-100B-5194-C8C0CD6040AE}"/>
              </a:ext>
            </a:extLst>
          </p:cNvPr>
          <p:cNvSpPr txBox="1"/>
          <p:nvPr/>
        </p:nvSpPr>
        <p:spPr>
          <a:xfrm>
            <a:off x="1823738" y="6596390"/>
            <a:ext cx="93545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2">
                    <a:lumMod val="50000"/>
                  </a:schemeClr>
                </a:solidFill>
              </a:rPr>
              <a:t>Leonida A. GIZZI, </a:t>
            </a:r>
            <a:r>
              <a:rPr lang="it-IT" sz="1100" dirty="0">
                <a:solidFill>
                  <a:schemeClr val="tx2">
                    <a:lumMod val="50000"/>
                  </a:schemeClr>
                </a:solidFill>
              </a:rPr>
              <a:t>Workshop su ”Sostenibilità PNRR@CNR”, 10 febbraio 2025  - CNR - Area della Ricerca di Pisa; Aggregazione </a:t>
            </a:r>
            <a:r>
              <a:rPr lang="it-IT" sz="1100" b="1" i="1" dirty="0">
                <a:solidFill>
                  <a:schemeClr val="tx2">
                    <a:lumMod val="50000"/>
                  </a:schemeClr>
                </a:solidFill>
              </a:rPr>
              <a:t>REMEDIO</a:t>
            </a:r>
          </a:p>
        </p:txBody>
      </p:sp>
    </p:spTree>
    <p:extLst>
      <p:ext uri="{BB962C8B-B14F-4D97-AF65-F5344CB8AC3E}">
        <p14:creationId xmlns:p14="http://schemas.microsoft.com/office/powerpoint/2010/main" val="267236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3" name="Chart 2">
                <a:extLst>
                  <a:ext uri="{FF2B5EF4-FFF2-40B4-BE49-F238E27FC236}">
                    <a16:creationId xmlns:a16="http://schemas.microsoft.com/office/drawing/2014/main" id="{61CC9429-DB34-05CF-DB85-DA29F3C3512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2091657"/>
                  </p:ext>
                </p:extLst>
              </p:nvPr>
            </p:nvGraphicFramePr>
            <p:xfrm>
              <a:off x="5998592" y="2426039"/>
              <a:ext cx="6096000" cy="4431961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3" name="Chart 2">
                <a:extLst>
                  <a:ext uri="{FF2B5EF4-FFF2-40B4-BE49-F238E27FC236}">
                    <a16:creationId xmlns:a16="http://schemas.microsoft.com/office/drawing/2014/main" id="{61CC9429-DB34-05CF-DB85-DA29F3C3512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98592" y="2426039"/>
                <a:ext cx="6096000" cy="4431961"/>
              </a:xfrm>
              <a:prstGeom prst="rect">
                <a:avLst/>
              </a:prstGeom>
            </p:spPr>
          </p:pic>
        </mc:Fallback>
      </mc:AlternateContent>
      <p:sp>
        <p:nvSpPr>
          <p:cNvPr id="153" name="Google Shape;153;p4"/>
          <p:cNvSpPr txBox="1">
            <a:spLocks noGrp="1"/>
          </p:cNvSpPr>
          <p:nvPr>
            <p:ph type="title"/>
          </p:nvPr>
        </p:nvSpPr>
        <p:spPr>
          <a:xfrm>
            <a:off x="1243208" y="643101"/>
            <a:ext cx="10515600" cy="692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r>
              <a:rPr lang="it-IT" sz="2800" dirty="0">
                <a:latin typeface="Arial"/>
                <a:ea typeface="Arial"/>
                <a:cs typeface="Arial"/>
                <a:sym typeface="Arial"/>
              </a:rPr>
              <a:t>Ambiti tematici e produzione scientifica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4"/>
          <p:cNvSpPr txBox="1">
            <a:spLocks noGrp="1"/>
          </p:cNvSpPr>
          <p:nvPr>
            <p:ph type="body" idx="1"/>
          </p:nvPr>
        </p:nvSpPr>
        <p:spPr>
          <a:xfrm>
            <a:off x="178766" y="1327310"/>
            <a:ext cx="6322242" cy="5530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431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Char char="•"/>
            </a:pPr>
            <a:r>
              <a:rPr lang="it-IT" sz="18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REMEDIO si basa su competenze </a:t>
            </a:r>
            <a:r>
              <a:rPr lang="it-IT" sz="18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multidisciplinari</a:t>
            </a:r>
            <a:r>
              <a:rPr lang="it-IT" sz="18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ad ampio spettro </a:t>
            </a:r>
          </a:p>
          <a:p>
            <a:pPr marL="228600" lvl="0" indent="-20431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Char char="•"/>
            </a:pPr>
            <a:r>
              <a:rPr lang="it-IT" sz="1800" dirty="0"/>
              <a:t>Ambito disciplinare delle pubblicazioni scientifiche realizzate (</a:t>
            </a:r>
            <a:r>
              <a:rPr lang="it-IT" sz="1800" dirty="0" err="1"/>
              <a:t>rif.</a:t>
            </a:r>
            <a:r>
              <a:rPr lang="it-IT" sz="1800" dirty="0"/>
              <a:t> Ambiti disciplinari di cui alla Delibera CNR n.126/2024) </a:t>
            </a:r>
            <a:endParaRPr sz="18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sz="1600" b="1" dirty="0"/>
              <a:t>EI_THE </a:t>
            </a:r>
            <a:r>
              <a:rPr lang="it-IT" sz="1600" dirty="0"/>
              <a:t>: </a:t>
            </a:r>
            <a:r>
              <a:rPr lang="it-IT" sz="1600" b="1" dirty="0"/>
              <a:t>PE2</a:t>
            </a:r>
            <a:r>
              <a:rPr lang="it-IT" sz="1600" dirty="0"/>
              <a:t>: 5; </a:t>
            </a:r>
            <a:r>
              <a:rPr lang="it-IT" sz="1600" b="1" dirty="0"/>
              <a:t>PE3</a:t>
            </a:r>
            <a:r>
              <a:rPr lang="it-IT" sz="1600" dirty="0"/>
              <a:t>: 14; </a:t>
            </a:r>
            <a:r>
              <a:rPr lang="it-IT" sz="1600" b="1" dirty="0"/>
              <a:t>PE4</a:t>
            </a:r>
            <a:r>
              <a:rPr lang="it-IT" sz="1600" dirty="0"/>
              <a:t>: 2; </a:t>
            </a:r>
            <a:r>
              <a:rPr lang="it-IT" sz="1600" b="1" dirty="0"/>
              <a:t>PE6:</a:t>
            </a:r>
            <a:r>
              <a:rPr lang="it-IT" sz="1600" dirty="0"/>
              <a:t> 27; </a:t>
            </a:r>
            <a:r>
              <a:rPr lang="it-IT" sz="1600" b="1" dirty="0"/>
              <a:t>PE7</a:t>
            </a:r>
            <a:r>
              <a:rPr lang="it-IT" sz="1600" dirty="0"/>
              <a:t>: 1; </a:t>
            </a:r>
            <a:r>
              <a:rPr lang="it-IT" sz="1600" b="1" dirty="0"/>
              <a:t>PE11:</a:t>
            </a:r>
            <a:r>
              <a:rPr lang="it-IT" sz="1600" dirty="0"/>
              <a:t> 4; </a:t>
            </a:r>
            <a:r>
              <a:rPr lang="it-IT" sz="1600" b="1" dirty="0"/>
              <a:t>LS1</a:t>
            </a:r>
            <a:r>
              <a:rPr lang="it-IT" sz="1600" dirty="0"/>
              <a:t>, 2; </a:t>
            </a:r>
            <a:r>
              <a:rPr lang="it-IT" sz="1600" b="1" dirty="0"/>
              <a:t>LS2</a:t>
            </a:r>
            <a:r>
              <a:rPr lang="it-IT" sz="1600" dirty="0"/>
              <a:t>: 2; </a:t>
            </a:r>
            <a:r>
              <a:rPr lang="it-IT" sz="1600" b="1" dirty="0"/>
              <a:t>LS4</a:t>
            </a:r>
            <a:r>
              <a:rPr lang="it-IT" sz="1600" dirty="0"/>
              <a:t>: 5; </a:t>
            </a:r>
            <a:r>
              <a:rPr lang="it-IT" sz="1600" b="1" dirty="0"/>
              <a:t>LS5</a:t>
            </a:r>
            <a:r>
              <a:rPr lang="it-IT" sz="1600" dirty="0"/>
              <a:t>: 12; </a:t>
            </a:r>
            <a:r>
              <a:rPr lang="it-IT" sz="1600" b="1" dirty="0"/>
              <a:t>LS6</a:t>
            </a:r>
            <a:r>
              <a:rPr lang="it-IT" sz="1600" dirty="0"/>
              <a:t>: 2; </a:t>
            </a:r>
            <a:r>
              <a:rPr lang="it-IT" sz="1600" b="1" dirty="0"/>
              <a:t>LS7</a:t>
            </a:r>
            <a:r>
              <a:rPr lang="it-IT" sz="1600" dirty="0"/>
              <a:t>: 9; </a:t>
            </a:r>
            <a:r>
              <a:rPr lang="it-IT" sz="1600" b="1" dirty="0"/>
              <a:t>TD</a:t>
            </a:r>
            <a:r>
              <a:rPr lang="it-IT" sz="1600" dirty="0"/>
              <a:t>: 13 </a:t>
            </a:r>
            <a:r>
              <a:rPr lang="it-IT" sz="1600" b="1" dirty="0"/>
              <a:t>AdR</a:t>
            </a:r>
            <a:r>
              <a:rPr lang="it-IT" sz="1600" dirty="0"/>
              <a:t>:16;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sz="1600" b="1" dirty="0"/>
              <a:t>PE01_FAIR: PE1</a:t>
            </a:r>
            <a:r>
              <a:rPr lang="it-IT" sz="1600" dirty="0"/>
              <a:t>: 4; </a:t>
            </a:r>
            <a:r>
              <a:rPr lang="it-IT" sz="1600" b="1" dirty="0"/>
              <a:t>PE6</a:t>
            </a:r>
            <a:r>
              <a:rPr lang="it-IT" sz="1600" dirty="0"/>
              <a:t>: 117; </a:t>
            </a:r>
            <a:r>
              <a:rPr lang="it-IT" sz="1600" b="1" dirty="0"/>
              <a:t>TD</a:t>
            </a:r>
            <a:r>
              <a:rPr lang="it-IT" sz="1600" dirty="0"/>
              <a:t>: 21; </a:t>
            </a:r>
            <a:r>
              <a:rPr lang="it-IT" sz="1600" b="1" dirty="0" err="1"/>
              <a:t>AdR</a:t>
            </a:r>
            <a:r>
              <a:rPr lang="it-IT" sz="1600" dirty="0"/>
              <a:t>: 16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sz="1600" b="1" dirty="0"/>
              <a:t>PE08_AGE-IT: PE3</a:t>
            </a:r>
            <a:r>
              <a:rPr lang="it-IT" sz="1600" dirty="0"/>
              <a:t>: 6; </a:t>
            </a:r>
            <a:r>
              <a:rPr lang="it-IT" sz="1600" b="1" dirty="0"/>
              <a:t>PE6</a:t>
            </a:r>
            <a:r>
              <a:rPr lang="it-IT" sz="1600" dirty="0"/>
              <a:t>: 36</a:t>
            </a: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sz="1600" b="1" dirty="0"/>
              <a:t>PE13_INF-ACT </a:t>
            </a:r>
            <a:r>
              <a:rPr lang="it-IT" sz="1600" dirty="0"/>
              <a:t>: </a:t>
            </a:r>
            <a:r>
              <a:rPr lang="it-IT" sz="1600" b="1" dirty="0"/>
              <a:t>PE3: 6; PE4: </a:t>
            </a:r>
            <a:r>
              <a:rPr lang="it-IT" sz="1600" dirty="0"/>
              <a:t>1</a:t>
            </a:r>
            <a:r>
              <a:rPr lang="it-IT" sz="1600" b="1" dirty="0"/>
              <a:t>; PE6: </a:t>
            </a:r>
            <a:r>
              <a:rPr lang="it-IT" sz="1600" dirty="0"/>
              <a:t>36</a:t>
            </a:r>
            <a:r>
              <a:rPr lang="it-IT" sz="1600" b="1" dirty="0"/>
              <a:t>; PE7: </a:t>
            </a:r>
            <a:r>
              <a:rPr lang="it-IT" sz="1600" dirty="0"/>
              <a:t>21</a:t>
            </a:r>
            <a:r>
              <a:rPr lang="it-IT" sz="1600" b="1" dirty="0"/>
              <a:t>; TD: </a:t>
            </a:r>
            <a:r>
              <a:rPr lang="it-IT" sz="1600" dirty="0"/>
              <a:t>9</a:t>
            </a:r>
            <a:r>
              <a:rPr lang="it-IT" sz="1600" b="1" dirty="0"/>
              <a:t>, </a:t>
            </a:r>
            <a:r>
              <a:rPr lang="it-IT" sz="1600" b="1" dirty="0" err="1"/>
              <a:t>AdR</a:t>
            </a:r>
            <a:r>
              <a:rPr lang="it-IT" sz="1600" b="1" dirty="0"/>
              <a:t>: </a:t>
            </a:r>
            <a:r>
              <a:rPr lang="it-IT" sz="1600" dirty="0"/>
              <a:t>4</a:t>
            </a: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sz="1600" b="1" dirty="0"/>
              <a:t>CN3_MRNA : LS4: 3 …</a:t>
            </a: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sz="1600" b="1" dirty="0"/>
              <a:t>IR_SOBIGDATA: PE6</a:t>
            </a:r>
            <a:r>
              <a:rPr lang="it-IT" sz="1600" dirty="0"/>
              <a:t>: 27</a:t>
            </a: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sz="1600" b="1" dirty="0"/>
              <a:t>IR_SEELIFE</a:t>
            </a:r>
            <a:r>
              <a:rPr lang="it-IT" sz="1600" dirty="0"/>
              <a:t>: </a:t>
            </a:r>
            <a:r>
              <a:rPr lang="it-IT" sz="1600" b="1" dirty="0"/>
              <a:t>LS3</a:t>
            </a:r>
            <a:r>
              <a:rPr lang="it-IT" sz="1600" dirty="0"/>
              <a:t>: 1; </a:t>
            </a:r>
            <a:r>
              <a:rPr lang="it-IT" sz="1600" b="1" dirty="0"/>
              <a:t>LS7</a:t>
            </a:r>
            <a:r>
              <a:rPr lang="it-IT" sz="1600" dirty="0"/>
              <a:t>: 23; </a:t>
            </a:r>
            <a:r>
              <a:rPr lang="it-IT" sz="1600" b="1" dirty="0"/>
              <a:t>TD</a:t>
            </a:r>
            <a:r>
              <a:rPr lang="it-IT" sz="1600" dirty="0"/>
              <a:t>: 21</a:t>
            </a: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sz="1600" b="1" dirty="0"/>
              <a:t>IR_IPHOQS: PE2</a:t>
            </a:r>
            <a:r>
              <a:rPr lang="it-IT" sz="1600" dirty="0"/>
              <a:t>: 65; </a:t>
            </a:r>
            <a:r>
              <a:rPr lang="it-IT" sz="1600" b="1" dirty="0"/>
              <a:t>PE3</a:t>
            </a:r>
            <a:r>
              <a:rPr lang="it-IT" sz="1600" dirty="0"/>
              <a:t>: 27; </a:t>
            </a:r>
            <a:r>
              <a:rPr lang="it-IT" sz="1600" b="1" dirty="0"/>
              <a:t>PE4</a:t>
            </a:r>
            <a:r>
              <a:rPr lang="it-IT" sz="1600" dirty="0"/>
              <a:t>: 20; </a:t>
            </a:r>
            <a:r>
              <a:rPr lang="it-IT" sz="1600" b="1" dirty="0"/>
              <a:t>PE5</a:t>
            </a:r>
            <a:r>
              <a:rPr lang="it-IT" sz="1600" dirty="0"/>
              <a:t>: 2; </a:t>
            </a:r>
            <a:r>
              <a:rPr lang="it-IT" sz="1600" b="1" dirty="0"/>
              <a:t>PE7</a:t>
            </a:r>
            <a:r>
              <a:rPr lang="it-IT" sz="1600" dirty="0"/>
              <a:t>: 2; </a:t>
            </a:r>
            <a:r>
              <a:rPr lang="it-IT" sz="1600" b="1" dirty="0"/>
              <a:t>PE9</a:t>
            </a:r>
            <a:r>
              <a:rPr lang="it-IT" sz="1600" dirty="0"/>
              <a:t>: 5; </a:t>
            </a:r>
            <a:r>
              <a:rPr lang="it-IT" sz="1600" b="1" dirty="0"/>
              <a:t>PE11</a:t>
            </a:r>
            <a:r>
              <a:rPr lang="it-IT" sz="1600" dirty="0"/>
              <a:t>: 21; </a:t>
            </a:r>
            <a:r>
              <a:rPr lang="it-IT" sz="1600" b="1" dirty="0"/>
              <a:t>LS4:</a:t>
            </a:r>
            <a:r>
              <a:rPr lang="it-IT" sz="1600" dirty="0"/>
              <a:t>1, </a:t>
            </a:r>
            <a:r>
              <a:rPr lang="it-IT" sz="1600" b="1" dirty="0"/>
              <a:t>TD</a:t>
            </a:r>
            <a:r>
              <a:rPr lang="it-IT" sz="1600" dirty="0"/>
              <a:t>: 43</a:t>
            </a: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sz="1600" b="1" dirty="0"/>
              <a:t>IR_EUAPS: PE2</a:t>
            </a:r>
            <a:r>
              <a:rPr lang="it-IT" sz="1600" dirty="0"/>
              <a:t>: 4, </a:t>
            </a:r>
            <a:r>
              <a:rPr lang="it-IT" sz="1600" b="1" dirty="0"/>
              <a:t>PE3</a:t>
            </a:r>
            <a:r>
              <a:rPr lang="it-IT" sz="1600" dirty="0"/>
              <a:t>: 1; </a:t>
            </a:r>
            <a:r>
              <a:rPr lang="it-IT" sz="1600" b="1" dirty="0"/>
              <a:t>PE4</a:t>
            </a:r>
            <a:r>
              <a:rPr lang="it-IT" sz="1600" dirty="0"/>
              <a:t>: 8; </a:t>
            </a:r>
            <a:r>
              <a:rPr lang="it-IT" sz="1600" b="1" dirty="0"/>
              <a:t>TD</a:t>
            </a:r>
            <a:r>
              <a:rPr lang="it-IT" sz="1600" dirty="0"/>
              <a:t>: 4</a:t>
            </a:r>
            <a:endParaRPr sz="1600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hart 3">
                <a:extLst>
                  <a:ext uri="{FF2B5EF4-FFF2-40B4-BE49-F238E27FC236}">
                    <a16:creationId xmlns:a16="http://schemas.microsoft.com/office/drawing/2014/main" id="{F689C538-59EC-3787-4564-165C672474F6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271047921"/>
                  </p:ext>
                </p:extLst>
              </p:nvPr>
            </p:nvGraphicFramePr>
            <p:xfrm>
              <a:off x="6322242" y="1412049"/>
              <a:ext cx="5690992" cy="510788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5"/>
              </a:graphicData>
            </a:graphic>
          </p:graphicFrame>
        </mc:Choice>
        <mc:Fallback xmlns="">
          <p:pic>
            <p:nvPicPr>
              <p:cNvPr id="4" name="Chart 3">
                <a:extLst>
                  <a:ext uri="{FF2B5EF4-FFF2-40B4-BE49-F238E27FC236}">
                    <a16:creationId xmlns:a16="http://schemas.microsoft.com/office/drawing/2014/main" id="{F689C538-59EC-3787-4564-165C672474F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22242" y="1412049"/>
                <a:ext cx="5690992" cy="5107886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0A96700B-2D7E-986F-6A54-DEFD382C617B}"/>
              </a:ext>
            </a:extLst>
          </p:cNvPr>
          <p:cNvSpPr txBox="1"/>
          <p:nvPr/>
        </p:nvSpPr>
        <p:spPr>
          <a:xfrm>
            <a:off x="569393" y="211402"/>
            <a:ext cx="115056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REMEDIO - </a:t>
            </a:r>
            <a:r>
              <a:rPr lang="it-IT" sz="180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Research</a:t>
            </a:r>
            <a:r>
              <a:rPr lang="it-IT" sz="1800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r>
              <a:rPr lang="it-IT" sz="180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Excellence</a:t>
            </a:r>
            <a:r>
              <a:rPr lang="it-IT" sz="1800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in Medicine and Engineering </a:t>
            </a:r>
            <a:r>
              <a:rPr lang="it-IT" sz="180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Driving</a:t>
            </a:r>
            <a:r>
              <a:rPr lang="it-IT" sz="180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Innovation in </a:t>
            </a:r>
            <a:r>
              <a:rPr lang="it-IT" sz="1800" b="1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Oncology</a:t>
            </a:r>
            <a:r>
              <a:rPr lang="it-IT" sz="180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endParaRPr lang="en-GB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86C157-C805-ECE3-1E6D-89392375C9F5}"/>
              </a:ext>
            </a:extLst>
          </p:cNvPr>
          <p:cNvSpPr txBox="1"/>
          <p:nvPr/>
        </p:nvSpPr>
        <p:spPr>
          <a:xfrm>
            <a:off x="1823738" y="6596390"/>
            <a:ext cx="93545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2">
                    <a:lumMod val="50000"/>
                  </a:schemeClr>
                </a:solidFill>
              </a:rPr>
              <a:t>Leonida A. GIZZI, </a:t>
            </a:r>
            <a:r>
              <a:rPr lang="it-IT" sz="1100" dirty="0">
                <a:solidFill>
                  <a:schemeClr val="tx2">
                    <a:lumMod val="50000"/>
                  </a:schemeClr>
                </a:solidFill>
              </a:rPr>
              <a:t>Workshop su ”Sostenibilità PNRR@CNR”, 10 febbraio 2025  - CNR - Area della Ricerca di Pisa; Aggregazione </a:t>
            </a:r>
            <a:r>
              <a:rPr lang="it-IT" sz="1100" b="1" i="1" dirty="0">
                <a:solidFill>
                  <a:schemeClr val="tx2">
                    <a:lumMod val="50000"/>
                  </a:schemeClr>
                </a:solidFill>
              </a:rPr>
              <a:t>REMEDIO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"/>
          <p:cNvSpPr txBox="1">
            <a:spLocks noGrp="1"/>
          </p:cNvSpPr>
          <p:nvPr>
            <p:ph type="title"/>
          </p:nvPr>
        </p:nvSpPr>
        <p:spPr>
          <a:xfrm>
            <a:off x="838200" y="53209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lay"/>
              <a:buNone/>
            </a:pPr>
            <a:r>
              <a:rPr lang="it-IT" sz="2000" dirty="0">
                <a:latin typeface="Arial"/>
                <a:ea typeface="Arial"/>
                <a:cs typeface="Arial"/>
                <a:sym typeface="Arial"/>
              </a:rPr>
              <a:t>Sulla base delle collaborazioni pubblico/private già attivate nel periodo (bandi a cascata/rapporti con affiliati/partecipazioni a laboratori e IR) riportare informazioni sulla futura sostenibilità dell’aggregazione nel breve e medio termine (3/5 anni) in merito a: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0" name="Google Shape;160;p5"/>
          <p:cNvGrpSpPr/>
          <p:nvPr/>
        </p:nvGrpSpPr>
        <p:grpSpPr>
          <a:xfrm>
            <a:off x="459036" y="1632747"/>
            <a:ext cx="11273928" cy="4949910"/>
            <a:chOff x="0" y="27461"/>
            <a:chExt cx="11273928" cy="4949910"/>
          </a:xfrm>
        </p:grpSpPr>
        <p:sp>
          <p:nvSpPr>
            <p:cNvPr id="161" name="Google Shape;161;p5"/>
            <p:cNvSpPr/>
            <p:nvPr/>
          </p:nvSpPr>
          <p:spPr>
            <a:xfrm>
              <a:off x="0" y="27461"/>
              <a:ext cx="11273928" cy="515970"/>
            </a:xfrm>
            <a:prstGeom prst="roundRect">
              <a:avLst>
                <a:gd name="adj" fmla="val 16667"/>
              </a:avLst>
            </a:prstGeom>
            <a:solidFill>
              <a:srgbClr val="126082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5"/>
            <p:cNvSpPr txBox="1"/>
            <p:nvPr/>
          </p:nvSpPr>
          <p:spPr>
            <a:xfrm>
              <a:off x="25188" y="52649"/>
              <a:ext cx="11223552" cy="4655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80000" rIns="80000" bIns="800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Play"/>
                <a:buNone/>
              </a:pPr>
              <a:r>
                <a:rPr lang="it-IT" sz="21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Capacità </a:t>
              </a:r>
              <a:r>
                <a:rPr lang="it-IT" sz="2100" b="0" i="0" u="none" strike="noStrike" cap="none" dirty="0" err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sientifica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5"/>
            <p:cNvSpPr/>
            <p:nvPr/>
          </p:nvSpPr>
          <p:spPr>
            <a:xfrm>
              <a:off x="0" y="543431"/>
              <a:ext cx="11273928" cy="44339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5"/>
            <p:cNvSpPr txBox="1"/>
            <p:nvPr/>
          </p:nvSpPr>
          <p:spPr>
            <a:xfrm>
              <a:off x="0" y="543431"/>
              <a:ext cx="11273928" cy="44339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925" tIns="26650" rIns="149350" bIns="26650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lang="it-IT" sz="1600" b="0" i="0" u="none" strike="noStrike" cap="none" dirty="0">
                  <a:solidFill>
                    <a:schemeClr val="dk1"/>
                  </a:solidFill>
                  <a:highlight>
                    <a:srgbClr val="00FFFF"/>
                  </a:highlight>
                  <a:latin typeface="Arial"/>
                  <a:ea typeface="Arial"/>
                  <a:cs typeface="Arial"/>
                  <a:sym typeface="Arial"/>
                </a:rPr>
                <a:t>Collaborazioni nazionali potenzialmente sviluppabili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highlight>
                    <a:srgbClr val="FFFF00"/>
                  </a:highlight>
                  <a:latin typeface="Arial"/>
                  <a:ea typeface="Arial"/>
                  <a:cs typeface="Arial"/>
                  <a:sym typeface="Arial"/>
                </a:rPr>
                <a:t>Università di Pisa, Centro di Radioterapia Flash (CPFR)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highlight>
                    <a:srgbClr val="FFFF00"/>
                  </a:highlight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CISUP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Università di Firenze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l’Istituto Nazionale di Fisica Nucleare (INFN)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Università di Milano Bicocca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Fondazione </a:t>
              </a:r>
              <a:r>
                <a:rPr lang="it-IT" sz="16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Tecnomed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dell’Università di Milano Bicocca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Università di Sassari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Università di Palermo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Università di Napoli Federico II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Università del Salento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Università degli Studi della Campania “Luigi Vanvitelli”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Università di Catania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Università di Chieti</a:t>
              </a:r>
              <a:endParaRPr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lang="it-IT" sz="1600" b="0" i="0" u="none" strike="noStrike" cap="none" dirty="0">
                  <a:solidFill>
                    <a:schemeClr val="dk1"/>
                  </a:solidFill>
                  <a:highlight>
                    <a:srgbClr val="00FFFF"/>
                  </a:highlight>
                  <a:latin typeface="Arial"/>
                  <a:ea typeface="Arial"/>
                  <a:cs typeface="Arial"/>
                  <a:sym typeface="Arial"/>
                </a:rPr>
                <a:t>Collaborazioni internazionali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Infrastrutture ESFRI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ELI_ERIC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6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EuPRAXIA_PP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EURO-BIOIMAGING_ERIC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SOBIGDATA; LASERLAB AISBL, Laser4EU </a:t>
              </a:r>
              <a:r>
                <a:rPr lang="it-IT" sz="1600" b="1" dirty="0">
                  <a:solidFill>
                    <a:schemeClr val="dk1"/>
                  </a:solidFill>
                </a:rPr>
                <a:t>e istituzioni coinvolte nelle rispettive infrastrutture.</a:t>
              </a:r>
              <a:endParaRPr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lang="it-IT" sz="1600" b="0" i="0" u="none" strike="noStrike" cap="none" dirty="0">
                  <a:solidFill>
                    <a:schemeClr val="dk1"/>
                  </a:solidFill>
                  <a:highlight>
                    <a:srgbClr val="00FFFF"/>
                  </a:highlight>
                  <a:latin typeface="Arial"/>
                  <a:ea typeface="Arial"/>
                  <a:cs typeface="Arial"/>
                  <a:sym typeface="Arial"/>
                </a:rPr>
                <a:t>Capacità di incidere sulle ricerche e politiche di settore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Forte motivazione tematica e socio-economica;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forte collaborazione multidisciplinare; capacità di innovazione; integrazione unica di competenze specialistiche, capacità di traslazionale clinica; capacità di formazione …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lang="it-IT" sz="1600" b="0" i="0" u="none" strike="noStrike" cap="none" dirty="0">
                  <a:solidFill>
                    <a:schemeClr val="dk1"/>
                  </a:solidFill>
                  <a:highlight>
                    <a:srgbClr val="00FFFF"/>
                  </a:highlight>
                  <a:latin typeface="Arial"/>
                  <a:ea typeface="Arial"/>
                  <a:cs typeface="Arial"/>
                  <a:sym typeface="Arial"/>
                </a:rPr>
                <a:t>Contratti di licenza e capacità di realizzare brevetti/spin off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solide competenze in ambito di trasferimento tecnologico; crescenti competenze in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highlight>
                    <a:srgbClr val="FFFF00"/>
                  </a:highlight>
                  <a:latin typeface="Arial"/>
                  <a:ea typeface="Arial"/>
                  <a:cs typeface="Arial"/>
                  <a:sym typeface="Arial"/>
                </a:rPr>
                <a:t>ambito regolatorio</a:t>
              </a:r>
              <a:endParaRPr sz="1400" b="0" i="0" u="none" strike="noStrike" cap="none" dirty="0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lang="it-IT" sz="1600" b="0" i="0" u="none" strike="noStrike" cap="none" dirty="0">
                  <a:solidFill>
                    <a:schemeClr val="dk1"/>
                  </a:solidFill>
                  <a:highlight>
                    <a:srgbClr val="00FFFF"/>
                  </a:highlight>
                  <a:latin typeface="Arial"/>
                  <a:ea typeface="Arial"/>
                  <a:cs typeface="Arial"/>
                  <a:sym typeface="Arial"/>
                </a:rPr>
                <a:t>Strumenti software open source (aggiuntivi rispetto agli attuali</a:t>
              </a: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):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dimostrata capacità di realizzazione e diffusione di strumenti SW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lang="it-IT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Il contributo atteso dall’IR coinvolta sull’attività di ricerca (l’IR è uno strumento inglobato nell’iniziativa o è una struttura di appoggio?):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IPHOQS ed EUAPS facenti capo al CNR-INO (Pisa) sono da considerarsi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highlight>
                    <a:srgbClr val="FFFF00"/>
                  </a:highlight>
                  <a:latin typeface="Arial"/>
                  <a:ea typeface="Arial"/>
                  <a:cs typeface="Arial"/>
                  <a:sym typeface="Arial"/>
                </a:rPr>
                <a:t>inglobate nell’aggregazione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 IR-SEELIFE e IR_SOBIGDATA sono strutture di appoggio, con le unità di Pisa facenti capo rispettivamente a CNR-IFC e CNR-ISTI (che coordina la IR </a:t>
              </a:r>
              <a:r>
                <a:rPr lang="it-IT" sz="16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SoBigData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 sono da considerarsi 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highlight>
                    <a:srgbClr val="FFFF00"/>
                  </a:highlight>
                  <a:latin typeface="Arial"/>
                  <a:ea typeface="Arial"/>
                  <a:cs typeface="Arial"/>
                  <a:sym typeface="Arial"/>
                </a:rPr>
                <a:t>fortemente coinvolte nell’aggregazione</a:t>
              </a:r>
              <a:r>
                <a:rPr lang="it-IT" sz="16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 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69850" algn="l" rtl="0">
                <a:lnSpc>
                  <a:spcPct val="9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endParaRPr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4B96743-0B5A-8F4D-8D4D-1B0C7760274A}"/>
              </a:ext>
            </a:extLst>
          </p:cNvPr>
          <p:cNvSpPr txBox="1"/>
          <p:nvPr/>
        </p:nvSpPr>
        <p:spPr>
          <a:xfrm>
            <a:off x="569393" y="211402"/>
            <a:ext cx="115056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REMEDIO - </a:t>
            </a:r>
            <a:r>
              <a:rPr lang="it-IT" sz="180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Research</a:t>
            </a:r>
            <a:r>
              <a:rPr lang="it-IT" sz="1800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r>
              <a:rPr lang="it-IT" sz="180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Excellence</a:t>
            </a:r>
            <a:r>
              <a:rPr lang="it-IT" sz="1800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in Medicine and Engineering </a:t>
            </a:r>
            <a:r>
              <a:rPr lang="it-IT" sz="180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Driving</a:t>
            </a:r>
            <a:r>
              <a:rPr lang="it-IT" sz="180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Innovation in </a:t>
            </a:r>
            <a:r>
              <a:rPr lang="it-IT" sz="1800" b="1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Oncology</a:t>
            </a:r>
            <a:r>
              <a:rPr lang="it-IT" sz="180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endParaRPr lang="en-GB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F9FFA9-AA5D-2A12-BA57-76D4FD54C16B}"/>
              </a:ext>
            </a:extLst>
          </p:cNvPr>
          <p:cNvSpPr txBox="1"/>
          <p:nvPr/>
        </p:nvSpPr>
        <p:spPr>
          <a:xfrm>
            <a:off x="1823738" y="6596390"/>
            <a:ext cx="93545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2">
                    <a:lumMod val="50000"/>
                  </a:schemeClr>
                </a:solidFill>
              </a:rPr>
              <a:t>Leonida A. GIZZI, </a:t>
            </a:r>
            <a:r>
              <a:rPr lang="it-IT" sz="1100" dirty="0">
                <a:solidFill>
                  <a:schemeClr val="tx2">
                    <a:lumMod val="50000"/>
                  </a:schemeClr>
                </a:solidFill>
              </a:rPr>
              <a:t>Workshop su ”Sostenibilità PNRR@CNR”, 10 febbraio 2025  - CNR - Area della Ricerca di Pisa; Aggregazione </a:t>
            </a:r>
            <a:r>
              <a:rPr lang="it-IT" sz="1100" b="1" i="1" dirty="0">
                <a:solidFill>
                  <a:schemeClr val="tx2">
                    <a:lumMod val="50000"/>
                  </a:schemeClr>
                </a:solidFill>
              </a:rPr>
              <a:t>REMEDIO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6"/>
          <p:cNvSpPr txBox="1">
            <a:spLocks noGrp="1"/>
          </p:cNvSpPr>
          <p:nvPr>
            <p:ph type="title"/>
          </p:nvPr>
        </p:nvSpPr>
        <p:spPr>
          <a:xfrm>
            <a:off x="838200" y="53063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lay"/>
              <a:buNone/>
            </a:pPr>
            <a:r>
              <a:rPr lang="it-IT" sz="2000" dirty="0">
                <a:latin typeface="Arial"/>
                <a:ea typeface="Arial"/>
                <a:cs typeface="Arial"/>
                <a:sym typeface="Arial"/>
              </a:rPr>
              <a:t>Sulla base delle collaborazioni pubblico/private già attivate nel periodo (bandi a cascata/rapporti con affiliati/partecipazioni a laboratori e IR) riportare informazioni sulla futura sostenibilità dell’aggregazione nel breve e medio termine (3/5 anni) in merito a: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0" name="Google Shape;170;p6"/>
          <p:cNvGrpSpPr/>
          <p:nvPr/>
        </p:nvGrpSpPr>
        <p:grpSpPr>
          <a:xfrm>
            <a:off x="459036" y="1677978"/>
            <a:ext cx="11273928" cy="4478490"/>
            <a:chOff x="0" y="263171"/>
            <a:chExt cx="11273928" cy="4478490"/>
          </a:xfrm>
        </p:grpSpPr>
        <p:sp>
          <p:nvSpPr>
            <p:cNvPr id="171" name="Google Shape;171;p6"/>
            <p:cNvSpPr/>
            <p:nvPr/>
          </p:nvSpPr>
          <p:spPr>
            <a:xfrm>
              <a:off x="0" y="263171"/>
              <a:ext cx="11273928" cy="466830"/>
            </a:xfrm>
            <a:prstGeom prst="roundRect">
              <a:avLst>
                <a:gd name="adj" fmla="val 16667"/>
              </a:avLst>
            </a:prstGeom>
            <a:solidFill>
              <a:srgbClr val="126082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6"/>
            <p:cNvSpPr txBox="1"/>
            <p:nvPr/>
          </p:nvSpPr>
          <p:spPr>
            <a:xfrm>
              <a:off x="22789" y="285960"/>
              <a:ext cx="11228350" cy="42125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2375" tIns="72375" rIns="72375" bIns="723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Play"/>
                <a:buNone/>
              </a:pPr>
              <a:r>
                <a:rPr lang="it-IT" sz="20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Impatto economico e sociale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6"/>
            <p:cNvSpPr/>
            <p:nvPr/>
          </p:nvSpPr>
          <p:spPr>
            <a:xfrm>
              <a:off x="0" y="730001"/>
              <a:ext cx="11273928" cy="4011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6"/>
            <p:cNvSpPr txBox="1"/>
            <p:nvPr/>
          </p:nvSpPr>
          <p:spPr>
            <a:xfrm>
              <a:off x="0" y="730001"/>
              <a:ext cx="11273928" cy="4011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925" tIns="24125" rIns="135125" bIns="24125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Arial"/>
                <a:buChar char="•"/>
              </a:pPr>
              <a:r>
                <a:rPr lang="it-IT" sz="1500" b="0" i="0" u="none" strike="noStrike" cap="none" dirty="0">
                  <a:solidFill>
                    <a:schemeClr val="dk1"/>
                  </a:solidFill>
                  <a:highlight>
                    <a:srgbClr val="00FFFF"/>
                  </a:highlight>
                  <a:latin typeface="Arial"/>
                  <a:ea typeface="Arial"/>
                  <a:cs typeface="Arial"/>
                  <a:sym typeface="Arial"/>
                </a:rPr>
                <a:t>Capacità di attrarre risorse dall’esterno anche attraverso il venture capital (indicare l’investitore):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Le attività di sviluppo nell’ambito del THE_Spoke1 hanno già dimostrato una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highlight>
                    <a:srgbClr val="FFFF00"/>
                  </a:highlight>
                  <a:latin typeface="Arial"/>
                  <a:ea typeface="Arial"/>
                  <a:cs typeface="Arial"/>
                  <a:sym typeface="Arial"/>
                </a:rPr>
                <a:t>capacità attrattiva verso finanziatori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esterni interessati a sviluppi di alta tecnologia che si stanno concretizzando in startup innovative.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highlight>
                    <a:srgbClr val="FFFF00"/>
                  </a:highlight>
                  <a:latin typeface="Arial"/>
                  <a:ea typeface="Arial"/>
                  <a:cs typeface="Arial"/>
                  <a:sym typeface="Arial"/>
                </a:rPr>
                <a:t>Una di queste si è già costituita nel 2024 con investitori esterni e sta entrando ora in fase operativa. </a:t>
              </a:r>
              <a:endParaRPr sz="1400" b="0" i="0" u="none" strike="noStrike" cap="none" dirty="0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Arial"/>
                <a:buChar char="•"/>
              </a:pPr>
              <a:r>
                <a:rPr lang="it-IT" sz="1500" b="0" i="0" u="none" strike="noStrike" cap="none" dirty="0">
                  <a:solidFill>
                    <a:schemeClr val="dk1"/>
                  </a:solidFill>
                  <a:highlight>
                    <a:srgbClr val="00FFFF"/>
                  </a:highlight>
                  <a:latin typeface="Arial"/>
                  <a:ea typeface="Arial"/>
                  <a:cs typeface="Arial"/>
                  <a:sym typeface="Arial"/>
                </a:rPr>
                <a:t>Coinvolgimento di imprese e/o Organismi di ricerca potenzialmente fruitori delle attività/servizi di ricerca  (indicare tipologia, settore )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L’elenco delle imprese coinvolte include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PMI, GI, Fondazioni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sia Italiane che Europee. Tra queste citiamo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Vacuum Fab SRL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VCS SRL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5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Amplitude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(FR)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AUKELOS SRL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Thales Las (FR)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SOURCELAB(FR),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RADIENCE(FR),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SIT Sordina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Fondazione Pisana per la Scienza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Fondazione RIMED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La Maddalena SPA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CRS4 SRL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5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Imaginalis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SRL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QPREL SRL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it-IT" sz="15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Curium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it-IT" sz="15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Italy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Milano, </a:t>
              </a:r>
              <a:r>
                <a:rPr lang="it-IT" sz="15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Curium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international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/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CIS </a:t>
              </a:r>
              <a:r>
                <a:rPr lang="it-IT" sz="15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bio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international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New Drug Application group (CMC) (FR), </a:t>
              </a:r>
              <a:r>
                <a:rPr lang="it-IT" sz="15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Synektik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Pharma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(Poland). 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highlight>
                    <a:srgbClr val="FFFF00"/>
                  </a:highlight>
                  <a:latin typeface="Arial"/>
                  <a:ea typeface="Arial"/>
                  <a:cs typeface="Arial"/>
                  <a:sym typeface="Arial"/>
                </a:rPr>
                <a:t>Alcune di queste hanno già investito o manifestato intenzione di investire risorse proprie 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per lo sviluppo di tecnologie innovative emergenti nell’ambito delle collaborazioni. Di particolare rilievo verso la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highlight>
                    <a:srgbClr val="FFFF00"/>
                  </a:highlight>
                  <a:latin typeface="Arial"/>
                  <a:ea typeface="Arial"/>
                  <a:cs typeface="Arial"/>
                  <a:sym typeface="Arial"/>
                </a:rPr>
                <a:t>traslazione clinica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highlight>
                    <a:srgbClr val="FFFF00"/>
                  </a:highlight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sono inoltre le partecipazioni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dell’IRCCS San Raffaele di Milano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dell’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Azienda Ospedaliero-Universitaria di Pisa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e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dell’Azienda Ospedaliero universitaria Careggi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 Ulteriori collaborazioni sono in corso con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l’Azienda Sanitaria “Papa Giovanni XXIII” di Bergamo</a:t>
              </a:r>
              <a:r>
                <a:rPr lang="it-IT" sz="15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 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Arial"/>
                <a:buChar char="•"/>
              </a:pPr>
              <a:r>
                <a:rPr lang="it-IT" sz="1500" b="0" i="0" u="none" strike="noStrike" cap="none" dirty="0">
                  <a:solidFill>
                    <a:schemeClr val="dk1"/>
                  </a:solidFill>
                  <a:highlight>
                    <a:srgbClr val="00FFFF"/>
                  </a:highlight>
                  <a:latin typeface="Arial"/>
                  <a:ea typeface="Arial"/>
                  <a:cs typeface="Arial"/>
                  <a:sym typeface="Arial"/>
                </a:rPr>
                <a:t>Coinvolgimento di attori pubblici/policy maker (indicare stakeholder da coinvolgere):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gli obiettivi di innovazione e traslazione clinica di REMEDIO coinvolgono attori pubblici interessati ai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highlight>
                    <a:srgbClr val="FFFF00"/>
                  </a:highlight>
                  <a:latin typeface="Arial"/>
                  <a:ea typeface="Arial"/>
                  <a:cs typeface="Arial"/>
                  <a:sym typeface="Arial"/>
                </a:rPr>
                <a:t>risultati clinici e industriali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 Tra questi la Regione Toscana, che ha sostenuto l'EI_THE che costituisce un nucleo portante di REMEDIO, si ritiene possa essere un interlocutore primario.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Arial"/>
                <a:buChar char="•"/>
              </a:pPr>
              <a:r>
                <a:rPr lang="it-IT" sz="1500" b="0" i="0" u="none" strike="noStrike" cap="none" dirty="0">
                  <a:solidFill>
                    <a:schemeClr val="dk1"/>
                  </a:solidFill>
                  <a:highlight>
                    <a:srgbClr val="00FFFF"/>
                  </a:highlight>
                  <a:latin typeface="Arial"/>
                  <a:ea typeface="Arial"/>
                  <a:cs typeface="Arial"/>
                  <a:sym typeface="Arial"/>
                </a:rPr>
                <a:t>Fabbisogno di personale Ricercatori/Gestionali nel breve e medio periodo (3/5 anni) e in una previsione a lungo termine (10 anni): </a:t>
              </a:r>
              <a:r>
                <a:rPr lang="it-IT" sz="1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3-5 anni: 9 ricercatori e tecnologi e 4 gestionali. 10 anni: oltre 15 ricercatori e tecnologi e 9 gestionali;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0D560BD-79F9-B305-6477-8FDBE102BE02}"/>
              </a:ext>
            </a:extLst>
          </p:cNvPr>
          <p:cNvSpPr txBox="1"/>
          <p:nvPr/>
        </p:nvSpPr>
        <p:spPr>
          <a:xfrm>
            <a:off x="569393" y="211402"/>
            <a:ext cx="115056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REMEDIO - </a:t>
            </a:r>
            <a:r>
              <a:rPr lang="it-IT" sz="180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Research</a:t>
            </a:r>
            <a:r>
              <a:rPr lang="it-IT" sz="1800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r>
              <a:rPr lang="it-IT" sz="180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Excellence</a:t>
            </a:r>
            <a:r>
              <a:rPr lang="it-IT" sz="1800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in Medicine and Engineering </a:t>
            </a:r>
            <a:r>
              <a:rPr lang="it-IT" sz="180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Driving</a:t>
            </a:r>
            <a:r>
              <a:rPr lang="it-IT" sz="180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Innovation in </a:t>
            </a:r>
            <a:r>
              <a:rPr lang="it-IT" sz="1800" b="1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Oncology</a:t>
            </a:r>
            <a:r>
              <a:rPr lang="it-IT" sz="180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endParaRPr lang="en-GB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5D7EB3-D1E1-EA2F-5C11-762EB98F3796}"/>
              </a:ext>
            </a:extLst>
          </p:cNvPr>
          <p:cNvSpPr txBox="1"/>
          <p:nvPr/>
        </p:nvSpPr>
        <p:spPr>
          <a:xfrm>
            <a:off x="1823738" y="6596390"/>
            <a:ext cx="93545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2">
                    <a:lumMod val="50000"/>
                  </a:schemeClr>
                </a:solidFill>
              </a:rPr>
              <a:t>Leonida A. GIZZI, </a:t>
            </a:r>
            <a:r>
              <a:rPr lang="it-IT" sz="1100" dirty="0">
                <a:solidFill>
                  <a:schemeClr val="tx2">
                    <a:lumMod val="50000"/>
                  </a:schemeClr>
                </a:solidFill>
              </a:rPr>
              <a:t>Workshop su ”Sostenibilità PNRR@CNR”, 10 febbraio 2025  - CNR - Area della Ricerca di Pisa; Aggregazione </a:t>
            </a:r>
            <a:r>
              <a:rPr lang="it-IT" sz="1100" b="1" i="1" dirty="0">
                <a:solidFill>
                  <a:schemeClr val="tx2">
                    <a:lumMod val="50000"/>
                  </a:schemeClr>
                </a:solidFill>
              </a:rPr>
              <a:t>REMEDIO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>
          <a:extLst>
            <a:ext uri="{FF2B5EF4-FFF2-40B4-BE49-F238E27FC236}">
              <a16:creationId xmlns:a16="http://schemas.microsoft.com/office/drawing/2014/main" id="{D98E2335-0FEB-BB40-2C45-EA15CDE5E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407AA9-CD5A-5592-C880-EADCCC57D1C0}"/>
              </a:ext>
            </a:extLst>
          </p:cNvPr>
          <p:cNvSpPr txBox="1"/>
          <p:nvPr/>
        </p:nvSpPr>
        <p:spPr>
          <a:xfrm>
            <a:off x="569393" y="211402"/>
            <a:ext cx="115056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REMEDIO - </a:t>
            </a:r>
            <a:r>
              <a:rPr lang="it-IT" sz="180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Research</a:t>
            </a:r>
            <a:r>
              <a:rPr lang="it-IT" sz="1800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r>
              <a:rPr lang="it-IT" sz="180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Excellence</a:t>
            </a:r>
            <a:r>
              <a:rPr lang="it-IT" sz="1800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in Medicine and Engineering </a:t>
            </a:r>
            <a:r>
              <a:rPr lang="it-IT" sz="1800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Driving</a:t>
            </a:r>
            <a:r>
              <a:rPr lang="it-IT" sz="180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Innovation in </a:t>
            </a:r>
            <a:r>
              <a:rPr lang="it-IT" sz="1800" b="1" cap="small" spc="44" dirty="0" err="1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Oncology</a:t>
            </a:r>
            <a:r>
              <a:rPr lang="it-IT" sz="1800" b="1" cap="small" spc="44" dirty="0">
                <a:solidFill>
                  <a:schemeClr val="tx1"/>
                </a:solidFill>
                <a:latin typeface="Helvetica" pitchFamily="2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endParaRPr lang="en-GB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483E3E-747D-47E0-A467-6FF787A7B05D}"/>
              </a:ext>
            </a:extLst>
          </p:cNvPr>
          <p:cNvSpPr txBox="1"/>
          <p:nvPr/>
        </p:nvSpPr>
        <p:spPr>
          <a:xfrm>
            <a:off x="1823738" y="6596390"/>
            <a:ext cx="93545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2">
                    <a:lumMod val="50000"/>
                  </a:schemeClr>
                </a:solidFill>
              </a:rPr>
              <a:t>Leonida A. GIZZI, </a:t>
            </a:r>
            <a:r>
              <a:rPr lang="it-IT" sz="1100" dirty="0">
                <a:solidFill>
                  <a:schemeClr val="tx2">
                    <a:lumMod val="50000"/>
                  </a:schemeClr>
                </a:solidFill>
              </a:rPr>
              <a:t>Workshop su ”Sostenibilità PNRR@CNR”, 10 febbraio 2025  - CNR - Area della Ricerca di Pisa; Aggregazione </a:t>
            </a:r>
            <a:r>
              <a:rPr lang="it-IT" sz="1100" b="1" i="1" dirty="0">
                <a:solidFill>
                  <a:schemeClr val="tx2">
                    <a:lumMod val="50000"/>
                  </a:schemeClr>
                </a:solidFill>
              </a:rPr>
              <a:t>REMEDIO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758730C-56CB-518F-AD1E-0E4D95EEE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188" y="789140"/>
            <a:ext cx="10515600" cy="901548"/>
          </a:xfrm>
        </p:spPr>
        <p:txBody>
          <a:bodyPr/>
          <a:lstStyle/>
          <a:p>
            <a:r>
              <a:rPr lang="en-GB" dirty="0" err="1">
                <a:latin typeface="+mj-lt"/>
              </a:rPr>
              <a:t>Ringraziamenti</a:t>
            </a:r>
            <a:endParaRPr lang="en-GB" dirty="0"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19AE9A5-F3FA-B9E3-0838-A86B3EB49ADC}"/>
              </a:ext>
            </a:extLst>
          </p:cNvPr>
          <p:cNvSpPr txBox="1"/>
          <p:nvPr/>
        </p:nvSpPr>
        <p:spPr>
          <a:xfrm>
            <a:off x="933188" y="1690688"/>
            <a:ext cx="564297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Andrea PASSARELLA &lt;andrea.passarella@iit.cnr.it&gt;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Angelo DI GARBO &lt;angelo.digarbo@pi.ibf.cnr.it&gt;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Anna Chiara DE LUCA &lt;</a:t>
            </a:r>
            <a:r>
              <a:rPr lang="en-IT" sz="1600" u="sng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annachiara.deluca@cnr.it</a:t>
            </a:r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Claudia KUSMIC &lt;kusmic@ifc.cnr.it&gt;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Danilo PORRO &lt;danilo.porro@unimib.it&gt;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Donata FORNACIARI &lt;donata.fornaciari@ino.cnr.it&gt;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Elena LEVANTINI &lt;elena.levantini@itb.cnr.it&gt;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Eleonora VANNINI &lt;eleonora.vannini@in.cnr.it&gt;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Elisabetta BIANCHINI &lt;elisabetta.bianchini@cnr.it&gt;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Emilia BRAMANTI &lt;emilia.bramanti@pi.iccom.cnr.it&gt;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Enrica STRETTOI &lt;enrica.strettoi@in.cnr.it&gt;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Fabio Anastasio RECCHIA &lt;fabioanastasio.recchia@cnr.it&gt;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Fabio MARTINELLI &lt;fabio.martinelli@icar.cnr.it&gt;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Fabrizio FALCHI &lt;fabrizio.falchi@isti.cnr.it&gt;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Franca DELMASTRO &lt;franca.delmastro@iit.cnr.it&gt;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Francesco BALDINI &lt;f.baldini@ifac.cnr.it&gt;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Giorgio IERVASI &lt;giorgio.iervasi@cnr.it&gt;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Giuseppe AMATO &lt;giuseppe.amato@isti.cnr.it&gt;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06F729D-EAD3-8E9E-976A-538A6D409B63}"/>
              </a:ext>
            </a:extLst>
          </p:cNvPr>
          <p:cNvSpPr txBox="1"/>
          <p:nvPr/>
        </p:nvSpPr>
        <p:spPr>
          <a:xfrm>
            <a:off x="6706122" y="1690688"/>
            <a:ext cx="492899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Gorgio PARIANI &lt;giorgio.pariani@cnr.it&gt;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Laura POLISENO &lt;laura.poliseno@cnr.it&gt;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Luca LABATE &lt;luca.labate@ino.cnr.it&gt;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Luca MENICHETTI &lt;luca.menichetti@cnr.it&gt;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Marco CONTI &lt;marco.conti@iit.cnr.it&gt;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Margherita MAFFEI &lt;m.maffei@ifc.cnr.it&gt;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Mario CHIARIELLO &lt;mario.chiariello@cnr.it&gt;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Mario COSTA &lt;mario.costa@in.cnr.it&gt;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Michela FAGIOLINI &lt;michela.fagiolini@cnr.it&gt;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Michela POLI &lt;michelap@ifc.cnr.it&gt;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Paolo BARSOCCHI &lt;paolo.barsocchi@isti.cnr.it&gt;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Paolo DE NATALE &lt;paolo.denatale@ino.it&gt;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Roberto SCOPIGNO &lt;roberto.scopigno@cnr.it&gt;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Roberto SCOPIGNO &lt;roberto.scopigno@isti.cnr.it&gt;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Sara BELLOLI &lt;sara.belloli@cnr.it&gt;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Silvestro CONTICELLO silvestro.conticello@cnr.it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Simone CAPACCIOLI &lt;simone.capaccioli@unipi.it&gt;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Valentina TOZZINI &lt;valentina.tozzini@nano.cnr.it&gt;</a:t>
            </a:r>
            <a:endParaRPr lang="en-IT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829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2493</Words>
  <Application>Microsoft Macintosh PowerPoint</Application>
  <PresentationFormat>Widescreen</PresentationFormat>
  <Paragraphs>139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Source Sans Pro</vt:lpstr>
      <vt:lpstr>Aptos</vt:lpstr>
      <vt:lpstr>Arial</vt:lpstr>
      <vt:lpstr>Helvetica</vt:lpstr>
      <vt:lpstr>Play</vt:lpstr>
      <vt:lpstr>Tema di Office</vt:lpstr>
      <vt:lpstr>REMEDIO - Research Excellence in Medicine and Engineering Driving Innovation in Oncology </vt:lpstr>
      <vt:lpstr>REMEDIO - Research Excellence in Medicine and Engineering Driving Innovation in Oncology </vt:lpstr>
      <vt:lpstr>REMEDIO - Research Excellence in Medicine and Engineering Driving Innovation in Oncology </vt:lpstr>
      <vt:lpstr>Ambiti tematici e produzione scientifica</vt:lpstr>
      <vt:lpstr>Sulla base delle collaborazioni pubblico/private già attivate nel periodo (bandi a cascata/rapporti con affiliati/partecipazioni a laboratori e IR) riportare informazioni sulla futura sostenibilità dell’aggregazione nel breve e medio termine (3/5 anni) in merito a: </vt:lpstr>
      <vt:lpstr>Sulla base delle collaborazioni pubblico/private già attivate nel periodo (bandi a cascata/rapporti con affiliati/partecipazioni a laboratori e IR) riportare informazioni sulla futura sostenibilità dell’aggregazione nel breve e medio termine (3/5 anni) in merito a: </vt:lpstr>
      <vt:lpstr>Ringraziamenti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LAURA RAGAZZI</dc:creator>
  <cp:lastModifiedBy>Leo Gizzi</cp:lastModifiedBy>
  <cp:revision>22</cp:revision>
  <dcterms:created xsi:type="dcterms:W3CDTF">2024-12-30T12:13:18Z</dcterms:created>
  <dcterms:modified xsi:type="dcterms:W3CDTF">2025-02-10T08:44:27Z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0x0101002BB7F39E7BF08F4EAADA0C88AEEAE940</vt:lpwstr>
  </property>
</Properties>
</file>