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57" r:id="rId7"/>
    <p:sldId id="267" r:id="rId8"/>
    <p:sldId id="264" r:id="rId9"/>
    <p:sldId id="260" r:id="rId10"/>
    <p:sldId id="274" r:id="rId11"/>
    <p:sldId id="270" r:id="rId12"/>
    <p:sldId id="271" r:id="rId13"/>
    <p:sldId id="265" r:id="rId14"/>
    <p:sldId id="266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5DE4C4-E7D0-1C48-AD7F-5D0C99774378}" v="9" dt="2025-01-08T18:57:36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–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–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3" autoAdjust="0"/>
    <p:restoredTop sz="94658"/>
  </p:normalViewPr>
  <p:slideViewPr>
    <p:cSldViewPr snapToGrid="0">
      <p:cViewPr varScale="1">
        <p:scale>
          <a:sx n="116" d="100"/>
          <a:sy n="116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COLPANI" userId="963f8fa7-e0aa-45fa-b29f-0ac042e8df5b" providerId="ADAL" clId="{A35DE4C4-E7D0-1C48-AD7F-5D0C99774378}"/>
    <pc:docChg chg="modSld">
      <pc:chgData name="GIUSEPPE COLPANI" userId="963f8fa7-e0aa-45fa-b29f-0ac042e8df5b" providerId="ADAL" clId="{A35DE4C4-E7D0-1C48-AD7F-5D0C99774378}" dt="2025-01-09T07:17:38.713" v="13" actId="20577"/>
      <pc:docMkLst>
        <pc:docMk/>
      </pc:docMkLst>
      <pc:sldChg chg="modSp mod">
        <pc:chgData name="GIUSEPPE COLPANI" userId="963f8fa7-e0aa-45fa-b29f-0ac042e8df5b" providerId="ADAL" clId="{A35DE4C4-E7D0-1C48-AD7F-5D0C99774378}" dt="2025-01-09T07:17:38.713" v="13" actId="20577"/>
        <pc:sldMkLst>
          <pc:docMk/>
          <pc:sldMk cId="1983606197" sldId="258"/>
        </pc:sldMkLst>
        <pc:spChg chg="mod">
          <ac:chgData name="GIUSEPPE COLPANI" userId="963f8fa7-e0aa-45fa-b29f-0ac042e8df5b" providerId="ADAL" clId="{A35DE4C4-E7D0-1C48-AD7F-5D0C99774378}" dt="2025-01-09T07:17:38.713" v="13" actId="20577"/>
          <ac:spMkLst>
            <pc:docMk/>
            <pc:sldMk cId="1983606197" sldId="258"/>
            <ac:spMk id="3" creationId="{27F3576A-7071-0BDE-A0D2-2CE7412D72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981A7-0EC3-CDA6-D7BF-9400799BB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FAF45B-4237-E3BF-D162-882FC3D20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C2B7BB-FBBA-8ABB-9973-BFA40436D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B71CAF-4141-9F8E-C1B6-D3B0ECF5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076649-7A3C-DE7D-A97A-D8AB027F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20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FC1F9D-DFAF-A590-C10C-862C3C99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7B9A45C-1FBD-5EF8-0B01-F6874F262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97F2F7-A940-6984-5FB7-949992F0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FFC4AC-8B27-6CE5-E101-EDE51713F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7A00479-C489-DA86-FC16-96582031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43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47E374-B7D4-BB0F-1531-68A38B1DF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747F66-93B1-8CE2-9044-228914AB6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CA747C-FA5A-959E-CC88-0FE40CD9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B33EB-2854-1D3D-F431-E91AC862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FF57B8-BCA8-081D-6FF8-BD94509E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87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D8E04E-E54E-1DEE-4299-355488D1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79491B-0AE9-E825-7400-C78251500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48350C-04B6-1ADA-31F0-61BEF2B7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82D9C-574B-FA2A-228B-1EE4CD22A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7EA49-3030-8573-EEE4-0B1267BF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026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33A9C6-2CC2-C7C0-55EC-584ABCD5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4DDA9C-9AAC-A825-EEAC-82AEB0961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C876C8-EC31-6803-2459-5C6AFBAB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7BE7DE-F2B1-B467-597D-B11A2DA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50568A-D7E2-E796-4474-5AED92B9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04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E87C44-AA52-50FB-CAA5-4803FE901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2A086-B7E7-2E6B-4F08-884ECFB33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EAD39F-C931-7865-E95E-FEFB6849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CF320A-0567-B042-A24F-654C6566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66CE6-C481-467E-AE7E-5B34833FC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D4B8B7-AF7C-0161-CAB3-8BFAF160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F49DF-740E-9DA7-FCEB-E0BF37D7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5B502D-1EBA-B2FA-DE56-E34210FD5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CF3ED7-B354-7802-0088-A13B6CD2C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BD2848-D581-BF39-1166-78DEB3958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90895E-1249-AD34-274E-6D54FE9CD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71F731-352A-E25F-D067-0D3830A5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5C4C2AF-A04D-B092-3D2B-CF74BF062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808D07E-A9BB-C25A-F626-E6E2FF5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3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92BAF0-A434-4CAA-1C8C-2B6B990B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B6EF19E-E101-9CBB-66F8-80D3656AB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90346C-340E-72F7-2AE4-A5C90AE9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D15EC9D-AB7B-5BB4-E867-4354629B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44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F4CFAF-1AB0-3386-CF7D-F411F996C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DEF715-6081-B61C-0E74-AE49BC109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FA1BE2-F64F-DC58-6CB5-9A74CC59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29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854BE7-5DE3-9921-57C6-7D0EE2F7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EB84BD-9A54-7B5F-F8EE-E21C27C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0F13F9-00C7-6957-A58A-EF2600E1F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C31324-AB86-82B1-56A5-96B08D15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A063D8-46F8-DAA6-EBF1-6E9C7F6E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174032-CA17-0BEC-4182-EF5AF29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20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DA6AD-88AA-A231-FD7A-770325E1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D3931D8-FE69-8141-105E-E4F133AEA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496C47-181B-0B3A-DBBB-6C30D1C04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484FAE-66F3-50A3-AFC5-C58230A5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0C0E07B-8681-3023-CDFC-607BC232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8E912F-0FCC-85B1-B8D5-E984362D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92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8ACE82D-3DBF-C63B-2E1E-29110CE3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37B2E3-709D-6548-FBC5-4E6D774A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320CB-EF21-40B6-1A01-4C93A124D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DFF67D-2881-46C7-A871-754457E58B76}" type="datetimeFigureOut">
              <a:rPr lang="it-IT" smtClean="0"/>
              <a:t>09/02/25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0E1396-32B9-EEE8-AD0E-19FA45E02F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E8111A-CDCB-3E03-71F0-92ADAACAD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770BED-07F9-418C-BAF4-C0710BE2157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44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nanolab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F71DA7-AE5E-B9E0-B0A5-89C4E21DB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2033"/>
            <a:ext cx="9144000" cy="1736246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Aggregazione </a:t>
            </a:r>
            <a:br>
              <a:rPr lang="it-IT" sz="4000" dirty="0"/>
            </a:br>
            <a:r>
              <a:rPr lang="it-IT" sz="4000" b="1" dirty="0"/>
              <a:t>CRIOSS: CNR </a:t>
            </a:r>
            <a:r>
              <a:rPr lang="it-IT" sz="4000" b="1" dirty="0" err="1"/>
              <a:t>Research</a:t>
            </a:r>
            <a:r>
              <a:rPr lang="it-IT" sz="4000" b="1" dirty="0"/>
              <a:t> </a:t>
            </a:r>
            <a:r>
              <a:rPr lang="it-IT" sz="4000" b="1" dirty="0" err="1"/>
              <a:t>Infrastructure</a:t>
            </a:r>
            <a:r>
              <a:rPr lang="it-IT" sz="4000" b="1" dirty="0"/>
              <a:t> </a:t>
            </a:r>
            <a:br>
              <a:rPr lang="it-IT" sz="4000" b="1" dirty="0"/>
            </a:br>
            <a:r>
              <a:rPr lang="it-IT" sz="4000" b="1" dirty="0"/>
              <a:t>One Stop Shop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8B780F4-3340-F68A-C0A3-8F33A0835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06288"/>
            <a:ext cx="12192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 derivata dalle seguenti progettualità/iniziative CNR PNRR (M4C2 e PNC):</a:t>
            </a:r>
          </a:p>
          <a:p>
            <a:endParaRPr lang="it-IT" dirty="0"/>
          </a:p>
          <a:p>
            <a:r>
              <a:rPr lang="it-IT" b="1" dirty="0"/>
              <a:t>iENTRANCE@ENL – IR000027</a:t>
            </a:r>
          </a:p>
          <a:p>
            <a:r>
              <a:rPr lang="it-IT" sz="2000" b="1" dirty="0" err="1"/>
              <a:t>I</a:t>
            </a:r>
            <a:r>
              <a:rPr lang="it-IT" sz="2000" dirty="0" err="1"/>
              <a:t>nfrastructure</a:t>
            </a:r>
            <a:r>
              <a:rPr lang="it-IT" sz="2000" dirty="0"/>
              <a:t> for </a:t>
            </a:r>
            <a:r>
              <a:rPr lang="it-IT" sz="2000" b="1" dirty="0" err="1"/>
              <a:t>EN</a:t>
            </a:r>
            <a:r>
              <a:rPr lang="it-IT" sz="2000" dirty="0" err="1"/>
              <a:t>ergy</a:t>
            </a:r>
            <a:r>
              <a:rPr lang="it-IT" sz="2000" dirty="0"/>
              <a:t> </a:t>
            </a:r>
            <a:r>
              <a:rPr lang="it-IT" sz="2000" b="1" dirty="0" err="1"/>
              <a:t>TRA</a:t>
            </a:r>
            <a:r>
              <a:rPr lang="it-IT" sz="2000" dirty="0" err="1"/>
              <a:t>nsition</a:t>
            </a:r>
            <a:r>
              <a:rPr lang="it-IT" sz="2000" dirty="0"/>
              <a:t> and </a:t>
            </a:r>
            <a:br>
              <a:rPr lang="it-IT" sz="2000" dirty="0"/>
            </a:br>
            <a:r>
              <a:rPr lang="it-IT" sz="2000" b="1" dirty="0" err="1"/>
              <a:t>C</a:t>
            </a:r>
            <a:r>
              <a:rPr lang="it-IT" sz="2000" dirty="0" err="1"/>
              <a:t>ircular</a:t>
            </a:r>
            <a:r>
              <a:rPr lang="it-IT" sz="2000" dirty="0"/>
              <a:t> </a:t>
            </a:r>
            <a:r>
              <a:rPr lang="it-IT" sz="2000" b="1" dirty="0"/>
              <a:t>E</a:t>
            </a:r>
            <a:r>
              <a:rPr lang="it-IT" sz="2000" dirty="0"/>
              <a:t>conomy @ </a:t>
            </a:r>
            <a:r>
              <a:rPr lang="it-IT" sz="2000" b="1" dirty="0"/>
              <a:t>E</a:t>
            </a:r>
            <a:r>
              <a:rPr lang="it-IT" sz="2000" dirty="0"/>
              <a:t>uro</a:t>
            </a:r>
            <a:r>
              <a:rPr lang="it-IT" sz="2000" b="1" dirty="0"/>
              <a:t>N</a:t>
            </a:r>
            <a:r>
              <a:rPr lang="it-IT" sz="2000" dirty="0"/>
              <a:t>ano</a:t>
            </a:r>
            <a:r>
              <a:rPr lang="it-IT" sz="2000" b="1" dirty="0"/>
              <a:t>L</a:t>
            </a:r>
            <a:r>
              <a:rPr lang="it-IT" sz="2000" dirty="0"/>
              <a:t>ab</a:t>
            </a:r>
          </a:p>
          <a:p>
            <a:r>
              <a:rPr lang="it-IT" b="1" dirty="0"/>
              <a:t>i-MATT - ITEC0000016</a:t>
            </a:r>
          </a:p>
          <a:p>
            <a:r>
              <a:rPr lang="it-IT" sz="2000" b="1" dirty="0" err="1"/>
              <a:t>I</a:t>
            </a:r>
            <a:r>
              <a:rPr lang="it-IT" sz="2000" dirty="0" err="1"/>
              <a:t>talian</a:t>
            </a:r>
            <a:r>
              <a:rPr lang="it-IT" sz="2000" dirty="0"/>
              <a:t> </a:t>
            </a:r>
            <a:r>
              <a:rPr lang="it-IT" sz="2000" b="1" dirty="0" err="1"/>
              <a:t>MAT</a:t>
            </a:r>
            <a:r>
              <a:rPr lang="it-IT" sz="2000" dirty="0" err="1"/>
              <a:t>erials</a:t>
            </a:r>
            <a:r>
              <a:rPr lang="it-IT" sz="2000" dirty="0"/>
              <a:t> </a:t>
            </a:r>
            <a:r>
              <a:rPr lang="it-IT" sz="2000" b="1" dirty="0"/>
              <a:t>T</a:t>
            </a:r>
            <a:r>
              <a:rPr lang="it-IT" sz="2000" dirty="0"/>
              <a:t>echnologies </a:t>
            </a:r>
            <a:r>
              <a:rPr lang="it-IT" sz="2000" dirty="0" err="1"/>
              <a:t>Infrastructure</a:t>
            </a:r>
            <a:endParaRPr lang="it-IT" sz="2000" dirty="0"/>
          </a:p>
          <a:p>
            <a:r>
              <a:rPr lang="it-IT" b="1" dirty="0"/>
              <a:t>DESIGN-IT (PNC)</a:t>
            </a:r>
          </a:p>
          <a:p>
            <a:r>
              <a:rPr lang="it-IT" sz="2000" b="1" dirty="0" err="1"/>
              <a:t>DE</a:t>
            </a:r>
            <a:r>
              <a:rPr lang="it-IT" sz="2000" dirty="0" err="1"/>
              <a:t>cision</a:t>
            </a:r>
            <a:r>
              <a:rPr lang="it-IT" sz="2000" dirty="0"/>
              <a:t> </a:t>
            </a:r>
            <a:r>
              <a:rPr lang="it-IT" sz="2000" b="1" dirty="0"/>
              <a:t>S</a:t>
            </a:r>
            <a:r>
              <a:rPr lang="it-IT" sz="2000" dirty="0"/>
              <a:t>cience </a:t>
            </a:r>
            <a:r>
              <a:rPr lang="it-IT" sz="2000" dirty="0" err="1"/>
              <a:t>des</a:t>
            </a:r>
            <a:r>
              <a:rPr lang="it-IT" sz="2000" b="1" dirty="0" err="1"/>
              <a:t>IGN</a:t>
            </a:r>
            <a:r>
              <a:rPr lang="it-IT" sz="2000" dirty="0"/>
              <a:t> </a:t>
            </a:r>
            <a:r>
              <a:rPr lang="it-IT" sz="2000" dirty="0" err="1"/>
              <a:t>platform</a:t>
            </a:r>
            <a:r>
              <a:rPr lang="it-IT" sz="2000" dirty="0"/>
              <a:t> for </a:t>
            </a:r>
            <a:r>
              <a:rPr lang="it-IT" sz="2000" dirty="0" err="1"/>
              <a:t>dig</a:t>
            </a:r>
            <a:r>
              <a:rPr lang="it-IT" sz="2000" b="1" dirty="0" err="1"/>
              <a:t>I</a:t>
            </a:r>
            <a:r>
              <a:rPr lang="it-IT" sz="2000" dirty="0" err="1"/>
              <a:t>tal</a:t>
            </a:r>
            <a:r>
              <a:rPr lang="it-IT" sz="2000" dirty="0"/>
              <a:t> </a:t>
            </a:r>
            <a:r>
              <a:rPr lang="it-IT" sz="2000" b="1" dirty="0"/>
              <a:t>T</a:t>
            </a:r>
            <a:r>
              <a:rPr lang="it-IT" sz="2000" dirty="0"/>
              <a:t>wins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5786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FA8F89-E173-4CA3-0ED6-9E331A6C6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AF30E29-ABFE-8EFB-578C-A68121B43D65}"/>
              </a:ext>
            </a:extLst>
          </p:cNvPr>
          <p:cNvGrpSpPr/>
          <p:nvPr/>
        </p:nvGrpSpPr>
        <p:grpSpPr>
          <a:xfrm>
            <a:off x="1322024" y="353234"/>
            <a:ext cx="10031776" cy="466830"/>
            <a:chOff x="0" y="96309"/>
            <a:chExt cx="10515600" cy="46683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9652F953-3F86-02A8-43C3-0759B68B8F49}"/>
                </a:ext>
              </a:extLst>
            </p:cNvPr>
            <p:cNvSpPr/>
            <p:nvPr/>
          </p:nvSpPr>
          <p:spPr>
            <a:xfrm>
              <a:off x="0" y="96309"/>
              <a:ext cx="10515600" cy="4668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C82BBF18-DBCB-4B7C-8C2B-9AFFA29EA446}"/>
                </a:ext>
              </a:extLst>
            </p:cNvPr>
            <p:cNvSpPr txBox="1"/>
            <p:nvPr/>
          </p:nvSpPr>
          <p:spPr>
            <a:xfrm>
              <a:off x="22789" y="119098"/>
              <a:ext cx="10470022" cy="421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900" dirty="0">
                  <a:latin typeface="Aptos Display" panose="02110004020202020204"/>
                </a:rPr>
                <a:t>  Come si inserisce CRIOSS nel quadro presente e futuro</a:t>
              </a:r>
              <a:endParaRPr lang="it-IT" sz="1900" kern="1200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F1D718E5-A7E5-4096-06E5-241DFC684BBE}"/>
              </a:ext>
            </a:extLst>
          </p:cNvPr>
          <p:cNvSpPr/>
          <p:nvPr/>
        </p:nvSpPr>
        <p:spPr>
          <a:xfrm>
            <a:off x="363557" y="2266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D65E47-2C90-486D-3357-26951BD88F6E}"/>
              </a:ext>
            </a:extLst>
          </p:cNvPr>
          <p:cNvSpPr txBox="1"/>
          <p:nvPr/>
        </p:nvSpPr>
        <p:spPr>
          <a:xfrm>
            <a:off x="478466" y="1034892"/>
            <a:ext cx="11206716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b="1" u="sng" noProof="0" dirty="0"/>
              <a:t>NON si propone in modello alternativo a quello «classico», il cui rafforzamento nelle attività con le comunità di riferimento deve restare prioritario in questa fase</a:t>
            </a:r>
          </a:p>
          <a:p>
            <a:pPr algn="just"/>
            <a:endParaRPr lang="it-IT" sz="1000" dirty="0"/>
          </a:p>
          <a:p>
            <a:pPr algn="just"/>
            <a:r>
              <a:rPr lang="it-IT" sz="2000" noProof="0" dirty="0"/>
              <a:t>La proposta è quella di </a:t>
            </a:r>
            <a:r>
              <a:rPr lang="it-IT" sz="2000" b="1" noProof="0" dirty="0"/>
              <a:t>costruire un modello aggiuntivo</a:t>
            </a:r>
            <a:r>
              <a:rPr lang="it-IT" sz="2000" noProof="0" dirty="0"/>
              <a:t>, che possa rappresentare un </a:t>
            </a:r>
            <a:r>
              <a:rPr lang="it-IT" sz="2000" b="1" noProof="0" dirty="0"/>
              <a:t>piano di sinergia tra diverse IR e diverse comunità </a:t>
            </a:r>
            <a:r>
              <a:rPr lang="it-IT" sz="2000" noProof="0" dirty="0"/>
              <a:t>e che abbia un </a:t>
            </a:r>
            <a:r>
              <a:rPr lang="it-IT" sz="2000" b="1" noProof="0" dirty="0"/>
              <a:t>elemento di valore </a:t>
            </a:r>
            <a:r>
              <a:rPr lang="it-IT" sz="2000" noProof="0" dirty="0"/>
              <a:t>proprio nella </a:t>
            </a:r>
            <a:r>
              <a:rPr lang="it-IT" sz="2000" b="1" noProof="0" dirty="0"/>
              <a:t>piena operatività ed autonomia delle IR</a:t>
            </a:r>
            <a:r>
              <a:rPr lang="it-IT" sz="2000" noProof="0" dirty="0"/>
              <a:t> e nella ampia base di competenze, risorse e dati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F099FF-1CBC-4B07-3404-BCA5A6704CDA}"/>
              </a:ext>
            </a:extLst>
          </p:cNvPr>
          <p:cNvSpPr/>
          <p:nvPr/>
        </p:nvSpPr>
        <p:spPr>
          <a:xfrm>
            <a:off x="478466" y="3067295"/>
            <a:ext cx="7081283" cy="859465"/>
          </a:xfrm>
          <a:prstGeom prst="rect">
            <a:avLst/>
          </a:prstGeom>
          <a:solidFill>
            <a:schemeClr val="accent1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27C29A-A4DF-D982-BC65-D8EB3DB80BE3}"/>
              </a:ext>
            </a:extLst>
          </p:cNvPr>
          <p:cNvSpPr/>
          <p:nvPr/>
        </p:nvSpPr>
        <p:spPr>
          <a:xfrm rot="16200000">
            <a:off x="2754431" y="4366446"/>
            <a:ext cx="3781804" cy="922432"/>
          </a:xfrm>
          <a:prstGeom prst="rect">
            <a:avLst/>
          </a:prstGeom>
          <a:solidFill>
            <a:srgbClr val="0B5C34">
              <a:alpha val="454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01897E-BD4F-C488-BB58-30581671786B}"/>
              </a:ext>
            </a:extLst>
          </p:cNvPr>
          <p:cNvSpPr/>
          <p:nvPr/>
        </p:nvSpPr>
        <p:spPr>
          <a:xfrm rot="16200000">
            <a:off x="1670149" y="4366447"/>
            <a:ext cx="3781804" cy="922432"/>
          </a:xfrm>
          <a:prstGeom prst="rect">
            <a:avLst/>
          </a:prstGeom>
          <a:solidFill>
            <a:schemeClr val="accent2">
              <a:lumMod val="7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43E2F7-C1E9-851C-4BED-02188B187EF7}"/>
              </a:ext>
            </a:extLst>
          </p:cNvPr>
          <p:cNvSpPr/>
          <p:nvPr/>
        </p:nvSpPr>
        <p:spPr>
          <a:xfrm rot="16200000">
            <a:off x="581808" y="4371649"/>
            <a:ext cx="3789923" cy="922432"/>
          </a:xfrm>
          <a:prstGeom prst="rect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2785EB-D64D-A752-C607-B0F26D9ED445}"/>
              </a:ext>
            </a:extLst>
          </p:cNvPr>
          <p:cNvSpPr/>
          <p:nvPr/>
        </p:nvSpPr>
        <p:spPr>
          <a:xfrm rot="16200000">
            <a:off x="3854741" y="4366446"/>
            <a:ext cx="3781804" cy="922432"/>
          </a:xfrm>
          <a:prstGeom prst="rect">
            <a:avLst/>
          </a:prstGeom>
          <a:solidFill>
            <a:srgbClr val="FFC000">
              <a:alpha val="454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D1890FE-A798-2BBD-C356-FA4115A6CD2D}"/>
              </a:ext>
            </a:extLst>
          </p:cNvPr>
          <p:cNvSpPr/>
          <p:nvPr/>
        </p:nvSpPr>
        <p:spPr>
          <a:xfrm rot="16200000">
            <a:off x="4922996" y="4366446"/>
            <a:ext cx="3781802" cy="922432"/>
          </a:xfrm>
          <a:prstGeom prst="rect">
            <a:avLst/>
          </a:prstGeom>
          <a:solidFill>
            <a:schemeClr val="accent5">
              <a:lumMod val="20000"/>
              <a:lumOff val="80000"/>
              <a:alpha val="4542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BA49F4-6993-FB0D-CC9D-2F5669CD7871}"/>
              </a:ext>
            </a:extLst>
          </p:cNvPr>
          <p:cNvSpPr txBox="1"/>
          <p:nvPr/>
        </p:nvSpPr>
        <p:spPr>
          <a:xfrm rot="16200000">
            <a:off x="4930947" y="5491459"/>
            <a:ext cx="1719490" cy="412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noProof="0" dirty="0">
                <a:latin typeface="Century Gothic" panose="020B0502020202020204" pitchFamily="34" charset="0"/>
              </a:rPr>
              <a:t>ARISITIDE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705FE1-E834-A8BC-537B-F6766488C21C}"/>
              </a:ext>
            </a:extLst>
          </p:cNvPr>
          <p:cNvSpPr txBox="1"/>
          <p:nvPr/>
        </p:nvSpPr>
        <p:spPr>
          <a:xfrm rot="16200000">
            <a:off x="2770714" y="5491458"/>
            <a:ext cx="1719490" cy="412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noProof="0" dirty="0">
                <a:latin typeface="Century Gothic" panose="020B0502020202020204" pitchFamily="34" charset="0"/>
              </a:rPr>
              <a:t>CRESCO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E3A9AA-3B35-16D6-374C-38EFA8BEC98B}"/>
              </a:ext>
            </a:extLst>
          </p:cNvPr>
          <p:cNvSpPr txBox="1"/>
          <p:nvPr/>
        </p:nvSpPr>
        <p:spPr>
          <a:xfrm rot="16200000">
            <a:off x="3780761" y="5491458"/>
            <a:ext cx="1719490" cy="412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noProof="0" dirty="0">
                <a:latin typeface="Century Gothic" panose="020B0502020202020204" pitchFamily="34" charset="0"/>
              </a:rPr>
              <a:t>IAMD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441C78-5C54-CBA2-9C52-F8EDCE0DC0D1}"/>
              </a:ext>
            </a:extLst>
          </p:cNvPr>
          <p:cNvSpPr txBox="1"/>
          <p:nvPr/>
        </p:nvSpPr>
        <p:spPr>
          <a:xfrm rot="16200000">
            <a:off x="5954150" y="5497503"/>
            <a:ext cx="171949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noProof="0" dirty="0">
                <a:latin typeface="Century Gothic" panose="020B0502020202020204" pitchFamily="34" charset="0"/>
              </a:rPr>
              <a:t>NEWMICRO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BDFB0C-FC8F-3767-F5B9-78915FC8014E}"/>
              </a:ext>
            </a:extLst>
          </p:cNvPr>
          <p:cNvSpPr txBox="1"/>
          <p:nvPr/>
        </p:nvSpPr>
        <p:spPr>
          <a:xfrm rot="16200000">
            <a:off x="1617026" y="5497504"/>
            <a:ext cx="17194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noProof="0" dirty="0">
                <a:latin typeface="Century Gothic" panose="020B0502020202020204" pitchFamily="34" charset="0"/>
              </a:rPr>
              <a:t>STEER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1734D7-B1BD-6C28-AF84-9DCA3FE3E300}"/>
              </a:ext>
            </a:extLst>
          </p:cNvPr>
          <p:cNvSpPr txBox="1"/>
          <p:nvPr/>
        </p:nvSpPr>
        <p:spPr>
          <a:xfrm rot="16200000">
            <a:off x="1454644" y="4528790"/>
            <a:ext cx="20207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noProof="0" dirty="0">
                <a:latin typeface="Century Gothic" panose="020B0502020202020204" pitchFamily="34" charset="0"/>
              </a:rPr>
              <a:t>Sostenibilità Energetica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133259-79B0-4D04-C040-F2E251801CBB}"/>
              </a:ext>
            </a:extLst>
          </p:cNvPr>
          <p:cNvSpPr txBox="1"/>
          <p:nvPr/>
        </p:nvSpPr>
        <p:spPr>
          <a:xfrm rot="16200000">
            <a:off x="2581703" y="4103889"/>
            <a:ext cx="20207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noProof="0" dirty="0">
                <a:latin typeface="Century Gothic" panose="020B0502020202020204" pitchFamily="34" charset="0"/>
              </a:rPr>
              <a:t>Economia Circolare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779D80-C99F-8590-C26C-206D4D42D3E0}"/>
              </a:ext>
            </a:extLst>
          </p:cNvPr>
          <p:cNvSpPr txBox="1"/>
          <p:nvPr/>
        </p:nvSpPr>
        <p:spPr>
          <a:xfrm rot="16200000">
            <a:off x="3603199" y="4478688"/>
            <a:ext cx="20207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dirty="0">
                <a:latin typeface="Century Gothic" panose="020B0502020202020204" pitchFamily="34" charset="0"/>
              </a:rPr>
              <a:t>Materiali Innovativi</a:t>
            </a:r>
            <a:endParaRPr lang="it-IT" sz="1200" noProof="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9CD89F-1052-8736-F0D8-1BF7F837FC25}"/>
              </a:ext>
            </a:extLst>
          </p:cNvPr>
          <p:cNvSpPr txBox="1"/>
          <p:nvPr/>
        </p:nvSpPr>
        <p:spPr>
          <a:xfrm rot="16200000">
            <a:off x="4555479" y="3905719"/>
            <a:ext cx="24832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noProof="0" dirty="0">
                <a:latin typeface="Century Gothic" panose="020B0502020202020204" pitchFamily="34" charset="0"/>
              </a:rPr>
              <a:t>Energia Verde e Idrogeno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3D947F-6F74-D259-4341-A4A381B51500}"/>
              </a:ext>
            </a:extLst>
          </p:cNvPr>
          <p:cNvSpPr txBox="1"/>
          <p:nvPr/>
        </p:nvSpPr>
        <p:spPr>
          <a:xfrm rot="16200000">
            <a:off x="5780865" y="3808637"/>
            <a:ext cx="20207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noProof="0" dirty="0">
                <a:latin typeface="Century Gothic" panose="020B0502020202020204" pitchFamily="34" charset="0"/>
              </a:rPr>
              <a:t>Microelettronica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DEB618-14D3-664D-7206-A7D17EF193E5}"/>
              </a:ext>
            </a:extLst>
          </p:cNvPr>
          <p:cNvSpPr txBox="1"/>
          <p:nvPr/>
        </p:nvSpPr>
        <p:spPr>
          <a:xfrm>
            <a:off x="627829" y="3296972"/>
            <a:ext cx="17194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noProof="0" dirty="0">
                <a:latin typeface="Century Gothic" panose="020B0502020202020204" pitchFamily="34" charset="0"/>
              </a:rPr>
              <a:t>CRIOSS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D67C46C-CF4A-021A-5F26-616433DF2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230" y="5201451"/>
            <a:ext cx="2134787" cy="55690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1EC2D42-29B1-ED2F-9C4F-7F899F261ECC}"/>
              </a:ext>
            </a:extLst>
          </p:cNvPr>
          <p:cNvSpPr txBox="1"/>
          <p:nvPr/>
        </p:nvSpPr>
        <p:spPr>
          <a:xfrm>
            <a:off x="7843201" y="3131329"/>
            <a:ext cx="387033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/>
              <a:t>Schema di esempio, partendo dalla attuale composizione della proposta, lato IR coinvolte e aggregazioni tematiche associate alle IR</a:t>
            </a: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endParaRPr lang="it-IT" b="1" dirty="0">
              <a:solidFill>
                <a:srgbClr val="FF0000"/>
              </a:solidFill>
            </a:endParaRPr>
          </a:p>
          <a:p>
            <a:pPr algn="just"/>
            <a:r>
              <a:rPr lang="it-IT" sz="1800" b="1" dirty="0">
                <a:solidFill>
                  <a:srgbClr val="FF0000"/>
                </a:solidFill>
              </a:rPr>
              <a:t>Da integrare ed estendere nel caso che la proposta possa essere estesa ad altre IR ed altre comunità / aggregazioni tematiche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900492C-FB21-FDDC-D9B2-A197C33C4CF2}"/>
              </a:ext>
            </a:extLst>
          </p:cNvPr>
          <p:cNvCxnSpPr/>
          <p:nvPr/>
        </p:nvCxnSpPr>
        <p:spPr>
          <a:xfrm>
            <a:off x="1476941" y="5472225"/>
            <a:ext cx="310964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67285D5-275A-6092-9153-18DB9E5AC831}"/>
              </a:ext>
            </a:extLst>
          </p:cNvPr>
          <p:cNvCxnSpPr>
            <a:cxnSpLocks/>
          </p:cNvCxnSpPr>
          <p:nvPr/>
        </p:nvCxnSpPr>
        <p:spPr>
          <a:xfrm flipV="1">
            <a:off x="1099369" y="4010934"/>
            <a:ext cx="0" cy="36150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652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051767-8040-4F6C-EF4E-F50EFB9778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C5EBC54-0274-2DCD-8384-12194166CFB6}"/>
              </a:ext>
            </a:extLst>
          </p:cNvPr>
          <p:cNvGrpSpPr/>
          <p:nvPr/>
        </p:nvGrpSpPr>
        <p:grpSpPr>
          <a:xfrm>
            <a:off x="1322024" y="353234"/>
            <a:ext cx="10031776" cy="466830"/>
            <a:chOff x="0" y="96309"/>
            <a:chExt cx="10515600" cy="46683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0B9B2D5F-9A90-6A7D-5ED3-D7578F60558D}"/>
                </a:ext>
              </a:extLst>
            </p:cNvPr>
            <p:cNvSpPr/>
            <p:nvPr/>
          </p:nvSpPr>
          <p:spPr>
            <a:xfrm>
              <a:off x="0" y="96309"/>
              <a:ext cx="10515600" cy="4668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51E5ACF0-362C-6A1E-CAA7-0DEF51494DC5}"/>
                </a:ext>
              </a:extLst>
            </p:cNvPr>
            <p:cNvSpPr txBox="1"/>
            <p:nvPr/>
          </p:nvSpPr>
          <p:spPr>
            <a:xfrm>
              <a:off x="22789" y="119098"/>
              <a:ext cx="10470022" cy="421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900" dirty="0">
                  <a:latin typeface="Aptos Display" panose="02110004020202020204"/>
                </a:rPr>
                <a:t>  Perché CRIOSS adesso</a:t>
              </a:r>
              <a:endParaRPr lang="it-IT" sz="1900" kern="1200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DD805C2C-F8A4-39E0-6BC9-457340593A7E}"/>
              </a:ext>
            </a:extLst>
          </p:cNvPr>
          <p:cNvSpPr/>
          <p:nvPr/>
        </p:nvSpPr>
        <p:spPr>
          <a:xfrm>
            <a:off x="363557" y="2266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A30DCC-4B00-B099-FA9D-369C83896859}"/>
              </a:ext>
            </a:extLst>
          </p:cNvPr>
          <p:cNvSpPr txBox="1"/>
          <p:nvPr/>
        </p:nvSpPr>
        <p:spPr>
          <a:xfrm>
            <a:off x="478466" y="1034892"/>
            <a:ext cx="11206716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noProof="0" dirty="0"/>
              <a:t>Importanza del </a:t>
            </a:r>
            <a:r>
              <a:rPr lang="it-IT" sz="2000" b="1" noProof="0" dirty="0"/>
              <a:t>finanziamento PNRR per il CNR</a:t>
            </a:r>
            <a:r>
              <a:rPr lang="it-IT" sz="2000" noProof="0" dirty="0"/>
              <a:t>, soprattutto sul fronte delle IR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Possibilità per il </a:t>
            </a:r>
            <a:r>
              <a:rPr lang="it-IT" sz="2000" b="1" dirty="0"/>
              <a:t>CNR</a:t>
            </a:r>
            <a:r>
              <a:rPr lang="it-IT" sz="2000" dirty="0"/>
              <a:t> di ergersi a </a:t>
            </a:r>
            <a:r>
              <a:rPr lang="it-IT" sz="2000" b="1" dirty="0"/>
              <a:t>protagonista e guida </a:t>
            </a:r>
            <a:r>
              <a:rPr lang="it-IT" sz="2000" dirty="0"/>
              <a:t>dello sviluppo di un nuovo approccio metodologico proprio grazie al finanziamento ricevuto e al ruolo di primo piano nel </a:t>
            </a:r>
            <a:r>
              <a:rPr lang="it-IT" sz="2000" b="1" dirty="0"/>
              <a:t>panorama nazionale delle IR</a:t>
            </a:r>
            <a:endParaRPr lang="it-IT" sz="2000" b="1" noProof="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Possibilità date dalla </a:t>
            </a:r>
            <a:r>
              <a:rPr lang="it-IT" sz="2000" b="1" dirty="0"/>
              <a:t>rivoluzione in atto legata alla IA</a:t>
            </a:r>
            <a:r>
              <a:rPr lang="it-IT" sz="2000" dirty="0"/>
              <a:t>, che </a:t>
            </a:r>
            <a:r>
              <a:rPr lang="it-IT" sz="2000" noProof="0" dirty="0"/>
              <a:t>rende la conoscenza derivabile dall’informazione in modo mai visto prima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Necessità di iniziare a lavorare oggi sui modelli metodologici innovativi per </a:t>
            </a:r>
            <a:r>
              <a:rPr lang="it-IT" sz="2000" b="1" dirty="0"/>
              <a:t>averli pronti domani </a:t>
            </a:r>
            <a:r>
              <a:rPr lang="it-IT" sz="2000" dirty="0"/>
              <a:t>e poter fare fronte alle sfide della sostenibilità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r>
              <a:rPr lang="it-IT" sz="2000" noProof="0" dirty="0"/>
              <a:t>Call aperta a:</a:t>
            </a:r>
          </a:p>
          <a:p>
            <a:endParaRPr lang="it-IT" sz="1000" noProof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/>
              <a:t>le altre IR</a:t>
            </a:r>
            <a:r>
              <a:rPr lang="it-IT" sz="2000" dirty="0"/>
              <a:t>, in primis nella Chimica, </a:t>
            </a:r>
            <a:r>
              <a:rPr lang="it-IT" sz="20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Fisica, Scienza dei Materiali, Micro- e Nano-tecnologie, Nanoscienze ed Energia, ma anche, come esempio, le IR coinvolte nell’ambito di biologia strutturale e più in generale delle applicazioni in ambito biologico e della salute</a:t>
            </a:r>
            <a:r>
              <a:rPr lang="en-IT" sz="2000" dirty="0">
                <a:effectLst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sz="2000" noProof="0" dirty="0"/>
              <a:t>una </a:t>
            </a:r>
            <a:r>
              <a:rPr lang="en-IT" sz="2000" b="1" noProof="0" dirty="0"/>
              <a:t>piena integrazione delle partnership fuori CNR </a:t>
            </a:r>
            <a:r>
              <a:rPr lang="en-IT" sz="2000" noProof="0" dirty="0"/>
              <a:t>dei progetti IR che hanno la necessità di essere visti come iniziative organiche e non divisibili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T" sz="2000" dirty="0"/>
              <a:t>le </a:t>
            </a:r>
            <a:r>
              <a:rPr lang="en-IT" sz="2000" b="1" dirty="0"/>
              <a:t>iniziative centrate su AI e Big Data</a:t>
            </a:r>
            <a:r>
              <a:rPr lang="en-IT" sz="2000" dirty="0"/>
              <a:t>, in ambito PNRR e non solo </a:t>
            </a:r>
            <a:endParaRPr lang="it-IT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0F8A3C-B60F-5CC4-05C8-A33281B6DCBA}"/>
              </a:ext>
            </a:extLst>
          </p:cNvPr>
          <p:cNvSpPr/>
          <p:nvPr/>
        </p:nvSpPr>
        <p:spPr>
          <a:xfrm>
            <a:off x="148856" y="3859619"/>
            <a:ext cx="11802139" cy="2892055"/>
          </a:xfrm>
          <a:prstGeom prst="rect">
            <a:avLst/>
          </a:prstGeom>
          <a:noFill/>
          <a:ln w="28575">
            <a:solidFill>
              <a:srgbClr val="1560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4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A3D698-FC6E-DFBD-C362-30DDDFC49A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ACB18B-20A8-F23A-363C-A43082383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2033"/>
            <a:ext cx="9144000" cy="1736246"/>
          </a:xfrm>
        </p:spPr>
        <p:txBody>
          <a:bodyPr>
            <a:normAutofit fontScale="90000"/>
          </a:bodyPr>
          <a:lstStyle/>
          <a:p>
            <a:r>
              <a:rPr lang="it-IT" sz="4000" dirty="0"/>
              <a:t>Aggregazione </a:t>
            </a:r>
            <a:br>
              <a:rPr lang="it-IT" sz="4000" dirty="0"/>
            </a:br>
            <a:r>
              <a:rPr lang="it-IT" sz="4000" b="1" dirty="0"/>
              <a:t>CRIOSS: CNR </a:t>
            </a:r>
            <a:r>
              <a:rPr lang="it-IT" sz="4000" b="1" dirty="0" err="1"/>
              <a:t>Research</a:t>
            </a:r>
            <a:r>
              <a:rPr lang="it-IT" sz="4000" b="1" dirty="0"/>
              <a:t> </a:t>
            </a:r>
            <a:r>
              <a:rPr lang="it-IT" sz="4000" b="1" dirty="0" err="1"/>
              <a:t>Infrastructure</a:t>
            </a:r>
            <a:r>
              <a:rPr lang="it-IT" sz="4000" b="1" dirty="0"/>
              <a:t> </a:t>
            </a:r>
            <a:br>
              <a:rPr lang="it-IT" sz="4000" b="1" dirty="0"/>
            </a:br>
            <a:r>
              <a:rPr lang="it-IT" sz="4000" b="1" dirty="0"/>
              <a:t>One Stop Shop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7AAB27-0969-D084-908E-FFB684959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06288"/>
            <a:ext cx="12192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 dirty="0"/>
              <a:t> derivata dalle seguenti progettualità/iniziative CNR PNRR (M4C2 e PNC):</a:t>
            </a:r>
          </a:p>
          <a:p>
            <a:endParaRPr lang="it-IT" dirty="0"/>
          </a:p>
          <a:p>
            <a:r>
              <a:rPr lang="it-IT" b="1" dirty="0"/>
              <a:t>iENTRANCE@ENL – IR000027</a:t>
            </a:r>
          </a:p>
          <a:p>
            <a:r>
              <a:rPr lang="it-IT" sz="2000" b="1" dirty="0" err="1"/>
              <a:t>I</a:t>
            </a:r>
            <a:r>
              <a:rPr lang="it-IT" sz="2000" dirty="0" err="1"/>
              <a:t>nfrastructure</a:t>
            </a:r>
            <a:r>
              <a:rPr lang="it-IT" sz="2000" dirty="0"/>
              <a:t> for </a:t>
            </a:r>
            <a:r>
              <a:rPr lang="it-IT" sz="2000" b="1" dirty="0" err="1"/>
              <a:t>EN</a:t>
            </a:r>
            <a:r>
              <a:rPr lang="it-IT" sz="2000" dirty="0" err="1"/>
              <a:t>ergy</a:t>
            </a:r>
            <a:r>
              <a:rPr lang="it-IT" sz="2000" dirty="0"/>
              <a:t> </a:t>
            </a:r>
            <a:r>
              <a:rPr lang="it-IT" sz="2000" b="1" dirty="0" err="1"/>
              <a:t>TRA</a:t>
            </a:r>
            <a:r>
              <a:rPr lang="it-IT" sz="2000" dirty="0" err="1"/>
              <a:t>nsition</a:t>
            </a:r>
            <a:r>
              <a:rPr lang="it-IT" sz="2000" dirty="0"/>
              <a:t> and </a:t>
            </a:r>
            <a:br>
              <a:rPr lang="it-IT" sz="2000" dirty="0"/>
            </a:br>
            <a:r>
              <a:rPr lang="it-IT" sz="2000" b="1" dirty="0" err="1"/>
              <a:t>C</a:t>
            </a:r>
            <a:r>
              <a:rPr lang="it-IT" sz="2000" dirty="0" err="1"/>
              <a:t>ircular</a:t>
            </a:r>
            <a:r>
              <a:rPr lang="it-IT" sz="2000" dirty="0"/>
              <a:t> </a:t>
            </a:r>
            <a:r>
              <a:rPr lang="it-IT" sz="2000" b="1" dirty="0"/>
              <a:t>E</a:t>
            </a:r>
            <a:r>
              <a:rPr lang="it-IT" sz="2000" dirty="0"/>
              <a:t>conomy @ </a:t>
            </a:r>
            <a:r>
              <a:rPr lang="it-IT" sz="2000" b="1" dirty="0"/>
              <a:t>E</a:t>
            </a:r>
            <a:r>
              <a:rPr lang="it-IT" sz="2000" dirty="0"/>
              <a:t>uro</a:t>
            </a:r>
            <a:r>
              <a:rPr lang="it-IT" sz="2000" b="1" dirty="0"/>
              <a:t>N</a:t>
            </a:r>
            <a:r>
              <a:rPr lang="it-IT" sz="2000" dirty="0"/>
              <a:t>ano</a:t>
            </a:r>
            <a:r>
              <a:rPr lang="it-IT" sz="2000" b="1" dirty="0"/>
              <a:t>L</a:t>
            </a:r>
            <a:r>
              <a:rPr lang="it-IT" sz="2000" dirty="0"/>
              <a:t>ab</a:t>
            </a:r>
          </a:p>
          <a:p>
            <a:r>
              <a:rPr lang="it-IT" b="1" dirty="0"/>
              <a:t>i-MATT - ITEC0000016</a:t>
            </a:r>
          </a:p>
          <a:p>
            <a:r>
              <a:rPr lang="it-IT" sz="2000" b="1" dirty="0" err="1"/>
              <a:t>I</a:t>
            </a:r>
            <a:r>
              <a:rPr lang="it-IT" sz="2000" dirty="0" err="1"/>
              <a:t>talian</a:t>
            </a:r>
            <a:r>
              <a:rPr lang="it-IT" sz="2000" dirty="0"/>
              <a:t> </a:t>
            </a:r>
            <a:r>
              <a:rPr lang="it-IT" sz="2000" b="1" dirty="0" err="1"/>
              <a:t>MAT</a:t>
            </a:r>
            <a:r>
              <a:rPr lang="it-IT" sz="2000" dirty="0" err="1"/>
              <a:t>erials</a:t>
            </a:r>
            <a:r>
              <a:rPr lang="it-IT" sz="2000" dirty="0"/>
              <a:t> </a:t>
            </a:r>
            <a:r>
              <a:rPr lang="it-IT" sz="2000" b="1" dirty="0"/>
              <a:t>T</a:t>
            </a:r>
            <a:r>
              <a:rPr lang="it-IT" sz="2000" dirty="0"/>
              <a:t>echnologies </a:t>
            </a:r>
            <a:r>
              <a:rPr lang="it-IT" sz="2000" dirty="0" err="1"/>
              <a:t>Infrastructure</a:t>
            </a:r>
            <a:endParaRPr lang="it-IT" sz="2000" dirty="0"/>
          </a:p>
          <a:p>
            <a:r>
              <a:rPr lang="it-IT" b="1" dirty="0"/>
              <a:t>DESIGN-IT (PNC)</a:t>
            </a:r>
          </a:p>
          <a:p>
            <a:r>
              <a:rPr lang="it-IT" sz="2000" b="1" dirty="0" err="1"/>
              <a:t>DE</a:t>
            </a:r>
            <a:r>
              <a:rPr lang="it-IT" sz="2000" dirty="0" err="1"/>
              <a:t>cision</a:t>
            </a:r>
            <a:r>
              <a:rPr lang="it-IT" sz="2000" dirty="0"/>
              <a:t> </a:t>
            </a:r>
            <a:r>
              <a:rPr lang="it-IT" sz="2000" b="1" dirty="0"/>
              <a:t>S</a:t>
            </a:r>
            <a:r>
              <a:rPr lang="it-IT" sz="2000" dirty="0"/>
              <a:t>cience </a:t>
            </a:r>
            <a:r>
              <a:rPr lang="it-IT" sz="2000" dirty="0" err="1"/>
              <a:t>des</a:t>
            </a:r>
            <a:r>
              <a:rPr lang="it-IT" sz="2000" b="1" dirty="0" err="1"/>
              <a:t>IGN</a:t>
            </a:r>
            <a:r>
              <a:rPr lang="it-IT" sz="2000" dirty="0"/>
              <a:t> </a:t>
            </a:r>
            <a:r>
              <a:rPr lang="it-IT" sz="2000" dirty="0" err="1"/>
              <a:t>platform</a:t>
            </a:r>
            <a:r>
              <a:rPr lang="it-IT" sz="2000" dirty="0"/>
              <a:t> for </a:t>
            </a:r>
            <a:r>
              <a:rPr lang="it-IT" sz="2000" dirty="0" err="1"/>
              <a:t>dig</a:t>
            </a:r>
            <a:r>
              <a:rPr lang="it-IT" sz="2000" b="1" dirty="0" err="1"/>
              <a:t>I</a:t>
            </a:r>
            <a:r>
              <a:rPr lang="it-IT" sz="2000" dirty="0" err="1"/>
              <a:t>tal</a:t>
            </a:r>
            <a:r>
              <a:rPr lang="it-IT" sz="2000" dirty="0"/>
              <a:t> </a:t>
            </a:r>
            <a:r>
              <a:rPr lang="it-IT" sz="2000" b="1" dirty="0"/>
              <a:t>T</a:t>
            </a:r>
            <a:r>
              <a:rPr lang="it-IT" sz="2000" dirty="0"/>
              <a:t>wins</a:t>
            </a:r>
          </a:p>
          <a:p>
            <a:endParaRPr lang="it-IT" sz="2000" dirty="0"/>
          </a:p>
          <a:p>
            <a:r>
              <a:rPr lang="it-IT" sz="3200" dirty="0">
                <a:solidFill>
                  <a:srgbClr val="FF0000"/>
                </a:solidFill>
              </a:rPr>
              <a:t>… ma vuole essere una proposta </a:t>
            </a:r>
            <a:r>
              <a:rPr lang="it-IT" sz="3200" b="1" dirty="0">
                <a:solidFill>
                  <a:srgbClr val="FF0000"/>
                </a:solidFill>
              </a:rPr>
              <a:t>metodologica</a:t>
            </a:r>
            <a:r>
              <a:rPr lang="it-IT" sz="3200" dirty="0">
                <a:solidFill>
                  <a:srgbClr val="FF0000"/>
                </a:solidFill>
              </a:rPr>
              <a:t> ed </a:t>
            </a:r>
            <a:r>
              <a:rPr lang="it-IT" sz="3200" b="1" dirty="0">
                <a:solidFill>
                  <a:srgbClr val="FF0000"/>
                </a:solidFill>
              </a:rPr>
              <a:t>aperta</a:t>
            </a:r>
          </a:p>
        </p:txBody>
      </p:sp>
    </p:spTree>
    <p:extLst>
      <p:ext uri="{BB962C8B-B14F-4D97-AF65-F5344CB8AC3E}">
        <p14:creationId xmlns:p14="http://schemas.microsoft.com/office/powerpoint/2010/main" val="322820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61EB58-FFD1-5AE6-9E0D-2935125F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>
            <a:noAutofit/>
          </a:bodyPr>
          <a:lstStyle/>
          <a:p>
            <a:r>
              <a:rPr lang="it-IT" sz="3200" dirty="0"/>
              <a:t>Descrizione attuale dell’ ipotetica aggregazione data dalle seguenti progettualità/iniziative: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17F8AD-9911-0225-B427-5FA203DFA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5023"/>
            <a:ext cx="855918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2400" dirty="0"/>
              <a:t>IR0000027 – </a:t>
            </a:r>
            <a:r>
              <a:rPr lang="it-IT" sz="2400" b="1" dirty="0"/>
              <a:t>iENTRANCE@ENL</a:t>
            </a:r>
            <a:r>
              <a:rPr lang="it-IT" sz="2400" dirty="0"/>
              <a:t>:  Il CNR è presente con un finanziamento di 45.8  M€  (totale 75 M€) e con il coinvolgimento di 7 istituti</a:t>
            </a:r>
          </a:p>
          <a:p>
            <a:endParaRPr lang="it-IT" sz="2400" dirty="0"/>
          </a:p>
          <a:p>
            <a:r>
              <a:rPr lang="it-IT" sz="2400" dirty="0"/>
              <a:t>ITEC0000016 –</a:t>
            </a:r>
            <a:r>
              <a:rPr lang="it-IT" sz="2400" b="1" dirty="0"/>
              <a:t> i-MATT</a:t>
            </a:r>
            <a:r>
              <a:rPr lang="it-IT" sz="2400" dirty="0"/>
              <a:t>: il CNR è presente con un finanziamento di 13.5 M€  (totale 27.5 M€) e con il coinvolgimento di 1 istituto</a:t>
            </a:r>
          </a:p>
          <a:p>
            <a:endParaRPr lang="it-IT" sz="2400" dirty="0"/>
          </a:p>
          <a:p>
            <a:r>
              <a:rPr lang="it-IT" sz="2400" b="1" dirty="0"/>
              <a:t>DESING-IT</a:t>
            </a:r>
            <a:r>
              <a:rPr lang="it-IT" sz="2400" dirty="0"/>
              <a:t>: il CNR è presente con un finanziamento di 750 k€  (totale 5.4 M€) e con il coinvolgimento di 1 istituto</a:t>
            </a:r>
          </a:p>
          <a:p>
            <a:endParaRPr lang="it-IT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1240CE-4B0E-0AB2-CA86-8EFEB70F8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5660" y="1862847"/>
            <a:ext cx="2235205" cy="583097"/>
          </a:xfrm>
          <a:prstGeom prst="rect">
            <a:avLst/>
          </a:prstGeom>
        </p:spPr>
      </p:pic>
      <p:pic>
        <p:nvPicPr>
          <p:cNvPr id="5" name="Picture 4" descr="Design-IT">
            <a:extLst>
              <a:ext uri="{FF2B5EF4-FFF2-40B4-BE49-F238E27FC236}">
                <a16:creationId xmlns:a16="http://schemas.microsoft.com/office/drawing/2014/main" id="{5CEBAF32-489B-1F9D-7C78-D7593BEDC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88" y="5030123"/>
            <a:ext cx="1968347" cy="4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91FFEBF-3480-D424-DDFE-ED5DD2ABCC83}"/>
              </a:ext>
            </a:extLst>
          </p:cNvPr>
          <p:cNvGrpSpPr>
            <a:grpSpLocks noChangeAspect="1"/>
          </p:cNvGrpSpPr>
          <p:nvPr/>
        </p:nvGrpSpPr>
        <p:grpSpPr>
          <a:xfrm>
            <a:off x="9569507" y="3360435"/>
            <a:ext cx="1054804" cy="720000"/>
            <a:chOff x="10461171" y="60404"/>
            <a:chExt cx="1730829" cy="130031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04B2AF7-AE84-21DA-3760-7E9FEA673990}"/>
                </a:ext>
              </a:extLst>
            </p:cNvPr>
            <p:cNvSpPr/>
            <p:nvPr/>
          </p:nvSpPr>
          <p:spPr>
            <a:xfrm>
              <a:off x="10461171" y="60404"/>
              <a:ext cx="1730829" cy="13003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735991C-2A8E-64C9-01B2-A2D83226E3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3123" y="118100"/>
              <a:ext cx="1174961" cy="1173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367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0542D-2E2F-1095-501E-EFB9399C95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01968A-614A-65FC-F3FB-A749DBC3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Ambiti tematici e produzione scientifica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528038-5DBD-CF2D-85F2-5917073FF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5625"/>
            <a:ext cx="106222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2000" dirty="0"/>
              <a:t>Ambito disciplinare delle pubblicazioni scientifiche realizzate (</a:t>
            </a:r>
            <a:r>
              <a:rPr lang="it-IT" sz="2000" dirty="0" err="1"/>
              <a:t>rif.</a:t>
            </a:r>
            <a:r>
              <a:rPr lang="it-IT" sz="2000" dirty="0"/>
              <a:t> Ambiti disciplinari di cui alla Delibera CNR n.126/2024) </a:t>
            </a:r>
          </a:p>
          <a:p>
            <a:pPr marL="0" indent="0">
              <a:buNone/>
            </a:pPr>
            <a:r>
              <a:rPr lang="it-IT" sz="2000" b="1" dirty="0"/>
              <a:t>    IR0000027 – iENTRANCE@ENL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BB6B8A-FE39-50C3-CBAC-40B431C53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669784"/>
              </p:ext>
            </p:extLst>
          </p:nvPr>
        </p:nvGraphicFramePr>
        <p:xfrm>
          <a:off x="731520" y="3141980"/>
          <a:ext cx="10728959" cy="3139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087818">
                  <a:extLst>
                    <a:ext uri="{9D8B030D-6E8A-4147-A177-3AD203B41FA5}">
                      <a16:colId xmlns:a16="http://schemas.microsoft.com/office/drawing/2014/main" val="3508789598"/>
                    </a:ext>
                  </a:extLst>
                </a:gridCol>
                <a:gridCol w="1655267">
                  <a:extLst>
                    <a:ext uri="{9D8B030D-6E8A-4147-A177-3AD203B41FA5}">
                      <a16:colId xmlns:a16="http://schemas.microsoft.com/office/drawing/2014/main" val="4166333850"/>
                    </a:ext>
                  </a:extLst>
                </a:gridCol>
                <a:gridCol w="1483685">
                  <a:extLst>
                    <a:ext uri="{9D8B030D-6E8A-4147-A177-3AD203B41FA5}">
                      <a16:colId xmlns:a16="http://schemas.microsoft.com/office/drawing/2014/main" val="2062940413"/>
                    </a:ext>
                  </a:extLst>
                </a:gridCol>
                <a:gridCol w="1502189">
                  <a:extLst>
                    <a:ext uri="{9D8B030D-6E8A-4147-A177-3AD203B41FA5}">
                      <a16:colId xmlns:a16="http://schemas.microsoft.com/office/drawing/2014/main" val="4260341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it-IT" sz="1600" noProof="1"/>
                        <a:t>Ambito Disciplinare</a:t>
                      </a:r>
                    </a:p>
                  </a:txBody>
                  <a:tcP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Pubblicazioni</a:t>
                      </a:r>
                    </a:p>
                  </a:txBody>
                  <a:tcP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TD coinvolti</a:t>
                      </a:r>
                    </a:p>
                  </a:txBody>
                  <a:tcP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PhD Coinvolti</a:t>
                      </a:r>
                    </a:p>
                  </a:txBody>
                  <a:tcPr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490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noProof="1"/>
                        <a:t>PE3_1 Structure of solids, material growth and characterization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59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noProof="1"/>
                        <a:t>PE3_5 Physical properties of semiconductors and insulators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251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noProof="1"/>
                        <a:t>PE5_1 Structural properties and characterization of materials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21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noProof="1"/>
                        <a:t>PE5_6 New materials: oxides, alloys, composite, organic-inorganic hybrid, nanoparticles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947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noProof="1"/>
                        <a:t>PE5_7 Biomaterials synthesis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49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noProof="1"/>
                        <a:t>PE8_2 Chemical engineering, technical chemistry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7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noProof="1"/>
                        <a:t>PE11_5 Engineering of composites and hybrid materials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1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02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5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A4F90B-9EB5-BCF0-1FD9-20F5751E64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505D661-BC0F-87E8-DA91-A7C5F2C3E06B}"/>
              </a:ext>
            </a:extLst>
          </p:cNvPr>
          <p:cNvGrpSpPr/>
          <p:nvPr/>
        </p:nvGrpSpPr>
        <p:grpSpPr>
          <a:xfrm>
            <a:off x="1322024" y="353234"/>
            <a:ext cx="10031776" cy="466830"/>
            <a:chOff x="0" y="96309"/>
            <a:chExt cx="10515600" cy="46683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099373A3-FF82-D11F-E170-8FA1A38A30D6}"/>
                </a:ext>
              </a:extLst>
            </p:cNvPr>
            <p:cNvSpPr/>
            <p:nvPr/>
          </p:nvSpPr>
          <p:spPr>
            <a:xfrm>
              <a:off x="0" y="96309"/>
              <a:ext cx="10515600" cy="4668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6E831771-52AD-1EF6-BFEC-C251430F2F94}"/>
                </a:ext>
              </a:extLst>
            </p:cNvPr>
            <p:cNvSpPr txBox="1"/>
            <p:nvPr/>
          </p:nvSpPr>
          <p:spPr>
            <a:xfrm>
              <a:off x="22789" y="119098"/>
              <a:ext cx="10470022" cy="421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900" dirty="0">
                  <a:latin typeface="Aptos Display" panose="02110004020202020204"/>
                </a:rPr>
                <a:t>  Perché CRIOSS</a:t>
              </a:r>
              <a:endParaRPr lang="it-IT" sz="1900" kern="1200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369D837C-6431-F257-958D-91AF62E83C74}"/>
              </a:ext>
            </a:extLst>
          </p:cNvPr>
          <p:cNvSpPr/>
          <p:nvPr/>
        </p:nvSpPr>
        <p:spPr>
          <a:xfrm>
            <a:off x="363557" y="2266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D75C4-600A-4F99-42B7-A2A19E077D71}"/>
              </a:ext>
            </a:extLst>
          </p:cNvPr>
          <p:cNvSpPr txBox="1"/>
          <p:nvPr/>
        </p:nvSpPr>
        <p:spPr>
          <a:xfrm>
            <a:off x="478466" y="1034892"/>
            <a:ext cx="11206716" cy="51706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Modelli convenzionali in saturazione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000" noProof="0" dirty="0"/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noProof="0" dirty="0"/>
              <a:t>offerta fortemente potenziata dai finanziamenti PNRR, </a:t>
            </a:r>
            <a:r>
              <a:rPr lang="it-IT" sz="2000" b="1" noProof="0" dirty="0"/>
              <a:t>non scontato l’aumento di domanda da parte delle comunità di riferimento</a:t>
            </a:r>
            <a:r>
              <a:rPr lang="it-IT" sz="2000" noProof="0" dirty="0"/>
              <a:t>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b="1" noProof="0" dirty="0"/>
              <a:t>panorama di offerta già molto ricco di </a:t>
            </a:r>
            <a:r>
              <a:rPr lang="it-IT" sz="2000" b="1" dirty="0"/>
              <a:t>offerta </a:t>
            </a:r>
            <a:r>
              <a:rPr lang="it-IT" sz="2000" b="1" noProof="0" dirty="0"/>
              <a:t> soprattutto a livello Europeo</a:t>
            </a:r>
            <a:r>
              <a:rPr lang="it-IT" sz="2000" noProof="0" dirty="0"/>
              <a:t>, con finanziamenti dedicati al supporto delle </a:t>
            </a:r>
            <a:r>
              <a:rPr lang="it-IT" sz="2000" dirty="0"/>
              <a:t>IR e dell’utenza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b="1" dirty="0"/>
              <a:t>m</a:t>
            </a:r>
            <a:r>
              <a:rPr lang="it-IT" sz="2000" b="1" noProof="0" dirty="0" err="1"/>
              <a:t>ancanza</a:t>
            </a:r>
            <a:r>
              <a:rPr lang="it-IT" sz="2000" noProof="0" dirty="0"/>
              <a:t> di programmi nazionali di </a:t>
            </a:r>
            <a:r>
              <a:rPr lang="it-IT" sz="2000" b="1" noProof="0" dirty="0"/>
              <a:t>supporto all’accesso alle IR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noProof="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1" dirty="0"/>
              <a:t>Sostenibilità di medio e di lungo periodo </a:t>
            </a:r>
            <a:r>
              <a:rPr lang="it-IT" sz="2000" dirty="0"/>
              <a:t>delle Infrastrutture passerà da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000" dirty="0">
              <a:sym typeface="Wingdings" pitchFamily="2" charset="2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noProof="0" dirty="0"/>
              <a:t>più sinergica collaborazione ed integrazione con le </a:t>
            </a:r>
            <a:r>
              <a:rPr lang="it-IT" sz="2000" b="1" noProof="0" dirty="0"/>
              <a:t>comunità scientifiche di riferimento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b="1" noProof="0" dirty="0"/>
              <a:t>espansione delle comunità di utenti</a:t>
            </a:r>
            <a:r>
              <a:rPr lang="it-IT" sz="2000" noProof="0" dirty="0"/>
              <a:t> delle Infrastrutture di ricerca, verso</a:t>
            </a:r>
          </a:p>
          <a:p>
            <a:pPr marL="914400" lvl="1" indent="-457200" algn="just">
              <a:buFont typeface="+mj-lt"/>
              <a:buAutoNum type="arabicPeriod"/>
            </a:pPr>
            <a:endParaRPr lang="it-IT" sz="1000" dirty="0"/>
          </a:p>
          <a:p>
            <a:pPr marL="1371600" lvl="2" indent="-457200" algn="just">
              <a:buFont typeface="+mj-lt"/>
              <a:buAutoNum type="alphaLcPeriod"/>
            </a:pPr>
            <a:r>
              <a:rPr lang="it-IT" sz="2000" dirty="0"/>
              <a:t>gli utenti che oggi </a:t>
            </a:r>
            <a:r>
              <a:rPr lang="it-IT" sz="2000" b="1" dirty="0"/>
              <a:t>non accedono alle IR con il metodo «classico» </a:t>
            </a:r>
            <a:r>
              <a:rPr lang="it-IT" sz="2000" dirty="0"/>
              <a:t>(i.e. accesso attraverso accesso a catalogo di strumentazioni / competenze)</a:t>
            </a:r>
          </a:p>
          <a:p>
            <a:pPr marL="1371600" lvl="2" indent="-457200" algn="just">
              <a:buFont typeface="+mj-lt"/>
              <a:buAutoNum type="alphaLcPeriod"/>
            </a:pPr>
            <a:r>
              <a:rPr lang="it-IT" sz="2000" noProof="0" dirty="0"/>
              <a:t>gli </a:t>
            </a:r>
            <a:r>
              <a:rPr lang="it-IT" sz="2000" b="1" noProof="0" dirty="0"/>
              <a:t>utenti del mondo industriale e delle PMI </a:t>
            </a:r>
          </a:p>
          <a:p>
            <a:pPr lvl="2" algn="just"/>
            <a:endParaRPr lang="it-IT" sz="2000" dirty="0"/>
          </a:p>
          <a:p>
            <a:pPr lvl="2" algn="just"/>
            <a:r>
              <a:rPr lang="it-IT" sz="2000" i="1" dirty="0"/>
              <a:t>Rif: </a:t>
            </a:r>
            <a:r>
              <a:rPr lang="it-IT" sz="2000" i="1" noProof="0" dirty="0"/>
              <a:t>ERA policy agenda, Digital Europe </a:t>
            </a:r>
            <a:r>
              <a:rPr lang="it-IT" sz="2000" i="1" noProof="0" dirty="0" err="1"/>
              <a:t>Programme</a:t>
            </a:r>
            <a:r>
              <a:rPr lang="it-IT" sz="2000" i="1" noProof="0" dirty="0"/>
              <a:t>, …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1595381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3908C5-0CB7-0B62-C18B-6D0BAC5BD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2809B86-70C2-33D7-4BED-560952464828}"/>
              </a:ext>
            </a:extLst>
          </p:cNvPr>
          <p:cNvGrpSpPr/>
          <p:nvPr/>
        </p:nvGrpSpPr>
        <p:grpSpPr>
          <a:xfrm>
            <a:off x="1322024" y="353234"/>
            <a:ext cx="10031776" cy="466830"/>
            <a:chOff x="0" y="96309"/>
            <a:chExt cx="10515600" cy="46683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03FE05E0-10E1-1023-2375-6831D7895A52}"/>
                </a:ext>
              </a:extLst>
            </p:cNvPr>
            <p:cNvSpPr/>
            <p:nvPr/>
          </p:nvSpPr>
          <p:spPr>
            <a:xfrm>
              <a:off x="0" y="96309"/>
              <a:ext cx="10515600" cy="4668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1E09C75F-4CB4-7B94-4600-45CF3451DE20}"/>
                </a:ext>
              </a:extLst>
            </p:cNvPr>
            <p:cNvSpPr txBox="1"/>
            <p:nvPr/>
          </p:nvSpPr>
          <p:spPr>
            <a:xfrm>
              <a:off x="22789" y="119098"/>
              <a:ext cx="10470022" cy="421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900" dirty="0">
                  <a:latin typeface="Aptos Display" panose="02110004020202020204"/>
                </a:rPr>
                <a:t>  Cosa è CRIOSS -  Obiettivi Scientifici e Tecnologici / 1</a:t>
              </a:r>
              <a:endParaRPr lang="it-IT" sz="1900" kern="1200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6819B84C-4DC5-3C74-1A33-AEDA0C06AA3C}"/>
              </a:ext>
            </a:extLst>
          </p:cNvPr>
          <p:cNvSpPr/>
          <p:nvPr/>
        </p:nvSpPr>
        <p:spPr>
          <a:xfrm>
            <a:off x="363557" y="2266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E44578-1105-FD91-C1D1-A15A92842F98}"/>
              </a:ext>
            </a:extLst>
          </p:cNvPr>
          <p:cNvSpPr txBox="1"/>
          <p:nvPr/>
        </p:nvSpPr>
        <p:spPr>
          <a:xfrm>
            <a:off x="478466" y="1034892"/>
            <a:ext cx="11206716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b="1" u="sng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Aggregazione trasversale di tipo metodologico </a:t>
            </a:r>
            <a:r>
              <a:rPr lang="it-IT" sz="2000" u="sng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2000" b="1" u="sng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sviluppare strumenti digitali </a:t>
            </a:r>
            <a:r>
              <a:rPr lang="it-IT" sz="2000" u="sng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comuni a vantaggio della </a:t>
            </a:r>
            <a:r>
              <a:rPr lang="it-IT" sz="2000" b="1" u="sng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sostenibilità</a:t>
            </a:r>
            <a:r>
              <a:rPr lang="it-IT" sz="2000" b="1" u="sng" noProof="0" dirty="0">
                <a:effectLst/>
              </a:rPr>
              <a:t> delle IR</a:t>
            </a:r>
            <a:r>
              <a:rPr lang="it-IT" sz="2000" noProof="0" dirty="0">
                <a:effectLst/>
              </a:rPr>
              <a:t> attraverso la</a:t>
            </a:r>
            <a:endParaRPr lang="it-IT" sz="2000" b="1" u="sng" noProof="0" dirty="0">
              <a:effectLst/>
            </a:endParaRPr>
          </a:p>
          <a:p>
            <a:pPr algn="just"/>
            <a:endParaRPr lang="it-IT" sz="1000" noProof="0" dirty="0"/>
          </a:p>
          <a:p>
            <a:pPr marL="676275" algn="just"/>
            <a:r>
              <a:rPr lang="it-IT" sz="2000" dirty="0"/>
              <a:t>c</a:t>
            </a:r>
            <a:r>
              <a:rPr lang="it-IT" sz="2000" noProof="0" dirty="0" err="1"/>
              <a:t>apacità</a:t>
            </a:r>
            <a:r>
              <a:rPr lang="it-IT" sz="2000" noProof="0" dirty="0"/>
              <a:t> di analizzare le problematiche scientifiche e tecnologiche proposte, </a:t>
            </a:r>
            <a:r>
              <a:rPr lang="it-IT" sz="2000" b="1" noProof="0" dirty="0"/>
              <a:t>secondo uno schema science-pull</a:t>
            </a:r>
            <a:r>
              <a:rPr lang="it-IT" sz="2000" noProof="0" dirty="0"/>
              <a:t>, di guidare la domanda e di </a:t>
            </a:r>
            <a:r>
              <a:rPr lang="it-IT" sz="2000" b="1" noProof="0" dirty="0"/>
              <a:t>elaborare e proporre soluzioni</a:t>
            </a:r>
            <a:r>
              <a:rPr lang="it-IT" sz="2000" noProof="0" dirty="0"/>
              <a:t>, realizzando un </a:t>
            </a:r>
            <a:r>
              <a:rPr lang="it-IT" sz="2000" b="1" noProof="0" dirty="0"/>
              <a:t>modello ONE STOP SHOP</a:t>
            </a:r>
          </a:p>
          <a:p>
            <a:pPr algn="just"/>
            <a:endParaRPr lang="it-IT" sz="1000" noProof="0" dirty="0"/>
          </a:p>
          <a:p>
            <a:pPr algn="just"/>
            <a:r>
              <a:rPr lang="it-IT" sz="2000" noProof="0" dirty="0"/>
              <a:t>Strumenti comuni </a:t>
            </a:r>
            <a:r>
              <a:rPr lang="it-IT" sz="2000" b="1" noProof="0" dirty="0"/>
              <a:t>FAIR Data &amp; AI </a:t>
            </a:r>
            <a:r>
              <a:rPr lang="it-IT" sz="2000" b="1" noProof="0" dirty="0" err="1"/>
              <a:t>based</a:t>
            </a:r>
            <a:r>
              <a:rPr lang="it-IT" sz="2000" b="1" noProof="0" dirty="0"/>
              <a:t> </a:t>
            </a:r>
            <a:r>
              <a:rPr lang="it-IT" sz="2000" noProof="0" dirty="0"/>
              <a:t>per </a:t>
            </a:r>
            <a:r>
              <a:rPr lang="it-IT" sz="2000" b="1" noProof="0" dirty="0"/>
              <a:t>ridurre il gap da informazione a conoscenza </a:t>
            </a:r>
            <a:r>
              <a:rPr lang="it-IT" sz="2000" noProof="0" dirty="0"/>
              <a:t>in sistemi intrinsecamente complessi e distribuiti, avviare l’evoluzione verso </a:t>
            </a:r>
            <a:r>
              <a:rPr lang="it-IT" sz="2000" b="1" noProof="0" dirty="0"/>
              <a:t>knowledge-</a:t>
            </a:r>
            <a:r>
              <a:rPr lang="it-IT" sz="2000" b="1" noProof="0" dirty="0" err="1"/>
              <a:t>based</a:t>
            </a:r>
            <a:r>
              <a:rPr lang="it-IT" sz="2000" b="1" noProof="0" dirty="0"/>
              <a:t> </a:t>
            </a:r>
            <a:r>
              <a:rPr lang="it-IT" sz="2000" b="1" noProof="0" dirty="0" err="1"/>
              <a:t>organisations</a:t>
            </a:r>
            <a:r>
              <a:rPr lang="it-IT" sz="2000" noProof="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abbinare</a:t>
            </a:r>
            <a:r>
              <a:rPr lang="it-IT" sz="2000" noProof="0" dirty="0"/>
              <a:t> in modo agile le </a:t>
            </a:r>
            <a:r>
              <a:rPr lang="it-IT" sz="2000" b="1" noProof="0" dirty="0"/>
              <a:t>esigenze degli utenti </a:t>
            </a:r>
            <a:r>
              <a:rPr lang="it-IT" sz="2000" noProof="0" dirty="0"/>
              <a:t>con le </a:t>
            </a:r>
            <a:r>
              <a:rPr lang="it-IT" sz="2000" b="1" noProof="0" dirty="0"/>
              <a:t>risorse disponibili </a:t>
            </a:r>
            <a:r>
              <a:rPr lang="it-IT" sz="2000" noProof="0" dirty="0"/>
              <a:t>(tecnologie, competenze, dati), tramite sistemi di ricerca </a:t>
            </a:r>
            <a:r>
              <a:rPr lang="it-IT" sz="2000" b="1" noProof="0" dirty="0"/>
              <a:t>basati sull'elaborazione del linguaggio naturale (NLP), </a:t>
            </a:r>
            <a:r>
              <a:rPr lang="it-IT" sz="2000" noProof="0" dirty="0"/>
              <a:t>senza dover navigare complessi sistemi di documentazione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000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noProof="0" dirty="0"/>
              <a:t>sviluppare piani di azione complessi: </a:t>
            </a:r>
            <a:r>
              <a:rPr lang="it-IT" sz="2000" b="1" noProof="0" dirty="0"/>
              <a:t>multi-infrastruttura, multi-step, interdisciplinari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000" b="1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noProof="0" dirty="0"/>
              <a:t>sviluppare piani di </a:t>
            </a:r>
            <a:r>
              <a:rPr lang="it-IT" sz="2000" b="1" noProof="0" dirty="0" err="1"/>
              <a:t>technology</a:t>
            </a:r>
            <a:r>
              <a:rPr lang="it-IT" sz="2000" b="1" noProof="0" dirty="0"/>
              <a:t> deployment lungo la scala TRL 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416F858A-6396-F9E9-5DAC-8C156FB4612F}"/>
              </a:ext>
            </a:extLst>
          </p:cNvPr>
          <p:cNvSpPr/>
          <p:nvPr/>
        </p:nvSpPr>
        <p:spPr>
          <a:xfrm rot="5400000">
            <a:off x="574159" y="2115879"/>
            <a:ext cx="478466" cy="382773"/>
          </a:xfrm>
          <a:prstGeom prst="triangle">
            <a:avLst/>
          </a:prstGeom>
          <a:ln>
            <a:solidFill>
              <a:srgbClr val="1560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36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736A1-07A0-8F62-1FBD-96307867B0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BCFE615-49C4-CA67-391C-B2A51C118EB6}"/>
              </a:ext>
            </a:extLst>
          </p:cNvPr>
          <p:cNvGrpSpPr/>
          <p:nvPr/>
        </p:nvGrpSpPr>
        <p:grpSpPr>
          <a:xfrm>
            <a:off x="1322024" y="353234"/>
            <a:ext cx="10031776" cy="466830"/>
            <a:chOff x="0" y="96309"/>
            <a:chExt cx="10515600" cy="46683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6E0911A1-CA2B-6B09-52D4-3136B466B911}"/>
                </a:ext>
              </a:extLst>
            </p:cNvPr>
            <p:cNvSpPr/>
            <p:nvPr/>
          </p:nvSpPr>
          <p:spPr>
            <a:xfrm>
              <a:off x="0" y="96309"/>
              <a:ext cx="10515600" cy="4668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C2386560-DA89-7DC3-FB0F-2178EE61534E}"/>
                </a:ext>
              </a:extLst>
            </p:cNvPr>
            <p:cNvSpPr txBox="1"/>
            <p:nvPr/>
          </p:nvSpPr>
          <p:spPr>
            <a:xfrm>
              <a:off x="22789" y="119098"/>
              <a:ext cx="10470022" cy="421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900" dirty="0">
                  <a:latin typeface="Aptos Display" panose="02110004020202020204"/>
                </a:rPr>
                <a:t>  Cosa è CRIOSS -  Obiettivi Scientifici e Tecnologici / 1</a:t>
              </a:r>
              <a:endParaRPr lang="it-IT" sz="1900" kern="1200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53903A23-0EF8-18CE-AE2C-630409A4C84B}"/>
              </a:ext>
            </a:extLst>
          </p:cNvPr>
          <p:cNvSpPr/>
          <p:nvPr/>
        </p:nvSpPr>
        <p:spPr>
          <a:xfrm>
            <a:off x="363557" y="2266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59BF95-CADF-CF51-B0F1-20893D211AEF}"/>
              </a:ext>
            </a:extLst>
          </p:cNvPr>
          <p:cNvSpPr txBox="1"/>
          <p:nvPr/>
        </p:nvSpPr>
        <p:spPr>
          <a:xfrm>
            <a:off x="478466" y="1034892"/>
            <a:ext cx="11206716" cy="57554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b="1" u="sng" noProof="0" dirty="0">
                <a:solidFill>
                  <a:schemeClr val="bg1">
                    <a:lumMod val="8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Aggregazione trasversale di tipo metodologico </a:t>
            </a:r>
            <a:r>
              <a:rPr lang="it-IT" sz="2000" u="sng" noProof="0" dirty="0">
                <a:solidFill>
                  <a:schemeClr val="bg1">
                    <a:lumMod val="8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2000" b="1" u="sng" noProof="0" dirty="0">
                <a:solidFill>
                  <a:schemeClr val="bg1">
                    <a:lumMod val="8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sviluppare strumenti digitali </a:t>
            </a:r>
            <a:r>
              <a:rPr lang="it-IT" sz="2000" u="sng" noProof="0" dirty="0">
                <a:solidFill>
                  <a:schemeClr val="bg1">
                    <a:lumMod val="8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comuni a vantaggio della </a:t>
            </a:r>
            <a:r>
              <a:rPr lang="it-IT" sz="2000" b="1" u="sng" noProof="0" dirty="0">
                <a:solidFill>
                  <a:schemeClr val="bg1">
                    <a:lumMod val="8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sostenibilità</a:t>
            </a:r>
            <a:r>
              <a:rPr lang="it-IT" sz="2000" b="1" u="sng" noProof="0" dirty="0">
                <a:solidFill>
                  <a:schemeClr val="bg1">
                    <a:lumMod val="85000"/>
                  </a:schemeClr>
                </a:solidFill>
                <a:effectLst/>
              </a:rPr>
              <a:t> delle IR</a:t>
            </a:r>
            <a:r>
              <a:rPr lang="it-IT" sz="2000" noProof="0" dirty="0">
                <a:solidFill>
                  <a:schemeClr val="bg1">
                    <a:lumMod val="85000"/>
                  </a:schemeClr>
                </a:solidFill>
                <a:effectLst/>
              </a:rPr>
              <a:t> attraverso la</a:t>
            </a:r>
            <a:endParaRPr lang="it-IT" sz="2000" b="1" u="sng" noProof="0" dirty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algn="just"/>
            <a:endParaRPr lang="it-IT" sz="1000" noProof="0" dirty="0">
              <a:solidFill>
                <a:schemeClr val="bg1">
                  <a:lumMod val="85000"/>
                </a:schemeClr>
              </a:solidFill>
            </a:endParaRPr>
          </a:p>
          <a:p>
            <a:pPr marL="676275" algn="just"/>
            <a:r>
              <a:rPr lang="it-IT" sz="2000" dirty="0">
                <a:solidFill>
                  <a:schemeClr val="bg1">
                    <a:lumMod val="85000"/>
                  </a:schemeClr>
                </a:solidFill>
              </a:rPr>
              <a:t>c</a:t>
            </a:r>
            <a:r>
              <a:rPr lang="it-IT" sz="2000" noProof="0" dirty="0" err="1">
                <a:solidFill>
                  <a:schemeClr val="bg1">
                    <a:lumMod val="85000"/>
                  </a:schemeClr>
                </a:solidFill>
              </a:rPr>
              <a:t>apacità</a:t>
            </a:r>
            <a:r>
              <a:rPr lang="it-IT" sz="2000" noProof="0" dirty="0">
                <a:solidFill>
                  <a:schemeClr val="bg1">
                    <a:lumMod val="85000"/>
                  </a:schemeClr>
                </a:solidFill>
              </a:rPr>
              <a:t> di analizzare le problematiche scientifiche e tecnologiche proposte, </a:t>
            </a:r>
            <a:r>
              <a:rPr lang="it-IT" sz="2000" b="1" noProof="0" dirty="0">
                <a:solidFill>
                  <a:schemeClr val="bg1">
                    <a:lumMod val="85000"/>
                  </a:schemeClr>
                </a:solidFill>
              </a:rPr>
              <a:t>secondo uno schema science-pull</a:t>
            </a:r>
            <a:r>
              <a:rPr lang="it-IT" sz="2000" noProof="0" dirty="0">
                <a:solidFill>
                  <a:schemeClr val="bg1">
                    <a:lumMod val="85000"/>
                  </a:schemeClr>
                </a:solidFill>
              </a:rPr>
              <a:t>, di guidare la domanda e di </a:t>
            </a:r>
            <a:r>
              <a:rPr lang="it-IT" sz="2000" b="1" noProof="0" dirty="0">
                <a:solidFill>
                  <a:schemeClr val="bg1">
                    <a:lumMod val="85000"/>
                  </a:schemeClr>
                </a:solidFill>
              </a:rPr>
              <a:t>elaborare e proporre soluzioni</a:t>
            </a:r>
            <a:r>
              <a:rPr lang="it-IT" sz="2000" noProof="0" dirty="0">
                <a:solidFill>
                  <a:schemeClr val="bg1">
                    <a:lumMod val="85000"/>
                  </a:schemeClr>
                </a:solidFill>
              </a:rPr>
              <a:t>, realizzando un </a:t>
            </a:r>
            <a:r>
              <a:rPr lang="it-IT" sz="2000" b="1" noProof="0" dirty="0">
                <a:solidFill>
                  <a:schemeClr val="bg1">
                    <a:lumMod val="85000"/>
                  </a:schemeClr>
                </a:solidFill>
              </a:rPr>
              <a:t>modello ONE STOP SHOP</a:t>
            </a:r>
          </a:p>
          <a:p>
            <a:pPr algn="just"/>
            <a:endParaRPr lang="it-IT" sz="1000" noProof="0" dirty="0"/>
          </a:p>
          <a:p>
            <a:pPr algn="just"/>
            <a:r>
              <a:rPr lang="it-IT" sz="2000" noProof="0" dirty="0"/>
              <a:t>Strumenti comuni </a:t>
            </a:r>
            <a:r>
              <a:rPr lang="it-IT" sz="2000" b="1" noProof="0" dirty="0"/>
              <a:t>FAIR Data &amp; AI </a:t>
            </a:r>
            <a:r>
              <a:rPr lang="it-IT" sz="2000" b="1" noProof="0" dirty="0" err="1"/>
              <a:t>based</a:t>
            </a:r>
            <a:r>
              <a:rPr lang="it-IT" sz="2000" b="1" noProof="0" dirty="0"/>
              <a:t> </a:t>
            </a:r>
            <a:r>
              <a:rPr lang="it-IT" sz="2000" noProof="0" dirty="0"/>
              <a:t>per </a:t>
            </a:r>
            <a:r>
              <a:rPr lang="it-IT" sz="2000" b="1" noProof="0" dirty="0"/>
              <a:t>ridurre il gap da informazione a conoscenza </a:t>
            </a:r>
            <a:r>
              <a:rPr lang="it-IT" sz="2000" noProof="0" dirty="0"/>
              <a:t>in sistemi intrinsecamente complessi e distribuiti, avviare l’evoluzione verso </a:t>
            </a:r>
            <a:r>
              <a:rPr lang="it-IT" sz="2000" b="1" noProof="0" dirty="0"/>
              <a:t>knowledge-</a:t>
            </a:r>
            <a:r>
              <a:rPr lang="it-IT" sz="2000" b="1" noProof="0" dirty="0" err="1"/>
              <a:t>based</a:t>
            </a:r>
            <a:r>
              <a:rPr lang="it-IT" sz="2000" b="1" noProof="0" dirty="0"/>
              <a:t> </a:t>
            </a:r>
            <a:r>
              <a:rPr lang="it-IT" sz="2000" b="1" noProof="0" dirty="0" err="1"/>
              <a:t>organisations</a:t>
            </a:r>
            <a:r>
              <a:rPr lang="it-IT" sz="2000" noProof="0" dirty="0"/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noProof="0" dirty="0"/>
              <a:t>analisi dati complessi (modelli, tendenze e correlazioni etc.), creare contenuti, estrarre informazioni chiave da documenti complessi e creare nuovi contenuti, rendendo </a:t>
            </a:r>
            <a:r>
              <a:rPr lang="it-IT" sz="2000" b="1" noProof="0" dirty="0"/>
              <a:t>le conoscenze più accessibili e facilmente condivisibili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000" b="1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noProof="0" dirty="0"/>
              <a:t>attivare </a:t>
            </a:r>
            <a:r>
              <a:rPr lang="it-IT" sz="2000" b="1" noProof="0" dirty="0"/>
              <a:t>azioni </a:t>
            </a:r>
            <a:r>
              <a:rPr lang="it-IT" sz="2000" b="1" noProof="0" dirty="0" err="1"/>
              <a:t>push</a:t>
            </a:r>
            <a:r>
              <a:rPr lang="it-IT" sz="2000" b="1" noProof="0" dirty="0"/>
              <a:t> </a:t>
            </a:r>
            <a:r>
              <a:rPr lang="it-IT" sz="2000" noProof="0" dirty="0"/>
              <a:t>per </a:t>
            </a:r>
            <a:r>
              <a:rPr lang="it-IT" sz="2000" b="1" noProof="0" dirty="0"/>
              <a:t>portare la conoscenza </a:t>
            </a:r>
            <a:r>
              <a:rPr lang="it-IT" sz="2000" noProof="0" dirty="0"/>
              <a:t>in evoluzione del dominio di interesse </a:t>
            </a:r>
            <a:r>
              <a:rPr lang="it-IT" sz="2000" b="1" noProof="0" dirty="0"/>
              <a:t>verso l’utente potenziale</a:t>
            </a:r>
            <a:r>
              <a:rPr lang="it-IT" sz="2000" noProof="0" dirty="0"/>
              <a:t> appartenente a diverse comunità scientifiche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000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ridurre i tempi di accesso</a:t>
            </a:r>
            <a:r>
              <a:rPr lang="it-IT" sz="2000" noProof="0" dirty="0"/>
              <a:t>, automazione dei processi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000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personalizzare l'esperienza di accesso alle IR</a:t>
            </a:r>
            <a:r>
              <a:rPr lang="it-IT" sz="2000" noProof="0" dirty="0"/>
              <a:t>, identificare e suggerire materiali di formazione, tutorial o esperti di riferimento in base al progetto di ricerca.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F7D5CAE3-D640-AA91-C71A-D11A8BB388B3}"/>
              </a:ext>
            </a:extLst>
          </p:cNvPr>
          <p:cNvSpPr/>
          <p:nvPr/>
        </p:nvSpPr>
        <p:spPr>
          <a:xfrm rot="5400000">
            <a:off x="574159" y="2115879"/>
            <a:ext cx="478466" cy="382773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72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00A50-6F3C-F0F8-137C-8CFB4DA23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147B790-ADD9-922B-03BA-45938507C350}"/>
              </a:ext>
            </a:extLst>
          </p:cNvPr>
          <p:cNvSpPr txBox="1"/>
          <p:nvPr/>
        </p:nvSpPr>
        <p:spPr>
          <a:xfrm>
            <a:off x="478466" y="1034892"/>
            <a:ext cx="11206716" cy="53245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2000" b="1" u="sng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Collaborazioni nazionali ed internazionali</a:t>
            </a:r>
          </a:p>
          <a:p>
            <a:pPr algn="just"/>
            <a:endParaRPr lang="it-IT" sz="2000" noProof="0" dirty="0"/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(limitatamente alla presente proposta, da aggiornare nello spirito di proposta aperta ad altre IR)</a:t>
            </a:r>
          </a:p>
          <a:p>
            <a:pPr algn="just"/>
            <a:endParaRPr lang="it-IT" sz="1000" noProof="0" dirty="0"/>
          </a:p>
          <a:p>
            <a:pPr algn="just"/>
            <a:r>
              <a:rPr lang="it-IT" sz="2000" noProof="0" dirty="0"/>
              <a:t>Partnership allargata di iENTRANCE@ENL già preliminarmente coinvolta nella proposta:</a:t>
            </a:r>
          </a:p>
          <a:p>
            <a:pPr algn="just"/>
            <a:endParaRPr lang="it-IT" sz="1000" noProof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Università di Bologna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Sapienza Università di Roma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Politecnico di Torino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Università Roma Tre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Istituto Nazionale di Ricerca Metrologica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b="1" noProof="0" dirty="0"/>
              <a:t>Fondazione Bruno Kessler</a:t>
            </a:r>
          </a:p>
          <a:p>
            <a:pPr algn="just"/>
            <a:endParaRPr lang="it-IT" sz="1000" noProof="0" dirty="0"/>
          </a:p>
          <a:p>
            <a:pPr algn="just"/>
            <a:r>
              <a:rPr lang="it-IT" sz="2000" noProof="0" dirty="0"/>
              <a:t>Rete Europea di EuroNanoLab (</a:t>
            </a:r>
            <a:r>
              <a:rPr lang="it-IT" sz="2000" noProof="0" dirty="0">
                <a:hlinkClick r:id="rId2"/>
              </a:rPr>
              <a:t>https://euronanolab.eu</a:t>
            </a:r>
            <a:r>
              <a:rPr lang="it-IT" sz="2000" dirty="0"/>
              <a:t>)</a:t>
            </a:r>
            <a:r>
              <a:rPr lang="it-IT" sz="2000" noProof="0" dirty="0"/>
              <a:t> che vede il coinvolgimento di 15 paesi (</a:t>
            </a:r>
            <a:r>
              <a:rPr lang="it-IT" sz="2000" b="1" noProof="0" dirty="0"/>
              <a:t>Italia, Finlandia, Rep. Ceca, Lettonia, Norvegia, Estonia, Lituania, Paesi Bassi, Portogallo, Romania, Spagna, Svezia, Germania Francia, Danimarca</a:t>
            </a:r>
            <a:r>
              <a:rPr lang="it-IT" sz="2000" noProof="0" dirty="0"/>
              <a:t>) e di un organismo internazionale (</a:t>
            </a:r>
            <a:r>
              <a:rPr lang="it-IT" sz="2000" b="1" noProof="0" dirty="0"/>
              <a:t>INL</a:t>
            </a:r>
            <a:r>
              <a:rPr lang="it-IT" sz="2000" noProof="0" dirty="0"/>
              <a:t>) e di più di 45 centri di micro e nanofabbricazione </a:t>
            </a:r>
          </a:p>
          <a:p>
            <a:pPr algn="just"/>
            <a:endParaRPr lang="it-IT" sz="2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61CF752-FA86-8449-5B1C-F249F800EA7C}"/>
              </a:ext>
            </a:extLst>
          </p:cNvPr>
          <p:cNvGrpSpPr/>
          <p:nvPr/>
        </p:nvGrpSpPr>
        <p:grpSpPr>
          <a:xfrm>
            <a:off x="1322024" y="353234"/>
            <a:ext cx="10031776" cy="466830"/>
            <a:chOff x="0" y="96309"/>
            <a:chExt cx="10515600" cy="466830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D24E916-F4CA-853E-C48C-D4EDC88A73E4}"/>
                </a:ext>
              </a:extLst>
            </p:cNvPr>
            <p:cNvSpPr/>
            <p:nvPr/>
          </p:nvSpPr>
          <p:spPr>
            <a:xfrm>
              <a:off x="0" y="96309"/>
              <a:ext cx="10515600" cy="4668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A14FB748-9C2E-9B8F-A09C-C306D938B136}"/>
                </a:ext>
              </a:extLst>
            </p:cNvPr>
            <p:cNvSpPr txBox="1"/>
            <p:nvPr/>
          </p:nvSpPr>
          <p:spPr>
            <a:xfrm>
              <a:off x="22789" y="119098"/>
              <a:ext cx="10470022" cy="421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900" dirty="0">
                  <a:latin typeface="Aptos Display" panose="02110004020202020204"/>
                </a:rPr>
                <a:t>  Cosa è CRIOSS - </a:t>
              </a:r>
              <a:r>
                <a:rPr lang="it-IT" sz="1800" dirty="0">
                  <a:latin typeface="Aptos Display" panose="02110004020202020204"/>
                </a:rPr>
                <a:t>Capacità</a:t>
              </a:r>
              <a:r>
                <a:rPr lang="it-IT" sz="1800" dirty="0"/>
                <a:t> </a:t>
              </a:r>
              <a:r>
                <a:rPr lang="it-IT" sz="1800" dirty="0">
                  <a:latin typeface="Aptos Display" panose="02110004020202020204"/>
                </a:rPr>
                <a:t> </a:t>
              </a:r>
              <a:r>
                <a:rPr lang="it-IT" sz="1800" dirty="0"/>
                <a:t>scientifica</a:t>
              </a:r>
              <a:endParaRPr lang="it-IT" sz="1900" kern="1200" dirty="0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867ABCE3-DEAF-462D-C604-B03378FB159B}"/>
              </a:ext>
            </a:extLst>
          </p:cNvPr>
          <p:cNvSpPr/>
          <p:nvPr/>
        </p:nvSpPr>
        <p:spPr>
          <a:xfrm>
            <a:off x="363557" y="2266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29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AC4E5-8149-CD77-D33E-7ADA88E27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0E44FFF-61A9-B43A-6265-87FB340D3720}"/>
              </a:ext>
            </a:extLst>
          </p:cNvPr>
          <p:cNvSpPr txBox="1"/>
          <p:nvPr/>
        </p:nvSpPr>
        <p:spPr>
          <a:xfrm>
            <a:off x="478466" y="1034892"/>
            <a:ext cx="11206716" cy="55707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(limitatamente alla presente proposta, da aggiornare nello spirito di proposta aperta ad altre IR)</a:t>
            </a:r>
          </a:p>
          <a:p>
            <a:pPr algn="just"/>
            <a:endParaRPr lang="it-IT" sz="1000" noProof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capacità di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coprire l’intera catena del valore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 TRL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integrazione tra modelli IR e ITEC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sinergia tra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finanziamenti pubblici e privati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integrazione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altre iniziative ITEC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analoghe portate avanti dalla partnership esterna al CNR coinvolte nella iniziativa (in particolare da POLITO)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integrazione con gli Ecosistemi per l’Innovazione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(regioni coinvolte al momento Emilia Romagna, Lazio, Campania, Sicilia e Piemonte)</a:t>
            </a:r>
            <a:endParaRPr lang="it-IT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1000" noProof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L’aspetto trasversale della proposta di aggregazione metodologica ha significative potenzialità </a:t>
            </a:r>
          </a:p>
          <a:p>
            <a:pPr algn="just"/>
            <a:endParaRPr lang="it-IT" sz="1000" noProof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 attrarre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risorse dall’esterno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grazie alla sintesi tra le attività a basso e ad alto TRL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essere oggetto di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proposte progettuali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specifiche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sulla metodologia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in ambito nazionale ed europeo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trovare declinazione nei futuri programmi europei legati alle </a:t>
            </a:r>
            <a:r>
              <a:rPr lang="en-GB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Technological Infrastructures</a:t>
            </a:r>
          </a:p>
          <a:p>
            <a:pPr algn="just"/>
            <a:endParaRPr lang="it-IT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L’obiettivo di trovare una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sintesi tra le attività a basso e ad alto TRL 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di costruire un modello di accesso e fruizione delle IR anche da parte del </a:t>
            </a:r>
            <a:r>
              <a:rPr lang="it-IT" sz="1800" b="1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mondo privato e dell’innovazione</a:t>
            </a:r>
            <a:r>
              <a:rPr lang="it-IT" sz="1800" noProof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permetterà inoltre di poter attrarre verso le IR risorse che altrimenti non sarebbe possibile intercettare</a:t>
            </a:r>
          </a:p>
          <a:p>
            <a:pPr algn="just"/>
            <a:endParaRPr lang="it-IT" sz="1000" dirty="0">
              <a:cs typeface="Times New Roman" panose="02020603050405020304" pitchFamily="18" charset="0"/>
            </a:endParaRPr>
          </a:p>
          <a:p>
            <a:pPr algn="just"/>
            <a:endParaRPr lang="it-IT" b="1" noProof="0" dirty="0"/>
          </a:p>
          <a:p>
            <a:pPr algn="just"/>
            <a:r>
              <a:rPr lang="it-IT" b="1" u="sng" noProof="0" dirty="0"/>
              <a:t>Coinvolgimento di attori pubblici/policy maker</a:t>
            </a:r>
            <a:r>
              <a:rPr lang="it-IT" b="1" noProof="0" dirty="0"/>
              <a:t>: </a:t>
            </a:r>
            <a:r>
              <a:rPr lang="it-IT" noProof="0" dirty="0"/>
              <a:t>MUR, MIMIT, Amministrazioni Regionali, Organizzazioni Industriali di Categoria, Distretti Tecnologici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2B92E23-1281-E56D-5E7C-7C46C2536A07}"/>
              </a:ext>
            </a:extLst>
          </p:cNvPr>
          <p:cNvCxnSpPr/>
          <p:nvPr/>
        </p:nvCxnSpPr>
        <p:spPr>
          <a:xfrm>
            <a:off x="584791" y="5730949"/>
            <a:ext cx="10745192" cy="0"/>
          </a:xfrm>
          <a:prstGeom prst="line">
            <a:avLst/>
          </a:prstGeom>
          <a:ln>
            <a:solidFill>
              <a:srgbClr val="15608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E242C081-C023-DCA7-8D68-721B33A1C624}"/>
              </a:ext>
            </a:extLst>
          </p:cNvPr>
          <p:cNvGrpSpPr/>
          <p:nvPr/>
        </p:nvGrpSpPr>
        <p:grpSpPr>
          <a:xfrm>
            <a:off x="1322024" y="353234"/>
            <a:ext cx="10031776" cy="466830"/>
            <a:chOff x="0" y="96309"/>
            <a:chExt cx="10515600" cy="466830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459DCD5B-19EC-3ABF-2C6E-843540AC1EC6}"/>
                </a:ext>
              </a:extLst>
            </p:cNvPr>
            <p:cNvSpPr/>
            <p:nvPr/>
          </p:nvSpPr>
          <p:spPr>
            <a:xfrm>
              <a:off x="0" y="96309"/>
              <a:ext cx="10515600" cy="46683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7" name="Rounded Rectangle 4">
              <a:extLst>
                <a:ext uri="{FF2B5EF4-FFF2-40B4-BE49-F238E27FC236}">
                  <a16:creationId xmlns:a16="http://schemas.microsoft.com/office/drawing/2014/main" id="{898281C8-AA74-6E43-3A43-10854B52E473}"/>
                </a:ext>
              </a:extLst>
            </p:cNvPr>
            <p:cNvSpPr txBox="1"/>
            <p:nvPr/>
          </p:nvSpPr>
          <p:spPr>
            <a:xfrm>
              <a:off x="22789" y="119098"/>
              <a:ext cx="10470022" cy="4212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marL="0" lvl="0" indent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900" dirty="0">
                  <a:latin typeface="Aptos Display" panose="02110004020202020204"/>
                </a:rPr>
                <a:t>  Cosa è CRIOSS - </a:t>
              </a:r>
              <a:r>
                <a:rPr lang="it-IT" sz="1800" dirty="0">
                  <a:latin typeface="Aptos Display" panose="02110004020202020204"/>
                </a:rPr>
                <a:t>Impatto</a:t>
              </a:r>
              <a:r>
                <a:rPr lang="it-IT" sz="1800" dirty="0"/>
                <a:t> economico e sociale</a:t>
              </a:r>
              <a:endParaRPr lang="it-IT" sz="1900" kern="1200" dirty="0"/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0F7AFCCD-623D-15D2-CC33-3BE838B349AA}"/>
              </a:ext>
            </a:extLst>
          </p:cNvPr>
          <p:cNvSpPr/>
          <p:nvPr/>
        </p:nvSpPr>
        <p:spPr>
          <a:xfrm>
            <a:off x="363557" y="226649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9251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BB7F39E7BF08F4EAADA0C88AEEAE940" ma:contentTypeVersion="4" ma:contentTypeDescription="Creare un nuovo documento." ma:contentTypeScope="" ma:versionID="34e94dcbc811c8749cce4ae79e3b3e94">
  <xsd:schema xmlns:xsd="http://www.w3.org/2001/XMLSchema" xmlns:xs="http://www.w3.org/2001/XMLSchema" xmlns:p="http://schemas.microsoft.com/office/2006/metadata/properties" xmlns:ns2="ffb1c537-bcb0-4162-839b-e1a37c8e79a3" targetNamespace="http://schemas.microsoft.com/office/2006/metadata/properties" ma:root="true" ma:fieldsID="9805894722fc4e84d319edf532444908" ns2:_="">
    <xsd:import namespace="ffb1c537-bcb0-4162-839b-e1a37c8e79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1c537-bcb0-4162-839b-e1a37c8e79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004142-5002-4CAD-A2A9-07F2C0E7E2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953AF3-C272-49DA-9694-F99EB1FF0D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b1c537-bcb0-4162-839b-e1a37c8e79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22024D-821B-40E7-8349-B349E5E7378A}">
  <ds:schemaRefs>
    <ds:schemaRef ds:uri="http://purl.org/dc/dcmitype/"/>
    <ds:schemaRef ds:uri="ffb1c537-bcb0-4162-839b-e1a37c8e79a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1468</Words>
  <Application>Microsoft Macintosh PowerPoint</Application>
  <PresentationFormat>Widescreen</PresentationFormat>
  <Paragraphs>168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Century Gothic</vt:lpstr>
      <vt:lpstr>Source Sans Pro</vt:lpstr>
      <vt:lpstr>Times New Roman</vt:lpstr>
      <vt:lpstr>Wingdings</vt:lpstr>
      <vt:lpstr>Tema di Office</vt:lpstr>
      <vt:lpstr>Aggregazione  CRIOSS: CNR Research Infrastructure  One Stop Shop</vt:lpstr>
      <vt:lpstr>Aggregazione  CRIOSS: CNR Research Infrastructure  One Stop Shop</vt:lpstr>
      <vt:lpstr>Descrizione attuale dell’ ipotetica aggregazione data dalle seguenti progettualità/iniziative:</vt:lpstr>
      <vt:lpstr>Ambiti tematici e produzione scientifica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LAURA RAGAZZI</dc:creator>
  <cp:lastModifiedBy>Vittorio Morandi</cp:lastModifiedBy>
  <cp:revision>38</cp:revision>
  <dcterms:created xsi:type="dcterms:W3CDTF">2024-12-30T12:13:18Z</dcterms:created>
  <dcterms:modified xsi:type="dcterms:W3CDTF">2025-02-09T23:38:37Z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0x0101002BB7F39E7BF08F4EAADA0C88AEEAE940</vt:lpwstr>
  </property>
</Properties>
</file>