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67" r:id="rId6"/>
    <p:sldId id="273" r:id="rId7"/>
    <p:sldId id="263" r:id="rId8"/>
    <p:sldId id="271" r:id="rId9"/>
    <p:sldId id="281" r:id="rId10"/>
    <p:sldId id="282" r:id="rId11"/>
    <p:sldId id="275" r:id="rId12"/>
    <p:sldId id="27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99"/>
    <a:srgbClr val="A1A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0094D11-22E0-B04C-9113-4AA6F782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11922" b="13662"/>
          <a:stretch/>
        </p:blipFill>
        <p:spPr>
          <a:xfrm>
            <a:off x="-117629" y="0"/>
            <a:ext cx="12427258" cy="702781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38AFB356-3D66-D54B-B989-F8AC63739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629" y="0"/>
            <a:ext cx="12427258" cy="70278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525779"/>
            <a:ext cx="11277600" cy="1673543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di tecnologie avanzate e sistemi intelligenti per la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MItigazione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dei Rischi e la sorveglianza del territorio e dell’ambiente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COstruito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(MIRCO)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58" y="3038157"/>
            <a:ext cx="11919098" cy="165576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Aggregazione derivata dalle seguenti progettualità CNR PNRR (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Missione 4 - Componente 2: Dalla Ricerca all’Impresa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it-IT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CN-HPC</a:t>
            </a: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CN-MOST</a:t>
            </a: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EI-Tech4You</a:t>
            </a:r>
            <a:endParaRPr lang="it-IT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E367E7-E9B7-AF48-8944-7A602E8D0C9C}"/>
              </a:ext>
            </a:extLst>
          </p:cNvPr>
          <p:cNvSpPr txBox="1"/>
          <p:nvPr/>
        </p:nvSpPr>
        <p:spPr>
          <a:xfrm>
            <a:off x="350520" y="5461686"/>
            <a:ext cx="1146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RICCARDO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LANARI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CNR-IREA</a:t>
            </a:r>
          </a:p>
        </p:txBody>
      </p:sp>
    </p:spTree>
    <p:extLst>
      <p:ext uri="{BB962C8B-B14F-4D97-AF65-F5344CB8AC3E}">
        <p14:creationId xmlns:p14="http://schemas.microsoft.com/office/powerpoint/2010/main" val="340468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06"/>
            <a:ext cx="10515600" cy="774358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Descrizione dell’Aggregazione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EC40276-A585-EA72-5F6A-E943550D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65858"/>
              </p:ext>
            </p:extLst>
          </p:nvPr>
        </p:nvGraphicFramePr>
        <p:xfrm>
          <a:off x="803911" y="1287908"/>
          <a:ext cx="10641328" cy="279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555">
                  <a:extLst>
                    <a:ext uri="{9D8B030D-6E8A-4147-A177-3AD203B41FA5}">
                      <a16:colId xmlns:a16="http://schemas.microsoft.com/office/drawing/2014/main" val="2230339415"/>
                    </a:ext>
                  </a:extLst>
                </a:gridCol>
                <a:gridCol w="1796037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48747">
                  <a:extLst>
                    <a:ext uri="{9D8B030D-6E8A-4147-A177-3AD203B41FA5}">
                      <a16:colId xmlns:a16="http://schemas.microsoft.com/office/drawing/2014/main" val="3429501789"/>
                    </a:ext>
                  </a:extLst>
                </a:gridCol>
                <a:gridCol w="2304786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690203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61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CNR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Spoke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Istituto capofila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Istituti partecipanti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7300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CN-HPC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Affiliato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IREA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IRPI, ITC, IMAA, IGAG, IMATI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700872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CN-MOST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Affiliato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ITC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IREA, IMATI</a:t>
                      </a:r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EI-TECH4YOU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IRPI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ISAC, IMAA, ITM, ISAFOM</a:t>
                      </a:r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</a:tbl>
          </a:graphicData>
        </a:graphic>
      </p:graphicFrame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DFF0560-BAE5-DF41-A553-D98AAD95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1813"/>
            <a:ext cx="10515600" cy="18251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CN-HPC 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CNR è presente con un finanziamento di 947.056,25EUR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CN-MOST 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CNR è presente con un finanziamento di 940.413EUR 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EI-TECH4YOU 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CNR è presente con un finanziamento di 8.965.033EUR </a:t>
            </a:r>
          </a:p>
        </p:txBody>
      </p:sp>
    </p:spTree>
    <p:extLst>
      <p:ext uri="{BB962C8B-B14F-4D97-AF65-F5344CB8AC3E}">
        <p14:creationId xmlns:p14="http://schemas.microsoft.com/office/powerpoint/2010/main" val="256328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39730748-7120-8B49-8E9E-08F90E84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Ambiti tematici e produzione scientifica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3576A-7071-0BDE-A0D2-2CE7412D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8" y="1161775"/>
            <a:ext cx="11128001" cy="1222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L’Aggregazione aspira a creare un riferimento nazionale e internazionale in grado di contribuire alla mitigazione degli effetti del cambiamento climatico e degli impatti dei rischi ambientali e antropici sul territorio e sui sistemi infrastrutturali, sviluppando e applicando metodi e tecnologie di avanguardia per il miglioramento della resilienza della società e dell’ambiente costruito, compreso quello storico e di pregio.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242DBCB-799C-8FE5-F14B-DCF11BA11ACD}"/>
              </a:ext>
            </a:extLst>
          </p:cNvPr>
          <p:cNvSpPr txBox="1">
            <a:spLocks/>
          </p:cNvSpPr>
          <p:nvPr/>
        </p:nvSpPr>
        <p:spPr>
          <a:xfrm>
            <a:off x="484880" y="2789459"/>
            <a:ext cx="11067040" cy="1740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Obiettivi:</a:t>
            </a:r>
          </a:p>
          <a:p>
            <a:pPr indent="3175" algn="just"/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favorire l’integrazione tecnologica e lo sviluppo di sistemi intelligenti per la sorveglianza del territorio e delle infrastrutture e l’analisi predittiva dei rischi, attraverso procedure di monitoraggio e </a:t>
            </a:r>
            <a:r>
              <a:rPr lang="it-IT" sz="1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digital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twinning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basate su </a:t>
            </a:r>
            <a:r>
              <a:rPr lang="it-IT" sz="1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sensoristica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situ, dati satellitari e tecnologie abilitanti;</a:t>
            </a:r>
          </a:p>
          <a:p>
            <a:pPr indent="3175" algn="just"/>
            <a:r>
              <a:rPr lang="it-IT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mettere a disposizione metodi e strumenti di elaborazione e analisi dati (anche massivi), e di modellazione avanzata, con software prevalentemente open source, supportati da funzionalità HPC (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auspicabile collegamento con gli ambiti AI)</a:t>
            </a:r>
            <a:r>
              <a:rPr lang="it-IT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242DBCB-799C-8FE5-F14B-DCF11BA11ACD}"/>
              </a:ext>
            </a:extLst>
          </p:cNvPr>
          <p:cNvSpPr txBox="1">
            <a:spLocks/>
          </p:cNvSpPr>
          <p:nvPr/>
        </p:nvSpPr>
        <p:spPr>
          <a:xfrm>
            <a:off x="484878" y="4249665"/>
            <a:ext cx="11067040" cy="1800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16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3175" algn="just"/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supportare la comunità istituzionale e scientifica fornendo l’accesso a informazioni, dati aperti e condivisi (anche attraverso servizi web avanzati</a:t>
            </a:r>
            <a:r>
              <a:rPr lang="it-IT" sz="1600" kern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relativi a fenomeni ed eventi catastrofici con impatti sul costruito e sul territorio;</a:t>
            </a:r>
          </a:p>
          <a:p>
            <a:pPr indent="3175"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migliorare la gestione delle emergenze determinate da eventi catastrofici che possano interessare aree antropizzate;</a:t>
            </a:r>
          </a:p>
          <a:p>
            <a:pPr indent="3175"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rendere disponibili laboratori interdisciplinari e multi-scala come sistemi dimostrativi e generatori di conoscenza per il supporto decisionale nella gestione del rischio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315856B-4E9E-C844-BA63-EAF0AD03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76365"/>
              </p:ext>
            </p:extLst>
          </p:nvPr>
        </p:nvGraphicFramePr>
        <p:xfrm>
          <a:off x="943610" y="1233488"/>
          <a:ext cx="10304781" cy="5406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227">
                  <a:extLst>
                    <a:ext uri="{9D8B030D-6E8A-4147-A177-3AD203B41FA5}">
                      <a16:colId xmlns:a16="http://schemas.microsoft.com/office/drawing/2014/main" val="2230339415"/>
                    </a:ext>
                  </a:extLst>
                </a:gridCol>
                <a:gridCol w="2022719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2136578">
                  <a:extLst>
                    <a:ext uri="{9D8B030D-6E8A-4147-A177-3AD203B41FA5}">
                      <a16:colId xmlns:a16="http://schemas.microsoft.com/office/drawing/2014/main" val="3429501789"/>
                    </a:ext>
                  </a:extLst>
                </a:gridCol>
                <a:gridCol w="1171881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144688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  <a:gridCol w="1144688">
                  <a:extLst>
                    <a:ext uri="{9D8B030D-6E8A-4147-A177-3AD203B41FA5}">
                      <a16:colId xmlns:a16="http://schemas.microsoft.com/office/drawing/2014/main" val="3763548872"/>
                    </a:ext>
                  </a:extLst>
                </a:gridCol>
              </a:tblGrid>
              <a:tr h="61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Pubblicazioni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Ambiti Disciplinari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7300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CN-HPC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PE7_7</a:t>
                      </a:r>
                    </a:p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PE10_20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700872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CN-MOST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 fontAlgn="t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PE7_7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PE8_3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PE10_14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EI-TECH4YOU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PE5_12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PE8_3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PE10_2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PE10_13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SH7_6</a:t>
                      </a:r>
                    </a:p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SH7_10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800" marR="9525" marT="9525" marB="0" anchor="ctr"/>
                </a:tc>
                <a:extLst>
                  <a:ext uri="{0D108BD9-81ED-4DB2-BD59-A6C34878D82A}">
                    <a16:rowId xmlns:a16="http://schemas.microsoft.com/office/drawing/2014/main" val="1466309589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9730748-7120-8B49-8E9E-08F90E8469ED}"/>
              </a:ext>
            </a:extLst>
          </p:cNvPr>
          <p:cNvSpPr txBox="1">
            <a:spLocks/>
          </p:cNvSpPr>
          <p:nvPr/>
        </p:nvSpPr>
        <p:spPr>
          <a:xfrm>
            <a:off x="838200" y="14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Ambiti tematici e produzione scientifica (2)</a:t>
            </a:r>
          </a:p>
        </p:txBody>
      </p:sp>
    </p:spTree>
    <p:extLst>
      <p:ext uri="{BB962C8B-B14F-4D97-AF65-F5344CB8AC3E}">
        <p14:creationId xmlns:p14="http://schemas.microsoft.com/office/powerpoint/2010/main" val="353863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/>
          <p:cNvSpPr/>
          <p:nvPr/>
        </p:nvSpPr>
        <p:spPr>
          <a:xfrm>
            <a:off x="143480" y="235248"/>
            <a:ext cx="11827540" cy="1010880"/>
          </a:xfrm>
          <a:custGeom>
            <a:avLst/>
            <a:gdLst>
              <a:gd name="connsiteX0" fmla="*/ 0 w 11827540"/>
              <a:gd name="connsiteY0" fmla="*/ 168483 h 1010880"/>
              <a:gd name="connsiteX1" fmla="*/ 168483 w 11827540"/>
              <a:gd name="connsiteY1" fmla="*/ 0 h 1010880"/>
              <a:gd name="connsiteX2" fmla="*/ 11659057 w 11827540"/>
              <a:gd name="connsiteY2" fmla="*/ 0 h 1010880"/>
              <a:gd name="connsiteX3" fmla="*/ 11827540 w 11827540"/>
              <a:gd name="connsiteY3" fmla="*/ 168483 h 1010880"/>
              <a:gd name="connsiteX4" fmla="*/ 11827540 w 11827540"/>
              <a:gd name="connsiteY4" fmla="*/ 842397 h 1010880"/>
              <a:gd name="connsiteX5" fmla="*/ 11659057 w 11827540"/>
              <a:gd name="connsiteY5" fmla="*/ 1010880 h 1010880"/>
              <a:gd name="connsiteX6" fmla="*/ 168483 w 11827540"/>
              <a:gd name="connsiteY6" fmla="*/ 1010880 h 1010880"/>
              <a:gd name="connsiteX7" fmla="*/ 0 w 11827540"/>
              <a:gd name="connsiteY7" fmla="*/ 842397 h 1010880"/>
              <a:gd name="connsiteX8" fmla="*/ 0 w 11827540"/>
              <a:gd name="connsiteY8" fmla="*/ 168483 h 10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7540" h="1010880">
                <a:moveTo>
                  <a:pt x="0" y="168483"/>
                </a:moveTo>
                <a:cubicBezTo>
                  <a:pt x="0" y="75432"/>
                  <a:pt x="75432" y="0"/>
                  <a:pt x="168483" y="0"/>
                </a:cubicBezTo>
                <a:lnTo>
                  <a:pt x="11659057" y="0"/>
                </a:lnTo>
                <a:cubicBezTo>
                  <a:pt x="11752108" y="0"/>
                  <a:pt x="11827540" y="75432"/>
                  <a:pt x="11827540" y="168483"/>
                </a:cubicBezTo>
                <a:lnTo>
                  <a:pt x="11827540" y="842397"/>
                </a:lnTo>
                <a:cubicBezTo>
                  <a:pt x="11827540" y="935448"/>
                  <a:pt x="11752108" y="1010880"/>
                  <a:pt x="11659057" y="1010880"/>
                </a:cubicBezTo>
                <a:lnTo>
                  <a:pt x="168483" y="1010880"/>
                </a:lnTo>
                <a:cubicBezTo>
                  <a:pt x="75432" y="1010880"/>
                  <a:pt x="0" y="935448"/>
                  <a:pt x="0" y="842397"/>
                </a:cubicBezTo>
                <a:lnTo>
                  <a:pt x="0" y="1684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87" tIns="140787" rIns="140787" bIns="140787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Capacità  scientifica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143480" y="1276609"/>
            <a:ext cx="11827540" cy="1253232"/>
          </a:xfrm>
          <a:custGeom>
            <a:avLst/>
            <a:gdLst>
              <a:gd name="connsiteX0" fmla="*/ 0 w 11827540"/>
              <a:gd name="connsiteY0" fmla="*/ 0 h 2291489"/>
              <a:gd name="connsiteX1" fmla="*/ 11827540 w 11827540"/>
              <a:gd name="connsiteY1" fmla="*/ 0 h 2291489"/>
              <a:gd name="connsiteX2" fmla="*/ 11827540 w 11827540"/>
              <a:gd name="connsiteY2" fmla="*/ 2291489 h 2291489"/>
              <a:gd name="connsiteX3" fmla="*/ 0 w 11827540"/>
              <a:gd name="connsiteY3" fmla="*/ 2291489 h 2291489"/>
              <a:gd name="connsiteX4" fmla="*/ 0 w 11827540"/>
              <a:gd name="connsiteY4" fmla="*/ 0 h 22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7540" h="2291489">
                <a:moveTo>
                  <a:pt x="0" y="0"/>
                </a:moveTo>
                <a:lnTo>
                  <a:pt x="11827540" y="0"/>
                </a:lnTo>
                <a:lnTo>
                  <a:pt x="11827540" y="2291489"/>
                </a:lnTo>
                <a:lnTo>
                  <a:pt x="0" y="2291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524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 diffusa di collaborazioni scientifiche ed istituzionali  (DPC,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UniBA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PoliBA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INGV, OGS,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UniMIB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Andrés Bello (Cile),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ENEA, Sapienza,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UnivAQ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UNIPOL, SOGEI,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UniNA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PoliTO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UniBO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RFI, Autostrade, IR-</a:t>
            </a:r>
            <a:r>
              <a:rPr lang="it-IT" sz="1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Geosciences</a:t>
            </a: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IR-MEET,…)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Straordinaria opportunità per generare sinergie che possono incidere sulle politiche di settore. Si pensi ad esempio al contributo alla adozione delle "Linee Guida per la classificazione e gestione del rischio, la valutazione della sicurezza ed il monitoraggio dei ponti esistenti"  (D.M. 204/2022)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143480" y="3842417"/>
            <a:ext cx="11827540" cy="1010880"/>
          </a:xfrm>
          <a:custGeom>
            <a:avLst/>
            <a:gdLst>
              <a:gd name="connsiteX0" fmla="*/ 0 w 11827540"/>
              <a:gd name="connsiteY0" fmla="*/ 168483 h 1010880"/>
              <a:gd name="connsiteX1" fmla="*/ 168483 w 11827540"/>
              <a:gd name="connsiteY1" fmla="*/ 0 h 1010880"/>
              <a:gd name="connsiteX2" fmla="*/ 11659057 w 11827540"/>
              <a:gd name="connsiteY2" fmla="*/ 0 h 1010880"/>
              <a:gd name="connsiteX3" fmla="*/ 11827540 w 11827540"/>
              <a:gd name="connsiteY3" fmla="*/ 168483 h 1010880"/>
              <a:gd name="connsiteX4" fmla="*/ 11827540 w 11827540"/>
              <a:gd name="connsiteY4" fmla="*/ 842397 h 1010880"/>
              <a:gd name="connsiteX5" fmla="*/ 11659057 w 11827540"/>
              <a:gd name="connsiteY5" fmla="*/ 1010880 h 1010880"/>
              <a:gd name="connsiteX6" fmla="*/ 168483 w 11827540"/>
              <a:gd name="connsiteY6" fmla="*/ 1010880 h 1010880"/>
              <a:gd name="connsiteX7" fmla="*/ 0 w 11827540"/>
              <a:gd name="connsiteY7" fmla="*/ 842397 h 1010880"/>
              <a:gd name="connsiteX8" fmla="*/ 0 w 11827540"/>
              <a:gd name="connsiteY8" fmla="*/ 168483 h 10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7540" h="1010880">
                <a:moveTo>
                  <a:pt x="0" y="168483"/>
                </a:moveTo>
                <a:cubicBezTo>
                  <a:pt x="0" y="75432"/>
                  <a:pt x="75432" y="0"/>
                  <a:pt x="168483" y="0"/>
                </a:cubicBezTo>
                <a:lnTo>
                  <a:pt x="11659057" y="0"/>
                </a:lnTo>
                <a:cubicBezTo>
                  <a:pt x="11752108" y="0"/>
                  <a:pt x="11827540" y="75432"/>
                  <a:pt x="11827540" y="168483"/>
                </a:cubicBezTo>
                <a:lnTo>
                  <a:pt x="11827540" y="842397"/>
                </a:lnTo>
                <a:cubicBezTo>
                  <a:pt x="11827540" y="935448"/>
                  <a:pt x="11752108" y="1010880"/>
                  <a:pt x="11659057" y="1010880"/>
                </a:cubicBezTo>
                <a:lnTo>
                  <a:pt x="168483" y="1010880"/>
                </a:lnTo>
                <a:cubicBezTo>
                  <a:pt x="75432" y="1010880"/>
                  <a:pt x="0" y="935448"/>
                  <a:pt x="0" y="842397"/>
                </a:cubicBezTo>
                <a:lnTo>
                  <a:pt x="0" y="1684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87" tIns="140787" rIns="140787" bIns="140787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Impatto economico e sociale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143480" y="4883777"/>
            <a:ext cx="11827540" cy="1676699"/>
          </a:xfrm>
          <a:custGeom>
            <a:avLst/>
            <a:gdLst>
              <a:gd name="connsiteX0" fmla="*/ 0 w 11827540"/>
              <a:gd name="connsiteY0" fmla="*/ 0 h 1676699"/>
              <a:gd name="connsiteX1" fmla="*/ 11827540 w 11827540"/>
              <a:gd name="connsiteY1" fmla="*/ 0 h 1676699"/>
              <a:gd name="connsiteX2" fmla="*/ 11827540 w 11827540"/>
              <a:gd name="connsiteY2" fmla="*/ 1676699 h 1676699"/>
              <a:gd name="connsiteX3" fmla="*/ 0 w 11827540"/>
              <a:gd name="connsiteY3" fmla="*/ 1676699 h 1676699"/>
              <a:gd name="connsiteX4" fmla="*/ 0 w 11827540"/>
              <a:gd name="connsiteY4" fmla="*/ 0 h 1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7540" h="1676699">
                <a:moveTo>
                  <a:pt x="0" y="0"/>
                </a:moveTo>
                <a:lnTo>
                  <a:pt x="11827540" y="0"/>
                </a:lnTo>
                <a:lnTo>
                  <a:pt x="11827540" y="1676699"/>
                </a:lnTo>
                <a:lnTo>
                  <a:pt x="0" y="16766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524" tIns="20320" rIns="113792" bIns="20320" numCol="1" spcCol="1270" anchor="t" anchorCtr="0">
            <a:noAutofit/>
          </a:bodyPr>
          <a:lstStyle/>
          <a:p>
            <a:pPr marL="0" lvl="1">
              <a:spcBef>
                <a:spcPct val="0"/>
              </a:spcBef>
              <a:buFontTx/>
              <a:buChar char="••"/>
              <a:defRPr/>
            </a:pP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Almaviva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ANAS; Autostrade per l’Italia; ENI; ENEL; Ferrovie dello Stato Italiane; KISTLER;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Italferr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Leonardo; MOVYON; SIEMENS; SOGEI; UNIPOL; CDP Venture Capital/ Scientifica Venture Capital</a:t>
            </a:r>
          </a:p>
          <a:p>
            <a:pPr marL="0" lvl="1">
              <a:spcBef>
                <a:spcPct val="0"/>
              </a:spcBef>
              <a:defRPr/>
            </a:pPr>
            <a:endParaRPr lang="it-IT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Sistema di Protezione Civile, MASE, MAECI, Vigili del Fuoco, Regioni, Enti Locali, ARPA, Servizi Geologici Regionali, e Nazionali Distretti Idrografici; Università ed Enti di Ricerca. </a:t>
            </a:r>
            <a:r>
              <a:rPr lang="it-IT" sz="16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segnala in questo ambito il nuovo  Accordo di Programma Quadro tra DPC e CNR, per il periodo 2024-2029, nel quale sono coinvolti, quali Centri di Competenza, 6 degli Istituti CNR presenti nell’aggregazione</a:t>
            </a:r>
            <a:endParaRPr lang="it-IT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800" u="sng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129540" y="2529841"/>
            <a:ext cx="11827540" cy="1215132"/>
          </a:xfrm>
          <a:custGeom>
            <a:avLst/>
            <a:gdLst>
              <a:gd name="connsiteX0" fmla="*/ 0 w 11827540"/>
              <a:gd name="connsiteY0" fmla="*/ 0 h 2291489"/>
              <a:gd name="connsiteX1" fmla="*/ 11827540 w 11827540"/>
              <a:gd name="connsiteY1" fmla="*/ 0 h 2291489"/>
              <a:gd name="connsiteX2" fmla="*/ 11827540 w 11827540"/>
              <a:gd name="connsiteY2" fmla="*/ 2291489 h 2291489"/>
              <a:gd name="connsiteX3" fmla="*/ 0 w 11827540"/>
              <a:gd name="connsiteY3" fmla="*/ 2291489 h 2291489"/>
              <a:gd name="connsiteX4" fmla="*/ 0 w 11827540"/>
              <a:gd name="connsiteY4" fmla="*/ 0 h 22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7540" h="2291489">
                <a:moveTo>
                  <a:pt x="0" y="0"/>
                </a:moveTo>
                <a:lnTo>
                  <a:pt x="11827540" y="0"/>
                </a:lnTo>
                <a:lnTo>
                  <a:pt x="11827540" y="2291489"/>
                </a:lnTo>
                <a:lnTo>
                  <a:pt x="0" y="22914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524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it-IT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di numerosi software: Elaborazione dati di monitoraggio strutturale e/o di analisi di immagini anche satellitari/ Servizi web avanzati per facilitare l’accesso a dati aperti e condivisi/ Strumenti per l’elaborazione automatizzata dei dati di frane, sinkholes e terremoti/ Modelli geologici e geofisici tridimensionali / Software per la gestione delle emergenze sismiche / Sviluppo di Digital Twin per la mitigazione dei fenomeni alluvionali/  Piattaforme digitali per la gestione del costruito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di brevetti  e creazione di nuove iniziative imprenditoriali (startup/spin-off) nell’ambito della mitigazione del rischio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it-IT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F50799-037B-104F-AE87-1A197C343D27}"/>
              </a:ext>
            </a:extLst>
          </p:cNvPr>
          <p:cNvSpPr txBox="1"/>
          <p:nvPr/>
        </p:nvSpPr>
        <p:spPr>
          <a:xfrm>
            <a:off x="1059430" y="610626"/>
            <a:ext cx="472440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Calibri" panose="020F0502020204030204"/>
              </a:rPr>
              <a:t>Velocità di deformazione verticale (2015-2024)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B98689-118E-534D-85FD-7B7F5FC6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6" y="916086"/>
            <a:ext cx="5400000" cy="3283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88D6E6-FEB1-4E4F-A640-C9C05BE051DB}"/>
              </a:ext>
            </a:extLst>
          </p:cNvPr>
          <p:cNvSpPr txBox="1"/>
          <p:nvPr/>
        </p:nvSpPr>
        <p:spPr>
          <a:xfrm>
            <a:off x="3837800" y="3355562"/>
            <a:ext cx="55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Down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719672-5A3D-DB43-8D37-8B6E7996DFA3}"/>
              </a:ext>
            </a:extLst>
          </p:cNvPr>
          <p:cNvSpPr txBox="1"/>
          <p:nvPr/>
        </p:nvSpPr>
        <p:spPr>
          <a:xfrm>
            <a:off x="4730632" y="335556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Up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7A2B27-AA03-8C47-A74C-2C031E9CC5C5}"/>
              </a:ext>
            </a:extLst>
          </p:cNvPr>
          <p:cNvSpPr txBox="1"/>
          <p:nvPr/>
        </p:nvSpPr>
        <p:spPr>
          <a:xfrm>
            <a:off x="0" y="-829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 esempio: rilievo satellitare delle deformazioni dei Campi Flegrei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53619A-6D78-864B-B5C1-2C7F8907FA1C}"/>
              </a:ext>
            </a:extLst>
          </p:cNvPr>
          <p:cNvSpPr txBox="1"/>
          <p:nvPr/>
        </p:nvSpPr>
        <p:spPr>
          <a:xfrm>
            <a:off x="2460015" y="25486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03F936-EFF7-7D48-8D51-73D6F00006C5}"/>
              </a:ext>
            </a:extLst>
          </p:cNvPr>
          <p:cNvSpPr txBox="1"/>
          <p:nvPr/>
        </p:nvSpPr>
        <p:spPr>
          <a:xfrm rot="19745353">
            <a:off x="1542312" y="6004194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~14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5312C2-A635-8443-B5D1-88B9CB54F8E9}"/>
              </a:ext>
            </a:extLst>
          </p:cNvPr>
          <p:cNvSpPr txBox="1"/>
          <p:nvPr/>
        </p:nvSpPr>
        <p:spPr>
          <a:xfrm rot="20605692">
            <a:off x="2130394" y="5932944"/>
            <a:ext cx="143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~8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ED45AC-87BE-9E48-9F0A-26B7D616C3E8}"/>
              </a:ext>
            </a:extLst>
          </p:cNvPr>
          <p:cNvSpPr txBox="1"/>
          <p:nvPr/>
        </p:nvSpPr>
        <p:spPr>
          <a:xfrm rot="19601076">
            <a:off x="2606200" y="5497593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~17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348306-5DAE-8246-9683-51DF13A04E9D}"/>
              </a:ext>
            </a:extLst>
          </p:cNvPr>
          <p:cNvSpPr txBox="1"/>
          <p:nvPr/>
        </p:nvSpPr>
        <p:spPr>
          <a:xfrm rot="20281937">
            <a:off x="4296091" y="4316181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~12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3810DA-B1E8-A245-8CEE-10F59365EEB2}"/>
              </a:ext>
            </a:extLst>
          </p:cNvPr>
          <p:cNvSpPr txBox="1"/>
          <p:nvPr/>
        </p:nvSpPr>
        <p:spPr>
          <a:xfrm rot="18849391">
            <a:off x="4071528" y="4562454"/>
            <a:ext cx="136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~25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5069869-DF20-C948-A06E-15731DDAF6AE}"/>
              </a:ext>
            </a:extLst>
          </p:cNvPr>
          <p:cNvSpPr txBox="1"/>
          <p:nvPr/>
        </p:nvSpPr>
        <p:spPr>
          <a:xfrm rot="20428224">
            <a:off x="3612504" y="515459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~11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FDF6EC-EB16-244E-B120-44DA31E14C3A}"/>
              </a:ext>
            </a:extLst>
          </p:cNvPr>
          <p:cNvSpPr txBox="1"/>
          <p:nvPr/>
        </p:nvSpPr>
        <p:spPr>
          <a:xfrm>
            <a:off x="1895720" y="4379174"/>
            <a:ext cx="12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Rione Terra</a:t>
            </a:r>
          </a:p>
        </p:txBody>
      </p:sp>
      <p:pic>
        <p:nvPicPr>
          <p:cNvPr id="20" name="Immagine 19" descr="logo.gif">
            <a:extLst>
              <a:ext uri="{FF2B5EF4-FFF2-40B4-BE49-F238E27FC236}">
                <a16:creationId xmlns:a16="http://schemas.microsoft.com/office/drawing/2014/main" id="{D408A43B-455D-E945-A553-5C9A84BC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66" y="3663551"/>
            <a:ext cx="474104" cy="36709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4E0F777-166E-004E-8CB8-DA7B4BE8E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7" y="4100123"/>
            <a:ext cx="4211955" cy="2807970"/>
          </a:xfrm>
          <a:prstGeom prst="rect">
            <a:avLst/>
          </a:prstGeom>
        </p:spPr>
      </p:pic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83AD91C-CB8F-8349-89A9-9BC926C40955}"/>
              </a:ext>
            </a:extLst>
          </p:cNvPr>
          <p:cNvCxnSpPr/>
          <p:nvPr/>
        </p:nvCxnSpPr>
        <p:spPr>
          <a:xfrm flipV="1">
            <a:off x="2552380" y="2825571"/>
            <a:ext cx="15855" cy="1366521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F97599B3-54B2-D74D-A4F6-77907CABC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" y="3661311"/>
            <a:ext cx="309639" cy="369332"/>
          </a:xfrm>
          <a:prstGeom prst="rect">
            <a:avLst/>
          </a:prstGeom>
        </p:spPr>
      </p:pic>
      <p:pic>
        <p:nvPicPr>
          <p:cNvPr id="22" name="Picture 20" descr="envisat">
            <a:extLst>
              <a:ext uri="{FF2B5EF4-FFF2-40B4-BE49-F238E27FC236}">
                <a16:creationId xmlns:a16="http://schemas.microsoft.com/office/drawing/2014/main" id="{E00854C7-4C18-0948-B431-311EC09E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" y="547826"/>
            <a:ext cx="8350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4">
            <a:extLst>
              <a:ext uri="{FF2B5EF4-FFF2-40B4-BE49-F238E27FC236}">
                <a16:creationId xmlns:a16="http://schemas.microsoft.com/office/drawing/2014/main" id="{F70F2349-2B7E-AC43-8A10-A3BAF94FD216}"/>
              </a:ext>
            </a:extLst>
          </p:cNvPr>
          <p:cNvGrpSpPr>
            <a:grpSpLocks/>
          </p:cNvGrpSpPr>
          <p:nvPr/>
        </p:nvGrpSpPr>
        <p:grpSpPr bwMode="auto">
          <a:xfrm>
            <a:off x="398151" y="981319"/>
            <a:ext cx="1584325" cy="1512887"/>
            <a:chOff x="377" y="592"/>
            <a:chExt cx="998" cy="953"/>
          </a:xfrm>
        </p:grpSpPr>
        <p:sp>
          <p:nvSpPr>
            <p:cNvPr id="24" name="Arc 15">
              <a:extLst>
                <a:ext uri="{FF2B5EF4-FFF2-40B4-BE49-F238E27FC236}">
                  <a16:creationId xmlns:a16="http://schemas.microsoft.com/office/drawing/2014/main" id="{1DD20272-8ADE-9343-B11A-97F76557A6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" y="819"/>
              <a:ext cx="998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5" name="Arc 16">
              <a:extLst>
                <a:ext uri="{FF2B5EF4-FFF2-40B4-BE49-F238E27FC236}">
                  <a16:creationId xmlns:a16="http://schemas.microsoft.com/office/drawing/2014/main" id="{15ACEA44-6AD5-D546-8569-D98AC4EEC2F7}"/>
                </a:ext>
              </a:extLst>
            </p:cNvPr>
            <p:cNvSpPr>
              <a:spLocks/>
            </p:cNvSpPr>
            <p:nvPr/>
          </p:nvSpPr>
          <p:spPr bwMode="auto">
            <a:xfrm rot="21354846" flipV="1">
              <a:off x="377" y="819"/>
              <a:ext cx="907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6" name="Arc 17">
              <a:extLst>
                <a:ext uri="{FF2B5EF4-FFF2-40B4-BE49-F238E27FC236}">
                  <a16:creationId xmlns:a16="http://schemas.microsoft.com/office/drawing/2014/main" id="{5FC93AB8-5419-9141-9E8D-064FEF5E34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" y="710"/>
              <a:ext cx="726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7" name="Arc 18">
              <a:extLst>
                <a:ext uri="{FF2B5EF4-FFF2-40B4-BE49-F238E27FC236}">
                  <a16:creationId xmlns:a16="http://schemas.microsoft.com/office/drawing/2014/main" id="{D2C87FD4-19BC-5D4B-84D7-B3C2777A22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83"/>
              <a:ext cx="590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8" name="Arc 19">
              <a:extLst>
                <a:ext uri="{FF2B5EF4-FFF2-40B4-BE49-F238E27FC236}">
                  <a16:creationId xmlns:a16="http://schemas.microsoft.com/office/drawing/2014/main" id="{36C43B92-F3C7-D54A-BF2A-56D0A4DD04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79"/>
              <a:ext cx="471" cy="3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9" name="Arc 20">
              <a:extLst>
                <a:ext uri="{FF2B5EF4-FFF2-40B4-BE49-F238E27FC236}">
                  <a16:creationId xmlns:a16="http://schemas.microsoft.com/office/drawing/2014/main" id="{0EAF520A-20A7-6E45-A614-62A9597074F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38"/>
              <a:ext cx="363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1" name="Arc 21">
              <a:extLst>
                <a:ext uri="{FF2B5EF4-FFF2-40B4-BE49-F238E27FC236}">
                  <a16:creationId xmlns:a16="http://schemas.microsoft.com/office/drawing/2014/main" id="{45B15D8B-7E60-3C41-BBA7-6F4C8309BF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592"/>
              <a:ext cx="227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9CF6328-9575-114A-8C9E-A380D39E259D}"/>
              </a:ext>
            </a:extLst>
          </p:cNvPr>
          <p:cNvGrpSpPr/>
          <p:nvPr/>
        </p:nvGrpSpPr>
        <p:grpSpPr>
          <a:xfrm>
            <a:off x="5542625" y="516087"/>
            <a:ext cx="6602832" cy="5492945"/>
            <a:chOff x="5542625" y="516087"/>
            <a:chExt cx="6602832" cy="5492945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67F1E16-AC14-EF40-BC3F-400380A82A22}"/>
                </a:ext>
              </a:extLst>
            </p:cNvPr>
            <p:cNvGrpSpPr/>
            <p:nvPr/>
          </p:nvGrpSpPr>
          <p:grpSpPr>
            <a:xfrm>
              <a:off x="5565772" y="1609344"/>
              <a:ext cx="6579685" cy="4399688"/>
              <a:chOff x="5565772" y="1609344"/>
              <a:chExt cx="6579685" cy="4399688"/>
            </a:xfrm>
          </p:grpSpPr>
          <p:pic>
            <p:nvPicPr>
              <p:cNvPr id="37" name="Immagine 36" descr="Immagine che contiene mappa, atlante, testo&#10;&#10;Descrizione generata automaticamente">
                <a:extLst>
                  <a:ext uri="{FF2B5EF4-FFF2-40B4-BE49-F238E27FC236}">
                    <a16:creationId xmlns:a16="http://schemas.microsoft.com/office/drawing/2014/main" id="{694D4CFD-30E0-3C4D-AEA1-0F2ACC44C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7"/>
              <a:stretch/>
            </p:blipFill>
            <p:spPr>
              <a:xfrm>
                <a:off x="5814659" y="1609344"/>
                <a:ext cx="6118492" cy="3791712"/>
              </a:xfrm>
              <a:prstGeom prst="rect">
                <a:avLst/>
              </a:prstGeom>
            </p:spPr>
          </p:pic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C4352BE-445A-7A4A-B0CC-9E5CCB123F36}"/>
                  </a:ext>
                </a:extLst>
              </p:cNvPr>
              <p:cNvSpPr txBox="1"/>
              <p:nvPr/>
            </p:nvSpPr>
            <p:spPr>
              <a:xfrm>
                <a:off x="5565772" y="5424257"/>
                <a:ext cx="657968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Piano speditivo di emergenza per l'area del bradisismo nei Campi Flegrei (la "zona di intervento" coinvolge circa 85mila abitanti e 15.500 edifici) </a:t>
                </a:r>
              </a:p>
            </p:txBody>
          </p:sp>
        </p:grpSp>
        <p:sp>
          <p:nvSpPr>
            <p:cNvPr id="8" name="Freccia ad arco 7">
              <a:extLst>
                <a:ext uri="{FF2B5EF4-FFF2-40B4-BE49-F238E27FC236}">
                  <a16:creationId xmlns:a16="http://schemas.microsoft.com/office/drawing/2014/main" id="{51A84D8C-9704-AF46-B63A-3FC5DA4FBB0F}"/>
                </a:ext>
              </a:extLst>
            </p:cNvPr>
            <p:cNvSpPr/>
            <p:nvPr/>
          </p:nvSpPr>
          <p:spPr>
            <a:xfrm rot="1140120">
              <a:off x="5542625" y="516087"/>
              <a:ext cx="2186326" cy="1506218"/>
            </a:xfrm>
            <a:prstGeom prst="circularArrow">
              <a:avLst>
                <a:gd name="adj1" fmla="val 12500"/>
                <a:gd name="adj2" fmla="val 820649"/>
                <a:gd name="adj3" fmla="val 20457681"/>
                <a:gd name="adj4" fmla="val 1080000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0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30B8AC-67E1-3F4B-A080-D9BB1805397F}"/>
              </a:ext>
            </a:extLst>
          </p:cNvPr>
          <p:cNvSpPr txBox="1"/>
          <p:nvPr/>
        </p:nvSpPr>
        <p:spPr>
          <a:xfrm>
            <a:off x="0" y="-829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 esempio: rilievo satellitare delle deformazioni dei Campi Flegrei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2BA0A33-9235-724F-9A83-3E4211D4D5CE}"/>
              </a:ext>
            </a:extLst>
          </p:cNvPr>
          <p:cNvSpPr txBox="1"/>
          <p:nvPr/>
        </p:nvSpPr>
        <p:spPr>
          <a:xfrm>
            <a:off x="1059430" y="610626"/>
            <a:ext cx="472440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Calibri" panose="020F0502020204030204"/>
              </a:rPr>
              <a:t>Velocità di deformazione verticale (2015-2024)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ACD19B2A-8163-694B-9B38-172542C2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6" y="916086"/>
            <a:ext cx="5400000" cy="328320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E5C59C6-60E6-D341-AFDC-7671B23290AF}"/>
              </a:ext>
            </a:extLst>
          </p:cNvPr>
          <p:cNvSpPr txBox="1"/>
          <p:nvPr/>
        </p:nvSpPr>
        <p:spPr>
          <a:xfrm>
            <a:off x="3837800" y="3355562"/>
            <a:ext cx="55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Down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0267A6-4AE9-C047-8D1A-7EFC7E5CF0A0}"/>
              </a:ext>
            </a:extLst>
          </p:cNvPr>
          <p:cNvSpPr txBox="1"/>
          <p:nvPr/>
        </p:nvSpPr>
        <p:spPr>
          <a:xfrm>
            <a:off x="4730632" y="335556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Up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2CDC1EF-7D4E-7E48-A06B-862A738155CC}"/>
              </a:ext>
            </a:extLst>
          </p:cNvPr>
          <p:cNvSpPr txBox="1"/>
          <p:nvPr/>
        </p:nvSpPr>
        <p:spPr>
          <a:xfrm>
            <a:off x="2460015" y="25486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1FE0CA8-82C6-6D4C-9443-056A626B55DE}"/>
              </a:ext>
            </a:extLst>
          </p:cNvPr>
          <p:cNvSpPr txBox="1"/>
          <p:nvPr/>
        </p:nvSpPr>
        <p:spPr>
          <a:xfrm rot="19745353">
            <a:off x="1542312" y="6004194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~14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917850E-F208-A447-A8E7-92F278539BBE}"/>
              </a:ext>
            </a:extLst>
          </p:cNvPr>
          <p:cNvSpPr txBox="1"/>
          <p:nvPr/>
        </p:nvSpPr>
        <p:spPr>
          <a:xfrm rot="20605692">
            <a:off x="2130394" y="5932944"/>
            <a:ext cx="143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~8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6130BCB-6B39-CE46-9834-489DCEEA9F30}"/>
              </a:ext>
            </a:extLst>
          </p:cNvPr>
          <p:cNvSpPr txBox="1"/>
          <p:nvPr/>
        </p:nvSpPr>
        <p:spPr>
          <a:xfrm rot="19601076">
            <a:off x="2606200" y="5497593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~17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E4A8EDD-4FEC-4447-B629-6857206BEDA2}"/>
              </a:ext>
            </a:extLst>
          </p:cNvPr>
          <p:cNvSpPr txBox="1"/>
          <p:nvPr/>
        </p:nvSpPr>
        <p:spPr>
          <a:xfrm rot="20281937">
            <a:off x="4296091" y="4316181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~12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594BFB5-4E30-394B-BB23-1701B17DFE57}"/>
              </a:ext>
            </a:extLst>
          </p:cNvPr>
          <p:cNvSpPr txBox="1"/>
          <p:nvPr/>
        </p:nvSpPr>
        <p:spPr>
          <a:xfrm rot="18849391">
            <a:off x="4071528" y="4562454"/>
            <a:ext cx="136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~25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08073F1-212C-1A4F-A19B-E70055A185BF}"/>
              </a:ext>
            </a:extLst>
          </p:cNvPr>
          <p:cNvSpPr txBox="1"/>
          <p:nvPr/>
        </p:nvSpPr>
        <p:spPr>
          <a:xfrm rot="20428224">
            <a:off x="3612504" y="515459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prstClr val="black"/>
                </a:solidFill>
                <a:latin typeface="Calibri" panose="020F0502020204030204"/>
              </a:rPr>
              <a:t>~11 cm/</a:t>
            </a:r>
            <a:r>
              <a:rPr lang="it-IT" sz="1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6833C3B-26A0-A347-9413-8BBC19D45A1B}"/>
              </a:ext>
            </a:extLst>
          </p:cNvPr>
          <p:cNvSpPr txBox="1"/>
          <p:nvPr/>
        </p:nvSpPr>
        <p:spPr>
          <a:xfrm>
            <a:off x="1895720" y="4379174"/>
            <a:ext cx="12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Rione Terra</a:t>
            </a:r>
          </a:p>
        </p:txBody>
      </p:sp>
      <p:pic>
        <p:nvPicPr>
          <p:cNvPr id="38" name="Immagine 37" descr="logo.gif">
            <a:extLst>
              <a:ext uri="{FF2B5EF4-FFF2-40B4-BE49-F238E27FC236}">
                <a16:creationId xmlns:a16="http://schemas.microsoft.com/office/drawing/2014/main" id="{AA971D96-E892-F94B-AF6D-CB6BD4AF9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66" y="3663551"/>
            <a:ext cx="474104" cy="36709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078A4C30-49E7-4443-93EB-9AA0BE500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7" y="4100123"/>
            <a:ext cx="4211955" cy="2807970"/>
          </a:xfrm>
          <a:prstGeom prst="rect">
            <a:avLst/>
          </a:prstGeom>
        </p:spPr>
      </p:pic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0B21662-B17A-D840-A6EE-82F336EB1FAA}"/>
              </a:ext>
            </a:extLst>
          </p:cNvPr>
          <p:cNvCxnSpPr/>
          <p:nvPr/>
        </p:nvCxnSpPr>
        <p:spPr>
          <a:xfrm flipV="1">
            <a:off x="2552380" y="2825571"/>
            <a:ext cx="15855" cy="1366521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id="{7FC56337-BAC4-2749-B586-48EF7A193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" y="3661311"/>
            <a:ext cx="309639" cy="369332"/>
          </a:xfrm>
          <a:prstGeom prst="rect">
            <a:avLst/>
          </a:prstGeom>
        </p:spPr>
      </p:pic>
      <p:pic>
        <p:nvPicPr>
          <p:cNvPr id="45" name="Picture 20" descr="envisat">
            <a:extLst>
              <a:ext uri="{FF2B5EF4-FFF2-40B4-BE49-F238E27FC236}">
                <a16:creationId xmlns:a16="http://schemas.microsoft.com/office/drawing/2014/main" id="{61CD2779-9E66-6248-8057-AFF20237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" y="547826"/>
            <a:ext cx="8350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14">
            <a:extLst>
              <a:ext uri="{FF2B5EF4-FFF2-40B4-BE49-F238E27FC236}">
                <a16:creationId xmlns:a16="http://schemas.microsoft.com/office/drawing/2014/main" id="{A3CB40F6-A39D-6A4F-A81F-2C5E7E60AC6F}"/>
              </a:ext>
            </a:extLst>
          </p:cNvPr>
          <p:cNvGrpSpPr>
            <a:grpSpLocks/>
          </p:cNvGrpSpPr>
          <p:nvPr/>
        </p:nvGrpSpPr>
        <p:grpSpPr bwMode="auto">
          <a:xfrm>
            <a:off x="398151" y="981319"/>
            <a:ext cx="1584325" cy="1512887"/>
            <a:chOff x="377" y="592"/>
            <a:chExt cx="998" cy="953"/>
          </a:xfrm>
        </p:grpSpPr>
        <p:sp>
          <p:nvSpPr>
            <p:cNvPr id="47" name="Arc 15">
              <a:extLst>
                <a:ext uri="{FF2B5EF4-FFF2-40B4-BE49-F238E27FC236}">
                  <a16:creationId xmlns:a16="http://schemas.microsoft.com/office/drawing/2014/main" id="{B684CECA-54D7-EE40-AB5D-582F401242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7" y="819"/>
              <a:ext cx="998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8" name="Arc 16">
              <a:extLst>
                <a:ext uri="{FF2B5EF4-FFF2-40B4-BE49-F238E27FC236}">
                  <a16:creationId xmlns:a16="http://schemas.microsoft.com/office/drawing/2014/main" id="{D8C75CD0-DC89-9646-9EF7-96958986F962}"/>
                </a:ext>
              </a:extLst>
            </p:cNvPr>
            <p:cNvSpPr>
              <a:spLocks/>
            </p:cNvSpPr>
            <p:nvPr/>
          </p:nvSpPr>
          <p:spPr bwMode="auto">
            <a:xfrm rot="21354846" flipV="1">
              <a:off x="377" y="819"/>
              <a:ext cx="907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9" name="Arc 17">
              <a:extLst>
                <a:ext uri="{FF2B5EF4-FFF2-40B4-BE49-F238E27FC236}">
                  <a16:creationId xmlns:a16="http://schemas.microsoft.com/office/drawing/2014/main" id="{93F876CC-EBA6-9348-A0B9-3B2341260E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" y="710"/>
              <a:ext cx="726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0" name="Arc 18">
              <a:extLst>
                <a:ext uri="{FF2B5EF4-FFF2-40B4-BE49-F238E27FC236}">
                  <a16:creationId xmlns:a16="http://schemas.microsoft.com/office/drawing/2014/main" id="{3BD60EE6-6DD8-DB4D-AF16-C1D7A50BDB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83"/>
              <a:ext cx="590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1" name="Arc 19">
              <a:extLst>
                <a:ext uri="{FF2B5EF4-FFF2-40B4-BE49-F238E27FC236}">
                  <a16:creationId xmlns:a16="http://schemas.microsoft.com/office/drawing/2014/main" id="{9646443C-3F18-D34D-8575-7E6E4882BD9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79"/>
              <a:ext cx="471" cy="3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2" name="Arc 20">
              <a:extLst>
                <a:ext uri="{FF2B5EF4-FFF2-40B4-BE49-F238E27FC236}">
                  <a16:creationId xmlns:a16="http://schemas.microsoft.com/office/drawing/2014/main" id="{2E7926AF-ECB8-D845-A35E-F9D1AD3726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638"/>
              <a:ext cx="363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3" name="Arc 21">
              <a:extLst>
                <a:ext uri="{FF2B5EF4-FFF2-40B4-BE49-F238E27FC236}">
                  <a16:creationId xmlns:a16="http://schemas.microsoft.com/office/drawing/2014/main" id="{0403A755-6351-614E-B246-05AA094CD7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" y="592"/>
              <a:ext cx="227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0A05A8D-4B14-E049-B18B-5690C838554C}"/>
              </a:ext>
            </a:extLst>
          </p:cNvPr>
          <p:cNvGrpSpPr/>
          <p:nvPr/>
        </p:nvGrpSpPr>
        <p:grpSpPr>
          <a:xfrm>
            <a:off x="5403722" y="516087"/>
            <a:ext cx="6741735" cy="5739167"/>
            <a:chOff x="5403722" y="516087"/>
            <a:chExt cx="6741735" cy="5739167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8A722978-62DF-0B49-9E70-9314D139A10B}"/>
                </a:ext>
              </a:extLst>
            </p:cNvPr>
            <p:cNvGrpSpPr/>
            <p:nvPr/>
          </p:nvGrpSpPr>
          <p:grpSpPr>
            <a:xfrm>
              <a:off x="5403722" y="1609344"/>
              <a:ext cx="6741735" cy="4645910"/>
              <a:chOff x="5403722" y="1609344"/>
              <a:chExt cx="6741735" cy="4645910"/>
            </a:xfrm>
          </p:grpSpPr>
          <p:pic>
            <p:nvPicPr>
              <p:cNvPr id="62" name="Immagine 61" descr="Immagine che contiene mappa, atlante, testo&#10;&#10;Descrizione generata automaticamente">
                <a:extLst>
                  <a:ext uri="{FF2B5EF4-FFF2-40B4-BE49-F238E27FC236}">
                    <a16:creationId xmlns:a16="http://schemas.microsoft.com/office/drawing/2014/main" id="{281BE141-ADA2-E943-BE3F-4D9884A50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7"/>
              <a:stretch/>
            </p:blipFill>
            <p:spPr>
              <a:xfrm>
                <a:off x="5814659" y="1609344"/>
                <a:ext cx="6118492" cy="3791712"/>
              </a:xfrm>
              <a:prstGeom prst="rect">
                <a:avLst/>
              </a:prstGeom>
            </p:spPr>
          </p:pic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C3B81BA3-B8FD-B147-98D5-D2EB76E9C276}"/>
                  </a:ext>
                </a:extLst>
              </p:cNvPr>
              <p:cNvSpPr txBox="1"/>
              <p:nvPr/>
            </p:nvSpPr>
            <p:spPr>
              <a:xfrm>
                <a:off x="5403722" y="5424257"/>
                <a:ext cx="67417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Piano speditivo di emergenza per l'area del bradisismo nei Campi Flegrei dove la "zona di intervento" coinvolge circa 85.000 abitanti e 15.500 edifici (D.L. 140/2023)</a:t>
                </a:r>
              </a:p>
            </p:txBody>
          </p:sp>
        </p:grpSp>
        <p:sp>
          <p:nvSpPr>
            <p:cNvPr id="61" name="Freccia ad arco 60">
              <a:extLst>
                <a:ext uri="{FF2B5EF4-FFF2-40B4-BE49-F238E27FC236}">
                  <a16:creationId xmlns:a16="http://schemas.microsoft.com/office/drawing/2014/main" id="{E50AC397-F646-6B4B-B730-3C4689DE06BE}"/>
                </a:ext>
              </a:extLst>
            </p:cNvPr>
            <p:cNvSpPr/>
            <p:nvPr/>
          </p:nvSpPr>
          <p:spPr>
            <a:xfrm rot="1140120">
              <a:off x="5542625" y="516087"/>
              <a:ext cx="2186326" cy="1506218"/>
            </a:xfrm>
            <a:prstGeom prst="circularArrow">
              <a:avLst>
                <a:gd name="adj1" fmla="val 12500"/>
                <a:gd name="adj2" fmla="val 820649"/>
                <a:gd name="adj3" fmla="val 20457681"/>
                <a:gd name="adj4" fmla="val 1080000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2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1776247" y="3237866"/>
            <a:ext cx="8860221" cy="774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 !</a:t>
            </a:r>
          </a:p>
        </p:txBody>
      </p:sp>
    </p:spTree>
    <p:extLst>
      <p:ext uri="{BB962C8B-B14F-4D97-AF65-F5344CB8AC3E}">
        <p14:creationId xmlns:p14="http://schemas.microsoft.com/office/powerpoint/2010/main" val="5412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01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2024D-821B-40E7-8349-B349E5E7378A}">
  <ds:schemaRefs>
    <ds:schemaRef ds:uri="http://purl.org/dc/terms/"/>
    <ds:schemaRef ds:uri="ffb1c537-bcb0-4162-839b-e1a37c8e79a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896</Words>
  <Application>Microsoft Macintosh PowerPoint</Application>
  <PresentationFormat>Widescreen</PresentationFormat>
  <Paragraphs>117</Paragraphs>
  <Slides>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Tema di Office</vt:lpstr>
      <vt:lpstr>Centro di tecnologie avanzate e sistemi intelligenti per la MItigazione dei Rischi e la sorveglianza del territorio e dell’ambiente COstruito (MIRCO)</vt:lpstr>
      <vt:lpstr>Descrizione dell’Aggregazione</vt:lpstr>
      <vt:lpstr>Ambiti tematici e produzione scientifica (1)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MIRCO Centro di tecnologie avanzate e sistemi intelligenti per la MItigazione dei Rischi e la sorveglianza del territorio e dell’ambiente COstruito</dc:title>
  <dc:creator>LAURA RAGAZZI</dc:creator>
  <cp:lastModifiedBy>Riccardo Lanari</cp:lastModifiedBy>
  <cp:revision>63</cp:revision>
  <dcterms:created xsi:type="dcterms:W3CDTF">2024-12-30T12:13:18Z</dcterms:created>
  <dcterms:modified xsi:type="dcterms:W3CDTF">2025-02-09T10:55:23Z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