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62" r:id="rId7"/>
    <p:sldId id="260" r:id="rId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1027" y="3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TONIO MORETTI" userId="4ac20bdb-7ae2-43a8-ae78-4890ed5ea3e0" providerId="ADAL" clId="{44172CA0-CC0D-4E69-A01C-4681185D150A}"/>
    <pc:docChg chg="modSld">
      <pc:chgData name="ANTONIO MORETTI" userId="4ac20bdb-7ae2-43a8-ae78-4890ed5ea3e0" providerId="ADAL" clId="{44172CA0-CC0D-4E69-A01C-4681185D150A}" dt="2025-02-08T17:57:07.301" v="32" actId="20577"/>
      <pc:docMkLst>
        <pc:docMk/>
      </pc:docMkLst>
      <pc:sldChg chg="modSp mod">
        <pc:chgData name="ANTONIO MORETTI" userId="4ac20bdb-7ae2-43a8-ae78-4890ed5ea3e0" providerId="ADAL" clId="{44172CA0-CC0D-4E69-A01C-4681185D150A}" dt="2025-02-08T17:57:07.301" v="32" actId="20577"/>
        <pc:sldMkLst>
          <pc:docMk/>
          <pc:sldMk cId="1163673564" sldId="257"/>
        </pc:sldMkLst>
        <pc:spChg chg="mod">
          <ac:chgData name="ANTONIO MORETTI" userId="4ac20bdb-7ae2-43a8-ae78-4890ed5ea3e0" providerId="ADAL" clId="{44172CA0-CC0D-4E69-A01C-4681185D150A}" dt="2025-02-07T17:50:50.131" v="13" actId="20577"/>
          <ac:spMkLst>
            <pc:docMk/>
            <pc:sldMk cId="1163673564" sldId="257"/>
            <ac:spMk id="3" creationId="{6517F8AD-9911-0225-B427-5FA203DFA37F}"/>
          </ac:spMkLst>
        </pc:spChg>
        <pc:graphicFrameChg chg="modGraphic">
          <ac:chgData name="ANTONIO MORETTI" userId="4ac20bdb-7ae2-43a8-ae78-4890ed5ea3e0" providerId="ADAL" clId="{44172CA0-CC0D-4E69-A01C-4681185D150A}" dt="2025-02-08T17:57:07.301" v="32" actId="20577"/>
          <ac:graphicFrameMkLst>
            <pc:docMk/>
            <pc:sldMk cId="1163673564" sldId="257"/>
            <ac:graphicFrameMk id="6" creationId="{8EC40276-A585-EA72-5F6A-E943550D038F}"/>
          </ac:graphicFrameMkLst>
        </pc:graphicFrameChg>
      </pc:sldChg>
      <pc:sldChg chg="modSp mod">
        <pc:chgData name="ANTONIO MORETTI" userId="4ac20bdb-7ae2-43a8-ae78-4890ed5ea3e0" providerId="ADAL" clId="{44172CA0-CC0D-4E69-A01C-4681185D150A}" dt="2025-02-07T17:49:32.448" v="4" actId="207"/>
        <pc:sldMkLst>
          <pc:docMk/>
          <pc:sldMk cId="2086930555" sldId="260"/>
        </pc:sldMkLst>
        <pc:spChg chg="mod">
          <ac:chgData name="ANTONIO MORETTI" userId="4ac20bdb-7ae2-43a8-ae78-4890ed5ea3e0" providerId="ADAL" clId="{44172CA0-CC0D-4E69-A01C-4681185D150A}" dt="2025-02-07T17:48:51.924" v="0" actId="20577"/>
          <ac:spMkLst>
            <pc:docMk/>
            <pc:sldMk cId="2086930555" sldId="260"/>
            <ac:spMk id="3" creationId="{00000000-0000-0000-0000-000000000000}"/>
          </ac:spMkLst>
        </pc:spChg>
        <pc:spChg chg="mod">
          <ac:chgData name="ANTONIO MORETTI" userId="4ac20bdb-7ae2-43a8-ae78-4890ed5ea3e0" providerId="ADAL" clId="{44172CA0-CC0D-4E69-A01C-4681185D150A}" dt="2025-02-07T17:49:32.448" v="4" actId="207"/>
          <ac:spMkLst>
            <pc:docMk/>
            <pc:sldMk cId="2086930555" sldId="260"/>
            <ac:spMk id="14" creationId="{00000000-0000-0000-0000-00000000000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it-IT" dirty="0">
                <a:solidFill>
                  <a:schemeClr val="bg1"/>
                </a:solidFill>
              </a:rPr>
              <a:t>40</a:t>
            </a:r>
          </a:p>
        </c:rich>
      </c:tx>
      <c:layout>
        <c:manualLayout>
          <c:xMode val="edge"/>
          <c:yMode val="edge"/>
          <c:x val="0.47336827968279888"/>
          <c:y val="0.50686702333834133"/>
        </c:manualLayout>
      </c:layout>
      <c:overlay val="0"/>
      <c:spPr>
        <a:solidFill>
          <a:schemeClr val="accent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>
                  <a:tint val="48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48C6-491B-87A2-1D2410CB3499}"/>
              </c:ext>
            </c:extLst>
          </c:dPt>
          <c:dPt>
            <c:idx val="1"/>
            <c:bubble3D val="0"/>
            <c:spPr>
              <a:solidFill>
                <a:schemeClr val="accent1">
                  <a:tint val="6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48C6-491B-87A2-1D2410CB3499}"/>
              </c:ext>
            </c:extLst>
          </c:dPt>
          <c:dPt>
            <c:idx val="2"/>
            <c:bubble3D val="0"/>
            <c:spPr>
              <a:solidFill>
                <a:schemeClr val="accent1">
                  <a:tint val="83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48C6-491B-87A2-1D2410CB3499}"/>
              </c:ext>
            </c:extLst>
          </c:dPt>
          <c:dPt>
            <c:idx val="3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48C6-491B-87A2-1D2410CB3499}"/>
              </c:ext>
            </c:extLst>
          </c:dPt>
          <c:dPt>
            <c:idx val="4"/>
            <c:bubble3D val="0"/>
            <c:spPr>
              <a:solidFill>
                <a:schemeClr val="accent1">
                  <a:shade val="82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48C6-491B-87A2-1D2410CB3499}"/>
              </c:ext>
            </c:extLst>
          </c:dPt>
          <c:dPt>
            <c:idx val="5"/>
            <c:bubble3D val="0"/>
            <c:spPr>
              <a:solidFill>
                <a:schemeClr val="accent1">
                  <a:shade val="6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48C6-491B-87A2-1D2410CB3499}"/>
              </c:ext>
            </c:extLst>
          </c:dPt>
          <c:dPt>
            <c:idx val="6"/>
            <c:bubble3D val="0"/>
            <c:spPr>
              <a:solidFill>
                <a:schemeClr val="accent1">
                  <a:shade val="47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48C6-491B-87A2-1D2410CB3499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>
                          <a:tint val="48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48C6-491B-87A2-1D2410CB3499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>
                          <a:tint val="6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48C6-491B-87A2-1D2410CB3499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>
                          <a:tint val="83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48C6-491B-87A2-1D2410CB3499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48C6-491B-87A2-1D2410CB3499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>
                          <a:shade val="82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48C6-491B-87A2-1D2410CB3499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>
                          <a:shade val="6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48C6-491B-87A2-1D2410CB3499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>
                          <a:shade val="47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48C6-491B-87A2-1D2410CB3499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Sheet1!$B$22:$B$28</c:f>
              <c:strCache>
                <c:ptCount val="7"/>
                <c:pt idx="0">
                  <c:v>LS2_7</c:v>
                </c:pt>
                <c:pt idx="1">
                  <c:v>LS2_9</c:v>
                </c:pt>
                <c:pt idx="2">
                  <c:v>LS8_2</c:v>
                </c:pt>
                <c:pt idx="3">
                  <c:v>LS9_4</c:v>
                </c:pt>
                <c:pt idx="4">
                  <c:v>LS9_5</c:v>
                </c:pt>
                <c:pt idx="5">
                  <c:v>LS9_9</c:v>
                </c:pt>
                <c:pt idx="6">
                  <c:v>LS9_13*</c:v>
                </c:pt>
              </c:strCache>
            </c:strRef>
          </c:cat>
          <c:val>
            <c:numRef>
              <c:f>Sheet1!$C$22:$C$28</c:f>
              <c:numCache>
                <c:formatCode>General</c:formatCode>
                <c:ptCount val="7"/>
                <c:pt idx="0">
                  <c:v>1</c:v>
                </c:pt>
                <c:pt idx="1">
                  <c:v>3</c:v>
                </c:pt>
                <c:pt idx="2">
                  <c:v>2</c:v>
                </c:pt>
                <c:pt idx="3">
                  <c:v>3</c:v>
                </c:pt>
                <c:pt idx="4">
                  <c:v>10</c:v>
                </c:pt>
                <c:pt idx="5">
                  <c:v>9</c:v>
                </c:pt>
                <c:pt idx="6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48C6-491B-87A2-1D2410CB3499}"/>
            </c:ext>
          </c:extLst>
        </c:ser>
        <c:ser>
          <c:idx val="1"/>
          <c:order val="1"/>
          <c:dPt>
            <c:idx val="0"/>
            <c:bubble3D val="0"/>
            <c:spPr>
              <a:solidFill>
                <a:schemeClr val="accent1">
                  <a:tint val="48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0-48C6-491B-87A2-1D2410CB3499}"/>
              </c:ext>
            </c:extLst>
          </c:dPt>
          <c:dPt>
            <c:idx val="1"/>
            <c:bubble3D val="0"/>
            <c:spPr>
              <a:solidFill>
                <a:schemeClr val="accent1">
                  <a:tint val="6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2-48C6-491B-87A2-1D2410CB3499}"/>
              </c:ext>
            </c:extLst>
          </c:dPt>
          <c:dPt>
            <c:idx val="2"/>
            <c:bubble3D val="0"/>
            <c:spPr>
              <a:solidFill>
                <a:schemeClr val="accent1">
                  <a:tint val="83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4-48C6-491B-87A2-1D2410CB3499}"/>
              </c:ext>
            </c:extLst>
          </c:dPt>
          <c:dPt>
            <c:idx val="3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6-48C6-491B-87A2-1D2410CB3499}"/>
              </c:ext>
            </c:extLst>
          </c:dPt>
          <c:dPt>
            <c:idx val="4"/>
            <c:bubble3D val="0"/>
            <c:spPr>
              <a:solidFill>
                <a:schemeClr val="accent1">
                  <a:shade val="82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8-48C6-491B-87A2-1D2410CB3499}"/>
              </c:ext>
            </c:extLst>
          </c:dPt>
          <c:dPt>
            <c:idx val="5"/>
            <c:bubble3D val="0"/>
            <c:spPr>
              <a:solidFill>
                <a:schemeClr val="accent1">
                  <a:shade val="6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A-48C6-491B-87A2-1D2410CB3499}"/>
              </c:ext>
            </c:extLst>
          </c:dPt>
          <c:dPt>
            <c:idx val="6"/>
            <c:bubble3D val="0"/>
            <c:spPr>
              <a:solidFill>
                <a:schemeClr val="accent1">
                  <a:shade val="47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C-48C6-491B-87A2-1D2410CB3499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>
                          <a:tint val="48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0-48C6-491B-87A2-1D2410CB3499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>
                          <a:tint val="6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2-48C6-491B-87A2-1D2410CB3499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>
                          <a:tint val="83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4-48C6-491B-87A2-1D2410CB3499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6-48C6-491B-87A2-1D2410CB3499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>
                          <a:shade val="82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8-48C6-491B-87A2-1D2410CB3499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>
                          <a:shade val="6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A-48C6-491B-87A2-1D2410CB3499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>
                          <a:shade val="47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C-48C6-491B-87A2-1D2410CB3499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Sheet1!$B$22:$B$28</c:f>
              <c:strCache>
                <c:ptCount val="7"/>
                <c:pt idx="0">
                  <c:v>LS2_7</c:v>
                </c:pt>
                <c:pt idx="1">
                  <c:v>LS2_9</c:v>
                </c:pt>
                <c:pt idx="2">
                  <c:v>LS8_2</c:v>
                </c:pt>
                <c:pt idx="3">
                  <c:v>LS9_4</c:v>
                </c:pt>
                <c:pt idx="4">
                  <c:v>LS9_5</c:v>
                </c:pt>
                <c:pt idx="5">
                  <c:v>LS9_9</c:v>
                </c:pt>
                <c:pt idx="6">
                  <c:v>LS9_13*</c:v>
                </c:pt>
              </c:strCache>
            </c:strRef>
          </c:cat>
          <c:val>
            <c:numRef>
              <c:f>Sheet1!$D$22:$D$28</c:f>
              <c:numCache>
                <c:formatCode>General</c:formatCode>
                <c:ptCount val="7"/>
                <c:pt idx="0">
                  <c:v>23</c:v>
                </c:pt>
                <c:pt idx="1">
                  <c:v>1</c:v>
                </c:pt>
                <c:pt idx="2">
                  <c:v>1</c:v>
                </c:pt>
                <c:pt idx="3">
                  <c:v>3</c:v>
                </c:pt>
                <c:pt idx="4">
                  <c:v>8</c:v>
                </c:pt>
                <c:pt idx="5">
                  <c:v>3</c:v>
                </c:pt>
                <c:pt idx="6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D-48C6-491B-87A2-1D2410CB3499}"/>
            </c:ext>
          </c:extLst>
        </c:ser>
        <c:ser>
          <c:idx val="2"/>
          <c:order val="2"/>
          <c:dPt>
            <c:idx val="0"/>
            <c:bubble3D val="0"/>
            <c:spPr>
              <a:solidFill>
                <a:schemeClr val="accent1">
                  <a:tint val="48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F-48C6-491B-87A2-1D2410CB3499}"/>
              </c:ext>
            </c:extLst>
          </c:dPt>
          <c:dPt>
            <c:idx val="1"/>
            <c:bubble3D val="0"/>
            <c:spPr>
              <a:solidFill>
                <a:schemeClr val="accent1">
                  <a:tint val="6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1-48C6-491B-87A2-1D2410CB3499}"/>
              </c:ext>
            </c:extLst>
          </c:dPt>
          <c:dPt>
            <c:idx val="2"/>
            <c:bubble3D val="0"/>
            <c:spPr>
              <a:solidFill>
                <a:schemeClr val="accent1">
                  <a:tint val="83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3-48C6-491B-87A2-1D2410CB3499}"/>
              </c:ext>
            </c:extLst>
          </c:dPt>
          <c:dPt>
            <c:idx val="3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5-48C6-491B-87A2-1D2410CB3499}"/>
              </c:ext>
            </c:extLst>
          </c:dPt>
          <c:dPt>
            <c:idx val="4"/>
            <c:bubble3D val="0"/>
            <c:spPr>
              <a:solidFill>
                <a:schemeClr val="accent1">
                  <a:shade val="82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7-48C6-491B-87A2-1D2410CB3499}"/>
              </c:ext>
            </c:extLst>
          </c:dPt>
          <c:dPt>
            <c:idx val="5"/>
            <c:bubble3D val="0"/>
            <c:spPr>
              <a:solidFill>
                <a:schemeClr val="accent1">
                  <a:shade val="6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9-48C6-491B-87A2-1D2410CB3499}"/>
              </c:ext>
            </c:extLst>
          </c:dPt>
          <c:dPt>
            <c:idx val="6"/>
            <c:bubble3D val="0"/>
            <c:spPr>
              <a:solidFill>
                <a:schemeClr val="accent1">
                  <a:shade val="47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B-48C6-491B-87A2-1D2410CB3499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>
                          <a:tint val="48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F-48C6-491B-87A2-1D2410CB3499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>
                          <a:tint val="6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1-48C6-491B-87A2-1D2410CB3499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>
                          <a:tint val="83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3-48C6-491B-87A2-1D2410CB3499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5-48C6-491B-87A2-1D2410CB3499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>
                          <a:shade val="82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7-48C6-491B-87A2-1D2410CB3499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>
                          <a:shade val="6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9-48C6-491B-87A2-1D2410CB3499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>
                          <a:shade val="47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B-48C6-491B-87A2-1D2410CB3499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Sheet1!$B$22:$B$28</c:f>
              <c:strCache>
                <c:ptCount val="7"/>
                <c:pt idx="0">
                  <c:v>LS2_7</c:v>
                </c:pt>
                <c:pt idx="1">
                  <c:v>LS2_9</c:v>
                </c:pt>
                <c:pt idx="2">
                  <c:v>LS8_2</c:v>
                </c:pt>
                <c:pt idx="3">
                  <c:v>LS9_4</c:v>
                </c:pt>
                <c:pt idx="4">
                  <c:v>LS9_5</c:v>
                </c:pt>
                <c:pt idx="5">
                  <c:v>LS9_9</c:v>
                </c:pt>
                <c:pt idx="6">
                  <c:v>LS9_13*</c:v>
                </c:pt>
              </c:strCache>
            </c:strRef>
          </c:cat>
          <c:val>
            <c:numRef>
              <c:f>Sheet1!$E$22:$E$28</c:f>
              <c:numCache>
                <c:formatCode>General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C-48C6-491B-87A2-1D2410CB3499}"/>
            </c:ext>
          </c:extLst>
        </c:ser>
        <c:ser>
          <c:idx val="3"/>
          <c:order val="3"/>
          <c:dPt>
            <c:idx val="0"/>
            <c:bubble3D val="0"/>
            <c:spPr>
              <a:solidFill>
                <a:schemeClr val="accent1">
                  <a:tint val="48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E-48C6-491B-87A2-1D2410CB3499}"/>
              </c:ext>
            </c:extLst>
          </c:dPt>
          <c:dPt>
            <c:idx val="1"/>
            <c:bubble3D val="0"/>
            <c:spPr>
              <a:solidFill>
                <a:schemeClr val="accent1">
                  <a:tint val="6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30-48C6-491B-87A2-1D2410CB3499}"/>
              </c:ext>
            </c:extLst>
          </c:dPt>
          <c:dPt>
            <c:idx val="2"/>
            <c:bubble3D val="0"/>
            <c:spPr>
              <a:solidFill>
                <a:schemeClr val="accent1">
                  <a:tint val="83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32-48C6-491B-87A2-1D2410CB3499}"/>
              </c:ext>
            </c:extLst>
          </c:dPt>
          <c:dPt>
            <c:idx val="3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34-48C6-491B-87A2-1D2410CB3499}"/>
              </c:ext>
            </c:extLst>
          </c:dPt>
          <c:dPt>
            <c:idx val="4"/>
            <c:bubble3D val="0"/>
            <c:spPr>
              <a:solidFill>
                <a:schemeClr val="accent1">
                  <a:shade val="82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36-48C6-491B-87A2-1D2410CB3499}"/>
              </c:ext>
            </c:extLst>
          </c:dPt>
          <c:dPt>
            <c:idx val="5"/>
            <c:bubble3D val="0"/>
            <c:spPr>
              <a:solidFill>
                <a:schemeClr val="accent1">
                  <a:shade val="6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38-48C6-491B-87A2-1D2410CB3499}"/>
              </c:ext>
            </c:extLst>
          </c:dPt>
          <c:dPt>
            <c:idx val="6"/>
            <c:bubble3D val="0"/>
            <c:spPr>
              <a:solidFill>
                <a:schemeClr val="accent1">
                  <a:shade val="47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3A-48C6-491B-87A2-1D2410CB3499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>
                          <a:tint val="48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E-48C6-491B-87A2-1D2410CB3499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>
                          <a:tint val="6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30-48C6-491B-87A2-1D2410CB3499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>
                          <a:tint val="83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32-48C6-491B-87A2-1D2410CB3499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34-48C6-491B-87A2-1D2410CB3499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>
                          <a:shade val="82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36-48C6-491B-87A2-1D2410CB3499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>
                          <a:shade val="6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38-48C6-491B-87A2-1D2410CB3499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>
                          <a:shade val="47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3A-48C6-491B-87A2-1D2410CB3499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Sheet1!$B$22:$B$28</c:f>
              <c:strCache>
                <c:ptCount val="7"/>
                <c:pt idx="0">
                  <c:v>LS2_7</c:v>
                </c:pt>
                <c:pt idx="1">
                  <c:v>LS2_9</c:v>
                </c:pt>
                <c:pt idx="2">
                  <c:v>LS8_2</c:v>
                </c:pt>
                <c:pt idx="3">
                  <c:v>LS9_4</c:v>
                </c:pt>
                <c:pt idx="4">
                  <c:v>LS9_5</c:v>
                </c:pt>
                <c:pt idx="5">
                  <c:v>LS9_9</c:v>
                </c:pt>
                <c:pt idx="6">
                  <c:v>LS9_13*</c:v>
                </c:pt>
              </c:strCache>
            </c:strRef>
          </c:cat>
          <c:val>
            <c:numRef>
              <c:f>Sheet1!$F$22:$F$28</c:f>
              <c:numCache>
                <c:formatCode>General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B-48C6-491B-87A2-1D2410CB3499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it-IT" dirty="0">
                <a:solidFill>
                  <a:schemeClr val="bg1"/>
                </a:solidFill>
              </a:rPr>
              <a:t>46</a:t>
            </a:r>
          </a:p>
        </c:rich>
      </c:tx>
      <c:layout>
        <c:manualLayout>
          <c:xMode val="edge"/>
          <c:yMode val="edge"/>
          <c:x val="0.47027835210627822"/>
          <c:y val="0.509300875286537"/>
        </c:manualLayout>
      </c:layout>
      <c:overlay val="0"/>
      <c:spPr>
        <a:solidFill>
          <a:schemeClr val="accent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>
                  <a:tint val="48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0E1B-4205-BB36-9E4E257CE1D4}"/>
              </c:ext>
            </c:extLst>
          </c:dPt>
          <c:dPt>
            <c:idx val="1"/>
            <c:bubble3D val="0"/>
            <c:spPr>
              <a:solidFill>
                <a:schemeClr val="accent1">
                  <a:tint val="6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0E1B-4205-BB36-9E4E257CE1D4}"/>
              </c:ext>
            </c:extLst>
          </c:dPt>
          <c:dPt>
            <c:idx val="2"/>
            <c:bubble3D val="0"/>
            <c:spPr>
              <a:solidFill>
                <a:schemeClr val="accent1">
                  <a:tint val="83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0E1B-4205-BB36-9E4E257CE1D4}"/>
              </c:ext>
            </c:extLst>
          </c:dPt>
          <c:dPt>
            <c:idx val="3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0E1B-4205-BB36-9E4E257CE1D4}"/>
              </c:ext>
            </c:extLst>
          </c:dPt>
          <c:dPt>
            <c:idx val="4"/>
            <c:bubble3D val="0"/>
            <c:spPr>
              <a:solidFill>
                <a:schemeClr val="accent1">
                  <a:shade val="82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0E1B-4205-BB36-9E4E257CE1D4}"/>
              </c:ext>
            </c:extLst>
          </c:dPt>
          <c:dPt>
            <c:idx val="5"/>
            <c:bubble3D val="0"/>
            <c:spPr>
              <a:solidFill>
                <a:schemeClr val="accent1">
                  <a:shade val="6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0E1B-4205-BB36-9E4E257CE1D4}"/>
              </c:ext>
            </c:extLst>
          </c:dPt>
          <c:dPt>
            <c:idx val="6"/>
            <c:bubble3D val="0"/>
            <c:spPr>
              <a:solidFill>
                <a:schemeClr val="accent1">
                  <a:shade val="47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0E1B-4205-BB36-9E4E257CE1D4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>
                          <a:tint val="48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0E1B-4205-BB36-9E4E257CE1D4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>
                          <a:tint val="6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0E1B-4205-BB36-9E4E257CE1D4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>
                          <a:tint val="83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0E1B-4205-BB36-9E4E257CE1D4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0E1B-4205-BB36-9E4E257CE1D4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>
                          <a:shade val="82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0E1B-4205-BB36-9E4E257CE1D4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>
                          <a:shade val="6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0E1B-4205-BB36-9E4E257CE1D4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>
                          <a:shade val="47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0E1B-4205-BB36-9E4E257CE1D4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Sheet1!$B$12:$B$18</c:f>
              <c:strCache>
                <c:ptCount val="7"/>
                <c:pt idx="0">
                  <c:v>PE10_11</c:v>
                </c:pt>
                <c:pt idx="1">
                  <c:v>LS2_4</c:v>
                </c:pt>
                <c:pt idx="2">
                  <c:v>LS8_2</c:v>
                </c:pt>
                <c:pt idx="3">
                  <c:v>LS9_8</c:v>
                </c:pt>
                <c:pt idx="4">
                  <c:v>LS9_9</c:v>
                </c:pt>
                <c:pt idx="5">
                  <c:v>LS9_10</c:v>
                </c:pt>
                <c:pt idx="6">
                  <c:v>LS9_13*</c:v>
                </c:pt>
              </c:strCache>
            </c:strRef>
          </c:cat>
          <c:val>
            <c:numRef>
              <c:f>Sheet1!$C$12:$C$18</c:f>
              <c:numCache>
                <c:formatCode>General</c:formatCode>
                <c:ptCount val="7"/>
                <c:pt idx="0">
                  <c:v>6</c:v>
                </c:pt>
                <c:pt idx="1">
                  <c:v>1</c:v>
                </c:pt>
                <c:pt idx="2">
                  <c:v>6</c:v>
                </c:pt>
                <c:pt idx="3">
                  <c:v>11</c:v>
                </c:pt>
                <c:pt idx="4">
                  <c:v>4</c:v>
                </c:pt>
                <c:pt idx="5">
                  <c:v>2</c:v>
                </c:pt>
                <c:pt idx="6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0E1B-4205-BB36-9E4E257CE1D4}"/>
            </c:ext>
          </c:extLst>
        </c:ser>
        <c:ser>
          <c:idx val="1"/>
          <c:order val="1"/>
          <c:dPt>
            <c:idx val="0"/>
            <c:bubble3D val="0"/>
            <c:spPr>
              <a:solidFill>
                <a:schemeClr val="accent1">
                  <a:tint val="48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0-0E1B-4205-BB36-9E4E257CE1D4}"/>
              </c:ext>
            </c:extLst>
          </c:dPt>
          <c:dPt>
            <c:idx val="1"/>
            <c:bubble3D val="0"/>
            <c:spPr>
              <a:solidFill>
                <a:schemeClr val="accent1">
                  <a:tint val="6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2-0E1B-4205-BB36-9E4E257CE1D4}"/>
              </c:ext>
            </c:extLst>
          </c:dPt>
          <c:dPt>
            <c:idx val="2"/>
            <c:bubble3D val="0"/>
            <c:spPr>
              <a:solidFill>
                <a:schemeClr val="accent1">
                  <a:tint val="83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4-0E1B-4205-BB36-9E4E257CE1D4}"/>
              </c:ext>
            </c:extLst>
          </c:dPt>
          <c:dPt>
            <c:idx val="3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6-0E1B-4205-BB36-9E4E257CE1D4}"/>
              </c:ext>
            </c:extLst>
          </c:dPt>
          <c:dPt>
            <c:idx val="4"/>
            <c:bubble3D val="0"/>
            <c:spPr>
              <a:solidFill>
                <a:schemeClr val="accent1">
                  <a:shade val="82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8-0E1B-4205-BB36-9E4E257CE1D4}"/>
              </c:ext>
            </c:extLst>
          </c:dPt>
          <c:dPt>
            <c:idx val="5"/>
            <c:bubble3D val="0"/>
            <c:spPr>
              <a:solidFill>
                <a:schemeClr val="accent1">
                  <a:shade val="6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A-0E1B-4205-BB36-9E4E257CE1D4}"/>
              </c:ext>
            </c:extLst>
          </c:dPt>
          <c:dPt>
            <c:idx val="6"/>
            <c:bubble3D val="0"/>
            <c:spPr>
              <a:solidFill>
                <a:schemeClr val="accent1">
                  <a:shade val="47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C-0E1B-4205-BB36-9E4E257CE1D4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>
                          <a:tint val="48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0-0E1B-4205-BB36-9E4E257CE1D4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>
                          <a:tint val="6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2-0E1B-4205-BB36-9E4E257CE1D4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>
                          <a:tint val="83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4-0E1B-4205-BB36-9E4E257CE1D4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6-0E1B-4205-BB36-9E4E257CE1D4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>
                          <a:shade val="82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8-0E1B-4205-BB36-9E4E257CE1D4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>
                          <a:shade val="6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A-0E1B-4205-BB36-9E4E257CE1D4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>
                          <a:shade val="47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C-0E1B-4205-BB36-9E4E257CE1D4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Sheet1!$B$12:$B$18</c:f>
              <c:strCache>
                <c:ptCount val="7"/>
                <c:pt idx="0">
                  <c:v>PE10_11</c:v>
                </c:pt>
                <c:pt idx="1">
                  <c:v>LS2_4</c:v>
                </c:pt>
                <c:pt idx="2">
                  <c:v>LS8_2</c:v>
                </c:pt>
                <c:pt idx="3">
                  <c:v>LS9_8</c:v>
                </c:pt>
                <c:pt idx="4">
                  <c:v>LS9_9</c:v>
                </c:pt>
                <c:pt idx="5">
                  <c:v>LS9_10</c:v>
                </c:pt>
                <c:pt idx="6">
                  <c:v>LS9_13*</c:v>
                </c:pt>
              </c:strCache>
            </c:strRef>
          </c:cat>
          <c:val>
            <c:numRef>
              <c:f>Sheet1!$D$12:$D$18</c:f>
              <c:numCache>
                <c:formatCode>General</c:formatCode>
                <c:ptCount val="7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4</c:v>
                </c:pt>
                <c:pt idx="4">
                  <c:v>2</c:v>
                </c:pt>
                <c:pt idx="5">
                  <c:v>0</c:v>
                </c:pt>
                <c:pt idx="6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D-0E1B-4205-BB36-9E4E257CE1D4}"/>
            </c:ext>
          </c:extLst>
        </c:ser>
        <c:ser>
          <c:idx val="2"/>
          <c:order val="2"/>
          <c:dPt>
            <c:idx val="0"/>
            <c:bubble3D val="0"/>
            <c:spPr>
              <a:solidFill>
                <a:schemeClr val="accent1">
                  <a:tint val="48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F-0E1B-4205-BB36-9E4E257CE1D4}"/>
              </c:ext>
            </c:extLst>
          </c:dPt>
          <c:dPt>
            <c:idx val="1"/>
            <c:bubble3D val="0"/>
            <c:spPr>
              <a:solidFill>
                <a:schemeClr val="accent1">
                  <a:tint val="6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1-0E1B-4205-BB36-9E4E257CE1D4}"/>
              </c:ext>
            </c:extLst>
          </c:dPt>
          <c:dPt>
            <c:idx val="2"/>
            <c:bubble3D val="0"/>
            <c:spPr>
              <a:solidFill>
                <a:schemeClr val="accent1">
                  <a:tint val="83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3-0E1B-4205-BB36-9E4E257CE1D4}"/>
              </c:ext>
            </c:extLst>
          </c:dPt>
          <c:dPt>
            <c:idx val="3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5-0E1B-4205-BB36-9E4E257CE1D4}"/>
              </c:ext>
            </c:extLst>
          </c:dPt>
          <c:dPt>
            <c:idx val="4"/>
            <c:bubble3D val="0"/>
            <c:spPr>
              <a:solidFill>
                <a:schemeClr val="accent1">
                  <a:shade val="82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7-0E1B-4205-BB36-9E4E257CE1D4}"/>
              </c:ext>
            </c:extLst>
          </c:dPt>
          <c:dPt>
            <c:idx val="5"/>
            <c:bubble3D val="0"/>
            <c:spPr>
              <a:solidFill>
                <a:schemeClr val="accent1">
                  <a:shade val="6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9-0E1B-4205-BB36-9E4E257CE1D4}"/>
              </c:ext>
            </c:extLst>
          </c:dPt>
          <c:dPt>
            <c:idx val="6"/>
            <c:bubble3D val="0"/>
            <c:spPr>
              <a:solidFill>
                <a:schemeClr val="accent1">
                  <a:shade val="47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B-0E1B-4205-BB36-9E4E257CE1D4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>
                          <a:tint val="48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F-0E1B-4205-BB36-9E4E257CE1D4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>
                          <a:tint val="6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1-0E1B-4205-BB36-9E4E257CE1D4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>
                          <a:tint val="83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3-0E1B-4205-BB36-9E4E257CE1D4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5-0E1B-4205-BB36-9E4E257CE1D4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>
                          <a:shade val="82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7-0E1B-4205-BB36-9E4E257CE1D4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>
                          <a:shade val="6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9-0E1B-4205-BB36-9E4E257CE1D4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>
                          <a:shade val="47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B-0E1B-4205-BB36-9E4E257CE1D4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Sheet1!$B$12:$B$18</c:f>
              <c:strCache>
                <c:ptCount val="7"/>
                <c:pt idx="0">
                  <c:v>PE10_11</c:v>
                </c:pt>
                <c:pt idx="1">
                  <c:v>LS2_4</c:v>
                </c:pt>
                <c:pt idx="2">
                  <c:v>LS8_2</c:v>
                </c:pt>
                <c:pt idx="3">
                  <c:v>LS9_8</c:v>
                </c:pt>
                <c:pt idx="4">
                  <c:v>LS9_9</c:v>
                </c:pt>
                <c:pt idx="5">
                  <c:v>LS9_10</c:v>
                </c:pt>
                <c:pt idx="6">
                  <c:v>LS9_13*</c:v>
                </c:pt>
              </c:strCache>
            </c:strRef>
          </c:cat>
          <c:val>
            <c:numRef>
              <c:f>Sheet1!$E$12:$E$18</c:f>
              <c:numCache>
                <c:formatCode>General</c:formatCode>
                <c:ptCount val="7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4</c:v>
                </c:pt>
                <c:pt idx="4">
                  <c:v>0</c:v>
                </c:pt>
                <c:pt idx="5">
                  <c:v>0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C-0E1B-4205-BB36-9E4E257CE1D4}"/>
            </c:ext>
          </c:extLst>
        </c:ser>
        <c:ser>
          <c:idx val="3"/>
          <c:order val="3"/>
          <c:dPt>
            <c:idx val="0"/>
            <c:bubble3D val="0"/>
            <c:spPr>
              <a:solidFill>
                <a:schemeClr val="accent1">
                  <a:tint val="48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E-0E1B-4205-BB36-9E4E257CE1D4}"/>
              </c:ext>
            </c:extLst>
          </c:dPt>
          <c:dPt>
            <c:idx val="1"/>
            <c:bubble3D val="0"/>
            <c:spPr>
              <a:solidFill>
                <a:schemeClr val="accent1">
                  <a:tint val="6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30-0E1B-4205-BB36-9E4E257CE1D4}"/>
              </c:ext>
            </c:extLst>
          </c:dPt>
          <c:dPt>
            <c:idx val="2"/>
            <c:bubble3D val="0"/>
            <c:spPr>
              <a:solidFill>
                <a:schemeClr val="accent1">
                  <a:tint val="83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32-0E1B-4205-BB36-9E4E257CE1D4}"/>
              </c:ext>
            </c:extLst>
          </c:dPt>
          <c:dPt>
            <c:idx val="3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34-0E1B-4205-BB36-9E4E257CE1D4}"/>
              </c:ext>
            </c:extLst>
          </c:dPt>
          <c:dPt>
            <c:idx val="4"/>
            <c:bubble3D val="0"/>
            <c:spPr>
              <a:solidFill>
                <a:schemeClr val="accent1">
                  <a:shade val="82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36-0E1B-4205-BB36-9E4E257CE1D4}"/>
              </c:ext>
            </c:extLst>
          </c:dPt>
          <c:dPt>
            <c:idx val="5"/>
            <c:bubble3D val="0"/>
            <c:spPr>
              <a:solidFill>
                <a:schemeClr val="accent1">
                  <a:shade val="6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38-0E1B-4205-BB36-9E4E257CE1D4}"/>
              </c:ext>
            </c:extLst>
          </c:dPt>
          <c:dPt>
            <c:idx val="6"/>
            <c:bubble3D val="0"/>
            <c:spPr>
              <a:solidFill>
                <a:schemeClr val="accent1">
                  <a:shade val="47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3A-0E1B-4205-BB36-9E4E257CE1D4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>
                          <a:tint val="48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E-0E1B-4205-BB36-9E4E257CE1D4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>
                          <a:tint val="6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30-0E1B-4205-BB36-9E4E257CE1D4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>
                          <a:tint val="83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32-0E1B-4205-BB36-9E4E257CE1D4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34-0E1B-4205-BB36-9E4E257CE1D4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>
                          <a:shade val="82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36-0E1B-4205-BB36-9E4E257CE1D4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>
                          <a:shade val="6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38-0E1B-4205-BB36-9E4E257CE1D4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>
                          <a:shade val="47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3A-0E1B-4205-BB36-9E4E257CE1D4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Sheet1!$B$12:$B$18</c:f>
              <c:strCache>
                <c:ptCount val="7"/>
                <c:pt idx="0">
                  <c:v>PE10_11</c:v>
                </c:pt>
                <c:pt idx="1">
                  <c:v>LS2_4</c:v>
                </c:pt>
                <c:pt idx="2">
                  <c:v>LS8_2</c:v>
                </c:pt>
                <c:pt idx="3">
                  <c:v>LS9_8</c:v>
                </c:pt>
                <c:pt idx="4">
                  <c:v>LS9_9</c:v>
                </c:pt>
                <c:pt idx="5">
                  <c:v>LS9_10</c:v>
                </c:pt>
                <c:pt idx="6">
                  <c:v>LS9_13*</c:v>
                </c:pt>
              </c:strCache>
            </c:strRef>
          </c:cat>
          <c:val>
            <c:numRef>
              <c:f>Sheet1!$F$12:$F$18</c:f>
              <c:numCache>
                <c:formatCode>General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B-0E1B-4205-BB36-9E4E257CE1D4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it-IT" dirty="0">
                <a:solidFill>
                  <a:schemeClr val="bg1"/>
                </a:solidFill>
              </a:rPr>
              <a:t>45</a:t>
            </a:r>
          </a:p>
        </c:rich>
      </c:tx>
      <c:layout>
        <c:manualLayout>
          <c:xMode val="edge"/>
          <c:yMode val="edge"/>
          <c:x val="0.4617446000349153"/>
          <c:y val="0.50686702333834133"/>
        </c:manualLayout>
      </c:layout>
      <c:overlay val="0"/>
      <c:spPr>
        <a:solidFill>
          <a:schemeClr val="accent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>
                  <a:tint val="54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DC3C-4596-936A-38E018464D8A}"/>
              </c:ext>
            </c:extLst>
          </c:dPt>
          <c:dPt>
            <c:idx val="1"/>
            <c:bubble3D val="0"/>
            <c:spPr>
              <a:solidFill>
                <a:schemeClr val="accent1">
                  <a:tint val="77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DC3C-4596-936A-38E018464D8A}"/>
              </c:ext>
            </c:extLst>
          </c:dPt>
          <c:dPt>
            <c:idx val="2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DC3C-4596-936A-38E018464D8A}"/>
              </c:ext>
            </c:extLst>
          </c:dPt>
          <c:dPt>
            <c:idx val="3"/>
            <c:bubble3D val="0"/>
            <c:spPr>
              <a:solidFill>
                <a:schemeClr val="accent1">
                  <a:shade val="76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DC3C-4596-936A-38E018464D8A}"/>
              </c:ext>
            </c:extLst>
          </c:dPt>
          <c:dPt>
            <c:idx val="4"/>
            <c:bubble3D val="0"/>
            <c:spPr>
              <a:solidFill>
                <a:schemeClr val="accent1">
                  <a:shade val="53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DC3C-4596-936A-38E018464D8A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>
                          <a:tint val="54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DC3C-4596-936A-38E018464D8A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>
                          <a:tint val="77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DC3C-4596-936A-38E018464D8A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DC3C-4596-936A-38E018464D8A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>
                          <a:shade val="76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DC3C-4596-936A-38E018464D8A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>
                          <a:shade val="53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DC3C-4596-936A-38E018464D8A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Sheet1!$B$4:$B$8</c:f>
              <c:strCache>
                <c:ptCount val="5"/>
                <c:pt idx="0">
                  <c:v>LS4_7</c:v>
                </c:pt>
                <c:pt idx="1">
                  <c:v>LS9_5</c:v>
                </c:pt>
                <c:pt idx="2">
                  <c:v>LS9_8</c:v>
                </c:pt>
                <c:pt idx="3">
                  <c:v>LS9_12</c:v>
                </c:pt>
                <c:pt idx="4">
                  <c:v>LS9_13*</c:v>
                </c:pt>
              </c:strCache>
            </c:strRef>
          </c:cat>
          <c:val>
            <c:numRef>
              <c:f>Sheet1!$C$4:$C$8</c:f>
              <c:numCache>
                <c:formatCode>General</c:formatCode>
                <c:ptCount val="5"/>
                <c:pt idx="0">
                  <c:v>4</c:v>
                </c:pt>
                <c:pt idx="1">
                  <c:v>19</c:v>
                </c:pt>
                <c:pt idx="2">
                  <c:v>3</c:v>
                </c:pt>
                <c:pt idx="3">
                  <c:v>1</c:v>
                </c:pt>
                <c:pt idx="4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C3C-4596-936A-38E018464D8A}"/>
            </c:ext>
          </c:extLst>
        </c:ser>
        <c:ser>
          <c:idx val="1"/>
          <c:order val="1"/>
          <c:dPt>
            <c:idx val="0"/>
            <c:bubble3D val="0"/>
            <c:spPr>
              <a:solidFill>
                <a:schemeClr val="accent1">
                  <a:tint val="54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C-DC3C-4596-936A-38E018464D8A}"/>
              </c:ext>
            </c:extLst>
          </c:dPt>
          <c:dPt>
            <c:idx val="1"/>
            <c:bubble3D val="0"/>
            <c:spPr>
              <a:solidFill>
                <a:schemeClr val="accent1">
                  <a:tint val="77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E-DC3C-4596-936A-38E018464D8A}"/>
              </c:ext>
            </c:extLst>
          </c:dPt>
          <c:dPt>
            <c:idx val="2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0-DC3C-4596-936A-38E018464D8A}"/>
              </c:ext>
            </c:extLst>
          </c:dPt>
          <c:dPt>
            <c:idx val="3"/>
            <c:bubble3D val="0"/>
            <c:spPr>
              <a:solidFill>
                <a:schemeClr val="accent1">
                  <a:shade val="76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2-DC3C-4596-936A-38E018464D8A}"/>
              </c:ext>
            </c:extLst>
          </c:dPt>
          <c:dPt>
            <c:idx val="4"/>
            <c:bubble3D val="0"/>
            <c:spPr>
              <a:solidFill>
                <a:schemeClr val="accent1">
                  <a:shade val="53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4-DC3C-4596-936A-38E018464D8A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>
                          <a:tint val="54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DC3C-4596-936A-38E018464D8A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>
                          <a:tint val="77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E-DC3C-4596-936A-38E018464D8A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0-DC3C-4596-936A-38E018464D8A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>
                          <a:shade val="76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2-DC3C-4596-936A-38E018464D8A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>
                          <a:shade val="53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4-DC3C-4596-936A-38E018464D8A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Sheet1!$B$4:$B$8</c:f>
              <c:strCache>
                <c:ptCount val="5"/>
                <c:pt idx="0">
                  <c:v>LS4_7</c:v>
                </c:pt>
                <c:pt idx="1">
                  <c:v>LS9_5</c:v>
                </c:pt>
                <c:pt idx="2">
                  <c:v>LS9_8</c:v>
                </c:pt>
                <c:pt idx="3">
                  <c:v>LS9_12</c:v>
                </c:pt>
                <c:pt idx="4">
                  <c:v>LS9_13*</c:v>
                </c:pt>
              </c:strCache>
            </c:strRef>
          </c:cat>
          <c:val>
            <c:numRef>
              <c:f>Sheet1!$D$4:$D$8</c:f>
              <c:numCache>
                <c:formatCode>General</c:formatCode>
                <c:ptCount val="5"/>
                <c:pt idx="0">
                  <c:v>1</c:v>
                </c:pt>
                <c:pt idx="1">
                  <c:v>10</c:v>
                </c:pt>
                <c:pt idx="2">
                  <c:v>0</c:v>
                </c:pt>
                <c:pt idx="3">
                  <c:v>1</c:v>
                </c:pt>
                <c:pt idx="4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DC3C-4596-936A-38E018464D8A}"/>
            </c:ext>
          </c:extLst>
        </c:ser>
        <c:ser>
          <c:idx val="2"/>
          <c:order val="2"/>
          <c:dPt>
            <c:idx val="0"/>
            <c:bubble3D val="0"/>
            <c:spPr>
              <a:solidFill>
                <a:schemeClr val="accent1">
                  <a:tint val="54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7-DC3C-4596-936A-38E018464D8A}"/>
              </c:ext>
            </c:extLst>
          </c:dPt>
          <c:dPt>
            <c:idx val="1"/>
            <c:bubble3D val="0"/>
            <c:spPr>
              <a:solidFill>
                <a:schemeClr val="accent1">
                  <a:tint val="77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9-DC3C-4596-936A-38E018464D8A}"/>
              </c:ext>
            </c:extLst>
          </c:dPt>
          <c:dPt>
            <c:idx val="2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B-DC3C-4596-936A-38E018464D8A}"/>
              </c:ext>
            </c:extLst>
          </c:dPt>
          <c:dPt>
            <c:idx val="3"/>
            <c:bubble3D val="0"/>
            <c:spPr>
              <a:solidFill>
                <a:schemeClr val="accent1">
                  <a:shade val="76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D-DC3C-4596-936A-38E018464D8A}"/>
              </c:ext>
            </c:extLst>
          </c:dPt>
          <c:dPt>
            <c:idx val="4"/>
            <c:bubble3D val="0"/>
            <c:spPr>
              <a:solidFill>
                <a:schemeClr val="accent1">
                  <a:shade val="53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F-DC3C-4596-936A-38E018464D8A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>
                          <a:tint val="54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7-DC3C-4596-936A-38E018464D8A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>
                          <a:tint val="77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9-DC3C-4596-936A-38E018464D8A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B-DC3C-4596-936A-38E018464D8A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>
                          <a:shade val="76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D-DC3C-4596-936A-38E018464D8A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>
                          <a:shade val="53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F-DC3C-4596-936A-38E018464D8A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Sheet1!$B$4:$B$8</c:f>
              <c:strCache>
                <c:ptCount val="5"/>
                <c:pt idx="0">
                  <c:v>LS4_7</c:v>
                </c:pt>
                <c:pt idx="1">
                  <c:v>LS9_5</c:v>
                </c:pt>
                <c:pt idx="2">
                  <c:v>LS9_8</c:v>
                </c:pt>
                <c:pt idx="3">
                  <c:v>LS9_12</c:v>
                </c:pt>
                <c:pt idx="4">
                  <c:v>LS9_13*</c:v>
                </c:pt>
              </c:strCache>
            </c:strRef>
          </c:cat>
          <c:val>
            <c:numRef>
              <c:f>Sheet1!$E$4:$E$8</c:f>
              <c:numCache>
                <c:formatCode>General</c:formatCode>
                <c:ptCount val="5"/>
                <c:pt idx="0">
                  <c:v>1</c:v>
                </c:pt>
                <c:pt idx="1">
                  <c:v>3</c:v>
                </c:pt>
                <c:pt idx="2">
                  <c:v>5</c:v>
                </c:pt>
                <c:pt idx="3">
                  <c:v>0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0-DC3C-4596-936A-38E018464D8A}"/>
            </c:ext>
          </c:extLst>
        </c:ser>
        <c:ser>
          <c:idx val="3"/>
          <c:order val="3"/>
          <c:dPt>
            <c:idx val="0"/>
            <c:bubble3D val="0"/>
            <c:spPr>
              <a:solidFill>
                <a:schemeClr val="accent1">
                  <a:tint val="54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2-DC3C-4596-936A-38E018464D8A}"/>
              </c:ext>
            </c:extLst>
          </c:dPt>
          <c:dPt>
            <c:idx val="1"/>
            <c:bubble3D val="0"/>
            <c:spPr>
              <a:solidFill>
                <a:schemeClr val="accent1">
                  <a:tint val="77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4-DC3C-4596-936A-38E018464D8A}"/>
              </c:ext>
            </c:extLst>
          </c:dPt>
          <c:dPt>
            <c:idx val="2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6-DC3C-4596-936A-38E018464D8A}"/>
              </c:ext>
            </c:extLst>
          </c:dPt>
          <c:dPt>
            <c:idx val="3"/>
            <c:bubble3D val="0"/>
            <c:spPr>
              <a:solidFill>
                <a:schemeClr val="accent1">
                  <a:shade val="76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8-DC3C-4596-936A-38E018464D8A}"/>
              </c:ext>
            </c:extLst>
          </c:dPt>
          <c:dPt>
            <c:idx val="4"/>
            <c:bubble3D val="0"/>
            <c:spPr>
              <a:solidFill>
                <a:schemeClr val="accent1">
                  <a:shade val="53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A-DC3C-4596-936A-38E018464D8A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>
                          <a:tint val="54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2-DC3C-4596-936A-38E018464D8A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>
                          <a:tint val="77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4-DC3C-4596-936A-38E018464D8A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6-DC3C-4596-936A-38E018464D8A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>
                          <a:shade val="76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8-DC3C-4596-936A-38E018464D8A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>
                          <a:shade val="53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A-DC3C-4596-936A-38E018464D8A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Sheet1!$B$4:$B$8</c:f>
              <c:strCache>
                <c:ptCount val="5"/>
                <c:pt idx="0">
                  <c:v>LS4_7</c:v>
                </c:pt>
                <c:pt idx="1">
                  <c:v>LS9_5</c:v>
                </c:pt>
                <c:pt idx="2">
                  <c:v>LS9_8</c:v>
                </c:pt>
                <c:pt idx="3">
                  <c:v>LS9_12</c:v>
                </c:pt>
                <c:pt idx="4">
                  <c:v>LS9_13*</c:v>
                </c:pt>
              </c:strCache>
            </c:strRef>
          </c:cat>
          <c:val>
            <c:numRef>
              <c:f>Sheet1!$F$4:$F$8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B-DC3C-4596-936A-38E018464D8A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3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74686AE-4A4E-4443-8D71-017EB16085EB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</dgm:pt>
    <dgm:pt modelId="{4A9B283B-7A76-4EA7-9E1C-AF39B849A9CA}">
      <dgm:prSet phldrT="[Testo]" phldr="1"/>
      <dgm:spPr/>
      <dgm:t>
        <a:bodyPr/>
        <a:lstStyle/>
        <a:p>
          <a:endParaRPr lang="it-IT" dirty="0"/>
        </a:p>
      </dgm:t>
    </dgm:pt>
    <dgm:pt modelId="{8F3E60D6-E09B-4789-9DC5-0CD025DE2161}" type="parTrans" cxnId="{7FB2A221-ACF2-4445-BEE1-291369971DD8}">
      <dgm:prSet/>
      <dgm:spPr/>
      <dgm:t>
        <a:bodyPr/>
        <a:lstStyle/>
        <a:p>
          <a:endParaRPr lang="it-IT"/>
        </a:p>
      </dgm:t>
    </dgm:pt>
    <dgm:pt modelId="{C547EB9D-B029-4639-AE73-13F2DCCDE466}" type="sibTrans" cxnId="{7FB2A221-ACF2-4445-BEE1-291369971DD8}">
      <dgm:prSet/>
      <dgm:spPr>
        <a:blipFill rotWithShape="1">
          <a:blip xmlns:r="http://schemas.openxmlformats.org/officeDocument/2006/relationships" r:embed="rId1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 t="-4000" b="-4000"/>
          </a:stretch>
        </a:blipFill>
      </dgm:spPr>
      <dgm:t>
        <a:bodyPr/>
        <a:lstStyle/>
        <a:p>
          <a:endParaRPr lang="it-IT"/>
        </a:p>
      </dgm:t>
    </dgm:pt>
    <dgm:pt modelId="{4C8E9E12-4F6E-4587-AF52-9B2F0D532C1A}" type="pres">
      <dgm:prSet presAssocID="{174686AE-4A4E-4443-8D71-017EB16085EB}" presName="Name0" presStyleCnt="0">
        <dgm:presLayoutVars>
          <dgm:chMax val="7"/>
          <dgm:chPref val="7"/>
          <dgm:dir/>
        </dgm:presLayoutVars>
      </dgm:prSet>
      <dgm:spPr/>
    </dgm:pt>
    <dgm:pt modelId="{B3A63962-CBF8-4863-822A-E1C73E1CFE0A}" type="pres">
      <dgm:prSet presAssocID="{174686AE-4A4E-4443-8D71-017EB16085EB}" presName="Name1" presStyleCnt="0"/>
      <dgm:spPr/>
    </dgm:pt>
    <dgm:pt modelId="{3D29DAA2-D066-4A51-B244-D3A0BC3166D1}" type="pres">
      <dgm:prSet presAssocID="{C547EB9D-B029-4639-AE73-13F2DCCDE466}" presName="picture_1" presStyleCnt="0"/>
      <dgm:spPr/>
    </dgm:pt>
    <dgm:pt modelId="{6FE55462-12A9-4D98-A43D-17A5A181E2A8}" type="pres">
      <dgm:prSet presAssocID="{C547EB9D-B029-4639-AE73-13F2DCCDE466}" presName="pictureRepeatNode" presStyleLbl="alignImgPlace1" presStyleIdx="0" presStyleCnt="1" custScaleX="149178" custScaleY="144776" custLinFactX="-3938" custLinFactNeighborX="-100000" custLinFactNeighborY="25556"/>
      <dgm:spPr/>
    </dgm:pt>
    <dgm:pt modelId="{FA1DED21-4D59-42AA-AAD8-A644E12B720C}" type="pres">
      <dgm:prSet presAssocID="{4A9B283B-7A76-4EA7-9E1C-AF39B849A9CA}" presName="text_1" presStyleLbl="node1" presStyleIdx="0" presStyleCnt="0">
        <dgm:presLayoutVars>
          <dgm:bulletEnabled val="1"/>
        </dgm:presLayoutVars>
      </dgm:prSet>
      <dgm:spPr/>
    </dgm:pt>
  </dgm:ptLst>
  <dgm:cxnLst>
    <dgm:cxn modelId="{A5359E13-4FD8-4386-92A5-B1FF3E822BF4}" type="presOf" srcId="{C547EB9D-B029-4639-AE73-13F2DCCDE466}" destId="{6FE55462-12A9-4D98-A43D-17A5A181E2A8}" srcOrd="0" destOrd="0" presId="urn:microsoft.com/office/officeart/2008/layout/CircularPictureCallout"/>
    <dgm:cxn modelId="{7FB2A221-ACF2-4445-BEE1-291369971DD8}" srcId="{174686AE-4A4E-4443-8D71-017EB16085EB}" destId="{4A9B283B-7A76-4EA7-9E1C-AF39B849A9CA}" srcOrd="0" destOrd="0" parTransId="{8F3E60D6-E09B-4789-9DC5-0CD025DE2161}" sibTransId="{C547EB9D-B029-4639-AE73-13F2DCCDE466}"/>
    <dgm:cxn modelId="{7989A35F-3478-4815-B15B-FC6AA09CE1FD}" type="presOf" srcId="{4A9B283B-7A76-4EA7-9E1C-AF39B849A9CA}" destId="{FA1DED21-4D59-42AA-AAD8-A644E12B720C}" srcOrd="0" destOrd="0" presId="urn:microsoft.com/office/officeart/2008/layout/CircularPictureCallout"/>
    <dgm:cxn modelId="{1F42A6F8-0EB0-42B9-93E2-72F54A568DF7}" type="presOf" srcId="{174686AE-4A4E-4443-8D71-017EB16085EB}" destId="{4C8E9E12-4F6E-4587-AF52-9B2F0D532C1A}" srcOrd="0" destOrd="0" presId="urn:microsoft.com/office/officeart/2008/layout/CircularPictureCallout"/>
    <dgm:cxn modelId="{3AFEBB34-BC0F-4BAE-A30B-817AD081F5D2}" type="presParOf" srcId="{4C8E9E12-4F6E-4587-AF52-9B2F0D532C1A}" destId="{B3A63962-CBF8-4863-822A-E1C73E1CFE0A}" srcOrd="0" destOrd="0" presId="urn:microsoft.com/office/officeart/2008/layout/CircularPictureCallout"/>
    <dgm:cxn modelId="{AED561C0-52D7-4297-9668-909618AC23F1}" type="presParOf" srcId="{B3A63962-CBF8-4863-822A-E1C73E1CFE0A}" destId="{3D29DAA2-D066-4A51-B244-D3A0BC3166D1}" srcOrd="0" destOrd="0" presId="urn:microsoft.com/office/officeart/2008/layout/CircularPictureCallout"/>
    <dgm:cxn modelId="{F38D2B7C-2850-4894-83FE-1C264B85C29B}" type="presParOf" srcId="{3D29DAA2-D066-4A51-B244-D3A0BC3166D1}" destId="{6FE55462-12A9-4D98-A43D-17A5A181E2A8}" srcOrd="0" destOrd="0" presId="urn:microsoft.com/office/officeart/2008/layout/CircularPictureCallout"/>
    <dgm:cxn modelId="{9E0DEDB0-A7D5-4144-A9D9-46CDDB7D01CE}" type="presParOf" srcId="{B3A63962-CBF8-4863-822A-E1C73E1CFE0A}" destId="{FA1DED21-4D59-42AA-AAD8-A644E12B720C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257BB89-9C24-4EE9-8833-A4755980D8B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D064C19F-123A-4947-87AC-CB33F516E7E6}">
      <dgm:prSet phldrT="[Testo]"/>
      <dgm:spPr/>
      <dgm:t>
        <a:bodyPr/>
        <a:lstStyle/>
        <a:p>
          <a:pPr rtl="0"/>
          <a:r>
            <a:rPr lang="it-IT" dirty="0">
              <a:latin typeface="Aptos Display" panose="02110004020202020204"/>
            </a:rPr>
            <a:t>Capacità</a:t>
          </a:r>
          <a:r>
            <a:rPr lang="it-IT" dirty="0"/>
            <a:t> </a:t>
          </a:r>
          <a:r>
            <a:rPr lang="it-IT" dirty="0">
              <a:latin typeface="Aptos Display" panose="02110004020202020204"/>
            </a:rPr>
            <a:t> </a:t>
          </a:r>
          <a:r>
            <a:rPr lang="it-IT" dirty="0"/>
            <a:t>scientifica</a:t>
          </a:r>
        </a:p>
      </dgm:t>
    </dgm:pt>
    <dgm:pt modelId="{9CEBD712-3D06-44B1-8D25-FB61881F4F52}" type="parTrans" cxnId="{C23E2A31-3DAF-4162-AB6C-BF2E778F9E94}">
      <dgm:prSet/>
      <dgm:spPr/>
      <dgm:t>
        <a:bodyPr/>
        <a:lstStyle/>
        <a:p>
          <a:endParaRPr lang="it-IT"/>
        </a:p>
      </dgm:t>
    </dgm:pt>
    <dgm:pt modelId="{2BD5E24A-7D5D-4FE5-864B-656888BC770B}" type="sibTrans" cxnId="{C23E2A31-3DAF-4162-AB6C-BF2E778F9E94}">
      <dgm:prSet/>
      <dgm:spPr/>
      <dgm:t>
        <a:bodyPr/>
        <a:lstStyle/>
        <a:p>
          <a:endParaRPr lang="it-IT"/>
        </a:p>
      </dgm:t>
    </dgm:pt>
    <dgm:pt modelId="{EC03AE86-E7AC-4A78-A83C-A870CC603288}">
      <dgm:prSet phldrT="[Testo]"/>
      <dgm:spPr/>
      <dgm:t>
        <a:bodyPr/>
        <a:lstStyle/>
        <a:p>
          <a:endParaRPr lang="it-IT" dirty="0">
            <a:highlight>
              <a:srgbClr val="FFFF00"/>
            </a:highlight>
          </a:endParaRPr>
        </a:p>
      </dgm:t>
    </dgm:pt>
    <dgm:pt modelId="{5C7334DD-0782-4235-846B-3D7440895E43}" type="parTrans" cxnId="{47D99EDA-8AAD-4706-B0BF-0666F40004BD}">
      <dgm:prSet/>
      <dgm:spPr/>
      <dgm:t>
        <a:bodyPr/>
        <a:lstStyle/>
        <a:p>
          <a:endParaRPr lang="it-IT"/>
        </a:p>
      </dgm:t>
    </dgm:pt>
    <dgm:pt modelId="{798D2753-A995-47BE-AEC7-A979877BB0C2}" type="sibTrans" cxnId="{47D99EDA-8AAD-4706-B0BF-0666F40004BD}">
      <dgm:prSet/>
      <dgm:spPr/>
      <dgm:t>
        <a:bodyPr/>
        <a:lstStyle/>
        <a:p>
          <a:endParaRPr lang="it-IT"/>
        </a:p>
      </dgm:t>
    </dgm:pt>
    <dgm:pt modelId="{CE0EC68E-B102-411A-92BE-A1997ED85386}">
      <dgm:prSet phldrT="[Testo]"/>
      <dgm:spPr/>
      <dgm:t>
        <a:bodyPr/>
        <a:lstStyle/>
        <a:p>
          <a:r>
            <a:rPr lang="it-IT" dirty="0">
              <a:latin typeface="Aptos Display" panose="02110004020202020204"/>
            </a:rPr>
            <a:t>Impatto</a:t>
          </a:r>
          <a:r>
            <a:rPr lang="it-IT" dirty="0"/>
            <a:t> economico e sociale</a:t>
          </a:r>
        </a:p>
      </dgm:t>
    </dgm:pt>
    <dgm:pt modelId="{8323FB20-B577-4800-8A56-53EE02B8FB5D}" type="parTrans" cxnId="{47335FF5-CF95-468E-9FE2-8FCA9D1DCFF1}">
      <dgm:prSet/>
      <dgm:spPr/>
      <dgm:t>
        <a:bodyPr/>
        <a:lstStyle/>
        <a:p>
          <a:endParaRPr lang="it-IT"/>
        </a:p>
      </dgm:t>
    </dgm:pt>
    <dgm:pt modelId="{75541567-1A3B-4F46-8014-CB14107441CC}" type="sibTrans" cxnId="{47335FF5-CF95-468E-9FE2-8FCA9D1DCFF1}">
      <dgm:prSet/>
      <dgm:spPr/>
      <dgm:t>
        <a:bodyPr/>
        <a:lstStyle/>
        <a:p>
          <a:endParaRPr lang="it-IT"/>
        </a:p>
      </dgm:t>
    </dgm:pt>
    <dgm:pt modelId="{F65A7AAF-A045-4221-8567-DE621B6A5E7C}">
      <dgm:prSet phldrT="[Testo]"/>
      <dgm:spPr/>
      <dgm:t>
        <a:bodyPr/>
        <a:lstStyle/>
        <a:p>
          <a:endParaRPr lang="it-IT"/>
        </a:p>
      </dgm:t>
    </dgm:pt>
    <dgm:pt modelId="{BCA3D3BD-603D-47AE-ACC2-D53C1E842547}" type="parTrans" cxnId="{AA8B6122-6385-4609-ACFC-304C96F4C5CD}">
      <dgm:prSet/>
      <dgm:spPr/>
      <dgm:t>
        <a:bodyPr/>
        <a:lstStyle/>
        <a:p>
          <a:endParaRPr lang="it-IT"/>
        </a:p>
      </dgm:t>
    </dgm:pt>
    <dgm:pt modelId="{B0DD1983-C510-4B7D-8ECC-E62DD6228564}" type="sibTrans" cxnId="{AA8B6122-6385-4609-ACFC-304C96F4C5CD}">
      <dgm:prSet/>
      <dgm:spPr/>
      <dgm:t>
        <a:bodyPr/>
        <a:lstStyle/>
        <a:p>
          <a:endParaRPr lang="it-IT"/>
        </a:p>
      </dgm:t>
    </dgm:pt>
    <dgm:pt modelId="{92CFF9DE-05CA-4693-A49C-AAB7C218A42E}">
      <dgm:prSet phldrT="[Testo]"/>
      <dgm:spPr/>
      <dgm:t>
        <a:bodyPr/>
        <a:lstStyle/>
        <a:p>
          <a:endParaRPr lang="it-IT" dirty="0"/>
        </a:p>
      </dgm:t>
    </dgm:pt>
    <dgm:pt modelId="{E2F50DD1-034F-46DD-8B0F-135E3EC93E0E}" type="parTrans" cxnId="{57B5BB57-1DD0-4CB7-8E70-9022B2546D09}">
      <dgm:prSet/>
      <dgm:spPr/>
      <dgm:t>
        <a:bodyPr/>
        <a:lstStyle/>
        <a:p>
          <a:endParaRPr lang="it-IT"/>
        </a:p>
      </dgm:t>
    </dgm:pt>
    <dgm:pt modelId="{70C6266A-833D-4E35-B31E-0F84562A48DC}" type="sibTrans" cxnId="{57B5BB57-1DD0-4CB7-8E70-9022B2546D09}">
      <dgm:prSet/>
      <dgm:spPr/>
      <dgm:t>
        <a:bodyPr/>
        <a:lstStyle/>
        <a:p>
          <a:endParaRPr lang="it-IT"/>
        </a:p>
      </dgm:t>
    </dgm:pt>
    <dgm:pt modelId="{6D3527BA-0B48-440D-A8B2-85D8A582C74F}">
      <dgm:prSet/>
      <dgm:spPr/>
      <dgm:t>
        <a:bodyPr/>
        <a:lstStyle/>
        <a:p>
          <a:endParaRPr lang="it-IT"/>
        </a:p>
      </dgm:t>
    </dgm:pt>
    <dgm:pt modelId="{3A637595-C3E4-4AE4-9885-38C74AD4291C}" type="parTrans" cxnId="{19ED588E-0A6D-414C-A037-0D0C47178D5A}">
      <dgm:prSet/>
      <dgm:spPr/>
      <dgm:t>
        <a:bodyPr/>
        <a:lstStyle/>
        <a:p>
          <a:endParaRPr lang="it-IT"/>
        </a:p>
      </dgm:t>
    </dgm:pt>
    <dgm:pt modelId="{7B44A450-7CFF-4513-8AA9-73B5670111A1}" type="sibTrans" cxnId="{19ED588E-0A6D-414C-A037-0D0C47178D5A}">
      <dgm:prSet/>
      <dgm:spPr/>
      <dgm:t>
        <a:bodyPr/>
        <a:lstStyle/>
        <a:p>
          <a:endParaRPr lang="it-IT"/>
        </a:p>
      </dgm:t>
    </dgm:pt>
    <dgm:pt modelId="{F8BBA0E2-05B7-4837-BCF2-72F6549A1B7D}" type="pres">
      <dgm:prSet presAssocID="{6257BB89-9C24-4EE9-8833-A4755980D8B8}" presName="linear" presStyleCnt="0">
        <dgm:presLayoutVars>
          <dgm:animLvl val="lvl"/>
          <dgm:resizeHandles val="exact"/>
        </dgm:presLayoutVars>
      </dgm:prSet>
      <dgm:spPr/>
    </dgm:pt>
    <dgm:pt modelId="{4327B5E9-FFF6-41F7-B07F-AC38114CD9BB}" type="pres">
      <dgm:prSet presAssocID="{D064C19F-123A-4947-87AC-CB33F516E7E6}" presName="parentText" presStyleLbl="node1" presStyleIdx="0" presStyleCnt="2" custScaleY="63270" custLinFactNeighborY="3083">
        <dgm:presLayoutVars>
          <dgm:chMax val="0"/>
          <dgm:bulletEnabled val="1"/>
        </dgm:presLayoutVars>
      </dgm:prSet>
      <dgm:spPr/>
    </dgm:pt>
    <dgm:pt modelId="{E350793C-3CA8-4FAF-B6E6-3A310F4742ED}" type="pres">
      <dgm:prSet presAssocID="{D064C19F-123A-4947-87AC-CB33F516E7E6}" presName="childText" presStyleLbl="revTx" presStyleIdx="0" presStyleCnt="2" custLinFactNeighborX="50185" custLinFactNeighborY="91301">
        <dgm:presLayoutVars>
          <dgm:bulletEnabled val="1"/>
        </dgm:presLayoutVars>
      </dgm:prSet>
      <dgm:spPr/>
    </dgm:pt>
    <dgm:pt modelId="{714DA850-917D-4F9F-8DE4-9D10AD7E5743}" type="pres">
      <dgm:prSet presAssocID="{CE0EC68E-B102-411A-92BE-A1997ED85386}" presName="parentText" presStyleLbl="node1" presStyleIdx="1" presStyleCnt="2" custScaleY="61864" custLinFactNeighborY="95499">
        <dgm:presLayoutVars>
          <dgm:chMax val="0"/>
          <dgm:bulletEnabled val="1"/>
        </dgm:presLayoutVars>
      </dgm:prSet>
      <dgm:spPr/>
    </dgm:pt>
    <dgm:pt modelId="{48EABA33-0FDE-475E-BC8B-EF8B60366955}" type="pres">
      <dgm:prSet presAssocID="{CE0EC68E-B102-411A-92BE-A1997ED85386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F3B8031C-ACFA-4BE6-9AD7-7792F34A2539}" type="presOf" srcId="{92CFF9DE-05CA-4693-A49C-AAB7C218A42E}" destId="{E350793C-3CA8-4FAF-B6E6-3A310F4742ED}" srcOrd="0" destOrd="1" presId="urn:microsoft.com/office/officeart/2005/8/layout/vList2"/>
    <dgm:cxn modelId="{9BC20A20-F3BA-4100-83BF-C57572447CAB}" type="presOf" srcId="{D064C19F-123A-4947-87AC-CB33F516E7E6}" destId="{4327B5E9-FFF6-41F7-B07F-AC38114CD9BB}" srcOrd="0" destOrd="0" presId="urn:microsoft.com/office/officeart/2005/8/layout/vList2"/>
    <dgm:cxn modelId="{AA8B6122-6385-4609-ACFC-304C96F4C5CD}" srcId="{CE0EC68E-B102-411A-92BE-A1997ED85386}" destId="{F65A7AAF-A045-4221-8567-DE621B6A5E7C}" srcOrd="0" destOrd="0" parTransId="{BCA3D3BD-603D-47AE-ACC2-D53C1E842547}" sibTransId="{B0DD1983-C510-4B7D-8ECC-E62DD6228564}"/>
    <dgm:cxn modelId="{C23E2A31-3DAF-4162-AB6C-BF2E778F9E94}" srcId="{6257BB89-9C24-4EE9-8833-A4755980D8B8}" destId="{D064C19F-123A-4947-87AC-CB33F516E7E6}" srcOrd="0" destOrd="0" parTransId="{9CEBD712-3D06-44B1-8D25-FB61881F4F52}" sibTransId="{2BD5E24A-7D5D-4FE5-864B-656888BC770B}"/>
    <dgm:cxn modelId="{A14B3B39-EF30-4F26-97BD-115355061227}" type="presOf" srcId="{6257BB89-9C24-4EE9-8833-A4755980D8B8}" destId="{F8BBA0E2-05B7-4837-BCF2-72F6549A1B7D}" srcOrd="0" destOrd="0" presId="urn:microsoft.com/office/officeart/2005/8/layout/vList2"/>
    <dgm:cxn modelId="{F0EF336A-8AF5-48A5-845C-1FB791DA1512}" type="presOf" srcId="{EC03AE86-E7AC-4A78-A83C-A870CC603288}" destId="{E350793C-3CA8-4FAF-B6E6-3A310F4742ED}" srcOrd="0" destOrd="0" presId="urn:microsoft.com/office/officeart/2005/8/layout/vList2"/>
    <dgm:cxn modelId="{A3E06E4D-25CE-41C5-9B12-11C197332A63}" type="presOf" srcId="{6D3527BA-0B48-440D-A8B2-85D8A582C74F}" destId="{48EABA33-0FDE-475E-BC8B-EF8B60366955}" srcOrd="0" destOrd="1" presId="urn:microsoft.com/office/officeart/2005/8/layout/vList2"/>
    <dgm:cxn modelId="{57B5BB57-1DD0-4CB7-8E70-9022B2546D09}" srcId="{D064C19F-123A-4947-87AC-CB33F516E7E6}" destId="{92CFF9DE-05CA-4693-A49C-AAB7C218A42E}" srcOrd="1" destOrd="0" parTransId="{E2F50DD1-034F-46DD-8B0F-135E3EC93E0E}" sibTransId="{70C6266A-833D-4E35-B31E-0F84562A48DC}"/>
    <dgm:cxn modelId="{71B2D98D-09D3-4DCB-9582-8F1923E3E39D}" type="presOf" srcId="{F65A7AAF-A045-4221-8567-DE621B6A5E7C}" destId="{48EABA33-0FDE-475E-BC8B-EF8B60366955}" srcOrd="0" destOrd="0" presId="urn:microsoft.com/office/officeart/2005/8/layout/vList2"/>
    <dgm:cxn modelId="{19ED588E-0A6D-414C-A037-0D0C47178D5A}" srcId="{CE0EC68E-B102-411A-92BE-A1997ED85386}" destId="{6D3527BA-0B48-440D-A8B2-85D8A582C74F}" srcOrd="1" destOrd="0" parTransId="{3A637595-C3E4-4AE4-9885-38C74AD4291C}" sibTransId="{7B44A450-7CFF-4513-8AA9-73B5670111A1}"/>
    <dgm:cxn modelId="{5A4582D7-686E-4103-B172-E922E346A293}" type="presOf" srcId="{CE0EC68E-B102-411A-92BE-A1997ED85386}" destId="{714DA850-917D-4F9F-8DE4-9D10AD7E5743}" srcOrd="0" destOrd="0" presId="urn:microsoft.com/office/officeart/2005/8/layout/vList2"/>
    <dgm:cxn modelId="{47D99EDA-8AAD-4706-B0BF-0666F40004BD}" srcId="{D064C19F-123A-4947-87AC-CB33F516E7E6}" destId="{EC03AE86-E7AC-4A78-A83C-A870CC603288}" srcOrd="0" destOrd="0" parTransId="{5C7334DD-0782-4235-846B-3D7440895E43}" sibTransId="{798D2753-A995-47BE-AEC7-A979877BB0C2}"/>
    <dgm:cxn modelId="{47335FF5-CF95-468E-9FE2-8FCA9D1DCFF1}" srcId="{6257BB89-9C24-4EE9-8833-A4755980D8B8}" destId="{CE0EC68E-B102-411A-92BE-A1997ED85386}" srcOrd="1" destOrd="0" parTransId="{8323FB20-B577-4800-8A56-53EE02B8FB5D}" sibTransId="{75541567-1A3B-4F46-8014-CB14107441CC}"/>
    <dgm:cxn modelId="{4A1E6093-85A6-4F45-B1E5-3AAF7F3AA9AC}" type="presParOf" srcId="{F8BBA0E2-05B7-4837-BCF2-72F6549A1B7D}" destId="{4327B5E9-FFF6-41F7-B07F-AC38114CD9BB}" srcOrd="0" destOrd="0" presId="urn:microsoft.com/office/officeart/2005/8/layout/vList2"/>
    <dgm:cxn modelId="{E106462C-E8E7-4253-ADB8-87AF1FAA9068}" type="presParOf" srcId="{F8BBA0E2-05B7-4837-BCF2-72F6549A1B7D}" destId="{E350793C-3CA8-4FAF-B6E6-3A310F4742ED}" srcOrd="1" destOrd="0" presId="urn:microsoft.com/office/officeart/2005/8/layout/vList2"/>
    <dgm:cxn modelId="{395C2D7F-C92E-4B3E-A24C-43ADF087F47D}" type="presParOf" srcId="{F8BBA0E2-05B7-4837-BCF2-72F6549A1B7D}" destId="{714DA850-917D-4F9F-8DE4-9D10AD7E5743}" srcOrd="2" destOrd="0" presId="urn:microsoft.com/office/officeart/2005/8/layout/vList2"/>
    <dgm:cxn modelId="{40CF5278-35DF-4C71-A0F2-B98A5AECA6D8}" type="presParOf" srcId="{F8BBA0E2-05B7-4837-BCF2-72F6549A1B7D}" destId="{48EABA33-0FDE-475E-BC8B-EF8B60366955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E55462-12A9-4D98-A43D-17A5A181E2A8}">
      <dsp:nvSpPr>
        <dsp:cNvPr id="0" name=""/>
        <dsp:cNvSpPr/>
      </dsp:nvSpPr>
      <dsp:spPr>
        <a:xfrm>
          <a:off x="0" y="54500"/>
          <a:ext cx="473160" cy="459198"/>
        </a:xfrm>
        <a:prstGeom prst="ellipse">
          <a:avLst/>
        </a:prstGeom>
        <a:blipFill rotWithShape="1">
          <a:blip xmlns:r="http://schemas.openxmlformats.org/officeDocument/2006/relationships" r:embed="rId1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 t="-4000" b="-4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1DED21-4D59-42AA-AAD8-A644E12B720C}">
      <dsp:nvSpPr>
        <dsp:cNvPr id="0" name=""/>
        <dsp:cNvSpPr/>
      </dsp:nvSpPr>
      <dsp:spPr>
        <a:xfrm>
          <a:off x="215681" y="266682"/>
          <a:ext cx="202994" cy="104668"/>
        </a:xfrm>
        <a:prstGeom prst="rect">
          <a:avLst/>
        </a:prstGeom>
        <a:noFill/>
        <a:ln w="1905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500" kern="1200" dirty="0"/>
        </a:p>
      </dsp:txBody>
      <dsp:txXfrm>
        <a:off x="215681" y="266682"/>
        <a:ext cx="202994" cy="1046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27B5E9-FFF6-41F7-B07F-AC38114CD9BB}">
      <dsp:nvSpPr>
        <dsp:cNvPr id="0" name=""/>
        <dsp:cNvSpPr/>
      </dsp:nvSpPr>
      <dsp:spPr>
        <a:xfrm>
          <a:off x="0" y="41968"/>
          <a:ext cx="11350162" cy="6839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700" kern="1200" dirty="0">
              <a:latin typeface="Aptos Display" panose="02110004020202020204"/>
            </a:rPr>
            <a:t>Capacità</a:t>
          </a:r>
          <a:r>
            <a:rPr lang="it-IT" sz="2700" kern="1200" dirty="0"/>
            <a:t> </a:t>
          </a:r>
          <a:r>
            <a:rPr lang="it-IT" sz="2700" kern="1200" dirty="0">
              <a:latin typeface="Aptos Display" panose="02110004020202020204"/>
            </a:rPr>
            <a:t> </a:t>
          </a:r>
          <a:r>
            <a:rPr lang="it-IT" sz="2700" kern="1200" dirty="0"/>
            <a:t>scientifica</a:t>
          </a:r>
        </a:p>
      </dsp:txBody>
      <dsp:txXfrm>
        <a:off x="33390" y="75358"/>
        <a:ext cx="11283382" cy="617219"/>
      </dsp:txXfrm>
    </dsp:sp>
    <dsp:sp modelId="{E350793C-3CA8-4FAF-B6E6-3A310F4742ED}">
      <dsp:nvSpPr>
        <dsp:cNvPr id="0" name=""/>
        <dsp:cNvSpPr/>
      </dsp:nvSpPr>
      <dsp:spPr>
        <a:xfrm>
          <a:off x="0" y="1676500"/>
          <a:ext cx="11350162" cy="1184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0368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it-IT" sz="2100" kern="1200" dirty="0">
            <a:highlight>
              <a:srgbClr val="FFFF00"/>
            </a:highlight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it-IT" sz="2100" kern="1200" dirty="0"/>
        </a:p>
      </dsp:txBody>
      <dsp:txXfrm>
        <a:off x="0" y="1676500"/>
        <a:ext cx="11350162" cy="1184040"/>
      </dsp:txXfrm>
    </dsp:sp>
    <dsp:sp modelId="{714DA850-917D-4F9F-8DE4-9D10AD7E5743}">
      <dsp:nvSpPr>
        <dsp:cNvPr id="0" name=""/>
        <dsp:cNvSpPr/>
      </dsp:nvSpPr>
      <dsp:spPr>
        <a:xfrm>
          <a:off x="0" y="3004249"/>
          <a:ext cx="11350162" cy="6687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700" kern="1200" dirty="0">
              <a:latin typeface="Aptos Display" panose="02110004020202020204"/>
            </a:rPr>
            <a:t>Impatto</a:t>
          </a:r>
          <a:r>
            <a:rPr lang="it-IT" sz="2700" kern="1200" dirty="0"/>
            <a:t> economico e sociale</a:t>
          </a:r>
        </a:p>
      </dsp:txBody>
      <dsp:txXfrm>
        <a:off x="32648" y="3036897"/>
        <a:ext cx="11284866" cy="603503"/>
      </dsp:txXfrm>
    </dsp:sp>
    <dsp:sp modelId="{48EABA33-0FDE-475E-BC8B-EF8B60366955}">
      <dsp:nvSpPr>
        <dsp:cNvPr id="0" name=""/>
        <dsp:cNvSpPr/>
      </dsp:nvSpPr>
      <dsp:spPr>
        <a:xfrm>
          <a:off x="0" y="2542302"/>
          <a:ext cx="11350162" cy="1184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0368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it-IT" sz="2100" kern="120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it-IT" sz="2100" kern="1200"/>
        </a:p>
      </dsp:txBody>
      <dsp:txXfrm>
        <a:off x="0" y="2542302"/>
        <a:ext cx="11350162" cy="11840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18981A7-0EC3-CDA6-D7BF-9400799BB1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05FAF45B-4237-E3BF-D162-882FC3D20C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AC2B7BB-FBBA-8ABB-9973-BFA40436D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FF67D-2881-46C7-A871-754457E58B76}" type="datetimeFigureOut">
              <a:rPr lang="it-IT" smtClean="0"/>
              <a:t>08/02/2025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FB71CAF-4141-9F8E-C1B6-D3B0ECF59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7076649-7A3C-DE7D-A97A-D8AB027F7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0BED-07F9-418C-BAF4-C0710BE215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8203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2FC1F9D-DFAF-A590-C10C-862C3C992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47B9A45C-1FBD-5EF8-0B01-F6874F2625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197F2F7-A940-6984-5FB7-949992F0D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FF67D-2881-46C7-A871-754457E58B76}" type="datetimeFigureOut">
              <a:rPr lang="it-IT" smtClean="0"/>
              <a:t>08/02/2025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4FFC4AC-8B27-6CE5-E101-EDE51713F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7A00479-C489-DA86-FC16-965820315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0BED-07F9-418C-BAF4-C0710BE215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35439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CD47E374-B7D4-BB0F-1531-68A38B1DF3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56747F66-93B1-8CE2-9044-228914AB6D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BCA747C-FA5A-959E-CC88-0FE40CD95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FF67D-2881-46C7-A871-754457E58B76}" type="datetimeFigureOut">
              <a:rPr lang="it-IT" smtClean="0"/>
              <a:t>08/02/2025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7CB33EB-2854-1D3D-F431-E91AC8622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7FF57B8-BCA8-081D-6FF8-BD94509E2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0BED-07F9-418C-BAF4-C0710BE215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97870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7D8E04E-E54E-1DEE-4299-355488D17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479491B-0AE9-E825-7400-C782515009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748350C-04B6-1ADA-31F0-61BEF2B7B7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FF67D-2881-46C7-A871-754457E58B76}" type="datetimeFigureOut">
              <a:rPr lang="it-IT" smtClean="0"/>
              <a:t>08/02/2025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F182D9C-574B-FA2A-228B-1EE4CD22A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697EA49-3030-8573-EEE4-0B1267BF6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0BED-07F9-418C-BAF4-C0710BE215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10266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633A9C6-2CC2-C7C0-55EC-584ABCD57A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24DDA9C-9AAC-A825-EEAC-82AEB09618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9C876C8-EC31-6803-2459-5C6AFBAB6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FF67D-2881-46C7-A871-754457E58B76}" type="datetimeFigureOut">
              <a:rPr lang="it-IT" smtClean="0"/>
              <a:t>08/02/2025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07BE7DE-F2B1-B467-597D-B11A2DA9D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E50568A-D7E2-E796-4474-5AED92B95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0BED-07F9-418C-BAF4-C0710BE215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04046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6E87C44-AA52-50FB-CAA5-4803FE901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762A086-B7E7-2E6B-4F08-884ECFB33B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6EAD39F-C931-7865-E95E-FEFB6849B7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5CF320A-0567-B042-A24F-654C65667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FF67D-2881-46C7-A871-754457E58B76}" type="datetimeFigureOut">
              <a:rPr lang="it-IT" smtClean="0"/>
              <a:t>08/02/2025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B266CE6-C481-467E-AE7E-5B34833FC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FD4B8B7-AF7C-0161-CAB3-8BFAF1608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0BED-07F9-418C-BAF4-C0710BE215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44496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79F49DF-740E-9DA7-FCEB-E0BF37D71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05B502D-1EBA-B2FA-DE56-E34210FD51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8CF3ED7-B354-7802-0088-A13B6CD2C0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55BD2848-D581-BF39-1166-78DEB3958D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B490895E-1249-AD34-274E-6D54FE9CDE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E471F731-352A-E25F-D067-0D3830A57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FF67D-2881-46C7-A871-754457E58B76}" type="datetimeFigureOut">
              <a:rPr lang="it-IT" smtClean="0"/>
              <a:t>08/02/2025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35C4C2AF-A04D-B092-3D2B-CF74BF062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808D07E-A9BB-C25A-F626-E6E2FF555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0BED-07F9-418C-BAF4-C0710BE215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54531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A92BAF0-A434-4CAA-1C8C-2B6B990B5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1B6EF19E-E101-9CBB-66F8-80D3656AB1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FF67D-2881-46C7-A871-754457E58B76}" type="datetimeFigureOut">
              <a:rPr lang="it-IT" smtClean="0"/>
              <a:t>08/02/2025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7B90346C-340E-72F7-2AE4-A5C90AE9A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D15EC9D-AB7B-5BB4-E867-4354629B3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0BED-07F9-418C-BAF4-C0710BE215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74443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D0F4CFAF-1AB0-3386-CF7D-F411F996C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FF67D-2881-46C7-A871-754457E58B76}" type="datetimeFigureOut">
              <a:rPr lang="it-IT" smtClean="0"/>
              <a:t>08/02/2025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B6DEF715-6081-B61C-0E74-AE49BC109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9FA1BE2-F64F-DC58-6CB5-9A74CC59F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0BED-07F9-418C-BAF4-C0710BE215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9298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9854BE7-5DE3-9921-57C6-7D0EE2F70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4EB84BD-9A54-7B5F-F8EE-E21C27C17B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A70F13F9-00C7-6957-A58A-EF2600E1FB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BC31324-AB86-82B1-56A5-96B08D1512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FF67D-2881-46C7-A871-754457E58B76}" type="datetimeFigureOut">
              <a:rPr lang="it-IT" smtClean="0"/>
              <a:t>08/02/2025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DA063D8-46F8-DAA6-EBF1-6E9C7F6EC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F174032-CA17-0BEC-4182-EF5AF298E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0BED-07F9-418C-BAF4-C0710BE215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75208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5DDA6AD-88AA-A231-FD7A-770325E17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3D3931D8-FE69-8141-105E-E4F133AEA9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5496C47-181B-0B3A-DBBB-6C30D1C041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5484FAE-66F3-50A3-AFC5-C58230A5B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FF67D-2881-46C7-A871-754457E58B76}" type="datetimeFigureOut">
              <a:rPr lang="it-IT" smtClean="0"/>
              <a:t>08/02/2025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0C0E07B-8681-3023-CDFC-607BC232D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18E912F-0FCC-85B1-B8D5-E984362DF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0BED-07F9-418C-BAF4-C0710BE215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09925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68ACE82D-3DBF-C63B-2E1E-29110CE34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B37B2E3-709D-6548-FBC5-4E6D774A9E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3B320CB-EF21-40B6-1A01-4C93A124D5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7DFF67D-2881-46C7-A871-754457E58B76}" type="datetimeFigureOut">
              <a:rPr lang="it-IT" smtClean="0"/>
              <a:t>08/02/2025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E0E1396-32B9-EEE8-AD0E-19FA45E02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DE8111A-CDCB-3E03-71F0-92ADAACAD3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2770BED-07F9-418C-BAF4-C0710BE215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64449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diagramColors" Target="../diagrams/colors1.xml"/><Relationship Id="rId3" Type="http://schemas.openxmlformats.org/officeDocument/2006/relationships/chart" Target="../charts/chart2.xml"/><Relationship Id="rId7" Type="http://schemas.openxmlformats.org/officeDocument/2006/relationships/image" Target="../media/image4.jpeg"/><Relationship Id="rId12" Type="http://schemas.openxmlformats.org/officeDocument/2006/relationships/image" Target="../media/image10.png"/><Relationship Id="rId17" Type="http://schemas.openxmlformats.org/officeDocument/2006/relationships/diagramQuickStyle" Target="../diagrams/quickStyle1.xml"/><Relationship Id="rId2" Type="http://schemas.openxmlformats.org/officeDocument/2006/relationships/chart" Target="../charts/chart1.xml"/><Relationship Id="rId16" Type="http://schemas.openxmlformats.org/officeDocument/2006/relationships/diagramLayout" Target="../diagrams/layout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1.png"/><Relationship Id="rId15" Type="http://schemas.openxmlformats.org/officeDocument/2006/relationships/diagramData" Target="../diagrams/data1.xml"/><Relationship Id="rId10" Type="http://schemas.openxmlformats.org/officeDocument/2006/relationships/image" Target="../media/image8.png"/><Relationship Id="rId19" Type="http://schemas.microsoft.com/office/2007/relationships/diagramDrawing" Target="../diagrams/drawing1.xml"/><Relationship Id="rId4" Type="http://schemas.openxmlformats.org/officeDocument/2006/relationships/chart" Target="../charts/chart3.xml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14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openxmlformats.org/officeDocument/2006/relationships/image" Target="../media/image18.jpeg"/><Relationship Id="rId5" Type="http://schemas.openxmlformats.org/officeDocument/2006/relationships/diagramColors" Target="../diagrams/colors2.xml"/><Relationship Id="rId10" Type="http://schemas.openxmlformats.org/officeDocument/2006/relationships/image" Target="../media/image17.jpe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53B475F8-50AE-46A0-9943-B2B63183D5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34F71DA7-AE5E-B9E0-B0A5-89C4E21DBF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2648" y="365125"/>
            <a:ext cx="7416230" cy="177648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3800" b="1" dirty="0"/>
              <a:t>Innovation for a Sustainable </a:t>
            </a:r>
            <a:r>
              <a:rPr lang="en-US" sz="3800" b="1" dirty="0" err="1"/>
              <a:t>Agri</a:t>
            </a:r>
            <a:r>
              <a:rPr lang="en-US" sz="3800" b="1" dirty="0"/>
              <a:t>-food Chain </a:t>
            </a:r>
            <a:br>
              <a:rPr lang="en-US" sz="3800" b="1" dirty="0"/>
            </a:br>
            <a:r>
              <a:rPr lang="en-US" sz="3800" b="1" dirty="0"/>
              <a:t>(INNAGRIFOOD)</a:t>
            </a:r>
          </a:p>
        </p:txBody>
      </p:sp>
      <p:sp>
        <p:nvSpPr>
          <p:cNvPr id="39" name="sketch line">
            <a:extLst>
              <a:ext uri="{FF2B5EF4-FFF2-40B4-BE49-F238E27FC236}">
                <a16:creationId xmlns:a16="http://schemas.microsoft.com/office/drawing/2014/main" id="{75F6FDB4-2351-48C2-A863-2364A02343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2315691"/>
            <a:ext cx="4343400" cy="18288"/>
          </a:xfrm>
          <a:custGeom>
            <a:avLst/>
            <a:gdLst>
              <a:gd name="connsiteX0" fmla="*/ 0 w 4343400"/>
              <a:gd name="connsiteY0" fmla="*/ 0 h 18288"/>
              <a:gd name="connsiteX1" fmla="*/ 577052 w 4343400"/>
              <a:gd name="connsiteY1" fmla="*/ 0 h 18288"/>
              <a:gd name="connsiteX2" fmla="*/ 1067235 w 4343400"/>
              <a:gd name="connsiteY2" fmla="*/ 0 h 18288"/>
              <a:gd name="connsiteX3" fmla="*/ 1600853 w 4343400"/>
              <a:gd name="connsiteY3" fmla="*/ 0 h 18288"/>
              <a:gd name="connsiteX4" fmla="*/ 2264773 w 4343400"/>
              <a:gd name="connsiteY4" fmla="*/ 0 h 18288"/>
              <a:gd name="connsiteX5" fmla="*/ 2841825 w 4343400"/>
              <a:gd name="connsiteY5" fmla="*/ 0 h 18288"/>
              <a:gd name="connsiteX6" fmla="*/ 3375442 w 4343400"/>
              <a:gd name="connsiteY6" fmla="*/ 0 h 18288"/>
              <a:gd name="connsiteX7" fmla="*/ 4343400 w 4343400"/>
              <a:gd name="connsiteY7" fmla="*/ 0 h 18288"/>
              <a:gd name="connsiteX8" fmla="*/ 4343400 w 4343400"/>
              <a:gd name="connsiteY8" fmla="*/ 18288 h 18288"/>
              <a:gd name="connsiteX9" fmla="*/ 3722914 w 4343400"/>
              <a:gd name="connsiteY9" fmla="*/ 18288 h 18288"/>
              <a:gd name="connsiteX10" fmla="*/ 3189297 w 4343400"/>
              <a:gd name="connsiteY10" fmla="*/ 18288 h 18288"/>
              <a:gd name="connsiteX11" fmla="*/ 2481943 w 4343400"/>
              <a:gd name="connsiteY11" fmla="*/ 18288 h 18288"/>
              <a:gd name="connsiteX12" fmla="*/ 1904891 w 4343400"/>
              <a:gd name="connsiteY12" fmla="*/ 18288 h 18288"/>
              <a:gd name="connsiteX13" fmla="*/ 1414707 w 4343400"/>
              <a:gd name="connsiteY13" fmla="*/ 18288 h 18288"/>
              <a:gd name="connsiteX14" fmla="*/ 750788 w 4343400"/>
              <a:gd name="connsiteY14" fmla="*/ 18288 h 18288"/>
              <a:gd name="connsiteX15" fmla="*/ 0 w 4343400"/>
              <a:gd name="connsiteY15" fmla="*/ 18288 h 18288"/>
              <a:gd name="connsiteX16" fmla="*/ 0 w 434340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343400" h="18288" fill="none" extrusionOk="0">
                <a:moveTo>
                  <a:pt x="0" y="0"/>
                </a:moveTo>
                <a:cubicBezTo>
                  <a:pt x="233209" y="-19550"/>
                  <a:pt x="330816" y="19068"/>
                  <a:pt x="577052" y="0"/>
                </a:cubicBezTo>
                <a:cubicBezTo>
                  <a:pt x="823288" y="-19068"/>
                  <a:pt x="875077" y="10360"/>
                  <a:pt x="1067235" y="0"/>
                </a:cubicBezTo>
                <a:cubicBezTo>
                  <a:pt x="1259393" y="-10360"/>
                  <a:pt x="1410699" y="2939"/>
                  <a:pt x="1600853" y="0"/>
                </a:cubicBezTo>
                <a:cubicBezTo>
                  <a:pt x="1791007" y="-2939"/>
                  <a:pt x="2101644" y="-26225"/>
                  <a:pt x="2264773" y="0"/>
                </a:cubicBezTo>
                <a:cubicBezTo>
                  <a:pt x="2427902" y="26225"/>
                  <a:pt x="2690426" y="-27726"/>
                  <a:pt x="2841825" y="0"/>
                </a:cubicBezTo>
                <a:cubicBezTo>
                  <a:pt x="2993224" y="27726"/>
                  <a:pt x="3172320" y="-18569"/>
                  <a:pt x="3375442" y="0"/>
                </a:cubicBezTo>
                <a:cubicBezTo>
                  <a:pt x="3578564" y="18569"/>
                  <a:pt x="4003119" y="21909"/>
                  <a:pt x="4343400" y="0"/>
                </a:cubicBezTo>
                <a:cubicBezTo>
                  <a:pt x="4343798" y="7429"/>
                  <a:pt x="4343380" y="10822"/>
                  <a:pt x="4343400" y="18288"/>
                </a:cubicBezTo>
                <a:cubicBezTo>
                  <a:pt x="4109047" y="14709"/>
                  <a:pt x="3996986" y="7919"/>
                  <a:pt x="3722914" y="18288"/>
                </a:cubicBezTo>
                <a:cubicBezTo>
                  <a:pt x="3448842" y="28657"/>
                  <a:pt x="3340973" y="29252"/>
                  <a:pt x="3189297" y="18288"/>
                </a:cubicBezTo>
                <a:cubicBezTo>
                  <a:pt x="3037621" y="7324"/>
                  <a:pt x="2636891" y="-9539"/>
                  <a:pt x="2481943" y="18288"/>
                </a:cubicBezTo>
                <a:cubicBezTo>
                  <a:pt x="2326995" y="46115"/>
                  <a:pt x="2131632" y="740"/>
                  <a:pt x="1904891" y="18288"/>
                </a:cubicBezTo>
                <a:cubicBezTo>
                  <a:pt x="1678150" y="35836"/>
                  <a:pt x="1575362" y="-3381"/>
                  <a:pt x="1414707" y="18288"/>
                </a:cubicBezTo>
                <a:cubicBezTo>
                  <a:pt x="1254052" y="39957"/>
                  <a:pt x="1051093" y="-335"/>
                  <a:pt x="750788" y="18288"/>
                </a:cubicBezTo>
                <a:cubicBezTo>
                  <a:pt x="450483" y="36911"/>
                  <a:pt x="293781" y="22900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343400" h="18288" stroke="0" extrusionOk="0">
                <a:moveTo>
                  <a:pt x="0" y="0"/>
                </a:moveTo>
                <a:cubicBezTo>
                  <a:pt x="212719" y="-28531"/>
                  <a:pt x="340561" y="-1164"/>
                  <a:pt x="577052" y="0"/>
                </a:cubicBezTo>
                <a:cubicBezTo>
                  <a:pt x="813543" y="1164"/>
                  <a:pt x="866967" y="-9376"/>
                  <a:pt x="1067235" y="0"/>
                </a:cubicBezTo>
                <a:cubicBezTo>
                  <a:pt x="1267503" y="9376"/>
                  <a:pt x="1485778" y="-20470"/>
                  <a:pt x="1774589" y="0"/>
                </a:cubicBezTo>
                <a:cubicBezTo>
                  <a:pt x="2063400" y="20470"/>
                  <a:pt x="2090152" y="-14502"/>
                  <a:pt x="2351641" y="0"/>
                </a:cubicBezTo>
                <a:cubicBezTo>
                  <a:pt x="2613130" y="14502"/>
                  <a:pt x="2802864" y="19125"/>
                  <a:pt x="2928693" y="0"/>
                </a:cubicBezTo>
                <a:cubicBezTo>
                  <a:pt x="3054522" y="-19125"/>
                  <a:pt x="3482611" y="-2038"/>
                  <a:pt x="3636046" y="0"/>
                </a:cubicBezTo>
                <a:cubicBezTo>
                  <a:pt x="3789481" y="2038"/>
                  <a:pt x="4012363" y="973"/>
                  <a:pt x="4343400" y="0"/>
                </a:cubicBezTo>
                <a:cubicBezTo>
                  <a:pt x="4342514" y="5429"/>
                  <a:pt x="4344221" y="14046"/>
                  <a:pt x="4343400" y="18288"/>
                </a:cubicBezTo>
                <a:cubicBezTo>
                  <a:pt x="4078870" y="-6138"/>
                  <a:pt x="4015967" y="29658"/>
                  <a:pt x="3809782" y="18288"/>
                </a:cubicBezTo>
                <a:cubicBezTo>
                  <a:pt x="3603597" y="6918"/>
                  <a:pt x="3495552" y="24439"/>
                  <a:pt x="3189297" y="18288"/>
                </a:cubicBezTo>
                <a:cubicBezTo>
                  <a:pt x="2883042" y="12137"/>
                  <a:pt x="2850610" y="32583"/>
                  <a:pt x="2568811" y="18288"/>
                </a:cubicBezTo>
                <a:cubicBezTo>
                  <a:pt x="2287012" y="3993"/>
                  <a:pt x="2279820" y="23580"/>
                  <a:pt x="1991759" y="18288"/>
                </a:cubicBezTo>
                <a:cubicBezTo>
                  <a:pt x="1703698" y="12996"/>
                  <a:pt x="1616455" y="23157"/>
                  <a:pt x="1284405" y="18288"/>
                </a:cubicBezTo>
                <a:cubicBezTo>
                  <a:pt x="952355" y="13419"/>
                  <a:pt x="783530" y="16053"/>
                  <a:pt x="577052" y="18288"/>
                </a:cubicBezTo>
                <a:cubicBezTo>
                  <a:pt x="370574" y="20523"/>
                  <a:pt x="173929" y="519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68B780F4-3340-F68A-C0A3-8F33A0835A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9987" y="2793757"/>
            <a:ext cx="5745847" cy="3672144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endParaRPr lang="en-US" sz="2200" dirty="0"/>
          </a:p>
          <a:p>
            <a:pPr algn="l"/>
            <a:r>
              <a:rPr lang="en-US" sz="2200" dirty="0" err="1"/>
              <a:t>Proposta</a:t>
            </a:r>
            <a:r>
              <a:rPr lang="en-US" sz="2200" dirty="0"/>
              <a:t> di </a:t>
            </a:r>
            <a:r>
              <a:rPr lang="en-US" sz="2200" dirty="0" err="1"/>
              <a:t>aggregazione</a:t>
            </a:r>
            <a:r>
              <a:rPr lang="en-US" sz="2200" dirty="0"/>
              <a:t> </a:t>
            </a:r>
            <a:br>
              <a:rPr lang="en-US" sz="2200" dirty="0"/>
            </a:br>
            <a:r>
              <a:rPr lang="en-US" sz="2200" dirty="0" err="1"/>
              <a:t>dalle</a:t>
            </a:r>
            <a:r>
              <a:rPr lang="en-US" sz="2200" dirty="0"/>
              <a:t> </a:t>
            </a:r>
            <a:r>
              <a:rPr lang="en-US" sz="2200" dirty="0" err="1"/>
              <a:t>progettualità</a:t>
            </a:r>
            <a:r>
              <a:rPr lang="en-US" sz="2200" dirty="0"/>
              <a:t>/</a:t>
            </a:r>
            <a:r>
              <a:rPr lang="en-US" sz="2200" dirty="0" err="1"/>
              <a:t>iniziative</a:t>
            </a:r>
            <a:r>
              <a:rPr lang="en-US" sz="2200" dirty="0"/>
              <a:t> </a:t>
            </a:r>
            <a:br>
              <a:rPr lang="en-US" sz="2200" dirty="0"/>
            </a:br>
            <a:r>
              <a:rPr lang="en-US" sz="2200" b="1" dirty="0"/>
              <a:t>CNR PNRR </a:t>
            </a:r>
            <a:br>
              <a:rPr lang="en-US" sz="2200" b="1" dirty="0"/>
            </a:br>
            <a:r>
              <a:rPr lang="en-US" sz="2200" dirty="0"/>
              <a:t>(M4C2/M6/M2/PNC):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200" dirty="0"/>
              <a:t>CN_AGRITECH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200" dirty="0"/>
              <a:t>PE_ONFOODS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200" dirty="0"/>
              <a:t>IR_SUS MIRRI</a:t>
            </a:r>
          </a:p>
        </p:txBody>
      </p:sp>
      <p:pic>
        <p:nvPicPr>
          <p:cNvPr id="7" name="Picture 2" descr="OnFoods (Research and innovation network on food and nutrition  Sustainability, Safety and Security – Working ON Foods) – Istituto per i  Sistemi Biologici">
            <a:extLst>
              <a:ext uri="{FF2B5EF4-FFF2-40B4-BE49-F238E27FC236}">
                <a16:creationId xmlns:a16="http://schemas.microsoft.com/office/drawing/2014/main" id="{69FE5786-DD88-4ED2-53B6-0C77B76E19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96" r="-1" b="3021"/>
          <a:stretch/>
        </p:blipFill>
        <p:spPr bwMode="auto">
          <a:xfrm>
            <a:off x="8034865" y="2920101"/>
            <a:ext cx="3530309" cy="1709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magine 9" descr="Immagine che contiene testo, Carattere, Elementi grafici, logo&#10;&#10;Il contenuto generato dall&amp;#39;intelligenza artificiale potrebbe non essere corretto.">
            <a:extLst>
              <a:ext uri="{FF2B5EF4-FFF2-40B4-BE49-F238E27FC236}">
                <a16:creationId xmlns:a16="http://schemas.microsoft.com/office/drawing/2014/main" id="{2ADE0211-BA66-C495-1538-5C4A2D2C98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4749" y="4716586"/>
            <a:ext cx="2828925" cy="1414030"/>
          </a:xfrm>
          <a:prstGeom prst="rect">
            <a:avLst/>
          </a:prstGeom>
        </p:spPr>
      </p:pic>
      <p:pic>
        <p:nvPicPr>
          <p:cNvPr id="11" name="Immagine 10" descr="Immagine che contiene Elementi grafici, simbolo, cerchio, arte&#10;&#10;Il contenuto generato dall&amp;#39;intelligenza artificiale potrebbe non essere corretto.">
            <a:extLst>
              <a:ext uri="{FF2B5EF4-FFF2-40B4-BE49-F238E27FC236}">
                <a16:creationId xmlns:a16="http://schemas.microsoft.com/office/drawing/2014/main" id="{082330BD-8C07-AC88-157B-1E2728F981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04749" y="1287881"/>
            <a:ext cx="2390540" cy="1480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8602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C61EB58-FFD1-5AE6-9E0D-2935125F96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3019"/>
            <a:ext cx="12222480" cy="719735"/>
          </a:xfrm>
          <a:solidFill>
            <a:schemeClr val="accent1"/>
          </a:solidFill>
          <a:ln w="6350"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sz="2800" b="1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Valore potenziale di INNAGRIFOOD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517F8AD-9911-0225-B427-5FA203DFA3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70464" y="949377"/>
            <a:ext cx="3475675" cy="5691990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br>
              <a:rPr lang="it-IT" sz="1600" dirty="0"/>
            </a:br>
            <a:r>
              <a:rPr lang="it-IT" sz="1600" dirty="0"/>
              <a:t>CN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it-IT" sz="1600" b="1" dirty="0">
                <a:solidFill>
                  <a:srgbClr val="FF0000"/>
                </a:solidFill>
              </a:rPr>
              <a:t>20,1 </a:t>
            </a:r>
            <a:r>
              <a:rPr lang="it-IT" sz="1600" dirty="0"/>
              <a:t> ML finanziamento </a:t>
            </a:r>
            <a:br>
              <a:rPr lang="it-IT" sz="1600" dirty="0"/>
            </a:br>
            <a:r>
              <a:rPr lang="it-IT" sz="1600" dirty="0"/>
              <a:t>19 istituti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it-IT" sz="1600" dirty="0" err="1"/>
              <a:t>spoke</a:t>
            </a:r>
            <a:r>
              <a:rPr lang="it-IT" sz="1600" dirty="0"/>
              <a:t> 1 leader</a:t>
            </a:r>
          </a:p>
          <a:p>
            <a:pPr marL="0" indent="0">
              <a:buNone/>
            </a:pPr>
            <a:endParaRPr lang="it-IT" sz="1600" dirty="0"/>
          </a:p>
          <a:p>
            <a:pPr marL="0" indent="0">
              <a:buNone/>
            </a:pPr>
            <a:endParaRPr lang="it-IT" sz="1600" dirty="0"/>
          </a:p>
          <a:p>
            <a:pPr marL="0" indent="0">
              <a:buNone/>
            </a:pPr>
            <a:endParaRPr lang="it-IT" sz="16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600" dirty="0"/>
              <a:t>PE</a:t>
            </a:r>
            <a:br>
              <a:rPr lang="it-IT" sz="1600"/>
            </a:br>
            <a:r>
              <a:rPr lang="it-IT" sz="1600" b="1">
                <a:solidFill>
                  <a:srgbClr val="FF0000"/>
                </a:solidFill>
              </a:rPr>
              <a:t>9,2</a:t>
            </a:r>
            <a:r>
              <a:rPr lang="it-IT" sz="1600"/>
              <a:t> </a:t>
            </a:r>
            <a:r>
              <a:rPr lang="it-IT" sz="1600" dirty="0"/>
              <a:t>ML finanziamento</a:t>
            </a:r>
            <a:br>
              <a:rPr lang="it-IT" sz="1600" dirty="0"/>
            </a:br>
            <a:r>
              <a:rPr lang="it-IT" sz="1600" dirty="0"/>
              <a:t>10 Istituti</a:t>
            </a:r>
            <a:br>
              <a:rPr lang="it-IT" sz="1600" dirty="0"/>
            </a:br>
            <a:r>
              <a:rPr lang="it-IT" sz="1600" dirty="0" err="1"/>
              <a:t>spoke</a:t>
            </a:r>
            <a:r>
              <a:rPr lang="it-IT" sz="1600" dirty="0"/>
              <a:t> 2 leader </a:t>
            </a:r>
          </a:p>
          <a:p>
            <a:endParaRPr lang="it-IT" sz="1600" dirty="0"/>
          </a:p>
          <a:p>
            <a:pPr marL="0" indent="0">
              <a:buNone/>
            </a:pPr>
            <a:endParaRPr lang="it-IT" sz="1600" dirty="0"/>
          </a:p>
          <a:p>
            <a:pPr marL="0" indent="0">
              <a:buNone/>
            </a:pPr>
            <a:endParaRPr lang="it-IT" sz="16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600" dirty="0"/>
              <a:t>IR</a:t>
            </a:r>
            <a:br>
              <a:rPr lang="it-IT" sz="1600" dirty="0"/>
            </a:br>
            <a:r>
              <a:rPr lang="it-IT" sz="1600" b="1" dirty="0">
                <a:solidFill>
                  <a:srgbClr val="FF0000"/>
                </a:solidFill>
              </a:rPr>
              <a:t>4,3</a:t>
            </a:r>
            <a:r>
              <a:rPr lang="it-IT" sz="1600" dirty="0"/>
              <a:t>  ML finanziamento  </a:t>
            </a:r>
            <a:br>
              <a:rPr lang="it-IT" sz="1600" dirty="0"/>
            </a:br>
            <a:r>
              <a:rPr lang="it-IT" sz="1600" dirty="0"/>
              <a:t>6 istituti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600" dirty="0"/>
              <a:t>WP2 leader</a:t>
            </a:r>
          </a:p>
        </p:txBody>
      </p:sp>
      <p:graphicFrame>
        <p:nvGraphicFramePr>
          <p:cNvPr id="6" name="Tabella 5">
            <a:extLst>
              <a:ext uri="{FF2B5EF4-FFF2-40B4-BE49-F238E27FC236}">
                <a16:creationId xmlns:a16="http://schemas.microsoft.com/office/drawing/2014/main" id="{8EC40276-A585-EA72-5F6A-E943550D03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2801019"/>
              </p:ext>
            </p:extLst>
          </p:nvPr>
        </p:nvGraphicFramePr>
        <p:xfrm>
          <a:off x="5996246" y="949377"/>
          <a:ext cx="5813609" cy="15430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51975">
                  <a:extLst>
                    <a:ext uri="{9D8B030D-6E8A-4147-A177-3AD203B41FA5}">
                      <a16:colId xmlns:a16="http://schemas.microsoft.com/office/drawing/2014/main" val="180146642"/>
                    </a:ext>
                  </a:extLst>
                </a:gridCol>
                <a:gridCol w="1209288">
                  <a:extLst>
                    <a:ext uri="{9D8B030D-6E8A-4147-A177-3AD203B41FA5}">
                      <a16:colId xmlns:a16="http://schemas.microsoft.com/office/drawing/2014/main" val="2785494806"/>
                    </a:ext>
                  </a:extLst>
                </a:gridCol>
                <a:gridCol w="2352346">
                  <a:extLst>
                    <a:ext uri="{9D8B030D-6E8A-4147-A177-3AD203B41FA5}">
                      <a16:colId xmlns:a16="http://schemas.microsoft.com/office/drawing/2014/main" val="2375376884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 dirty="0">
                          <a:effectLst/>
                        </a:rPr>
                        <a:t>Ruolo CNR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 dirty="0">
                          <a:effectLst/>
                        </a:rPr>
                        <a:t>Istituto Capofila 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u="none" strike="noStrike" dirty="0">
                          <a:effectLst/>
                        </a:rPr>
                        <a:t>Istituti partecipanti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8896419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t"/>
                      <a:r>
                        <a:rPr lang="it-IT" sz="1000" u="none" strike="noStrike" dirty="0" err="1">
                          <a:effectLst/>
                        </a:rPr>
                        <a:t>Spoke</a:t>
                      </a:r>
                      <a:r>
                        <a:rPr lang="it-IT" sz="1000" u="none" strike="noStrike">
                          <a:effectLst/>
                        </a:rPr>
                        <a:t>  Leader </a:t>
                      </a:r>
                      <a:r>
                        <a:rPr lang="it-IT" sz="1000" u="none" strike="noStrike" dirty="0">
                          <a:effectLst/>
                        </a:rPr>
                        <a:t>1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>
                          <a:effectLst/>
                        </a:rPr>
                        <a:t>IBBR </a:t>
                      </a:r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u="none" strike="noStrike" dirty="0">
                          <a:effectLst/>
                        </a:rPr>
                        <a:t>IPSP, ISAFOM, IBBA, IBPM, IBE, ISP, IMEM, ISA, ISPAAM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8954287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u="none" strike="noStrike" dirty="0">
                          <a:effectLst/>
                        </a:rPr>
                        <a:t>Affiliato </a:t>
                      </a:r>
                      <a:r>
                        <a:rPr lang="it-IT" sz="1000" u="none" strike="noStrike" dirty="0" err="1">
                          <a:effectLst/>
                        </a:rPr>
                        <a:t>spoke</a:t>
                      </a:r>
                      <a:r>
                        <a:rPr lang="it-IT" sz="1000" u="none" strike="noStrike" dirty="0">
                          <a:effectLst/>
                        </a:rPr>
                        <a:t> 3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 dirty="0">
                          <a:effectLst/>
                        </a:rPr>
                        <a:t> IBE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u="none" strike="noStrike" dirty="0">
                          <a:effectLst/>
                        </a:rPr>
                        <a:t>IPSP, ISPA, IREA, IRET, IBB, ISTC, ISAFOM, ISSMC, IBBR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1370598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u="none" strike="noStrike" dirty="0">
                          <a:effectLst/>
                        </a:rPr>
                        <a:t>Affiliato </a:t>
                      </a:r>
                      <a:r>
                        <a:rPr lang="it-IT" sz="1000" u="none" strike="noStrike" dirty="0" err="1">
                          <a:effectLst/>
                        </a:rPr>
                        <a:t>spoke</a:t>
                      </a:r>
                      <a:r>
                        <a:rPr lang="it-IT" sz="1000" u="none" strike="noStrike" dirty="0">
                          <a:effectLst/>
                        </a:rPr>
                        <a:t> 4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 dirty="0">
                          <a:effectLst/>
                        </a:rPr>
                        <a:t>IPSP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u="none" strike="noStrike" dirty="0">
                          <a:effectLst/>
                        </a:rPr>
                        <a:t>IBBR, IBE, IBBA, ISAFOM, ISPAAM, ISB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324462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t"/>
                      <a:r>
                        <a:rPr lang="it-IT" sz="1000" u="none" strike="noStrike" dirty="0">
                          <a:effectLst/>
                        </a:rPr>
                        <a:t>Affiliato </a:t>
                      </a:r>
                      <a:r>
                        <a:rPr lang="it-IT" sz="1000" u="none" strike="noStrike" dirty="0" err="1">
                          <a:effectLst/>
                        </a:rPr>
                        <a:t>spoke</a:t>
                      </a:r>
                      <a:r>
                        <a:rPr lang="it-IT" sz="1000" u="none" strike="noStrike" dirty="0">
                          <a:effectLst/>
                        </a:rPr>
                        <a:t> 8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 dirty="0">
                          <a:effectLst/>
                        </a:rPr>
                        <a:t> ISAFOM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it-IT" sz="1000" u="none" strike="noStrike" dirty="0">
                          <a:effectLst/>
                        </a:rPr>
                        <a:t>ISPA, IBE, ISPAAM,IBBA, ISA, IBBR, IPSP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4618092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u="none" strike="noStrike" dirty="0">
                          <a:effectLst/>
                        </a:rPr>
                        <a:t>Affiliato </a:t>
                      </a:r>
                      <a:r>
                        <a:rPr lang="it-IT" sz="1000" u="none" strike="noStrike" dirty="0" err="1">
                          <a:effectLst/>
                        </a:rPr>
                        <a:t>spoke</a:t>
                      </a:r>
                      <a:r>
                        <a:rPr lang="it-IT" sz="1000" u="none" strike="noStrike" dirty="0">
                          <a:effectLst/>
                        </a:rPr>
                        <a:t> 9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 dirty="0">
                          <a:effectLst/>
                        </a:rPr>
                        <a:t>ISPA 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u="none" strike="noStrike" dirty="0">
                          <a:effectLst/>
                        </a:rPr>
                        <a:t>SCITEC, INO, ISPAAM, IRET, IBE, IBBA, IBBR, IFN , ISASI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2319771"/>
                  </a:ext>
                </a:extLst>
              </a:tr>
            </a:tbl>
          </a:graphicData>
        </a:graphic>
      </p:graphicFrame>
      <p:graphicFrame>
        <p:nvGraphicFramePr>
          <p:cNvPr id="4" name="Tabella 5">
            <a:extLst>
              <a:ext uri="{FF2B5EF4-FFF2-40B4-BE49-F238E27FC236}">
                <a16:creationId xmlns:a16="http://schemas.microsoft.com/office/drawing/2014/main" id="{08614BD3-0B4D-0983-F391-574BC2556F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475542"/>
              </p:ext>
            </p:extLst>
          </p:nvPr>
        </p:nvGraphicFramePr>
        <p:xfrm>
          <a:off x="6010970" y="3186565"/>
          <a:ext cx="5813608" cy="13430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51975">
                  <a:extLst>
                    <a:ext uri="{9D8B030D-6E8A-4147-A177-3AD203B41FA5}">
                      <a16:colId xmlns:a16="http://schemas.microsoft.com/office/drawing/2014/main" val="180146642"/>
                    </a:ext>
                  </a:extLst>
                </a:gridCol>
                <a:gridCol w="1261538">
                  <a:extLst>
                    <a:ext uri="{9D8B030D-6E8A-4147-A177-3AD203B41FA5}">
                      <a16:colId xmlns:a16="http://schemas.microsoft.com/office/drawing/2014/main" val="2785494806"/>
                    </a:ext>
                  </a:extLst>
                </a:gridCol>
                <a:gridCol w="2300095">
                  <a:extLst>
                    <a:ext uri="{9D8B030D-6E8A-4147-A177-3AD203B41FA5}">
                      <a16:colId xmlns:a16="http://schemas.microsoft.com/office/drawing/2014/main" val="2375376884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 dirty="0">
                          <a:effectLst/>
                        </a:rPr>
                        <a:t>Ruolo CNR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 dirty="0">
                          <a:effectLst/>
                        </a:rPr>
                        <a:t>Istituto Capofila 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u="none" strike="noStrike" dirty="0">
                          <a:effectLst/>
                        </a:rPr>
                        <a:t>Istituti partecipanti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88964191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t"/>
                      <a:r>
                        <a:rPr lang="it-IT" sz="1050" b="1" u="none" strike="noStrike" dirty="0" err="1">
                          <a:effectLst/>
                        </a:rPr>
                        <a:t>Spoke</a:t>
                      </a:r>
                      <a:r>
                        <a:rPr lang="it-IT" sz="1050" b="1" u="none" strike="noStrike" dirty="0">
                          <a:effectLst/>
                        </a:rPr>
                        <a:t> leader 2</a:t>
                      </a:r>
                      <a:endParaRPr lang="it-IT" sz="105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000" u="none" strike="noStrike">
                          <a:effectLst/>
                        </a:rPr>
                        <a:t> ISPA</a:t>
                      </a:r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1000" u="none" strike="noStrike">
                          <a:effectLst/>
                        </a:rPr>
                        <a:t>IBE, IPSP, IBBA, IBBR, ISAFOM, ISPAAM, ISB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7489587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t"/>
                      <a:r>
                        <a:rPr lang="it-IT" sz="1000" u="none" strike="noStrike" dirty="0">
                          <a:effectLst/>
                        </a:rPr>
                        <a:t>Affiliato </a:t>
                      </a:r>
                      <a:r>
                        <a:rPr lang="it-IT" sz="1000" u="none" strike="noStrike" dirty="0" err="1">
                          <a:effectLst/>
                        </a:rPr>
                        <a:t>spoke</a:t>
                      </a:r>
                      <a:r>
                        <a:rPr lang="it-IT" sz="1000" u="none" strike="noStrike" dirty="0">
                          <a:effectLst/>
                        </a:rPr>
                        <a:t> 3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>
                          <a:effectLst/>
                        </a:rPr>
                        <a:t> IPSP</a:t>
                      </a:r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u="none" strike="noStrike">
                          <a:effectLst/>
                        </a:rPr>
                        <a:t>ISPA, ISAFOM, IBBR, ISB, ISA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8954287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u="none" strike="noStrike">
                          <a:effectLst/>
                        </a:rPr>
                        <a:t>Affiliato </a:t>
                      </a:r>
                      <a:r>
                        <a:rPr lang="it-IT" sz="1000" u="none" strike="noStrike" err="1">
                          <a:effectLst/>
                        </a:rPr>
                        <a:t>spoke</a:t>
                      </a:r>
                      <a:r>
                        <a:rPr lang="it-IT" sz="1000" u="none" strike="noStrike">
                          <a:effectLst/>
                        </a:rPr>
                        <a:t> 4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>
                          <a:effectLst/>
                        </a:rPr>
                        <a:t> ISPAAM</a:t>
                      </a:r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u="none" strike="noStrike" dirty="0">
                          <a:effectLst/>
                        </a:rPr>
                        <a:t>ISPA, IBBA, IBE, IBBR, ISAFOM, ICB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1370598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t"/>
                      <a:r>
                        <a:rPr lang="it-IT" sz="1000" u="none" strike="noStrike" dirty="0">
                          <a:effectLst/>
                        </a:rPr>
                        <a:t>Affiliato </a:t>
                      </a:r>
                      <a:r>
                        <a:rPr lang="it-IT" sz="1000" u="none" strike="noStrike" dirty="0" err="1">
                          <a:effectLst/>
                        </a:rPr>
                        <a:t>spoke</a:t>
                      </a:r>
                      <a:r>
                        <a:rPr lang="it-IT" sz="1000" u="none" strike="noStrike" dirty="0">
                          <a:effectLst/>
                        </a:rPr>
                        <a:t> 5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>
                          <a:effectLst/>
                        </a:rPr>
                        <a:t>ISA </a:t>
                      </a:r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 dirty="0">
                          <a:effectLst/>
                        </a:rPr>
                        <a:t> 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4618092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u="none" strike="noStrike">
                          <a:effectLst/>
                        </a:rPr>
                        <a:t>Affiliato </a:t>
                      </a:r>
                      <a:r>
                        <a:rPr lang="it-IT" sz="1000" u="none" strike="noStrike" err="1">
                          <a:effectLst/>
                        </a:rPr>
                        <a:t>spoke</a:t>
                      </a:r>
                      <a:r>
                        <a:rPr lang="it-IT" sz="1000" u="none" strike="noStrike">
                          <a:effectLst/>
                        </a:rPr>
                        <a:t> 6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 dirty="0">
                          <a:effectLst/>
                        </a:rPr>
                        <a:t> IBBA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u="none" strike="noStrike" dirty="0">
                          <a:effectLst/>
                        </a:rPr>
                        <a:t> ISPA, ISPAAM, IPSP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2319771"/>
                  </a:ext>
                </a:extLst>
              </a:tr>
            </a:tbl>
          </a:graphicData>
        </a:graphic>
      </p:graphicFrame>
      <p:graphicFrame>
        <p:nvGraphicFramePr>
          <p:cNvPr id="5" name="Tabella 5">
            <a:extLst>
              <a:ext uri="{FF2B5EF4-FFF2-40B4-BE49-F238E27FC236}">
                <a16:creationId xmlns:a16="http://schemas.microsoft.com/office/drawing/2014/main" id="{080B7081-2F9D-E994-7465-4D6F33B9E7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6818149"/>
              </p:ext>
            </p:extLst>
          </p:nvPr>
        </p:nvGraphicFramePr>
        <p:xfrm>
          <a:off x="5996246" y="5109428"/>
          <a:ext cx="5843057" cy="153193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63382">
                  <a:extLst>
                    <a:ext uri="{9D8B030D-6E8A-4147-A177-3AD203B41FA5}">
                      <a16:colId xmlns:a16="http://schemas.microsoft.com/office/drawing/2014/main" val="180146642"/>
                    </a:ext>
                  </a:extLst>
                </a:gridCol>
                <a:gridCol w="1263195">
                  <a:extLst>
                    <a:ext uri="{9D8B030D-6E8A-4147-A177-3AD203B41FA5}">
                      <a16:colId xmlns:a16="http://schemas.microsoft.com/office/drawing/2014/main" val="2785494806"/>
                    </a:ext>
                  </a:extLst>
                </a:gridCol>
                <a:gridCol w="2316480">
                  <a:extLst>
                    <a:ext uri="{9D8B030D-6E8A-4147-A177-3AD203B41FA5}">
                      <a16:colId xmlns:a16="http://schemas.microsoft.com/office/drawing/2014/main" val="2375376884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 dirty="0">
                          <a:effectLst/>
                        </a:rPr>
                        <a:t>Ruolo CNR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 dirty="0">
                          <a:effectLst/>
                        </a:rPr>
                        <a:t>Istituto Capofila 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u="none" strike="noStrike" dirty="0">
                          <a:effectLst/>
                        </a:rPr>
                        <a:t>Istituti partecipanti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88964191"/>
                  </a:ext>
                </a:extLst>
              </a:tr>
              <a:tr h="204788">
                <a:tc rowSpan="2">
                  <a:txBody>
                    <a:bodyPr/>
                    <a:lstStyle/>
                    <a:p>
                      <a:pPr algn="l" fontAlgn="t"/>
                      <a:r>
                        <a:rPr lang="it-IT" sz="1000" u="none" strike="noStrike" dirty="0">
                          <a:effectLst/>
                        </a:rPr>
                        <a:t>Partecipante WP1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 rowSpan="10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u="none" strike="noStrike" dirty="0">
                          <a:effectLst/>
                        </a:rPr>
                        <a:t> ISPA  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u="none" strike="noStrike" dirty="0">
                          <a:effectLst/>
                        </a:rPr>
                        <a:t>IPSP, ISA, IBBA, ICB, IRSA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8954287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it-IT" sz="1000" u="none" strike="noStrike" dirty="0">
                          <a:effectLst/>
                        </a:rPr>
                        <a:t>IPSP, ISA, IBBA, ICB, IRSA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68342226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algn="l" fontAlgn="t"/>
                      <a:r>
                        <a:rPr lang="it-IT" sz="1000" u="none" strike="noStrike" dirty="0">
                          <a:effectLst/>
                        </a:rPr>
                        <a:t>Responsabile WP2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13705984"/>
                  </a:ext>
                </a:extLst>
              </a:tr>
              <a:tr h="185738">
                <a:tc rowSpan="2">
                  <a:txBody>
                    <a:bodyPr/>
                    <a:lstStyle/>
                    <a:p>
                      <a:pPr algn="l" fontAlgn="t"/>
                      <a:r>
                        <a:rPr lang="it-IT" sz="1000" u="none" strike="noStrike" dirty="0">
                          <a:effectLst/>
                        </a:rPr>
                        <a:t>Partecipante WP3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u="none" strike="noStrike" dirty="0">
                          <a:effectLst/>
                        </a:rPr>
                        <a:t>IPSP, ISA, IBBA, ICB, IRSA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4618092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ISA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09456214"/>
                  </a:ext>
                </a:extLst>
              </a:tr>
              <a:tr h="190500">
                <a:tc rowSpan="2">
                  <a:txBody>
                    <a:bodyPr/>
                    <a:lstStyle/>
                    <a:p>
                      <a:pPr algn="l" fontAlgn="t"/>
                      <a:r>
                        <a:rPr lang="it-IT" sz="1000" u="none" strike="noStrike" dirty="0">
                          <a:effectLst/>
                        </a:rPr>
                        <a:t>Partecipante WP4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231977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it-IT" sz="1000" u="none" strike="noStrike" dirty="0">
                          <a:effectLst/>
                        </a:rPr>
                        <a:t>IPSP, ISA, IBBA, ICB, IRSA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44693224"/>
                  </a:ext>
                </a:extLst>
              </a:tr>
              <a:tr h="195263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u="none" strike="noStrike" dirty="0">
                          <a:effectLst/>
                        </a:rPr>
                        <a:t>Partecipante WP5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5298655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it-IT" sz="1000" u="none" strike="noStrike" dirty="0">
                          <a:effectLst/>
                        </a:rPr>
                        <a:t>IPSP, ISA, IBBA, ICB, IRSA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4745582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u="none" strike="noStrike" dirty="0">
                          <a:effectLst/>
                        </a:rPr>
                        <a:t>Partecipante WP6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08439845"/>
                  </a:ext>
                </a:extLst>
              </a:tr>
            </a:tbl>
          </a:graphicData>
        </a:graphic>
      </p:graphicFrame>
      <p:pic>
        <p:nvPicPr>
          <p:cNvPr id="7" name="Immagine 6" descr="Immagine che contiene Elementi grafici, simbolo, cerchio, arte&#10;&#10;Il contenuto generato dall&amp;#39;intelligenza artificiale potrebbe non essere corretto.">
            <a:extLst>
              <a:ext uri="{FF2B5EF4-FFF2-40B4-BE49-F238E27FC236}">
                <a16:creationId xmlns:a16="http://schemas.microsoft.com/office/drawing/2014/main" id="{082330BD-8C07-AC88-157B-1E2728F981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961" y="1310500"/>
            <a:ext cx="1449920" cy="897691"/>
          </a:xfrm>
          <a:prstGeom prst="rect">
            <a:avLst/>
          </a:prstGeom>
        </p:spPr>
      </p:pic>
      <p:pic>
        <p:nvPicPr>
          <p:cNvPr id="8" name="Picture 2" descr="OnFoods (Research and innovation network on food and nutrition  Sustainability, Safety and Security – Working ON Foods) – Istituto per i  Sistemi Biologici">
            <a:extLst>
              <a:ext uri="{FF2B5EF4-FFF2-40B4-BE49-F238E27FC236}">
                <a16:creationId xmlns:a16="http://schemas.microsoft.com/office/drawing/2014/main" id="{1FCE2DF1-9FB1-C86C-54FE-FD6579FBAD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62" y="3065813"/>
            <a:ext cx="1618865" cy="906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Direzione Ricerca">
            <a:extLst>
              <a:ext uri="{FF2B5EF4-FFF2-40B4-BE49-F238E27FC236}">
                <a16:creationId xmlns:a16="http://schemas.microsoft.com/office/drawing/2014/main" id="{1A4D05B5-4B58-DD4B-DF39-04413DB808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1615" y="4586161"/>
            <a:ext cx="2605828" cy="1370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reccia a destra 9"/>
          <p:cNvSpPr/>
          <p:nvPr/>
        </p:nvSpPr>
        <p:spPr>
          <a:xfrm>
            <a:off x="3461657" y="4227132"/>
            <a:ext cx="2084482" cy="357017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Freccia a destra 10"/>
          <p:cNvSpPr/>
          <p:nvPr/>
        </p:nvSpPr>
        <p:spPr>
          <a:xfrm>
            <a:off x="2293007" y="2211552"/>
            <a:ext cx="3357634" cy="357017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Freccia a destra 11"/>
          <p:cNvSpPr/>
          <p:nvPr/>
        </p:nvSpPr>
        <p:spPr>
          <a:xfrm>
            <a:off x="4382755" y="6113759"/>
            <a:ext cx="1134769" cy="357017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636735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5D0FE181-9F29-4E46-AFBE-E82AA60CCAA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9926737"/>
              </p:ext>
            </p:extLst>
          </p:nvPr>
        </p:nvGraphicFramePr>
        <p:xfrm>
          <a:off x="8221686" y="3795840"/>
          <a:ext cx="4880815" cy="29565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44688045-EA36-4532-A652-B8DF203BD3A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7711557"/>
              </p:ext>
            </p:extLst>
          </p:nvPr>
        </p:nvGraphicFramePr>
        <p:xfrm>
          <a:off x="-36328" y="3846453"/>
          <a:ext cx="5067754" cy="2942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7F3576A-7071-0BDE-A0D2-2CE7412D72F8}"/>
              </a:ext>
            </a:extLst>
          </p:cNvPr>
          <p:cNvSpPr>
            <a:spLocks noGrp="1"/>
          </p:cNvSpPr>
          <p:nvPr/>
        </p:nvSpPr>
        <p:spPr>
          <a:xfrm>
            <a:off x="540022" y="278662"/>
            <a:ext cx="11629813" cy="499547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None/>
            </a:pPr>
            <a:endParaRPr lang="it-IT" sz="1600" b="1" dirty="0"/>
          </a:p>
          <a:p>
            <a:pPr>
              <a:buNone/>
            </a:pPr>
            <a:endParaRPr lang="it-IT" sz="1600" b="1" dirty="0"/>
          </a:p>
          <a:p>
            <a:pPr>
              <a:buNone/>
            </a:pPr>
            <a:endParaRPr lang="it-IT" sz="1600" b="1" dirty="0"/>
          </a:p>
          <a:p>
            <a:pPr marL="0" indent="0">
              <a:buNone/>
            </a:pPr>
            <a:endParaRPr lang="it-IT" sz="1600" dirty="0"/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CasellaDiTesto 6">
            <a:extLst>
              <a:ext uri="{FF2B5EF4-FFF2-40B4-BE49-F238E27FC236}">
                <a16:creationId xmlns:a16="http://schemas.microsoft.com/office/drawing/2014/main" id="{965EFD91-EC2F-656E-1F66-55CD767B68F2}"/>
              </a:ext>
            </a:extLst>
          </p:cNvPr>
          <p:cNvSpPr txBox="1"/>
          <p:nvPr/>
        </p:nvSpPr>
        <p:spPr>
          <a:xfrm>
            <a:off x="3346479" y="591597"/>
            <a:ext cx="8215665" cy="476726"/>
          </a:xfrm>
          <a:prstGeom prst="roundRect">
            <a:avLst/>
          </a:prstGeom>
          <a:ln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100" i="1" dirty="0" err="1"/>
              <a:t>Sensoristica</a:t>
            </a:r>
            <a:r>
              <a:rPr lang="it-IT" sz="1100" i="1" dirty="0"/>
              <a:t> avanzata, monitoraggio remoto e intelligenza artificiale per ridurre input, emissioni, perdite - approcci (</a:t>
            </a:r>
            <a:r>
              <a:rPr lang="it-IT" sz="1100" i="1" dirty="0" err="1"/>
              <a:t>bio</a:t>
            </a:r>
            <a:r>
              <a:rPr lang="it-IT" sz="1100" i="1" dirty="0"/>
              <a:t>)tecnologici green per valorizzare scarti e sottoprodotti</a:t>
            </a:r>
            <a:r>
              <a:rPr lang="it-IT" sz="1100" dirty="0"/>
              <a:t>​</a:t>
            </a:r>
            <a:endParaRPr lang="it-IT" sz="1400" dirty="0"/>
          </a:p>
        </p:txBody>
      </p:sp>
      <p:sp>
        <p:nvSpPr>
          <p:cNvPr id="5" name="CasellaDiTesto 7">
            <a:extLst>
              <a:ext uri="{FF2B5EF4-FFF2-40B4-BE49-F238E27FC236}">
                <a16:creationId xmlns:a16="http://schemas.microsoft.com/office/drawing/2014/main" id="{3BF868F3-F3F2-AC22-BDAB-133F3AB32005}"/>
              </a:ext>
            </a:extLst>
          </p:cNvPr>
          <p:cNvSpPr txBox="1"/>
          <p:nvPr/>
        </p:nvSpPr>
        <p:spPr>
          <a:xfrm>
            <a:off x="4158997" y="1246008"/>
            <a:ext cx="6790289" cy="476726"/>
          </a:xfrm>
          <a:prstGeom prst="roundRect">
            <a:avLst/>
          </a:prstGeom>
          <a:ln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100" i="1" dirty="0"/>
              <a:t>Nuovi metodi analitici e tecnologie omiche integrate - metodologie avanzate di valutazione sensoriale per ottimizzare l'accettabilità del consumatore</a:t>
            </a:r>
          </a:p>
        </p:txBody>
      </p:sp>
      <p:sp>
        <p:nvSpPr>
          <p:cNvPr id="6" name="CasellaDiTesto 8">
            <a:extLst>
              <a:ext uri="{FF2B5EF4-FFF2-40B4-BE49-F238E27FC236}">
                <a16:creationId xmlns:a16="http://schemas.microsoft.com/office/drawing/2014/main" id="{8AE2DBE6-72EE-BFCF-3AC3-06CD3B2311C1}"/>
              </a:ext>
            </a:extLst>
          </p:cNvPr>
          <p:cNvSpPr txBox="1"/>
          <p:nvPr/>
        </p:nvSpPr>
        <p:spPr>
          <a:xfrm>
            <a:off x="2746398" y="1815616"/>
            <a:ext cx="7153164" cy="476726"/>
          </a:xfrm>
          <a:prstGeom prst="roundRect">
            <a:avLst/>
          </a:prstGeom>
          <a:ln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100" i="1" dirty="0"/>
              <a:t>Modelli nutrizionali innovativi in linea con i principi della Dieta Mediterranea per categorie più vulnerabili della popolazione ed alimentazione personalizzata</a:t>
            </a:r>
          </a:p>
        </p:txBody>
      </p:sp>
      <p:sp>
        <p:nvSpPr>
          <p:cNvPr id="7" name="CasellaDiTesto 9">
            <a:extLst>
              <a:ext uri="{FF2B5EF4-FFF2-40B4-BE49-F238E27FC236}">
                <a16:creationId xmlns:a16="http://schemas.microsoft.com/office/drawing/2014/main" id="{5B35F551-AFA3-3823-CFE8-2C57D207013F}"/>
              </a:ext>
            </a:extLst>
          </p:cNvPr>
          <p:cNvSpPr txBox="1"/>
          <p:nvPr/>
        </p:nvSpPr>
        <p:spPr>
          <a:xfrm>
            <a:off x="2265861" y="2442319"/>
            <a:ext cx="9612753" cy="476726"/>
          </a:xfrm>
          <a:prstGeom prst="roundRect">
            <a:avLst/>
          </a:prstGeom>
          <a:ln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100" i="1" dirty="0"/>
              <a:t>Nuove soluzioni green: valorizzazione di scarti e sottoprodotti con uso di packaging innovativi e </a:t>
            </a:r>
            <a:r>
              <a:rPr lang="it-IT" sz="1100" i="1" dirty="0" err="1"/>
              <a:t>biocoating</a:t>
            </a:r>
            <a:r>
              <a:rPr lang="it-IT" sz="1100" i="1" dirty="0"/>
              <a:t>   </a:t>
            </a:r>
          </a:p>
          <a:p>
            <a:r>
              <a:rPr lang="it-IT" sz="1100" i="1" dirty="0"/>
              <a:t>Nuove alternative alimentari con focus su cibi funzionali per gruppi specifici di consumatori</a:t>
            </a:r>
          </a:p>
        </p:txBody>
      </p: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97194CF2-2638-3D75-9603-A6560B07B98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5060156"/>
              </p:ext>
            </p:extLst>
          </p:nvPr>
        </p:nvGraphicFramePr>
        <p:xfrm>
          <a:off x="4086534" y="3733572"/>
          <a:ext cx="4725725" cy="29565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0" name="CasellaDiTesto 10">
            <a:extLst>
              <a:ext uri="{FF2B5EF4-FFF2-40B4-BE49-F238E27FC236}">
                <a16:creationId xmlns:a16="http://schemas.microsoft.com/office/drawing/2014/main" id="{BD99C92E-F13B-3538-FCF1-4AFBB786C9BE}"/>
              </a:ext>
            </a:extLst>
          </p:cNvPr>
          <p:cNvSpPr txBox="1"/>
          <p:nvPr/>
        </p:nvSpPr>
        <p:spPr>
          <a:xfrm>
            <a:off x="6096000" y="6644407"/>
            <a:ext cx="6146563" cy="253916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050" b="1" i="1" dirty="0">
                <a:cs typeface="Segoe UI"/>
              </a:rPr>
              <a:t>LS9_13*: </a:t>
            </a:r>
            <a:r>
              <a:rPr lang="it-IT" sz="1050" b="1" i="1" dirty="0" err="1">
                <a:cs typeface="Segoe UI"/>
              </a:rPr>
              <a:t>Food</a:t>
            </a:r>
            <a:r>
              <a:rPr lang="it-IT" sz="1050" b="1" i="1" dirty="0">
                <a:cs typeface="Segoe UI"/>
              </a:rPr>
              <a:t> </a:t>
            </a:r>
            <a:r>
              <a:rPr lang="it-IT" sz="1050" b="1" i="1" dirty="0" err="1">
                <a:cs typeface="Segoe UI"/>
              </a:rPr>
              <a:t>quality</a:t>
            </a:r>
            <a:r>
              <a:rPr lang="it-IT" sz="1050" b="1" i="1" dirty="0">
                <a:cs typeface="Segoe UI"/>
              </a:rPr>
              <a:t>, </a:t>
            </a:r>
            <a:r>
              <a:rPr lang="it-IT" sz="1050" b="1" i="1" dirty="0" err="1">
                <a:cs typeface="Segoe UI"/>
              </a:rPr>
              <a:t>nutraceuticals</a:t>
            </a:r>
            <a:r>
              <a:rPr lang="it-IT" sz="1050" b="1" i="1" dirty="0">
                <a:cs typeface="Segoe UI"/>
              </a:rPr>
              <a:t>, </a:t>
            </a:r>
            <a:r>
              <a:rPr lang="it-IT" sz="1050" b="1" i="1" dirty="0" err="1">
                <a:cs typeface="Segoe UI"/>
              </a:rPr>
              <a:t>nutrition</a:t>
            </a:r>
            <a:r>
              <a:rPr lang="it-IT" sz="1050" b="1" i="1" dirty="0">
                <a:cs typeface="Segoe UI"/>
              </a:rPr>
              <a:t> and consumer </a:t>
            </a:r>
            <a:r>
              <a:rPr lang="it-IT" sz="1050" b="1" i="1" dirty="0" err="1">
                <a:cs typeface="Segoe UI"/>
              </a:rPr>
              <a:t>acceptance</a:t>
            </a:r>
            <a:endParaRPr lang="it-IT" sz="1050" b="1" i="1" dirty="0">
              <a:cs typeface="Segoe UI"/>
            </a:endParaRPr>
          </a:p>
        </p:txBody>
      </p:sp>
      <p:pic>
        <p:nvPicPr>
          <p:cNvPr id="1026" name="Picture 2" descr="OnFoods (Research and innovation network on food and nutrition  Sustainability, Safety and Security – Working ON Foods) – Istituto per i  Sistemi Biologici">
            <a:extLst>
              <a:ext uri="{FF2B5EF4-FFF2-40B4-BE49-F238E27FC236}">
                <a16:creationId xmlns:a16="http://schemas.microsoft.com/office/drawing/2014/main" id="{E82B51A5-A199-50F7-C2E4-F2F59CCABA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8266" y="3978408"/>
            <a:ext cx="1108442" cy="620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GRITECH – Centro Nazionale per le Tecnologie dell'Agricoltura - UCBM">
            <a:extLst>
              <a:ext uri="{FF2B5EF4-FFF2-40B4-BE49-F238E27FC236}">
                <a16:creationId xmlns:a16="http://schemas.microsoft.com/office/drawing/2014/main" id="{E40F3409-B185-AD1D-46A4-664A6E2DDD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1828" y="3699738"/>
            <a:ext cx="2435362" cy="1363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irezione Ricerca">
            <a:extLst>
              <a:ext uri="{FF2B5EF4-FFF2-40B4-BE49-F238E27FC236}">
                <a16:creationId xmlns:a16="http://schemas.microsoft.com/office/drawing/2014/main" id="{0F7646F8-CECD-DF2A-EF4B-3237735A43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5711" y="3793232"/>
            <a:ext cx="1921937" cy="1010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CasellaDiTesto 9">
            <a:extLst>
              <a:ext uri="{FF2B5EF4-FFF2-40B4-BE49-F238E27FC236}">
                <a16:creationId xmlns:a16="http://schemas.microsoft.com/office/drawing/2014/main" id="{D99D5FEA-973A-BFEA-9AE9-F25FAD5FBDA9}"/>
              </a:ext>
            </a:extLst>
          </p:cNvPr>
          <p:cNvSpPr txBox="1"/>
          <p:nvPr/>
        </p:nvSpPr>
        <p:spPr>
          <a:xfrm>
            <a:off x="2633523" y="3024031"/>
            <a:ext cx="8751401" cy="476726"/>
          </a:xfrm>
          <a:prstGeom prst="roundRect">
            <a:avLst/>
          </a:prstGeom>
          <a:ln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it-IT" sz="1100" i="1" dirty="0"/>
              <a:t>Sperimentazione/implementazione in industrie, PMI ed associazioni di filiera con il supporto di partnership strategiche con reti internazionali, istituzioni, attori dell’innovazione e </a:t>
            </a:r>
            <a:r>
              <a:rPr lang="it-IT" sz="1100" i="1" dirty="0" err="1"/>
              <a:t>stakeholders</a:t>
            </a:r>
            <a:endParaRPr lang="it-IT" sz="1100" i="1" dirty="0">
              <a:highlight>
                <a:srgbClr val="FFFF00"/>
              </a:highlight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8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230050" y="603664"/>
            <a:ext cx="484349" cy="47678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</p:spPr>
      </p:pic>
      <p:sp>
        <p:nvSpPr>
          <p:cNvPr id="9" name="Rettangolo 8"/>
          <p:cNvSpPr/>
          <p:nvPr/>
        </p:nvSpPr>
        <p:spPr>
          <a:xfrm>
            <a:off x="52645" y="910904"/>
            <a:ext cx="120439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it-IT" dirty="0"/>
          </a:p>
        </p:txBody>
      </p:sp>
      <p:sp>
        <p:nvSpPr>
          <p:cNvPr id="26" name="Titolo 1">
            <a:extLst>
              <a:ext uri="{FF2B5EF4-FFF2-40B4-BE49-F238E27FC236}">
                <a16:creationId xmlns:a16="http://schemas.microsoft.com/office/drawing/2014/main" id="{CC61EB58-FFD1-5AE6-9E0D-2935125F9637}"/>
              </a:ext>
            </a:extLst>
          </p:cNvPr>
          <p:cNvSpPr txBox="1">
            <a:spLocks/>
          </p:cNvSpPr>
          <p:nvPr/>
        </p:nvSpPr>
        <p:spPr>
          <a:xfrm>
            <a:off x="-11723" y="-11295"/>
            <a:ext cx="12222480" cy="4614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2400" b="1" dirty="0"/>
              <a:t>Innovazione agro-alimentare per una nutrizione sostenibile</a:t>
            </a:r>
            <a:endParaRPr lang="it-IT" sz="2400" dirty="0"/>
          </a:p>
        </p:txBody>
      </p:sp>
      <p:pic>
        <p:nvPicPr>
          <p:cNvPr id="23" name="Immagine 22"/>
          <p:cNvPicPr>
            <a:picLocks noChangeAspect="1"/>
          </p:cNvPicPr>
          <p:nvPr/>
        </p:nvPicPr>
        <p:blipFill rotWithShape="1">
          <a:blip r:embed="rId9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14857" t="19007" r="18600" b="17375"/>
          <a:stretch/>
        </p:blipFill>
        <p:spPr>
          <a:xfrm>
            <a:off x="10639805" y="1322637"/>
            <a:ext cx="382192" cy="36539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</p:spPr>
      </p:pic>
      <p:sp>
        <p:nvSpPr>
          <p:cNvPr id="28" name="Rettangolo 27"/>
          <p:cNvSpPr/>
          <p:nvPr/>
        </p:nvSpPr>
        <p:spPr>
          <a:xfrm>
            <a:off x="117111" y="665960"/>
            <a:ext cx="3252814" cy="27699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it-IT" sz="1200" b="1" dirty="0">
                <a:solidFill>
                  <a:schemeClr val="accent4">
                    <a:lumMod val="75000"/>
                  </a:schemeClr>
                </a:solidFill>
              </a:rPr>
              <a:t>Miglioramento della Sostenibilità​</a:t>
            </a:r>
          </a:p>
        </p:txBody>
      </p:sp>
      <p:sp>
        <p:nvSpPr>
          <p:cNvPr id="24" name="Rettangolo 23"/>
          <p:cNvSpPr/>
          <p:nvPr/>
        </p:nvSpPr>
        <p:spPr>
          <a:xfrm>
            <a:off x="857944" y="1325865"/>
            <a:ext cx="3345788" cy="27699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it-IT" sz="1200" b="1" dirty="0">
                <a:solidFill>
                  <a:schemeClr val="accent4">
                    <a:lumMod val="75000"/>
                  </a:schemeClr>
                </a:solidFill>
              </a:rPr>
              <a:t>Tracciabilità, Qualità e Sicurezza​</a:t>
            </a:r>
          </a:p>
        </p:txBody>
      </p:sp>
      <p:sp>
        <p:nvSpPr>
          <p:cNvPr id="25" name="Rettangolo 24"/>
          <p:cNvSpPr/>
          <p:nvPr/>
        </p:nvSpPr>
        <p:spPr>
          <a:xfrm>
            <a:off x="1664742" y="1895938"/>
            <a:ext cx="1114408" cy="27699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it-IT" sz="1200" b="1" dirty="0">
                <a:solidFill>
                  <a:schemeClr val="accent4">
                    <a:lumMod val="75000"/>
                  </a:schemeClr>
                </a:solidFill>
              </a:rPr>
              <a:t>Nutrizione​</a:t>
            </a:r>
          </a:p>
        </p:txBody>
      </p:sp>
      <p:sp>
        <p:nvSpPr>
          <p:cNvPr id="27" name="Rettangolo 26"/>
          <p:cNvSpPr/>
          <p:nvPr/>
        </p:nvSpPr>
        <p:spPr>
          <a:xfrm>
            <a:off x="143068" y="2523439"/>
            <a:ext cx="2210330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it-IT" sz="1200" b="1" dirty="0">
                <a:solidFill>
                  <a:schemeClr val="accent4">
                    <a:lumMod val="75000"/>
                  </a:schemeClr>
                </a:solidFill>
              </a:rPr>
              <a:t>Innovazione di filiera​</a:t>
            </a:r>
          </a:p>
        </p:txBody>
      </p:sp>
      <p:sp>
        <p:nvSpPr>
          <p:cNvPr id="29" name="Rettangolo 28"/>
          <p:cNvSpPr/>
          <p:nvPr/>
        </p:nvSpPr>
        <p:spPr>
          <a:xfrm>
            <a:off x="143068" y="3087684"/>
            <a:ext cx="2598013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it-IT" sz="1200" b="1" dirty="0">
                <a:solidFill>
                  <a:schemeClr val="accent4">
                    <a:lumMod val="75000"/>
                  </a:schemeClr>
                </a:solidFill>
              </a:rPr>
              <a:t>Trasferimento Tecnologico  </a:t>
            </a:r>
          </a:p>
        </p:txBody>
      </p:sp>
      <p:sp>
        <p:nvSpPr>
          <p:cNvPr id="33" name="Titolo 1">
            <a:extLst>
              <a:ext uri="{FF2B5EF4-FFF2-40B4-BE49-F238E27FC236}">
                <a16:creationId xmlns:a16="http://schemas.microsoft.com/office/drawing/2014/main" id="{CC61EB58-FFD1-5AE6-9E0D-2935125F9637}"/>
              </a:ext>
            </a:extLst>
          </p:cNvPr>
          <p:cNvSpPr txBox="1">
            <a:spLocks/>
          </p:cNvSpPr>
          <p:nvPr/>
        </p:nvSpPr>
        <p:spPr>
          <a:xfrm>
            <a:off x="-5970" y="3563025"/>
            <a:ext cx="12222480" cy="4499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2400" b="1" dirty="0"/>
              <a:t>Pubblicazioni scientifiche e personale coinvolto</a:t>
            </a:r>
            <a:endParaRPr lang="it-IT" sz="2400" dirty="0"/>
          </a:p>
        </p:txBody>
      </p:sp>
      <p:pic>
        <p:nvPicPr>
          <p:cNvPr id="30" name="Immagine 2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64058" y="4524569"/>
            <a:ext cx="788033" cy="404331"/>
          </a:xfrm>
          <a:prstGeom prst="rect">
            <a:avLst/>
          </a:prstGeom>
        </p:spPr>
      </p:pic>
      <p:pic>
        <p:nvPicPr>
          <p:cNvPr id="31" name="Immagine 3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9870" y="4768458"/>
            <a:ext cx="842498" cy="502852"/>
          </a:xfrm>
          <a:prstGeom prst="rect">
            <a:avLst/>
          </a:prstGeom>
        </p:spPr>
      </p:pic>
      <p:pic>
        <p:nvPicPr>
          <p:cNvPr id="32" name="Immagine 3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195108" y="4574847"/>
            <a:ext cx="805979" cy="413539"/>
          </a:xfrm>
          <a:prstGeom prst="rect">
            <a:avLst/>
          </a:prstGeom>
        </p:spPr>
      </p:pic>
      <p:pic>
        <p:nvPicPr>
          <p:cNvPr id="37" name="Immagine 36"/>
          <p:cNvPicPr>
            <a:picLocks noChangeAspect="1"/>
          </p:cNvPicPr>
          <p:nvPr/>
        </p:nvPicPr>
        <p:blipFill>
          <a:blip r:embed="rId13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716025" y="1867492"/>
            <a:ext cx="367074" cy="36707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</p:spPr>
      </p:pic>
      <p:pic>
        <p:nvPicPr>
          <p:cNvPr id="39" name="Immagine 38"/>
          <p:cNvPicPr>
            <a:picLocks noChangeAspect="1"/>
          </p:cNvPicPr>
          <p:nvPr/>
        </p:nvPicPr>
        <p:blipFill rotWithShape="1">
          <a:blip r:embed="rId14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21622" t="16183" r="19414" b="2487"/>
          <a:stretch/>
        </p:blipFill>
        <p:spPr>
          <a:xfrm>
            <a:off x="11640107" y="2528029"/>
            <a:ext cx="417545" cy="30930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</p:spPr>
      </p:pic>
      <p:graphicFrame>
        <p:nvGraphicFramePr>
          <p:cNvPr id="44" name="Diagramma 43"/>
          <p:cNvGraphicFramePr/>
          <p:nvPr>
            <p:extLst>
              <p:ext uri="{D42A27DB-BD31-4B8C-83A1-F6EECF244321}">
                <p14:modId xmlns:p14="http://schemas.microsoft.com/office/powerpoint/2010/main" val="1630221924"/>
              </p:ext>
            </p:extLst>
          </p:nvPr>
        </p:nvGraphicFramePr>
        <p:xfrm>
          <a:off x="11155045" y="2963875"/>
          <a:ext cx="634357" cy="5136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</p:spTree>
    <p:extLst>
      <p:ext uri="{BB962C8B-B14F-4D97-AF65-F5344CB8AC3E}">
        <p14:creationId xmlns:p14="http://schemas.microsoft.com/office/powerpoint/2010/main" val="15661170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egnaposto contenuto 3">
            <a:extLst>
              <a:ext uri="{FF2B5EF4-FFF2-40B4-BE49-F238E27FC236}">
                <a16:creationId xmlns:a16="http://schemas.microsoft.com/office/drawing/2014/main" id="{01027035-2DFD-B875-48D9-61052737134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5271280"/>
              </p:ext>
            </p:extLst>
          </p:nvPr>
        </p:nvGraphicFramePr>
        <p:xfrm>
          <a:off x="390115" y="209725"/>
          <a:ext cx="11350162" cy="37318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ttangolo arrotondato 2"/>
          <p:cNvSpPr/>
          <p:nvPr/>
        </p:nvSpPr>
        <p:spPr>
          <a:xfrm>
            <a:off x="4150823" y="4064012"/>
            <a:ext cx="3890354" cy="2349579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it-IT" sz="1200" b="1" dirty="0"/>
              <a:t>Grandi aziende: </a:t>
            </a:r>
            <a:r>
              <a:rPr lang="it-IT" sz="1200" dirty="0"/>
              <a:t>e.g. Barilla, Casillo, De Longhi, CIRFOOD → nuove tecnologie per migliorare qualità e tracciabilità</a:t>
            </a:r>
          </a:p>
          <a:p>
            <a:r>
              <a:rPr lang="it-IT" sz="1200" b="1" dirty="0"/>
              <a:t>PMI e Cooperative agricole</a:t>
            </a:r>
            <a:r>
              <a:rPr lang="it-IT" sz="1200" dirty="0"/>
              <a:t>: e.g. </a:t>
            </a:r>
            <a:r>
              <a:rPr lang="it-IT" sz="1200" dirty="0" err="1"/>
              <a:t>Ortogourmet</a:t>
            </a:r>
            <a:r>
              <a:rPr lang="it-IT" sz="1200" dirty="0"/>
              <a:t>, Consorzi Agrari d’Italia → uso di tecnologie per l’agricoltura sostenibile</a:t>
            </a:r>
          </a:p>
          <a:p>
            <a:r>
              <a:rPr lang="it-IT" sz="1200" b="1" dirty="0"/>
              <a:t>Produttori di ingredienti funzionali e alternative proteiche</a:t>
            </a:r>
            <a:r>
              <a:rPr lang="it-IT" sz="1200" dirty="0"/>
              <a:t> → sviluppo di alimenti personalizzati e biofortificati</a:t>
            </a:r>
          </a:p>
          <a:p>
            <a:r>
              <a:rPr lang="it-IT" sz="1200" b="1" dirty="0"/>
              <a:t>FAO, CIHEAM, WUR, CNRS, INRAE, Fraunhofer, Helmholtz, CREA, ENEA, ISPRA, </a:t>
            </a:r>
            <a:r>
              <a:rPr lang="it-IT" sz="1200" b="1" dirty="0" err="1"/>
              <a:t>INRiM</a:t>
            </a:r>
            <a:r>
              <a:rPr lang="it-IT" sz="1200" b="1" dirty="0"/>
              <a:t>, etc.</a:t>
            </a:r>
          </a:p>
        </p:txBody>
      </p:sp>
      <p:sp>
        <p:nvSpPr>
          <p:cNvPr id="5" name="Rettangolo arrotondato 4"/>
          <p:cNvSpPr/>
          <p:nvPr/>
        </p:nvSpPr>
        <p:spPr>
          <a:xfrm>
            <a:off x="390115" y="4069899"/>
            <a:ext cx="3616424" cy="2332553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 algn="just">
              <a:buFont typeface="Arial" panose="020B0604020202020204" pitchFamily="34" charset="0"/>
              <a:buChar char="•"/>
            </a:pPr>
            <a:endParaRPr lang="it-IT" sz="1200" b="1" dirty="0"/>
          </a:p>
          <a:p>
            <a:pPr lvl="0" algn="just"/>
            <a:r>
              <a:rPr lang="it-IT" sz="1200" b="1" dirty="0"/>
              <a:t>CDP Venture Capital</a:t>
            </a:r>
            <a:r>
              <a:rPr lang="it-IT" sz="1200" dirty="0"/>
              <a:t> (Cassa Depositi e Prestiti) – già partner di </a:t>
            </a:r>
            <a:r>
              <a:rPr lang="it-IT" sz="1200" b="1" dirty="0"/>
              <a:t>CN Agritech</a:t>
            </a:r>
            <a:r>
              <a:rPr lang="it-IT" sz="1200" dirty="0"/>
              <a:t>, per startup e spin-off</a:t>
            </a:r>
          </a:p>
          <a:p>
            <a:pPr lvl="0" algn="just"/>
            <a:r>
              <a:rPr lang="en-US" sz="1200" b="1" dirty="0"/>
              <a:t>EIT Food</a:t>
            </a:r>
            <a:r>
              <a:rPr lang="en-US" sz="1200" dirty="0"/>
              <a:t> (European Institute of Innovation and Technology) per </a:t>
            </a:r>
            <a:r>
              <a:rPr lang="en-US" sz="1200" dirty="0" err="1"/>
              <a:t>soluzioni</a:t>
            </a:r>
            <a:r>
              <a:rPr lang="en-US" sz="1200" dirty="0"/>
              <a:t>  innovative technology-driven </a:t>
            </a:r>
            <a:r>
              <a:rPr lang="en-US" sz="1200" dirty="0" err="1"/>
              <a:t>nel</a:t>
            </a:r>
            <a:r>
              <a:rPr lang="en-US" sz="1200" dirty="0"/>
              <a:t> food tech</a:t>
            </a:r>
          </a:p>
          <a:p>
            <a:pPr lvl="0" algn="just"/>
            <a:r>
              <a:rPr lang="it-IT" sz="1200" b="1" dirty="0"/>
              <a:t>Programmi europei</a:t>
            </a:r>
            <a:r>
              <a:rPr lang="it-IT" sz="1200" dirty="0"/>
              <a:t> (Horizon Europe, FP10, PRIMA, Interreg), per azioni di innovazione e trasferimento tecnologico</a:t>
            </a:r>
          </a:p>
          <a:p>
            <a:pPr lvl="0" algn="just">
              <a:buFont typeface="Arial" panose="020B0604020202020204" pitchFamily="34" charset="0"/>
              <a:buChar char="•"/>
            </a:pPr>
            <a:endParaRPr lang="it-IT" sz="1100" dirty="0"/>
          </a:p>
        </p:txBody>
      </p:sp>
      <p:sp>
        <p:nvSpPr>
          <p:cNvPr id="6" name="Rettangolo arrotondato 5"/>
          <p:cNvSpPr/>
          <p:nvPr/>
        </p:nvSpPr>
        <p:spPr>
          <a:xfrm>
            <a:off x="8185461" y="4073431"/>
            <a:ext cx="3616424" cy="2349579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it-IT" sz="1200" b="1" dirty="0"/>
              <a:t>Commissione ENVI - Parlamento Europeo</a:t>
            </a:r>
            <a:r>
              <a:rPr lang="it-IT" sz="1200" dirty="0"/>
              <a:t> </a:t>
            </a:r>
            <a:br>
              <a:rPr lang="it-IT" sz="1200" dirty="0"/>
            </a:br>
            <a:r>
              <a:rPr lang="it-IT" sz="1200" b="1" dirty="0"/>
              <a:t>EFSA </a:t>
            </a:r>
            <a:r>
              <a:rPr lang="it-IT" sz="1200" dirty="0"/>
              <a:t>→ regolamentazione su sicurezza alimentare e nuovi ingredienti</a:t>
            </a:r>
          </a:p>
          <a:p>
            <a:r>
              <a:rPr lang="it-IT" sz="1200" b="1" dirty="0"/>
              <a:t>MASAF </a:t>
            </a:r>
            <a:r>
              <a:rPr lang="it-IT" sz="1200" dirty="0"/>
              <a:t> → supporto per modelli agricoli sostenibili</a:t>
            </a:r>
          </a:p>
          <a:p>
            <a:r>
              <a:rPr lang="it-IT" sz="1200" b="1" dirty="0"/>
              <a:t>MIMIT</a:t>
            </a:r>
            <a:r>
              <a:rPr lang="it-IT" sz="1200" dirty="0"/>
              <a:t> → valorizzazione di produzioni italiane</a:t>
            </a:r>
          </a:p>
          <a:p>
            <a:r>
              <a:rPr lang="it-IT" sz="1200" b="1" dirty="0"/>
              <a:t>Regioni e Agenzie per l’Innovazione </a:t>
            </a:r>
            <a:r>
              <a:rPr lang="it-IT" sz="1200" dirty="0"/>
              <a:t>→ finanziamenti e progetti pilota su scala locale.</a:t>
            </a:r>
          </a:p>
          <a:p>
            <a:r>
              <a:rPr lang="it-IT" sz="1200" b="1" dirty="0"/>
              <a:t>Distretti agroalimentari e Cluster nazionali, GAL, Agrifood Nazionale - EU Food </a:t>
            </a:r>
            <a:r>
              <a:rPr lang="it-IT" sz="1200" b="1" dirty="0" err="1"/>
              <a:t>Safety</a:t>
            </a:r>
            <a:r>
              <a:rPr lang="it-IT" sz="1200" b="1" dirty="0"/>
              <a:t> Platform</a:t>
            </a:r>
          </a:p>
        </p:txBody>
      </p:sp>
      <p:sp>
        <p:nvSpPr>
          <p:cNvPr id="10" name="Rettangolo 9"/>
          <p:cNvSpPr/>
          <p:nvPr/>
        </p:nvSpPr>
        <p:spPr>
          <a:xfrm>
            <a:off x="5236667" y="3945817"/>
            <a:ext cx="1760803" cy="27699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it-IT" sz="1200" b="1">
                <a:solidFill>
                  <a:schemeClr val="accent4">
                    <a:lumMod val="75000"/>
                  </a:schemeClr>
                </a:solidFill>
              </a:rPr>
              <a:t>Attori dell’innovazione</a:t>
            </a:r>
          </a:p>
        </p:txBody>
      </p:sp>
      <p:sp>
        <p:nvSpPr>
          <p:cNvPr id="13" name="Rettangolo 12"/>
          <p:cNvSpPr/>
          <p:nvPr/>
        </p:nvSpPr>
        <p:spPr>
          <a:xfrm>
            <a:off x="8952489" y="3946135"/>
            <a:ext cx="2165273" cy="27699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it-IT" sz="1200" b="1" dirty="0">
                <a:solidFill>
                  <a:schemeClr val="accent4">
                    <a:lumMod val="75000"/>
                  </a:schemeClr>
                </a:solidFill>
              </a:rPr>
              <a:t>Attori pubblici/policy maker </a:t>
            </a:r>
          </a:p>
        </p:txBody>
      </p:sp>
      <p:sp>
        <p:nvSpPr>
          <p:cNvPr id="14" name="Rettangolo arrotondato 13"/>
          <p:cNvSpPr/>
          <p:nvPr/>
        </p:nvSpPr>
        <p:spPr>
          <a:xfrm>
            <a:off x="390115" y="6481942"/>
            <a:ext cx="11411770" cy="289441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1100" dirty="0"/>
              <a:t>Fabbisogno di personale: </a:t>
            </a:r>
            <a:r>
              <a:rPr lang="it-IT" altLang="it-IT" sz="1100" b="1" dirty="0"/>
              <a:t>ricercatori e gestionali -&gt; </a:t>
            </a:r>
            <a:r>
              <a:rPr lang="it-IT" altLang="it-IT" sz="1100" b="1" dirty="0">
                <a:solidFill>
                  <a:srgbClr val="FF0000"/>
                </a:solidFill>
              </a:rPr>
              <a:t>7-9</a:t>
            </a:r>
            <a:r>
              <a:rPr lang="it-IT" altLang="it-IT" sz="1100" b="1" dirty="0"/>
              <a:t> nel breve periodo -&gt; </a:t>
            </a:r>
            <a:r>
              <a:rPr lang="it-IT" altLang="it-IT" sz="1100" b="1" dirty="0">
                <a:solidFill>
                  <a:srgbClr val="FF0000"/>
                </a:solidFill>
              </a:rPr>
              <a:t>13 -15</a:t>
            </a:r>
            <a:r>
              <a:rPr lang="it-IT" altLang="it-IT" sz="1100" b="1" dirty="0"/>
              <a:t> nel lungo periodo</a:t>
            </a:r>
            <a:endParaRPr lang="it-IT" sz="1100" dirty="0"/>
          </a:p>
        </p:txBody>
      </p:sp>
      <p:sp>
        <p:nvSpPr>
          <p:cNvPr id="15" name="Rettangolo arrotondato 2">
            <a:extLst>
              <a:ext uri="{FF2B5EF4-FFF2-40B4-BE49-F238E27FC236}">
                <a16:creationId xmlns:a16="http://schemas.microsoft.com/office/drawing/2014/main" id="{B04154EE-D584-B3CA-D7DF-42D31F446135}"/>
              </a:ext>
            </a:extLst>
          </p:cNvPr>
          <p:cNvSpPr/>
          <p:nvPr/>
        </p:nvSpPr>
        <p:spPr>
          <a:xfrm>
            <a:off x="390115" y="1193518"/>
            <a:ext cx="5644277" cy="1600438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it-IT" sz="1100" b="1" dirty="0"/>
              <a:t>Green Deal Europeo, </a:t>
            </a:r>
            <a:r>
              <a:rPr lang="it-IT" sz="1100" dirty="0"/>
              <a:t>per la transizione ecologica, digitale e l'economia circolare.</a:t>
            </a:r>
          </a:p>
          <a:p>
            <a:r>
              <a:rPr lang="it-IT" sz="1100" b="1" dirty="0"/>
              <a:t>Strategia Farm to </a:t>
            </a:r>
            <a:r>
              <a:rPr lang="it-IT" sz="1100" b="1" dirty="0" err="1"/>
              <a:t>Fork</a:t>
            </a:r>
            <a:r>
              <a:rPr lang="it-IT" sz="1100" b="1" dirty="0"/>
              <a:t>, </a:t>
            </a:r>
            <a:r>
              <a:rPr lang="it-IT" sz="1100" dirty="0"/>
              <a:t>per l’agricoltura sostenibile e la riduzione di input chimici</a:t>
            </a:r>
          </a:p>
          <a:p>
            <a:r>
              <a:rPr lang="it-IT" sz="1100" b="1" dirty="0" err="1"/>
              <a:t>Bioeconomy</a:t>
            </a:r>
            <a:r>
              <a:rPr lang="it-IT" sz="1100" b="1" dirty="0"/>
              <a:t> Strategy, </a:t>
            </a:r>
            <a:r>
              <a:rPr lang="it-IT" sz="1100" dirty="0"/>
              <a:t>con soluzioni innovative per la riduzione degli scarti e la valorizzazione dei sottoprodotti </a:t>
            </a:r>
          </a:p>
          <a:p>
            <a:r>
              <a:rPr lang="it-IT" sz="1100" b="1" dirty="0"/>
              <a:t>Agenda Food 2030, </a:t>
            </a:r>
            <a:r>
              <a:rPr lang="it-IT" sz="1100" dirty="0"/>
              <a:t>con tecnologie avanzate per migliorare la produzione e la distribuzione di alimenti</a:t>
            </a:r>
          </a:p>
          <a:p>
            <a:r>
              <a:rPr lang="it-IT" sz="1100" b="1" dirty="0"/>
              <a:t>Politica Agricola Comune (PAC), </a:t>
            </a:r>
            <a:r>
              <a:rPr lang="it-IT" sz="1100" dirty="0"/>
              <a:t>agricoltura più sostenibile</a:t>
            </a:r>
          </a:p>
          <a:p>
            <a:r>
              <a:rPr lang="it-IT" sz="1100" b="1" dirty="0"/>
              <a:t>Agenda 2030 e </a:t>
            </a:r>
            <a:r>
              <a:rPr lang="it-IT" sz="1100" b="1" dirty="0" err="1"/>
              <a:t>SDGs</a:t>
            </a:r>
            <a:r>
              <a:rPr lang="it-IT" sz="1100" b="1" dirty="0"/>
              <a:t> </a:t>
            </a:r>
          </a:p>
        </p:txBody>
      </p:sp>
      <p:sp>
        <p:nvSpPr>
          <p:cNvPr id="16" name="Rettangolo 9">
            <a:extLst>
              <a:ext uri="{FF2B5EF4-FFF2-40B4-BE49-F238E27FC236}">
                <a16:creationId xmlns:a16="http://schemas.microsoft.com/office/drawing/2014/main" id="{60155359-6D56-254F-A761-F0BFCFF9D040}"/>
              </a:ext>
            </a:extLst>
          </p:cNvPr>
          <p:cNvSpPr/>
          <p:nvPr/>
        </p:nvSpPr>
        <p:spPr>
          <a:xfrm>
            <a:off x="1020825" y="3940124"/>
            <a:ext cx="2487762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it-IT" sz="1200" b="1">
                <a:solidFill>
                  <a:schemeClr val="accent4">
                    <a:lumMod val="75000"/>
                  </a:schemeClr>
                </a:solidFill>
              </a:rPr>
              <a:t>Investitori/fonti di finanziamento</a:t>
            </a:r>
          </a:p>
        </p:txBody>
      </p:sp>
      <p:sp>
        <p:nvSpPr>
          <p:cNvPr id="20" name="Rettangolo arrotondato 5">
            <a:extLst>
              <a:ext uri="{FF2B5EF4-FFF2-40B4-BE49-F238E27FC236}">
                <a16:creationId xmlns:a16="http://schemas.microsoft.com/office/drawing/2014/main" id="{99240AAD-DB80-BE2D-6394-00F591621E55}"/>
              </a:ext>
            </a:extLst>
          </p:cNvPr>
          <p:cNvSpPr/>
          <p:nvPr/>
        </p:nvSpPr>
        <p:spPr>
          <a:xfrm>
            <a:off x="6157610" y="1195810"/>
            <a:ext cx="5582667" cy="1600438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it-IT" sz="1100" b="1" dirty="0"/>
              <a:t>IR-SUS-MIRRI</a:t>
            </a:r>
            <a:r>
              <a:rPr lang="it-IT" sz="1100" dirty="0"/>
              <a:t> partecipa attraverso, </a:t>
            </a:r>
            <a:r>
              <a:rPr lang="it-IT" sz="1100" b="1" dirty="0"/>
              <a:t>conservazione e salvaguardia delle risorse microbiche</a:t>
            </a:r>
            <a:r>
              <a:rPr lang="it-IT" sz="1100" dirty="0"/>
              <a:t>, loro </a:t>
            </a:r>
            <a:r>
              <a:rPr lang="it-IT" sz="1100" b="1" dirty="0"/>
              <a:t>caratterizzazione e potenziale applicazione </a:t>
            </a:r>
            <a:r>
              <a:rPr lang="it-IT" sz="1100" dirty="0"/>
              <a:t>per la qualità e la sicurezza in ambito agro-alimentare, e condivisione dei relativi metadati. </a:t>
            </a:r>
          </a:p>
          <a:p>
            <a:endParaRPr lang="it-IT" sz="1100" b="1" dirty="0"/>
          </a:p>
          <a:p>
            <a:r>
              <a:rPr lang="it-IT" sz="1100" b="1" dirty="0"/>
              <a:t>Banca del germoplasma vegetale </a:t>
            </a:r>
            <a:r>
              <a:rPr lang="it-IT" sz="1100" dirty="0"/>
              <a:t>con la conservazione e della gestione del germoplasma vegetale. Gestisce una vasta collezione di semi e materiale vegetale allo scopo di preservare varietà in pericolo di estinzione o di conservare piante di interesse agronomico e alimentare. </a:t>
            </a:r>
          </a:p>
        </p:txBody>
      </p:sp>
      <p:sp>
        <p:nvSpPr>
          <p:cNvPr id="2" name="Rettangolo arrotondato 13">
            <a:extLst>
              <a:ext uri="{FF2B5EF4-FFF2-40B4-BE49-F238E27FC236}">
                <a16:creationId xmlns:a16="http://schemas.microsoft.com/office/drawing/2014/main" id="{5851C985-8843-7F47-4A10-861A28E8C240}"/>
              </a:ext>
            </a:extLst>
          </p:cNvPr>
          <p:cNvSpPr/>
          <p:nvPr/>
        </p:nvSpPr>
        <p:spPr>
          <a:xfrm>
            <a:off x="390115" y="2849324"/>
            <a:ext cx="11350162" cy="289441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1100" dirty="0"/>
              <a:t>In un arco temporale di 10 anni si prevede di realizzare </a:t>
            </a:r>
            <a:r>
              <a:rPr lang="it-IT" sz="1100" b="1" dirty="0"/>
              <a:t>15 brevetti </a:t>
            </a:r>
            <a:r>
              <a:rPr lang="it-IT" sz="1100" dirty="0"/>
              <a:t>e </a:t>
            </a:r>
            <a:r>
              <a:rPr lang="it-IT" sz="1100" b="1" dirty="0"/>
              <a:t>5 spin off</a:t>
            </a:r>
          </a:p>
        </p:txBody>
      </p:sp>
      <p:sp>
        <p:nvSpPr>
          <p:cNvPr id="7" name="Rettangolo 12">
            <a:extLst>
              <a:ext uri="{FF2B5EF4-FFF2-40B4-BE49-F238E27FC236}">
                <a16:creationId xmlns:a16="http://schemas.microsoft.com/office/drawing/2014/main" id="{E6B19F98-35A7-9687-378D-A71B4293B08B}"/>
              </a:ext>
            </a:extLst>
          </p:cNvPr>
          <p:cNvSpPr/>
          <p:nvPr/>
        </p:nvSpPr>
        <p:spPr>
          <a:xfrm>
            <a:off x="7863390" y="1017567"/>
            <a:ext cx="2290948" cy="27699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it-IT" sz="1200" b="1" dirty="0">
                <a:solidFill>
                  <a:schemeClr val="accent4">
                    <a:lumMod val="75000"/>
                  </a:schemeClr>
                </a:solidFill>
              </a:rPr>
              <a:t>Ruolo Infrastruttura di Ricerca</a:t>
            </a:r>
          </a:p>
        </p:txBody>
      </p:sp>
      <p:sp>
        <p:nvSpPr>
          <p:cNvPr id="8" name="Rettangolo 12">
            <a:extLst>
              <a:ext uri="{FF2B5EF4-FFF2-40B4-BE49-F238E27FC236}">
                <a16:creationId xmlns:a16="http://schemas.microsoft.com/office/drawing/2014/main" id="{196FED87-7839-200E-A34D-0818000D9A1B}"/>
              </a:ext>
            </a:extLst>
          </p:cNvPr>
          <p:cNvSpPr/>
          <p:nvPr/>
        </p:nvSpPr>
        <p:spPr>
          <a:xfrm>
            <a:off x="1684999" y="1025553"/>
            <a:ext cx="3117969" cy="27699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it-IT" sz="1200" b="1" dirty="0">
                <a:solidFill>
                  <a:schemeClr val="accent4">
                    <a:lumMod val="75000"/>
                  </a:schemeClr>
                </a:solidFill>
              </a:rPr>
              <a:t>Influenza su ricerche e politiche di settore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EC91CF2-6C59-D3B9-9244-3FA740009C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62" y="975915"/>
            <a:ext cx="327799" cy="31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694F2325-1DA7-9505-289D-46AE5F1C41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0787" y="956266"/>
            <a:ext cx="323850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77613222-3CD2-EFAA-8A27-7539BAD942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62" y="3990409"/>
            <a:ext cx="314325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807C93FF-CFC8-9956-E990-0E941C23D0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2382" y="3931420"/>
            <a:ext cx="323850" cy="32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SVG, Vettoriale - Business Partner Alla Ricerca Di Icona Lineare. Ricerca  Di Investitori. Puntare Sull'illustrazione Sottile Linea Stretta Di Mano.  Simbolo Di Contorno Accordo Commerciale. Disegno Di Contorno Isolato  Vettoriale. Image 85455224">
            <a:extLst>
              <a:ext uri="{FF2B5EF4-FFF2-40B4-BE49-F238E27FC236}">
                <a16:creationId xmlns:a16="http://schemas.microsoft.com/office/drawing/2014/main" id="{16B8CB2F-A7C4-3A2E-31C3-D28EE2D9CA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6441" y="3934962"/>
            <a:ext cx="323850" cy="32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693055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2a38f595-d7ca-4f98-af1d-affcad7c06f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85539A8141E8745907713DE8D39672B" ma:contentTypeVersion="6" ma:contentTypeDescription="Creare un nuovo documento." ma:contentTypeScope="" ma:versionID="d10fbe67b7c6a5da181644bdbb3a5ee1">
  <xsd:schema xmlns:xsd="http://www.w3.org/2001/XMLSchema" xmlns:xs="http://www.w3.org/2001/XMLSchema" xmlns:p="http://schemas.microsoft.com/office/2006/metadata/properties" xmlns:ns3="2a38f595-d7ca-4f98-af1d-affcad7c06fc" targetNamespace="http://schemas.microsoft.com/office/2006/metadata/properties" ma:root="true" ma:fieldsID="8b8d128476f1fbec3d473c979b5bcee0" ns3:_="">
    <xsd:import namespace="2a38f595-d7ca-4f98-af1d-affcad7c06fc"/>
    <xsd:element name="properties">
      <xsd:complexType>
        <xsd:sequence>
          <xsd:element name="documentManagement">
            <xsd:complexType>
              <xsd:all>
                <xsd:element ref="ns3:MediaServiceDateTaken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38f595-d7ca-4f98-af1d-affcad7c06fc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activity" ma:index="13" nillable="true" ma:displayName="_activity" ma:hidden="true" ma:internalName="_activity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422024D-821B-40E7-8349-B349E5E7378A}">
  <ds:schemaRefs>
    <ds:schemaRef ds:uri="http://purl.org/dc/dcmitype/"/>
    <ds:schemaRef ds:uri="http://schemas.microsoft.com/office/2006/documentManagement/types"/>
    <ds:schemaRef ds:uri="http://www.w3.org/XML/1998/namespace"/>
    <ds:schemaRef ds:uri="2a38f595-d7ca-4f98-af1d-affcad7c06fc"/>
    <ds:schemaRef ds:uri="http://schemas.microsoft.com/office/2006/metadata/properties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A7004142-5002-4CAD-A2A9-07F2C0E7E27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42C5A3D-3D01-41DF-91F3-F45643BCE587}">
  <ds:schemaRefs>
    <ds:schemaRef ds:uri="2a38f595-d7ca-4f98-af1d-affcad7c06f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889</Words>
  <Application>Microsoft Office PowerPoint</Application>
  <PresentationFormat>Widescreen</PresentationFormat>
  <Paragraphs>122</Paragraphs>
  <Slides>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10" baseType="lpstr">
      <vt:lpstr>Aptos</vt:lpstr>
      <vt:lpstr>Aptos Display</vt:lpstr>
      <vt:lpstr>Arial</vt:lpstr>
      <vt:lpstr>Segoe UI</vt:lpstr>
      <vt:lpstr>Verdana</vt:lpstr>
      <vt:lpstr>Tema di Office</vt:lpstr>
      <vt:lpstr>Innovation for a Sustainable Agri-food Chain  (INNAGRIFOOD)</vt:lpstr>
      <vt:lpstr>Valore potenziale di INNAGRIFOOD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Aggregazione (ipotesi di aggregazione  scientifica di progettualità PNRR in essere)</dc:title>
  <dc:creator>LAURA RAGAZZI</dc:creator>
  <cp:lastModifiedBy>ANTONIO MORETTI</cp:lastModifiedBy>
  <cp:revision>108</cp:revision>
  <dcterms:created xsi:type="dcterms:W3CDTF">2024-12-30T12:13:18Z</dcterms:created>
  <dcterms:modified xsi:type="dcterms:W3CDTF">2025-02-08T17:57:13Z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0x010100985539A8141E8745907713DE8D39672B</vt:lpwstr>
  </property>
</Properties>
</file>