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733" r:id="rId5"/>
    <p:sldId id="738" r:id="rId6"/>
    <p:sldId id="735" r:id="rId7"/>
    <p:sldId id="739" r:id="rId8"/>
    <p:sldId id="736" r:id="rId9"/>
    <p:sldId id="73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2C5C"/>
    <a:srgbClr val="1C01B5"/>
    <a:srgbClr val="0033CC"/>
    <a:srgbClr val="7898C9"/>
    <a:srgbClr val="154D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4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02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D7A83-3E51-4088-B3BA-75CE40708F28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DC288830-4C8C-4725-B91B-1DF60DE89DED}">
      <dgm:prSet phldrT="[Testo]" custT="1"/>
      <dgm:spPr>
        <a:xfrm>
          <a:off x="1167101" y="199224"/>
          <a:ext cx="1513403" cy="1513403"/>
        </a:xfrm>
        <a:prstGeom prst="pieWedge">
          <a:avLst/>
        </a:prstGeom>
        <a:solidFill>
          <a:srgbClr val="196B2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it-IT" sz="14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ENERGIA</a:t>
          </a:r>
        </a:p>
      </dgm:t>
    </dgm:pt>
    <dgm:pt modelId="{26C0C736-70BC-4F00-B6A2-31804ABF1B5B}" type="parTrans" cxnId="{21B602B1-56F8-4F80-BD1B-BCECA7FE32DE}">
      <dgm:prSet/>
      <dgm:spPr/>
      <dgm:t>
        <a:bodyPr/>
        <a:lstStyle/>
        <a:p>
          <a:endParaRPr lang="it-IT"/>
        </a:p>
      </dgm:t>
    </dgm:pt>
    <dgm:pt modelId="{1302EB0D-A65D-4ABC-8CED-27EAA45A5791}" type="sibTrans" cxnId="{21B602B1-56F8-4F80-BD1B-BCECA7FE32DE}">
      <dgm:prSet/>
      <dgm:spPr/>
      <dgm:t>
        <a:bodyPr/>
        <a:lstStyle/>
        <a:p>
          <a:endParaRPr lang="it-IT"/>
        </a:p>
      </dgm:t>
    </dgm:pt>
    <dgm:pt modelId="{0871B97D-6637-4290-8BC3-0CF38DF4906F}">
      <dgm:prSet phldrT="[Testo]" custT="1"/>
      <dgm:spPr>
        <a:xfrm rot="5400000">
          <a:off x="2750408" y="199224"/>
          <a:ext cx="1513403" cy="1513403"/>
        </a:xfrm>
        <a:prstGeom prst="pieWedge">
          <a:avLst/>
        </a:prstGeom>
        <a:solidFill>
          <a:srgbClr val="196B24">
            <a:hueOff val="1372388"/>
            <a:satOff val="8237"/>
            <a:lumOff val="627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it-IT" sz="14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MATERIALI</a:t>
          </a:r>
          <a:endParaRPr lang="it-IT" sz="13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3CFD58DC-2D4A-4A04-B9C5-EC39168745E1}" type="parTrans" cxnId="{B56B9C2B-C1D0-4BFE-A930-4BDEE108C64C}">
      <dgm:prSet/>
      <dgm:spPr/>
      <dgm:t>
        <a:bodyPr/>
        <a:lstStyle/>
        <a:p>
          <a:endParaRPr lang="it-IT"/>
        </a:p>
      </dgm:t>
    </dgm:pt>
    <dgm:pt modelId="{A80DA24E-EB43-4101-B8F5-2C52014213A0}" type="sibTrans" cxnId="{B56B9C2B-C1D0-4BFE-A930-4BDEE108C64C}">
      <dgm:prSet/>
      <dgm:spPr/>
      <dgm:t>
        <a:bodyPr/>
        <a:lstStyle/>
        <a:p>
          <a:endParaRPr lang="it-IT"/>
        </a:p>
      </dgm:t>
    </dgm:pt>
    <dgm:pt modelId="{FC8D1A5C-CFB6-4BB6-9A22-53054ABA20AB}">
      <dgm:prSet phldrT="[Testo]" custT="1"/>
      <dgm:spPr>
        <a:xfrm rot="10800000">
          <a:off x="2750408" y="1782530"/>
          <a:ext cx="1513403" cy="1513403"/>
        </a:xfrm>
        <a:prstGeom prst="pieWedge">
          <a:avLst/>
        </a:prstGeom>
        <a:solidFill>
          <a:srgbClr val="196B24">
            <a:hueOff val="2744775"/>
            <a:satOff val="16475"/>
            <a:lumOff val="1255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36000" tIns="0" rIns="0" bIns="0"/>
        <a:lstStyle/>
        <a:p>
          <a:pPr>
            <a:buNone/>
          </a:pPr>
          <a:r>
            <a:rPr lang="it-IT" sz="16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IDROGENO</a:t>
          </a:r>
          <a:endParaRPr lang="it-IT" sz="14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B9437808-2EFC-490F-A0D9-18F2E0E20C6E}" type="parTrans" cxnId="{5789DC74-861A-43F2-9A7A-9BBA9D85A035}">
      <dgm:prSet/>
      <dgm:spPr/>
      <dgm:t>
        <a:bodyPr/>
        <a:lstStyle/>
        <a:p>
          <a:endParaRPr lang="it-IT"/>
        </a:p>
      </dgm:t>
    </dgm:pt>
    <dgm:pt modelId="{B5CF1715-9B63-4B31-B3E2-8AB88DDA110C}" type="sibTrans" cxnId="{5789DC74-861A-43F2-9A7A-9BBA9D85A035}">
      <dgm:prSet/>
      <dgm:spPr/>
      <dgm:t>
        <a:bodyPr/>
        <a:lstStyle/>
        <a:p>
          <a:endParaRPr lang="it-IT"/>
        </a:p>
      </dgm:t>
    </dgm:pt>
    <dgm:pt modelId="{284F75F8-09AF-4551-B2C4-CAB4E065BA5B}">
      <dgm:prSet phldrT="[Testo]" custT="1"/>
      <dgm:spPr>
        <a:xfrm rot="16200000">
          <a:off x="1167101" y="1782530"/>
          <a:ext cx="1513403" cy="1513403"/>
        </a:xfrm>
        <a:prstGeom prst="pieWedge">
          <a:avLst/>
        </a:prstGeom>
        <a:solidFill>
          <a:srgbClr val="196B24">
            <a:hueOff val="4117163"/>
            <a:satOff val="24712"/>
            <a:lumOff val="1882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it-IT" sz="14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AMBIENTE</a:t>
          </a:r>
          <a:endParaRPr lang="it-IT" sz="13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4E843FAD-3BAD-47DB-824F-7EA2B7785170}" type="parTrans" cxnId="{CD527AE1-8078-41BA-A14D-782118C9BBD0}">
      <dgm:prSet/>
      <dgm:spPr/>
      <dgm:t>
        <a:bodyPr/>
        <a:lstStyle/>
        <a:p>
          <a:endParaRPr lang="it-IT"/>
        </a:p>
      </dgm:t>
    </dgm:pt>
    <dgm:pt modelId="{CEC27474-06D7-4B71-BF7D-7CE7C123F3D8}" type="sibTrans" cxnId="{CD527AE1-8078-41BA-A14D-782118C9BBD0}">
      <dgm:prSet/>
      <dgm:spPr/>
      <dgm:t>
        <a:bodyPr/>
        <a:lstStyle/>
        <a:p>
          <a:endParaRPr lang="it-IT"/>
        </a:p>
      </dgm:t>
    </dgm:pt>
    <dgm:pt modelId="{861DB290-A8B3-4647-995B-DCED6B545AC3}" type="pres">
      <dgm:prSet presAssocID="{EE0D7A83-3E51-4088-B3BA-75CE40708F2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1096D39-73A0-4687-9BF2-4CFC19D98650}" type="pres">
      <dgm:prSet presAssocID="{EE0D7A83-3E51-4088-B3BA-75CE40708F28}" presName="children" presStyleCnt="0"/>
      <dgm:spPr/>
    </dgm:pt>
    <dgm:pt modelId="{65EED2F3-F065-47D4-B0D9-D0ED1C39F2B6}" type="pres">
      <dgm:prSet presAssocID="{EE0D7A83-3E51-4088-B3BA-75CE40708F28}" presName="childPlaceholder" presStyleCnt="0"/>
      <dgm:spPr/>
    </dgm:pt>
    <dgm:pt modelId="{85E0F915-1656-4E99-AC17-2663B5C8FE20}" type="pres">
      <dgm:prSet presAssocID="{EE0D7A83-3E51-4088-B3BA-75CE40708F28}" presName="circle" presStyleCnt="0"/>
      <dgm:spPr/>
    </dgm:pt>
    <dgm:pt modelId="{EE598624-3494-4FC1-98E3-FBD485F274A7}" type="pres">
      <dgm:prSet presAssocID="{EE0D7A83-3E51-4088-B3BA-75CE40708F2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54D1CDF2-DCA2-4F1B-9EA5-6F4398A14BB3}" type="pres">
      <dgm:prSet presAssocID="{EE0D7A83-3E51-4088-B3BA-75CE40708F2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57E7934-6548-4FF6-9A22-64A2E771B3D3}" type="pres">
      <dgm:prSet presAssocID="{EE0D7A83-3E51-4088-B3BA-75CE40708F2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E815ABEC-FCE7-4054-82DA-186D8771ECC5}" type="pres">
      <dgm:prSet presAssocID="{EE0D7A83-3E51-4088-B3BA-75CE40708F2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F4885EA-0C92-49D7-A621-0951D107251B}" type="pres">
      <dgm:prSet presAssocID="{EE0D7A83-3E51-4088-B3BA-75CE40708F28}" presName="quadrantPlaceholder" presStyleCnt="0"/>
      <dgm:spPr/>
    </dgm:pt>
    <dgm:pt modelId="{D3A44DCB-80EA-4F12-8E48-7F4C3D08D4AD}" type="pres">
      <dgm:prSet presAssocID="{EE0D7A83-3E51-4088-B3BA-75CE40708F28}" presName="center1" presStyleLbl="fgShp" presStyleIdx="0" presStyleCnt="2" custScaleX="102661" custScaleY="105277"/>
      <dgm:spPr>
        <a:xfrm>
          <a:off x="2447241" y="1421026"/>
          <a:ext cx="536430" cy="478347"/>
        </a:xfrm>
        <a:prstGeom prst="circularArrow">
          <a:avLst/>
        </a:prstGeom>
        <a:solidFill>
          <a:srgbClr val="196B24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9A070AE-6386-4A9F-A795-2B741AFE3189}" type="pres">
      <dgm:prSet presAssocID="{EE0D7A83-3E51-4088-B3BA-75CE40708F28}" presName="center2" presStyleLbl="fgShp" presStyleIdx="1" presStyleCnt="2" custScaleX="102661" custScaleY="105277"/>
      <dgm:spPr>
        <a:xfrm rot="10800000">
          <a:off x="2447241" y="1595784"/>
          <a:ext cx="536430" cy="478347"/>
        </a:xfrm>
        <a:prstGeom prst="circularArrow">
          <a:avLst/>
        </a:prstGeom>
        <a:solidFill>
          <a:srgbClr val="196B24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B56B9C2B-C1D0-4BFE-A930-4BDEE108C64C}" srcId="{EE0D7A83-3E51-4088-B3BA-75CE40708F28}" destId="{0871B97D-6637-4290-8BC3-0CF38DF4906F}" srcOrd="1" destOrd="0" parTransId="{3CFD58DC-2D4A-4A04-B9C5-EC39168745E1}" sibTransId="{A80DA24E-EB43-4101-B8F5-2C52014213A0}"/>
    <dgm:cxn modelId="{9F31FC5C-BB50-426B-9C8B-F705B350953C}" type="presOf" srcId="{284F75F8-09AF-4551-B2C4-CAB4E065BA5B}" destId="{E815ABEC-FCE7-4054-82DA-186D8771ECC5}" srcOrd="0" destOrd="0" presId="urn:microsoft.com/office/officeart/2005/8/layout/cycle4"/>
    <dgm:cxn modelId="{4E840C73-AEC9-4BCF-B632-4440FEE334CE}" type="presOf" srcId="{DC288830-4C8C-4725-B91B-1DF60DE89DED}" destId="{EE598624-3494-4FC1-98E3-FBD485F274A7}" srcOrd="0" destOrd="0" presId="urn:microsoft.com/office/officeart/2005/8/layout/cycle4"/>
    <dgm:cxn modelId="{5789DC74-861A-43F2-9A7A-9BBA9D85A035}" srcId="{EE0D7A83-3E51-4088-B3BA-75CE40708F28}" destId="{FC8D1A5C-CFB6-4BB6-9A22-53054ABA20AB}" srcOrd="2" destOrd="0" parTransId="{B9437808-2EFC-490F-A0D9-18F2E0E20C6E}" sibTransId="{B5CF1715-9B63-4B31-B3E2-8AB88DDA110C}"/>
    <dgm:cxn modelId="{5F9D6378-7F7A-48C0-A252-9170B5FA0F5E}" type="presOf" srcId="{0871B97D-6637-4290-8BC3-0CF38DF4906F}" destId="{54D1CDF2-DCA2-4F1B-9EA5-6F4398A14BB3}" srcOrd="0" destOrd="0" presId="urn:microsoft.com/office/officeart/2005/8/layout/cycle4"/>
    <dgm:cxn modelId="{9C0A5C80-7809-4EC4-B2A1-84958D13FAA3}" type="presOf" srcId="{EE0D7A83-3E51-4088-B3BA-75CE40708F28}" destId="{861DB290-A8B3-4647-995B-DCED6B545AC3}" srcOrd="0" destOrd="0" presId="urn:microsoft.com/office/officeart/2005/8/layout/cycle4"/>
    <dgm:cxn modelId="{11727AA1-74BD-43F7-886B-5CA449751A20}" type="presOf" srcId="{FC8D1A5C-CFB6-4BB6-9A22-53054ABA20AB}" destId="{B57E7934-6548-4FF6-9A22-64A2E771B3D3}" srcOrd="0" destOrd="0" presId="urn:microsoft.com/office/officeart/2005/8/layout/cycle4"/>
    <dgm:cxn modelId="{21B602B1-56F8-4F80-BD1B-BCECA7FE32DE}" srcId="{EE0D7A83-3E51-4088-B3BA-75CE40708F28}" destId="{DC288830-4C8C-4725-B91B-1DF60DE89DED}" srcOrd="0" destOrd="0" parTransId="{26C0C736-70BC-4F00-B6A2-31804ABF1B5B}" sibTransId="{1302EB0D-A65D-4ABC-8CED-27EAA45A5791}"/>
    <dgm:cxn modelId="{CD527AE1-8078-41BA-A14D-782118C9BBD0}" srcId="{EE0D7A83-3E51-4088-B3BA-75CE40708F28}" destId="{284F75F8-09AF-4551-B2C4-CAB4E065BA5B}" srcOrd="3" destOrd="0" parTransId="{4E843FAD-3BAD-47DB-824F-7EA2B7785170}" sibTransId="{CEC27474-06D7-4B71-BF7D-7CE7C123F3D8}"/>
    <dgm:cxn modelId="{C41550DE-6BA9-4D42-9085-798653197209}" type="presParOf" srcId="{861DB290-A8B3-4647-995B-DCED6B545AC3}" destId="{21096D39-73A0-4687-9BF2-4CFC19D98650}" srcOrd="0" destOrd="0" presId="urn:microsoft.com/office/officeart/2005/8/layout/cycle4"/>
    <dgm:cxn modelId="{6F1E8392-B84A-4CBC-A1EB-73B4450827C2}" type="presParOf" srcId="{21096D39-73A0-4687-9BF2-4CFC19D98650}" destId="{65EED2F3-F065-47D4-B0D9-D0ED1C39F2B6}" srcOrd="0" destOrd="0" presId="urn:microsoft.com/office/officeart/2005/8/layout/cycle4"/>
    <dgm:cxn modelId="{AD677084-3813-4790-84FB-6359DBD68BAA}" type="presParOf" srcId="{861DB290-A8B3-4647-995B-DCED6B545AC3}" destId="{85E0F915-1656-4E99-AC17-2663B5C8FE20}" srcOrd="1" destOrd="0" presId="urn:microsoft.com/office/officeart/2005/8/layout/cycle4"/>
    <dgm:cxn modelId="{90C1A767-BABA-4632-9C55-442F0C9A8657}" type="presParOf" srcId="{85E0F915-1656-4E99-AC17-2663B5C8FE20}" destId="{EE598624-3494-4FC1-98E3-FBD485F274A7}" srcOrd="0" destOrd="0" presId="urn:microsoft.com/office/officeart/2005/8/layout/cycle4"/>
    <dgm:cxn modelId="{857921E6-C904-4846-A563-CC99B4F37D82}" type="presParOf" srcId="{85E0F915-1656-4E99-AC17-2663B5C8FE20}" destId="{54D1CDF2-DCA2-4F1B-9EA5-6F4398A14BB3}" srcOrd="1" destOrd="0" presId="urn:microsoft.com/office/officeart/2005/8/layout/cycle4"/>
    <dgm:cxn modelId="{C745ADDC-4C7E-4651-BB50-4115BEAB37D3}" type="presParOf" srcId="{85E0F915-1656-4E99-AC17-2663B5C8FE20}" destId="{B57E7934-6548-4FF6-9A22-64A2E771B3D3}" srcOrd="2" destOrd="0" presId="urn:microsoft.com/office/officeart/2005/8/layout/cycle4"/>
    <dgm:cxn modelId="{2CE46EF4-E96D-4868-AEC5-1B231DFDE631}" type="presParOf" srcId="{85E0F915-1656-4E99-AC17-2663B5C8FE20}" destId="{E815ABEC-FCE7-4054-82DA-186D8771ECC5}" srcOrd="3" destOrd="0" presId="urn:microsoft.com/office/officeart/2005/8/layout/cycle4"/>
    <dgm:cxn modelId="{290F8F39-A95D-48C6-9099-E6E90A5720B0}" type="presParOf" srcId="{85E0F915-1656-4E99-AC17-2663B5C8FE20}" destId="{1F4885EA-0C92-49D7-A621-0951D107251B}" srcOrd="4" destOrd="0" presId="urn:microsoft.com/office/officeart/2005/8/layout/cycle4"/>
    <dgm:cxn modelId="{EBECA84C-0E8E-4A58-9621-F12EDF3ABFDC}" type="presParOf" srcId="{861DB290-A8B3-4647-995B-DCED6B545AC3}" destId="{D3A44DCB-80EA-4F12-8E48-7F4C3D08D4AD}" srcOrd="2" destOrd="0" presId="urn:microsoft.com/office/officeart/2005/8/layout/cycle4"/>
    <dgm:cxn modelId="{0B08C343-182B-4E41-ADB2-DD5B306142E3}" type="presParOf" srcId="{861DB290-A8B3-4647-995B-DCED6B545AC3}" destId="{19A070AE-6386-4A9F-A795-2B741AFE318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ED5E08-83BE-40AA-984A-D6A36202CAE7}" type="doc">
      <dgm:prSet loTypeId="urn:microsoft.com/office/officeart/2005/8/layout/cycle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B0C685DA-B9EF-4C04-A443-C98F780AF413}">
      <dgm:prSet phldrT="[Testo]"/>
      <dgm:spPr>
        <a:xfrm>
          <a:off x="2916419" y="2413"/>
          <a:ext cx="1703308" cy="1107150"/>
        </a:xfrm>
        <a:prstGeom prst="roundRect">
          <a:avLst/>
        </a:prstGeom>
        <a:solidFill>
          <a:srgbClr val="196B2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it-IT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M4C2 I3.1</a:t>
          </a:r>
        </a:p>
        <a:p>
          <a:pPr>
            <a:buNone/>
          </a:pPr>
          <a:endParaRPr lang="it-IT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  <a:p>
          <a:pPr>
            <a:buNone/>
          </a:pPr>
          <a:endParaRPr lang="it-IT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39FF1472-18F4-45AE-A8CF-675987A60E00}" type="parTrans" cxnId="{E7239C27-417E-40AE-B5FB-4037CD694568}">
      <dgm:prSet/>
      <dgm:spPr/>
      <dgm:t>
        <a:bodyPr/>
        <a:lstStyle/>
        <a:p>
          <a:endParaRPr lang="it-IT"/>
        </a:p>
      </dgm:t>
    </dgm:pt>
    <dgm:pt modelId="{45825EE7-4524-4FEC-8096-3EF2073A8E71}" type="sibTrans" cxnId="{E7239C27-417E-40AE-B5FB-4037CD694568}">
      <dgm:prSet/>
      <dgm:spPr>
        <a:xfrm>
          <a:off x="1566463" y="544751"/>
          <a:ext cx="4421318" cy="4421318"/>
        </a:xfrm>
        <a:custGeom>
          <a:avLst/>
          <a:gdLst/>
          <a:ahLst/>
          <a:cxnLst/>
          <a:rect l="0" t="0" r="0" b="0"/>
          <a:pathLst>
            <a:path>
              <a:moveTo>
                <a:pt x="3065769" y="172081"/>
              </a:moveTo>
              <a:arcTo wR="2210659" hR="2210659" stAng="17565378" swAng="2098385"/>
            </a:path>
          </a:pathLst>
        </a:custGeom>
        <a:noFill/>
        <a:ln w="12700" cap="flat" cmpd="sng" algn="ctr">
          <a:solidFill>
            <a:srgbClr val="196B2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it-IT"/>
        </a:p>
      </dgm:t>
    </dgm:pt>
    <dgm:pt modelId="{D5360554-20CA-42D1-AF84-6D4C414D06E2}">
      <dgm:prSet phldrT="[Testo]"/>
      <dgm:spPr>
        <a:xfrm>
          <a:off x="5054919" y="1586571"/>
          <a:ext cx="1703308" cy="1107150"/>
        </a:xfrm>
        <a:prstGeom prst="roundRect">
          <a:avLst/>
        </a:prstGeom>
        <a:solidFill>
          <a:srgbClr val="196B24">
            <a:hueOff val="1029291"/>
            <a:satOff val="6178"/>
            <a:lumOff val="470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it-IT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M4C2 I1.4</a:t>
          </a:r>
        </a:p>
        <a:p>
          <a:pPr>
            <a:buNone/>
          </a:pPr>
          <a:endParaRPr lang="it-IT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  <a:p>
          <a:pPr>
            <a:buNone/>
          </a:pPr>
          <a:r>
            <a:rPr lang="it-IT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 </a:t>
          </a:r>
        </a:p>
      </dgm:t>
    </dgm:pt>
    <dgm:pt modelId="{FD39F1DC-ED07-40D7-B3FF-C2E219009459}" type="parTrans" cxnId="{0CD7ED21-FE2C-4969-8C35-8A3A81408BC8}">
      <dgm:prSet/>
      <dgm:spPr/>
      <dgm:t>
        <a:bodyPr/>
        <a:lstStyle/>
        <a:p>
          <a:endParaRPr lang="it-IT"/>
        </a:p>
      </dgm:t>
    </dgm:pt>
    <dgm:pt modelId="{0ADA9299-8992-43BC-8A65-0D1601EDC88B}" type="sibTrans" cxnId="{0CD7ED21-FE2C-4969-8C35-8A3A81408BC8}">
      <dgm:prSet/>
      <dgm:spPr>
        <a:xfrm>
          <a:off x="1577525" y="579974"/>
          <a:ext cx="4421318" cy="4421318"/>
        </a:xfrm>
        <a:custGeom>
          <a:avLst/>
          <a:gdLst/>
          <a:ahLst/>
          <a:cxnLst/>
          <a:rect l="0" t="0" r="0" b="0"/>
          <a:pathLst>
            <a:path>
              <a:moveTo>
                <a:pt x="4419746" y="2127298"/>
              </a:moveTo>
              <a:arcTo wR="2210659" hR="2210659" stAng="21470336" swAng="2101351"/>
            </a:path>
          </a:pathLst>
        </a:custGeom>
        <a:noFill/>
        <a:ln w="12700" cap="flat" cmpd="sng" algn="ctr">
          <a:solidFill>
            <a:srgbClr val="196B24">
              <a:hueOff val="1029291"/>
              <a:satOff val="6178"/>
              <a:lumOff val="470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it-IT"/>
        </a:p>
      </dgm:t>
    </dgm:pt>
    <dgm:pt modelId="{1B6E91EC-F4D1-4CF5-8382-CA0A71EFED8E}">
      <dgm:prSet phldrT="[Testo]"/>
      <dgm:spPr>
        <a:xfrm>
          <a:off x="4251855" y="4001527"/>
          <a:ext cx="1703308" cy="1107150"/>
        </a:xfrm>
        <a:prstGeom prst="roundRect">
          <a:avLst/>
        </a:prstGeom>
        <a:solidFill>
          <a:srgbClr val="196B24">
            <a:hueOff val="2058582"/>
            <a:satOff val="12356"/>
            <a:lumOff val="941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it-IT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M2C2 I3.5</a:t>
          </a:r>
        </a:p>
        <a:p>
          <a:pPr>
            <a:buNone/>
          </a:pPr>
          <a:endParaRPr lang="it-IT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  <a:p>
          <a:pPr>
            <a:buNone/>
          </a:pPr>
          <a:r>
            <a:rPr lang="it-IT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 </a:t>
          </a:r>
        </a:p>
      </dgm:t>
    </dgm:pt>
    <dgm:pt modelId="{36BE9C46-E7CE-4ECB-898E-346A06957E3B}" type="parTrans" cxnId="{95BE1BB6-D16B-42BC-B581-2DF9848FA831}">
      <dgm:prSet/>
      <dgm:spPr/>
      <dgm:t>
        <a:bodyPr/>
        <a:lstStyle/>
        <a:p>
          <a:endParaRPr lang="it-IT"/>
        </a:p>
      </dgm:t>
    </dgm:pt>
    <dgm:pt modelId="{CFB25D7A-5F4F-4C87-832D-803E4882D10D}" type="sibTrans" cxnId="{95BE1BB6-D16B-42BC-B581-2DF9848FA831}">
      <dgm:prSet/>
      <dgm:spPr>
        <a:xfrm>
          <a:off x="1593457" y="555982"/>
          <a:ext cx="4421318" cy="4421318"/>
        </a:xfrm>
        <a:custGeom>
          <a:avLst/>
          <a:gdLst/>
          <a:ahLst/>
          <a:cxnLst/>
          <a:rect l="0" t="0" r="0" b="0"/>
          <a:pathLst>
            <a:path>
              <a:moveTo>
                <a:pt x="2649625" y="4377298"/>
              </a:moveTo>
              <a:arcTo wR="2210659" hR="2210659" stAng="4712806" swAng="1374387"/>
            </a:path>
          </a:pathLst>
        </a:custGeom>
        <a:noFill/>
        <a:ln w="12700" cap="flat" cmpd="sng" algn="ctr">
          <a:solidFill>
            <a:srgbClr val="196B24">
              <a:hueOff val="2058582"/>
              <a:satOff val="12356"/>
              <a:lumOff val="941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it-IT"/>
        </a:p>
      </dgm:t>
    </dgm:pt>
    <dgm:pt modelId="{A4580A85-A2CC-4763-89E4-CD45023521B5}">
      <dgm:prSet phldrT="[Testo]"/>
      <dgm:spPr>
        <a:xfrm>
          <a:off x="1653069" y="4001527"/>
          <a:ext cx="1703308" cy="1107150"/>
        </a:xfrm>
        <a:prstGeom prst="roundRect">
          <a:avLst/>
        </a:prstGeom>
        <a:solidFill>
          <a:srgbClr val="196B24">
            <a:hueOff val="3087872"/>
            <a:satOff val="18534"/>
            <a:lumOff val="1411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it-IT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M4C2 I1.5</a:t>
          </a:r>
        </a:p>
        <a:p>
          <a:pPr>
            <a:buNone/>
          </a:pPr>
          <a:endParaRPr lang="it-IT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  <a:p>
          <a:pPr>
            <a:buNone/>
          </a:pPr>
          <a:r>
            <a:rPr lang="it-IT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 </a:t>
          </a:r>
        </a:p>
      </dgm:t>
    </dgm:pt>
    <dgm:pt modelId="{D4348A8B-F1B1-4084-A488-B7D1BB022DE5}" type="parTrans" cxnId="{4FA5CE3F-CA82-4259-8651-6095177BD5B2}">
      <dgm:prSet/>
      <dgm:spPr/>
      <dgm:t>
        <a:bodyPr/>
        <a:lstStyle/>
        <a:p>
          <a:endParaRPr lang="it-IT"/>
        </a:p>
      </dgm:t>
    </dgm:pt>
    <dgm:pt modelId="{D83E36E4-94AC-48B2-BE58-88ED82BF1203}" type="sibTrans" cxnId="{4FA5CE3F-CA82-4259-8651-6095177BD5B2}">
      <dgm:prSet/>
      <dgm:spPr>
        <a:xfrm>
          <a:off x="1597846" y="562524"/>
          <a:ext cx="4421318" cy="4421318"/>
        </a:xfrm>
        <a:custGeom>
          <a:avLst/>
          <a:gdLst/>
          <a:ahLst/>
          <a:cxnLst/>
          <a:rect l="0" t="0" r="0" b="0"/>
          <a:pathLst>
            <a:path>
              <a:moveTo>
                <a:pt x="364940" y="3427349"/>
              </a:moveTo>
              <a:arcTo wR="2210659" hR="2210659" stAng="8796438" swAng="2169524"/>
            </a:path>
          </a:pathLst>
        </a:custGeom>
        <a:noFill/>
        <a:ln w="12700" cap="flat" cmpd="sng" algn="ctr">
          <a:solidFill>
            <a:srgbClr val="196B24">
              <a:hueOff val="3087872"/>
              <a:satOff val="18534"/>
              <a:lumOff val="1411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it-IT"/>
        </a:p>
      </dgm:t>
    </dgm:pt>
    <dgm:pt modelId="{80469B6E-8252-41DE-B666-4F07F4F24C79}">
      <dgm:prSet phldrT="[Testo]"/>
      <dgm:spPr>
        <a:xfrm>
          <a:off x="850006" y="1545384"/>
          <a:ext cx="1703308" cy="1107150"/>
        </a:xfrm>
        <a:prstGeom prst="roundRect">
          <a:avLst/>
        </a:prstGeom>
        <a:solidFill>
          <a:srgbClr val="196B24">
            <a:hueOff val="4117163"/>
            <a:satOff val="24712"/>
            <a:lumOff val="1882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it-IT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M4C2 I1.3 </a:t>
          </a:r>
        </a:p>
        <a:p>
          <a:pPr>
            <a:buNone/>
          </a:pPr>
          <a:endParaRPr lang="it-IT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  <a:p>
          <a:pPr>
            <a:buNone/>
          </a:pPr>
          <a:endParaRPr lang="it-IT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E5CB2B7F-67D3-4453-B74C-F9667FDF317E}" type="parTrans" cxnId="{4141821B-1D4E-4473-B225-CD0156F6344D}">
      <dgm:prSet/>
      <dgm:spPr/>
      <dgm:t>
        <a:bodyPr/>
        <a:lstStyle/>
        <a:p>
          <a:endParaRPr lang="it-IT"/>
        </a:p>
      </dgm:t>
    </dgm:pt>
    <dgm:pt modelId="{CA1FFF32-FD34-489C-8A1E-0D07E39F6AEA}" type="sibTrans" cxnId="{4141821B-1D4E-4473-B225-CD0156F6344D}">
      <dgm:prSet/>
      <dgm:spPr>
        <a:xfrm>
          <a:off x="1601765" y="552005"/>
          <a:ext cx="4421318" cy="4421318"/>
        </a:xfrm>
        <a:custGeom>
          <a:avLst/>
          <a:gdLst/>
          <a:ahLst/>
          <a:cxnLst/>
          <a:rect l="0" t="0" r="0" b="0"/>
          <a:pathLst>
            <a:path>
              <a:moveTo>
                <a:pt x="372207" y="983015"/>
              </a:moveTo>
              <a:arcTo wR="2210659" hR="2210659" stAng="12824003" swAng="1922017"/>
            </a:path>
          </a:pathLst>
        </a:custGeom>
        <a:noFill/>
        <a:ln w="12700" cap="flat" cmpd="sng" algn="ctr">
          <a:solidFill>
            <a:srgbClr val="196B24">
              <a:hueOff val="4117163"/>
              <a:satOff val="24712"/>
              <a:lumOff val="1882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it-IT"/>
        </a:p>
      </dgm:t>
    </dgm:pt>
    <dgm:pt modelId="{A649056A-5B85-47A9-B5C3-C2F9272385C3}" type="pres">
      <dgm:prSet presAssocID="{A3ED5E08-83BE-40AA-984A-D6A36202CAE7}" presName="cycle" presStyleCnt="0">
        <dgm:presLayoutVars>
          <dgm:dir/>
          <dgm:resizeHandles val="exact"/>
        </dgm:presLayoutVars>
      </dgm:prSet>
      <dgm:spPr/>
    </dgm:pt>
    <dgm:pt modelId="{E480ADF4-38B9-494F-8407-A2D09EEF5EC3}" type="pres">
      <dgm:prSet presAssocID="{B0C685DA-B9EF-4C04-A443-C98F780AF413}" presName="node" presStyleLbl="node1" presStyleIdx="0" presStyleCnt="5" custScaleX="101460" custRadScaleRad="92682" custRadScaleInc="11148">
        <dgm:presLayoutVars>
          <dgm:bulletEnabled val="1"/>
        </dgm:presLayoutVars>
      </dgm:prSet>
      <dgm:spPr/>
    </dgm:pt>
    <dgm:pt modelId="{489EA323-50C4-40EC-A1AC-6B79F7E5F6B6}" type="pres">
      <dgm:prSet presAssocID="{B0C685DA-B9EF-4C04-A443-C98F780AF413}" presName="spNode" presStyleCnt="0"/>
      <dgm:spPr/>
    </dgm:pt>
    <dgm:pt modelId="{011959D8-BA54-4B64-A2DE-E01CB039BAA5}" type="pres">
      <dgm:prSet presAssocID="{45825EE7-4524-4FEC-8096-3EF2073A8E71}" presName="sibTrans" presStyleLbl="sibTrans1D1" presStyleIdx="0" presStyleCnt="5"/>
      <dgm:spPr/>
    </dgm:pt>
    <dgm:pt modelId="{D1C1CDFE-7401-47DB-83CC-4A4DA13C1A81}" type="pres">
      <dgm:prSet presAssocID="{D5360554-20CA-42D1-AF84-6D4C414D06E2}" presName="node" presStyleLbl="node1" presStyleIdx="1" presStyleCnt="5" custRadScaleRad="98190" custRadScaleInc="34404">
        <dgm:presLayoutVars>
          <dgm:bulletEnabled val="1"/>
        </dgm:presLayoutVars>
      </dgm:prSet>
      <dgm:spPr/>
    </dgm:pt>
    <dgm:pt modelId="{324FA047-801E-4CDB-94E0-FE6612973520}" type="pres">
      <dgm:prSet presAssocID="{D5360554-20CA-42D1-AF84-6D4C414D06E2}" presName="spNode" presStyleCnt="0"/>
      <dgm:spPr/>
    </dgm:pt>
    <dgm:pt modelId="{6E50AE46-2D2B-47D6-AD63-CCB9A2B54685}" type="pres">
      <dgm:prSet presAssocID="{0ADA9299-8992-43BC-8A65-0D1601EDC88B}" presName="sibTrans" presStyleLbl="sibTrans1D1" presStyleIdx="1" presStyleCnt="5"/>
      <dgm:spPr/>
    </dgm:pt>
    <dgm:pt modelId="{BBFB7B9E-D529-4FE8-84AE-974B89A2BE47}" type="pres">
      <dgm:prSet presAssocID="{1B6E91EC-F4D1-4CF5-8382-CA0A71EFED8E}" presName="node" presStyleLbl="node1" presStyleIdx="2" presStyleCnt="5" custRadScaleRad="98972" custRadScaleInc="-12266">
        <dgm:presLayoutVars>
          <dgm:bulletEnabled val="1"/>
        </dgm:presLayoutVars>
      </dgm:prSet>
      <dgm:spPr/>
    </dgm:pt>
    <dgm:pt modelId="{38FCD9EA-AEF8-42C6-995B-0399FF5AA203}" type="pres">
      <dgm:prSet presAssocID="{1B6E91EC-F4D1-4CF5-8382-CA0A71EFED8E}" presName="spNode" presStyleCnt="0"/>
      <dgm:spPr/>
    </dgm:pt>
    <dgm:pt modelId="{4A9F6286-4D55-4D89-B2DA-660D051F3DC7}" type="pres">
      <dgm:prSet presAssocID="{CFB25D7A-5F4F-4C87-832D-803E4882D10D}" presName="sibTrans" presStyleLbl="sibTrans1D1" presStyleIdx="2" presStyleCnt="5"/>
      <dgm:spPr/>
    </dgm:pt>
    <dgm:pt modelId="{D784CC52-44A5-4CDB-82AD-D4AEBDF968BD}" type="pres">
      <dgm:prSet presAssocID="{A4580A85-A2CC-4763-89E4-CD45023521B5}" presName="node" presStyleLbl="node1" presStyleIdx="3" presStyleCnt="5" custRadScaleRad="95484" custRadScaleInc="-3646">
        <dgm:presLayoutVars>
          <dgm:bulletEnabled val="1"/>
        </dgm:presLayoutVars>
      </dgm:prSet>
      <dgm:spPr/>
    </dgm:pt>
    <dgm:pt modelId="{DF00292F-BA53-439E-BDC9-AA757101F4CA}" type="pres">
      <dgm:prSet presAssocID="{A4580A85-A2CC-4763-89E4-CD45023521B5}" presName="spNode" presStyleCnt="0"/>
      <dgm:spPr/>
    </dgm:pt>
    <dgm:pt modelId="{91229F1B-C1AA-43D9-B69F-2FDF483D976C}" type="pres">
      <dgm:prSet presAssocID="{D83E36E4-94AC-48B2-BE58-88ED82BF1203}" presName="sibTrans" presStyleLbl="sibTrans1D1" presStyleIdx="3" presStyleCnt="5"/>
      <dgm:spPr/>
    </dgm:pt>
    <dgm:pt modelId="{DC3078FF-D5F6-4DC1-8069-9DCC35C842FF}" type="pres">
      <dgm:prSet presAssocID="{80469B6E-8252-41DE-B666-4F07F4F24C79}" presName="node" presStyleLbl="node1" presStyleIdx="4" presStyleCnt="5" custRadScaleRad="94747" custRadScaleInc="-35437">
        <dgm:presLayoutVars>
          <dgm:bulletEnabled val="1"/>
        </dgm:presLayoutVars>
      </dgm:prSet>
      <dgm:spPr/>
    </dgm:pt>
    <dgm:pt modelId="{4AF76F57-6083-4E4F-A1D7-FF726A8F9D08}" type="pres">
      <dgm:prSet presAssocID="{80469B6E-8252-41DE-B666-4F07F4F24C79}" presName="spNode" presStyleCnt="0"/>
      <dgm:spPr/>
    </dgm:pt>
    <dgm:pt modelId="{E424CD84-C8EE-4FF3-82E6-D577094CFD64}" type="pres">
      <dgm:prSet presAssocID="{CA1FFF32-FD34-489C-8A1E-0D07E39F6AEA}" presName="sibTrans" presStyleLbl="sibTrans1D1" presStyleIdx="4" presStyleCnt="5"/>
      <dgm:spPr/>
    </dgm:pt>
  </dgm:ptLst>
  <dgm:cxnLst>
    <dgm:cxn modelId="{674B5409-1937-4E6A-B94D-7819710BB981}" type="presOf" srcId="{B0C685DA-B9EF-4C04-A443-C98F780AF413}" destId="{E480ADF4-38B9-494F-8407-A2D09EEF5EC3}" srcOrd="0" destOrd="0" presId="urn:microsoft.com/office/officeart/2005/8/layout/cycle6"/>
    <dgm:cxn modelId="{0019370C-EF40-44E9-B2C0-1766FAD25F45}" type="presOf" srcId="{0ADA9299-8992-43BC-8A65-0D1601EDC88B}" destId="{6E50AE46-2D2B-47D6-AD63-CCB9A2B54685}" srcOrd="0" destOrd="0" presId="urn:microsoft.com/office/officeart/2005/8/layout/cycle6"/>
    <dgm:cxn modelId="{4141821B-1D4E-4473-B225-CD0156F6344D}" srcId="{A3ED5E08-83BE-40AA-984A-D6A36202CAE7}" destId="{80469B6E-8252-41DE-B666-4F07F4F24C79}" srcOrd="4" destOrd="0" parTransId="{E5CB2B7F-67D3-4453-B74C-F9667FDF317E}" sibTransId="{CA1FFF32-FD34-489C-8A1E-0D07E39F6AEA}"/>
    <dgm:cxn modelId="{75282220-90F9-4144-A22C-668C87782C94}" type="presOf" srcId="{A3ED5E08-83BE-40AA-984A-D6A36202CAE7}" destId="{A649056A-5B85-47A9-B5C3-C2F9272385C3}" srcOrd="0" destOrd="0" presId="urn:microsoft.com/office/officeart/2005/8/layout/cycle6"/>
    <dgm:cxn modelId="{0CD7ED21-FE2C-4969-8C35-8A3A81408BC8}" srcId="{A3ED5E08-83BE-40AA-984A-D6A36202CAE7}" destId="{D5360554-20CA-42D1-AF84-6D4C414D06E2}" srcOrd="1" destOrd="0" parTransId="{FD39F1DC-ED07-40D7-B3FF-C2E219009459}" sibTransId="{0ADA9299-8992-43BC-8A65-0D1601EDC88B}"/>
    <dgm:cxn modelId="{59172D27-B68C-4CFE-8955-0B6D2D09DAFC}" type="presOf" srcId="{A4580A85-A2CC-4763-89E4-CD45023521B5}" destId="{D784CC52-44A5-4CDB-82AD-D4AEBDF968BD}" srcOrd="0" destOrd="0" presId="urn:microsoft.com/office/officeart/2005/8/layout/cycle6"/>
    <dgm:cxn modelId="{E7239C27-417E-40AE-B5FB-4037CD694568}" srcId="{A3ED5E08-83BE-40AA-984A-D6A36202CAE7}" destId="{B0C685DA-B9EF-4C04-A443-C98F780AF413}" srcOrd="0" destOrd="0" parTransId="{39FF1472-18F4-45AE-A8CF-675987A60E00}" sibTransId="{45825EE7-4524-4FEC-8096-3EF2073A8E71}"/>
    <dgm:cxn modelId="{8547A42C-22EA-4C3F-B09F-2830AEB2C316}" type="presOf" srcId="{D5360554-20CA-42D1-AF84-6D4C414D06E2}" destId="{D1C1CDFE-7401-47DB-83CC-4A4DA13C1A81}" srcOrd="0" destOrd="0" presId="urn:microsoft.com/office/officeart/2005/8/layout/cycle6"/>
    <dgm:cxn modelId="{4FA5CE3F-CA82-4259-8651-6095177BD5B2}" srcId="{A3ED5E08-83BE-40AA-984A-D6A36202CAE7}" destId="{A4580A85-A2CC-4763-89E4-CD45023521B5}" srcOrd="3" destOrd="0" parTransId="{D4348A8B-F1B1-4084-A488-B7D1BB022DE5}" sibTransId="{D83E36E4-94AC-48B2-BE58-88ED82BF1203}"/>
    <dgm:cxn modelId="{D3612151-4D0E-4C10-B2C0-41AF4E0FA80F}" type="presOf" srcId="{1B6E91EC-F4D1-4CF5-8382-CA0A71EFED8E}" destId="{BBFB7B9E-D529-4FE8-84AE-974B89A2BE47}" srcOrd="0" destOrd="0" presId="urn:microsoft.com/office/officeart/2005/8/layout/cycle6"/>
    <dgm:cxn modelId="{C405B351-0A5D-4D1E-9B47-FA2D63C36A10}" type="presOf" srcId="{45825EE7-4524-4FEC-8096-3EF2073A8E71}" destId="{011959D8-BA54-4B64-A2DE-E01CB039BAA5}" srcOrd="0" destOrd="0" presId="urn:microsoft.com/office/officeart/2005/8/layout/cycle6"/>
    <dgm:cxn modelId="{03843998-ED87-447F-9343-AACB1179EBCE}" type="presOf" srcId="{CFB25D7A-5F4F-4C87-832D-803E4882D10D}" destId="{4A9F6286-4D55-4D89-B2DA-660D051F3DC7}" srcOrd="0" destOrd="0" presId="urn:microsoft.com/office/officeart/2005/8/layout/cycle6"/>
    <dgm:cxn modelId="{95BE1BB6-D16B-42BC-B581-2DF9848FA831}" srcId="{A3ED5E08-83BE-40AA-984A-D6A36202CAE7}" destId="{1B6E91EC-F4D1-4CF5-8382-CA0A71EFED8E}" srcOrd="2" destOrd="0" parTransId="{36BE9C46-E7CE-4ECB-898E-346A06957E3B}" sibTransId="{CFB25D7A-5F4F-4C87-832D-803E4882D10D}"/>
    <dgm:cxn modelId="{112C40BC-A7F0-4922-A461-10C67F785D93}" type="presOf" srcId="{80469B6E-8252-41DE-B666-4F07F4F24C79}" destId="{DC3078FF-D5F6-4DC1-8069-9DCC35C842FF}" srcOrd="0" destOrd="0" presId="urn:microsoft.com/office/officeart/2005/8/layout/cycle6"/>
    <dgm:cxn modelId="{FBE0CFC7-19E0-4226-A87D-5BDEAD2712FF}" type="presOf" srcId="{CA1FFF32-FD34-489C-8A1E-0D07E39F6AEA}" destId="{E424CD84-C8EE-4FF3-82E6-D577094CFD64}" srcOrd="0" destOrd="0" presId="urn:microsoft.com/office/officeart/2005/8/layout/cycle6"/>
    <dgm:cxn modelId="{35E2A4E1-1BA5-424F-9FF0-7581B048E2E5}" type="presOf" srcId="{D83E36E4-94AC-48B2-BE58-88ED82BF1203}" destId="{91229F1B-C1AA-43D9-B69F-2FDF483D976C}" srcOrd="0" destOrd="0" presId="urn:microsoft.com/office/officeart/2005/8/layout/cycle6"/>
    <dgm:cxn modelId="{6DCF21F1-795C-4944-B7D7-E391C880D406}" type="presParOf" srcId="{A649056A-5B85-47A9-B5C3-C2F9272385C3}" destId="{E480ADF4-38B9-494F-8407-A2D09EEF5EC3}" srcOrd="0" destOrd="0" presId="urn:microsoft.com/office/officeart/2005/8/layout/cycle6"/>
    <dgm:cxn modelId="{242F3AEA-F822-44A7-BC09-AA01225C8A54}" type="presParOf" srcId="{A649056A-5B85-47A9-B5C3-C2F9272385C3}" destId="{489EA323-50C4-40EC-A1AC-6B79F7E5F6B6}" srcOrd="1" destOrd="0" presId="urn:microsoft.com/office/officeart/2005/8/layout/cycle6"/>
    <dgm:cxn modelId="{8C3EBDF5-87D5-4740-B064-71786EE59F4A}" type="presParOf" srcId="{A649056A-5B85-47A9-B5C3-C2F9272385C3}" destId="{011959D8-BA54-4B64-A2DE-E01CB039BAA5}" srcOrd="2" destOrd="0" presId="urn:microsoft.com/office/officeart/2005/8/layout/cycle6"/>
    <dgm:cxn modelId="{56F91A69-B611-48C5-A0E8-B2EB826BD6C0}" type="presParOf" srcId="{A649056A-5B85-47A9-B5C3-C2F9272385C3}" destId="{D1C1CDFE-7401-47DB-83CC-4A4DA13C1A81}" srcOrd="3" destOrd="0" presId="urn:microsoft.com/office/officeart/2005/8/layout/cycle6"/>
    <dgm:cxn modelId="{7A2895ED-86BA-4DD7-87F5-976CC272EB3B}" type="presParOf" srcId="{A649056A-5B85-47A9-B5C3-C2F9272385C3}" destId="{324FA047-801E-4CDB-94E0-FE6612973520}" srcOrd="4" destOrd="0" presId="urn:microsoft.com/office/officeart/2005/8/layout/cycle6"/>
    <dgm:cxn modelId="{DDF2EC4B-93D7-4EB7-A9C1-C327F13A3ECA}" type="presParOf" srcId="{A649056A-5B85-47A9-B5C3-C2F9272385C3}" destId="{6E50AE46-2D2B-47D6-AD63-CCB9A2B54685}" srcOrd="5" destOrd="0" presId="urn:microsoft.com/office/officeart/2005/8/layout/cycle6"/>
    <dgm:cxn modelId="{52DA085E-4DE4-42EE-AA20-6D28C7F05CAE}" type="presParOf" srcId="{A649056A-5B85-47A9-B5C3-C2F9272385C3}" destId="{BBFB7B9E-D529-4FE8-84AE-974B89A2BE47}" srcOrd="6" destOrd="0" presId="urn:microsoft.com/office/officeart/2005/8/layout/cycle6"/>
    <dgm:cxn modelId="{146198CE-A7F1-4B25-9452-94A9FCA03A56}" type="presParOf" srcId="{A649056A-5B85-47A9-B5C3-C2F9272385C3}" destId="{38FCD9EA-AEF8-42C6-995B-0399FF5AA203}" srcOrd="7" destOrd="0" presId="urn:microsoft.com/office/officeart/2005/8/layout/cycle6"/>
    <dgm:cxn modelId="{EB04FA24-A8A1-4A08-84FA-F62419230DDE}" type="presParOf" srcId="{A649056A-5B85-47A9-B5C3-C2F9272385C3}" destId="{4A9F6286-4D55-4D89-B2DA-660D051F3DC7}" srcOrd="8" destOrd="0" presId="urn:microsoft.com/office/officeart/2005/8/layout/cycle6"/>
    <dgm:cxn modelId="{26F1617F-D55B-4068-8BAF-3CEB5963E4B5}" type="presParOf" srcId="{A649056A-5B85-47A9-B5C3-C2F9272385C3}" destId="{D784CC52-44A5-4CDB-82AD-D4AEBDF968BD}" srcOrd="9" destOrd="0" presId="urn:microsoft.com/office/officeart/2005/8/layout/cycle6"/>
    <dgm:cxn modelId="{77FA251B-EED3-4726-A32D-73311C420ED6}" type="presParOf" srcId="{A649056A-5B85-47A9-B5C3-C2F9272385C3}" destId="{DF00292F-BA53-439E-BDC9-AA757101F4CA}" srcOrd="10" destOrd="0" presId="urn:microsoft.com/office/officeart/2005/8/layout/cycle6"/>
    <dgm:cxn modelId="{C6C4BE70-F4D0-460E-A2EE-72ACA691C482}" type="presParOf" srcId="{A649056A-5B85-47A9-B5C3-C2F9272385C3}" destId="{91229F1B-C1AA-43D9-B69F-2FDF483D976C}" srcOrd="11" destOrd="0" presId="urn:microsoft.com/office/officeart/2005/8/layout/cycle6"/>
    <dgm:cxn modelId="{EC499779-B80A-4589-87D1-41714C570430}" type="presParOf" srcId="{A649056A-5B85-47A9-B5C3-C2F9272385C3}" destId="{DC3078FF-D5F6-4DC1-8069-9DCC35C842FF}" srcOrd="12" destOrd="0" presId="urn:microsoft.com/office/officeart/2005/8/layout/cycle6"/>
    <dgm:cxn modelId="{B8DD9DC2-8267-40A8-8D1A-2389706919BE}" type="presParOf" srcId="{A649056A-5B85-47A9-B5C3-C2F9272385C3}" destId="{4AF76F57-6083-4E4F-A1D7-FF726A8F9D08}" srcOrd="13" destOrd="0" presId="urn:microsoft.com/office/officeart/2005/8/layout/cycle6"/>
    <dgm:cxn modelId="{B8EEE4AF-60F4-4A32-A927-E8AB863D9495}" type="presParOf" srcId="{A649056A-5B85-47A9-B5C3-C2F9272385C3}" destId="{E424CD84-C8EE-4FF3-82E6-D577094CFD6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98624-3494-4FC1-98E3-FBD485F274A7}">
      <dsp:nvSpPr>
        <dsp:cNvPr id="0" name=""/>
        <dsp:cNvSpPr/>
      </dsp:nvSpPr>
      <dsp:spPr>
        <a:xfrm>
          <a:off x="1167101" y="199224"/>
          <a:ext cx="1513403" cy="1513403"/>
        </a:xfrm>
        <a:prstGeom prst="pieWedge">
          <a:avLst/>
        </a:prstGeom>
        <a:solidFill>
          <a:srgbClr val="196B2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ENERGIA</a:t>
          </a:r>
        </a:p>
      </dsp:txBody>
      <dsp:txXfrm>
        <a:off x="1610366" y="642489"/>
        <a:ext cx="1070138" cy="1070138"/>
      </dsp:txXfrm>
    </dsp:sp>
    <dsp:sp modelId="{54D1CDF2-DCA2-4F1B-9EA5-6F4398A14BB3}">
      <dsp:nvSpPr>
        <dsp:cNvPr id="0" name=""/>
        <dsp:cNvSpPr/>
      </dsp:nvSpPr>
      <dsp:spPr>
        <a:xfrm rot="5400000">
          <a:off x="2750408" y="199224"/>
          <a:ext cx="1513403" cy="1513403"/>
        </a:xfrm>
        <a:prstGeom prst="pieWedge">
          <a:avLst/>
        </a:prstGeom>
        <a:solidFill>
          <a:srgbClr val="196B24">
            <a:hueOff val="1372388"/>
            <a:satOff val="8237"/>
            <a:lumOff val="627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MATERIALI</a:t>
          </a:r>
          <a:endParaRPr lang="it-IT" sz="13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2750408" y="642489"/>
        <a:ext cx="1070138" cy="1070138"/>
      </dsp:txXfrm>
    </dsp:sp>
    <dsp:sp modelId="{B57E7934-6548-4FF6-9A22-64A2E771B3D3}">
      <dsp:nvSpPr>
        <dsp:cNvPr id="0" name=""/>
        <dsp:cNvSpPr/>
      </dsp:nvSpPr>
      <dsp:spPr>
        <a:xfrm rot="10800000">
          <a:off x="2750408" y="1782530"/>
          <a:ext cx="1513403" cy="1513403"/>
        </a:xfrm>
        <a:prstGeom prst="pieWedge">
          <a:avLst/>
        </a:prstGeom>
        <a:solidFill>
          <a:srgbClr val="196B24">
            <a:hueOff val="2744775"/>
            <a:satOff val="16475"/>
            <a:lumOff val="1255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IDROGENO</a:t>
          </a:r>
          <a:endParaRPr lang="it-IT" sz="14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 rot="10800000">
        <a:off x="2750408" y="1782530"/>
        <a:ext cx="1070138" cy="1070138"/>
      </dsp:txXfrm>
    </dsp:sp>
    <dsp:sp modelId="{E815ABEC-FCE7-4054-82DA-186D8771ECC5}">
      <dsp:nvSpPr>
        <dsp:cNvPr id="0" name=""/>
        <dsp:cNvSpPr/>
      </dsp:nvSpPr>
      <dsp:spPr>
        <a:xfrm rot="16200000">
          <a:off x="1167101" y="1782530"/>
          <a:ext cx="1513403" cy="1513403"/>
        </a:xfrm>
        <a:prstGeom prst="pieWedge">
          <a:avLst/>
        </a:prstGeom>
        <a:solidFill>
          <a:srgbClr val="196B24">
            <a:hueOff val="4117163"/>
            <a:satOff val="24712"/>
            <a:lumOff val="1882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AMBIENTE</a:t>
          </a:r>
          <a:endParaRPr lang="it-IT" sz="13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 rot="5400000">
        <a:off x="1610366" y="1782530"/>
        <a:ext cx="1070138" cy="1070138"/>
      </dsp:txXfrm>
    </dsp:sp>
    <dsp:sp modelId="{D3A44DCB-80EA-4F12-8E48-7F4C3D08D4AD}">
      <dsp:nvSpPr>
        <dsp:cNvPr id="0" name=""/>
        <dsp:cNvSpPr/>
      </dsp:nvSpPr>
      <dsp:spPr>
        <a:xfrm>
          <a:off x="2447241" y="1421026"/>
          <a:ext cx="536430" cy="478347"/>
        </a:xfrm>
        <a:prstGeom prst="circularArrow">
          <a:avLst/>
        </a:prstGeom>
        <a:solidFill>
          <a:srgbClr val="196B24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070AE-6386-4A9F-A795-2B741AFE3189}">
      <dsp:nvSpPr>
        <dsp:cNvPr id="0" name=""/>
        <dsp:cNvSpPr/>
      </dsp:nvSpPr>
      <dsp:spPr>
        <a:xfrm rot="10800000">
          <a:off x="2447241" y="1595784"/>
          <a:ext cx="536430" cy="478347"/>
        </a:xfrm>
        <a:prstGeom prst="circularArrow">
          <a:avLst/>
        </a:prstGeom>
        <a:solidFill>
          <a:srgbClr val="196B24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0ADF4-38B9-494F-8407-A2D09EEF5EC3}">
      <dsp:nvSpPr>
        <dsp:cNvPr id="0" name=""/>
        <dsp:cNvSpPr/>
      </dsp:nvSpPr>
      <dsp:spPr>
        <a:xfrm>
          <a:off x="3002134" y="161058"/>
          <a:ext cx="1664922" cy="1066627"/>
        </a:xfrm>
        <a:prstGeom prst="roundRect">
          <a:avLst/>
        </a:prstGeom>
        <a:solidFill>
          <a:srgbClr val="196B2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M4C2 I3.1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3054202" y="213126"/>
        <a:ext cx="1560786" cy="962491"/>
      </dsp:txXfrm>
    </dsp:sp>
    <dsp:sp modelId="{011959D8-BA54-4B64-A2DE-E01CB039BAA5}">
      <dsp:nvSpPr>
        <dsp:cNvPr id="0" name=""/>
        <dsp:cNvSpPr/>
      </dsp:nvSpPr>
      <dsp:spPr>
        <a:xfrm>
          <a:off x="1676995" y="740992"/>
          <a:ext cx="4260999" cy="4260999"/>
        </a:xfrm>
        <a:custGeom>
          <a:avLst/>
          <a:gdLst/>
          <a:ahLst/>
          <a:cxnLst/>
          <a:rect l="0" t="0" r="0" b="0"/>
          <a:pathLst>
            <a:path>
              <a:moveTo>
                <a:pt x="3065769" y="172081"/>
              </a:moveTo>
              <a:arcTo wR="2210659" hR="2210659" stAng="17565378" swAng="2098385"/>
            </a:path>
          </a:pathLst>
        </a:custGeom>
        <a:noFill/>
        <a:ln w="12700" cap="flat" cmpd="sng" algn="ctr">
          <a:solidFill>
            <a:srgbClr val="196B2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1CDFE-7401-47DB-83CC-4A4DA13C1A81}">
      <dsp:nvSpPr>
        <dsp:cNvPr id="0" name=""/>
        <dsp:cNvSpPr/>
      </dsp:nvSpPr>
      <dsp:spPr>
        <a:xfrm>
          <a:off x="4983705" y="1779477"/>
          <a:ext cx="1640964" cy="1066627"/>
        </a:xfrm>
        <a:prstGeom prst="roundRect">
          <a:avLst/>
        </a:prstGeom>
        <a:solidFill>
          <a:srgbClr val="196B24">
            <a:hueOff val="1029291"/>
            <a:satOff val="6178"/>
            <a:lumOff val="470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M4C2 I1.4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 </a:t>
          </a:r>
        </a:p>
      </dsp:txBody>
      <dsp:txXfrm>
        <a:off x="5035773" y="1831545"/>
        <a:ext cx="1536828" cy="962491"/>
      </dsp:txXfrm>
    </dsp:sp>
    <dsp:sp modelId="{6E50AE46-2D2B-47D6-AD63-CCB9A2B54685}">
      <dsp:nvSpPr>
        <dsp:cNvPr id="0" name=""/>
        <dsp:cNvSpPr/>
      </dsp:nvSpPr>
      <dsp:spPr>
        <a:xfrm>
          <a:off x="1571255" y="561349"/>
          <a:ext cx="4260999" cy="4260999"/>
        </a:xfrm>
        <a:custGeom>
          <a:avLst/>
          <a:gdLst/>
          <a:ahLst/>
          <a:cxnLst/>
          <a:rect l="0" t="0" r="0" b="0"/>
          <a:pathLst>
            <a:path>
              <a:moveTo>
                <a:pt x="4419746" y="2127298"/>
              </a:moveTo>
              <a:arcTo wR="2210659" hR="2210659" stAng="21470336" swAng="2101351"/>
            </a:path>
          </a:pathLst>
        </a:custGeom>
        <a:noFill/>
        <a:ln w="12700" cap="flat" cmpd="sng" algn="ctr">
          <a:solidFill>
            <a:srgbClr val="196B24">
              <a:hueOff val="1029291"/>
              <a:satOff val="6178"/>
              <a:lumOff val="4706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B7B9E-D529-4FE8-84AE-974B89A2BE47}">
      <dsp:nvSpPr>
        <dsp:cNvPr id="0" name=""/>
        <dsp:cNvSpPr/>
      </dsp:nvSpPr>
      <dsp:spPr>
        <a:xfrm>
          <a:off x="4247317" y="3773483"/>
          <a:ext cx="1640964" cy="1066627"/>
        </a:xfrm>
        <a:prstGeom prst="roundRect">
          <a:avLst/>
        </a:prstGeom>
        <a:solidFill>
          <a:srgbClr val="196B24">
            <a:hueOff val="2058582"/>
            <a:satOff val="12356"/>
            <a:lumOff val="941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M2C2 I3.5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 </a:t>
          </a:r>
        </a:p>
      </dsp:txBody>
      <dsp:txXfrm>
        <a:off x="4299385" y="3825551"/>
        <a:ext cx="1536828" cy="962491"/>
      </dsp:txXfrm>
    </dsp:sp>
    <dsp:sp modelId="{4A9F6286-4D55-4D89-B2DA-660D051F3DC7}">
      <dsp:nvSpPr>
        <dsp:cNvPr id="0" name=""/>
        <dsp:cNvSpPr/>
      </dsp:nvSpPr>
      <dsp:spPr>
        <a:xfrm>
          <a:off x="1794968" y="477518"/>
          <a:ext cx="4260999" cy="4260999"/>
        </a:xfrm>
        <a:custGeom>
          <a:avLst/>
          <a:gdLst/>
          <a:ahLst/>
          <a:cxnLst/>
          <a:rect l="0" t="0" r="0" b="0"/>
          <a:pathLst>
            <a:path>
              <a:moveTo>
                <a:pt x="2649625" y="4377298"/>
              </a:moveTo>
              <a:arcTo wR="2210659" hR="2210659" stAng="4712806" swAng="1374387"/>
            </a:path>
          </a:pathLst>
        </a:custGeom>
        <a:noFill/>
        <a:ln w="12700" cap="flat" cmpd="sng" algn="ctr">
          <a:solidFill>
            <a:srgbClr val="196B24">
              <a:hueOff val="2058582"/>
              <a:satOff val="12356"/>
              <a:lumOff val="9413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4CC52-44A5-4CDB-82AD-D4AEBDF968BD}">
      <dsp:nvSpPr>
        <dsp:cNvPr id="0" name=""/>
        <dsp:cNvSpPr/>
      </dsp:nvSpPr>
      <dsp:spPr>
        <a:xfrm>
          <a:off x="1751490" y="3797336"/>
          <a:ext cx="1640964" cy="1066627"/>
        </a:xfrm>
        <a:prstGeom prst="roundRect">
          <a:avLst/>
        </a:prstGeom>
        <a:solidFill>
          <a:srgbClr val="196B24">
            <a:hueOff val="3087872"/>
            <a:satOff val="18534"/>
            <a:lumOff val="1411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M4C2 I1.5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 </a:t>
          </a:r>
        </a:p>
      </dsp:txBody>
      <dsp:txXfrm>
        <a:off x="1803558" y="3849404"/>
        <a:ext cx="1536828" cy="962491"/>
      </dsp:txXfrm>
    </dsp:sp>
    <dsp:sp modelId="{91229F1B-C1AA-43D9-B69F-2FDF483D976C}">
      <dsp:nvSpPr>
        <dsp:cNvPr id="0" name=""/>
        <dsp:cNvSpPr/>
      </dsp:nvSpPr>
      <dsp:spPr>
        <a:xfrm>
          <a:off x="1723979" y="532280"/>
          <a:ext cx="4260999" cy="4260999"/>
        </a:xfrm>
        <a:custGeom>
          <a:avLst/>
          <a:gdLst/>
          <a:ahLst/>
          <a:cxnLst/>
          <a:rect l="0" t="0" r="0" b="0"/>
          <a:pathLst>
            <a:path>
              <a:moveTo>
                <a:pt x="364940" y="3427349"/>
              </a:moveTo>
              <a:arcTo wR="2210659" hR="2210659" stAng="8796438" swAng="2169524"/>
            </a:path>
          </a:pathLst>
        </a:custGeom>
        <a:noFill/>
        <a:ln w="12700" cap="flat" cmpd="sng" algn="ctr">
          <a:solidFill>
            <a:srgbClr val="196B24">
              <a:hueOff val="3087872"/>
              <a:satOff val="18534"/>
              <a:lumOff val="14119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078FF-D5F6-4DC1-8069-9DCC35C842FF}">
      <dsp:nvSpPr>
        <dsp:cNvPr id="0" name=""/>
        <dsp:cNvSpPr/>
      </dsp:nvSpPr>
      <dsp:spPr>
        <a:xfrm>
          <a:off x="931011" y="1800502"/>
          <a:ext cx="1640964" cy="1066627"/>
        </a:xfrm>
        <a:prstGeom prst="roundRect">
          <a:avLst/>
        </a:prstGeom>
        <a:solidFill>
          <a:srgbClr val="196B24">
            <a:hueOff val="4117163"/>
            <a:satOff val="24712"/>
            <a:lumOff val="1882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M4C2 I1.3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983079" y="1852570"/>
        <a:ext cx="1536828" cy="962491"/>
      </dsp:txXfrm>
    </dsp:sp>
    <dsp:sp modelId="{E424CD84-C8EE-4FF3-82E6-D577094CFD64}">
      <dsp:nvSpPr>
        <dsp:cNvPr id="0" name=""/>
        <dsp:cNvSpPr/>
      </dsp:nvSpPr>
      <dsp:spPr>
        <a:xfrm>
          <a:off x="1662373" y="684064"/>
          <a:ext cx="4260999" cy="4260999"/>
        </a:xfrm>
        <a:custGeom>
          <a:avLst/>
          <a:gdLst/>
          <a:ahLst/>
          <a:cxnLst/>
          <a:rect l="0" t="0" r="0" b="0"/>
          <a:pathLst>
            <a:path>
              <a:moveTo>
                <a:pt x="372207" y="983015"/>
              </a:moveTo>
              <a:arcTo wR="2210659" hR="2210659" stAng="12824003" swAng="1922017"/>
            </a:path>
          </a:pathLst>
        </a:custGeom>
        <a:noFill/>
        <a:ln w="12700" cap="flat" cmpd="sng" algn="ctr">
          <a:solidFill>
            <a:srgbClr val="196B24">
              <a:hueOff val="4117163"/>
              <a:satOff val="24712"/>
              <a:lumOff val="18825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D1F43-F797-4F26-8077-9AED9140419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01DD3-02A6-4C2F-817E-0FF5565BF7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8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1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8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9E74A-C2C2-B5A6-0B13-B13677A4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05DA7E3-6B0D-0FF4-E169-846F4AA8BA3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2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2D8328A-C3C4-99C1-43A2-41653E6C92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9F10350-425D-A880-5C35-7E3FCFE29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81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840ED-8469-5D55-FA34-5737288D6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A46D474-9905-40B7-007B-588175C2EA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3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77399B-C91E-10CE-A928-304A742DA3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3ADCF840-7E8C-BFEE-10BF-D0FB361A1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8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36BBB-BCF5-3397-728A-0A674DC34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0A04909-5E33-F418-FA72-FF1BC3ED8B8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4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1DD05D3-E279-2FDE-4DDE-CB53519CDC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47A91BA-77C4-ECC1-0010-B802FA08A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FA53C-AB00-D6E8-E1E1-FAA798FF2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8CE6EB5-2832-F72B-FB95-180A438E4F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5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901B3C3-B443-CAE4-2C27-4791F0634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F476435-20B6-252F-355E-C9403832D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2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FF54D-BFDA-B1DD-C675-7F8136E29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214DF07-AD16-FCDA-6F95-FA5D64BF06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6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E7C29EE-55BE-8CAA-424C-1526BE8E03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D2110EC-C3C6-A7A1-AD3F-89EEBDE73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1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739DD1-A1C1-4C92-A68E-E40C9900F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CEDE420-FE01-46FE-BF26-54F0BF95E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908AA3-9092-4D49-904B-BF00CA803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F02FCF-3FDD-4509-B7B9-F8421F70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517DA4-78C4-45DF-B719-EB1FF4D4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3405E2-2C2C-45E4-BDD5-7A4DB534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F977C-05A2-46DD-BB27-DBA5BCE12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506E92-E34F-4FF6-AEB3-72E5A25E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039216-3526-4CE1-94F9-AE5C922A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20EA78-0D11-4C8B-A24C-6E702C5D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1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0AC175F-13D1-46F5-84B8-1C19E9162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8231F86-5A6C-4789-847B-0195B7591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D7EED9-0EF5-4116-9C22-98E8D5EE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4E7FEA-9D05-49F4-AAB3-D69BDE40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067AAE-878B-4743-B906-35C14CC3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7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58A74-DDB2-4124-A1D1-D43D4F38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F0B677-0C47-4600-9E88-560D34667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CC31DC-F58C-473B-AA74-1E60E969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038320-141D-42D3-BDD6-02BC2DAA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37A1C8-40BA-42B3-92FC-343EF68D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3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BB05AA-7C04-4CAF-AE3F-209C0CBA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EBCDBA-EAF6-4271-BA99-E43EA0D6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E6B107-4EE1-4ABC-B162-3DA90111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3D69DE-C02A-4833-B632-73834E96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5583F3-0D4D-41F7-BDAA-1553E5C6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8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46766E-C5FD-4053-9690-F64AB795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ED8BA3-F46A-45B3-AEFF-882338EBE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E6BEE0-353C-4A9C-B5F2-1A6F03789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A6A069-2317-48A9-9D2B-160D8C44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682F38-25BF-4C31-B0E4-615C104E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F19BE5-B1FE-442F-BA24-BE292BE7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0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01224E-46CB-42A4-8D56-A909A03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7D8AE8-5BAF-4E50-8126-4D09A7412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17C665B-5C52-47A0-B337-9F733FF8D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308087E-3A0E-4E4F-88A5-9A1C425D8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21EFC1-D898-40FF-B9A4-9CF54E88A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A13DC03-4444-4281-989D-B63B09C4B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08893F5-EC8C-4BC4-B30D-E1BB96AE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CFE23C9-9259-4B40-BCF9-F8BE8427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FC4E72-BF2A-43B3-AF2A-87BE8AFE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13C9D83-D4EA-48BF-87B6-B54BE2D3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E17BFB-1C01-4A04-BEBD-429EEA46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AABF1B-3854-41F2-BA8F-60D5ECD3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AB585CD-1E4F-4399-859B-71EE0514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5C757A-79BC-4713-BFC0-242D658D6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12E63E-269F-4AD1-8F52-13F13DD0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5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A61645-78F9-4605-BF5C-BB0D8EEE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B7E367-B584-49FB-9673-27A220E5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CF0555-14B8-41BE-8DFD-5518902EA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5260B9-EB5C-4098-A8BA-C771C751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EE9E5D-181F-4FBC-8FE0-F59C30F5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F5F030-2167-4793-A62E-EE0FF361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7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7C967C-D4AC-4A30-8BFF-750FD7F58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9BCCC24-534C-41F4-9E3F-7B05727C0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C0329A-F580-4F7D-9642-8F64A0BC3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3A5403-2B7A-4C4F-A828-95757189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458291-36EE-44A2-B91A-09495868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76D4B7-F5A8-4E0A-B0E0-EC73DB45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9F17D87-77FA-4EE3-B191-70D226D7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3122BD-1AF0-44F0-B63C-D3698244C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17FB80-9F91-4BA2-840E-D8027B989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5E9D-6408-47CD-AD8B-3641A5AD639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9481F6-8AAA-449A-8E54-DF8A02B28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A63D70-08DB-495C-938B-E1CCD7718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diagramData" Target="../diagrams/data1.xml"/><Relationship Id="rId21" Type="http://schemas.openxmlformats.org/officeDocument/2006/relationships/image" Target="../media/image12.pn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6.pn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3335546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Area della Ricerca di Pisa, 10/02/2025</a:t>
            </a:r>
          </a:p>
        </p:txBody>
      </p:sp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3B17C28D-174F-2D40-61E8-DF7AFFC5F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101065" y="196911"/>
            <a:ext cx="12090935" cy="812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ARISTIDE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-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ggregation of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esearch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I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nfrastructures,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pokes and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echnology hubs for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I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mplementation and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D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evelopment of a next generation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nvironment on green energy, novel materials and hydrogen economy</a:t>
            </a:r>
            <a:endParaRPr lang="it-IT" sz="2200" b="1" dirty="0">
              <a:solidFill>
                <a:schemeClr val="bg1">
                  <a:lumMod val="95000"/>
                </a:schemeClr>
              </a:solidFill>
              <a:latin typeface="Source Sans Pro" panose="020B0503030403020204" pitchFamily="34" charset="0"/>
              <a:ea typeface="Roboto Slab Black" pitchFamily="2" charset="0"/>
            </a:endParaRPr>
          </a:p>
        </p:txBody>
      </p:sp>
      <p:sp>
        <p:nvSpPr>
          <p:cNvPr id="30" name="Sottotitolo 2">
            <a:extLst>
              <a:ext uri="{FF2B5EF4-FFF2-40B4-BE49-F238E27FC236}">
                <a16:creationId xmlns:a16="http://schemas.microsoft.com/office/drawing/2014/main" id="{ECC7FC15-5B8A-AC51-6E7E-1441E1446C42}"/>
              </a:ext>
            </a:extLst>
          </p:cNvPr>
          <p:cNvSpPr txBox="1">
            <a:spLocks/>
          </p:cNvSpPr>
          <p:nvPr/>
        </p:nvSpPr>
        <p:spPr>
          <a:xfrm>
            <a:off x="4310355" y="3200218"/>
            <a:ext cx="3600000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M4C2 I1.4</a:t>
            </a:r>
          </a:p>
          <a:p>
            <a:pPr marL="177800" indent="-1778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Aptos" panose="02110004020202020204"/>
              </a:rPr>
              <a:t>CN_00000023 </a:t>
            </a:r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MOST</a:t>
            </a:r>
          </a:p>
          <a:p>
            <a:pPr marL="177800" algn="just">
              <a:spcBef>
                <a:spcPts val="0"/>
              </a:spcBef>
            </a:pPr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(SP12-SP14)</a:t>
            </a:r>
          </a:p>
        </p:txBody>
      </p:sp>
      <p:sp>
        <p:nvSpPr>
          <p:cNvPr id="31" name="Sottotitolo 2">
            <a:extLst>
              <a:ext uri="{FF2B5EF4-FFF2-40B4-BE49-F238E27FC236}">
                <a16:creationId xmlns:a16="http://schemas.microsoft.com/office/drawing/2014/main" id="{3F2FC82A-1B27-A9DC-C07F-ED282C81E781}"/>
              </a:ext>
            </a:extLst>
          </p:cNvPr>
          <p:cNvSpPr txBox="1">
            <a:spLocks/>
          </p:cNvSpPr>
          <p:nvPr/>
        </p:nvSpPr>
        <p:spPr>
          <a:xfrm>
            <a:off x="8330236" y="2019006"/>
            <a:ext cx="3600000" cy="108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M2C2 I3.5</a:t>
            </a:r>
          </a:p>
          <a:p>
            <a:pPr marL="177800" indent="-1778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Aptos" panose="02110004020202020204"/>
              </a:rPr>
              <a:t>RSH2A_000012  </a:t>
            </a:r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PERMANENT</a:t>
            </a:r>
          </a:p>
          <a:p>
            <a:pPr marL="177800" algn="just">
              <a:spcBef>
                <a:spcPts val="0"/>
              </a:spcBef>
            </a:pPr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(OR3-OR4-OR5)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prstClr val="black"/>
                </a:solidFill>
                <a:latin typeface="Aptos" panose="02110004020202020204"/>
              </a:rPr>
              <a:t>AdP</a:t>
            </a:r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 POR H2 (OR1-OR2-OR3-OR4)</a:t>
            </a:r>
          </a:p>
          <a:p>
            <a:pPr algn="just"/>
            <a:endParaRPr lang="it-IT" sz="16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5" name="Sottotitolo 2">
            <a:extLst>
              <a:ext uri="{FF2B5EF4-FFF2-40B4-BE49-F238E27FC236}">
                <a16:creationId xmlns:a16="http://schemas.microsoft.com/office/drawing/2014/main" id="{B8F07DE2-C842-EE5A-BE0D-A03F323D32BB}"/>
              </a:ext>
            </a:extLst>
          </p:cNvPr>
          <p:cNvSpPr txBox="1">
            <a:spLocks/>
          </p:cNvSpPr>
          <p:nvPr/>
        </p:nvSpPr>
        <p:spPr>
          <a:xfrm>
            <a:off x="290474" y="2019006"/>
            <a:ext cx="3600000" cy="1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M4C2 I3.1</a:t>
            </a:r>
            <a:endParaRPr lang="it-IT" sz="1600" dirty="0">
              <a:solidFill>
                <a:prstClr val="black"/>
              </a:solidFill>
              <a:latin typeface="Aptos" panose="02110004020202020204"/>
            </a:endParaRP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Aptos" panose="02110004020202020204"/>
              </a:rPr>
              <a:t>IR_0000020 </a:t>
            </a:r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ECCSELLENT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Aptos" panose="02110004020202020204"/>
              </a:rPr>
              <a:t>IR_0000027 </a:t>
            </a:r>
            <a:r>
              <a:rPr lang="it-IT" sz="1600" b="1" i="1" dirty="0" err="1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lang="it-IT" sz="1600" b="1" dirty="0" err="1">
                <a:solidFill>
                  <a:prstClr val="black"/>
                </a:solidFill>
                <a:latin typeface="Aptos" panose="02110004020202020204"/>
              </a:rPr>
              <a:t>ENTRANCE@ENL</a:t>
            </a:r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 </a:t>
            </a:r>
          </a:p>
        </p:txBody>
      </p:sp>
      <p:sp>
        <p:nvSpPr>
          <p:cNvPr id="36" name="Sottotitolo 2">
            <a:extLst>
              <a:ext uri="{FF2B5EF4-FFF2-40B4-BE49-F238E27FC236}">
                <a16:creationId xmlns:a16="http://schemas.microsoft.com/office/drawing/2014/main" id="{9CFD1B54-40F6-931C-71D8-96AA2ED8F55B}"/>
              </a:ext>
            </a:extLst>
          </p:cNvPr>
          <p:cNvSpPr txBox="1">
            <a:spLocks/>
          </p:cNvSpPr>
          <p:nvPr/>
        </p:nvSpPr>
        <p:spPr>
          <a:xfrm>
            <a:off x="4310355" y="2019006"/>
            <a:ext cx="3600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M4C2 I1.3</a:t>
            </a:r>
          </a:p>
          <a:p>
            <a:pPr marL="177800" indent="-1778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Aptos" panose="02110004020202020204"/>
              </a:rPr>
              <a:t>PE_000021 </a:t>
            </a:r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PE2.NEST</a:t>
            </a:r>
          </a:p>
          <a:p>
            <a:pPr marL="177800" algn="l">
              <a:spcBef>
                <a:spcPts val="0"/>
              </a:spcBef>
            </a:pPr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(SP3-SP4-SP9)</a:t>
            </a:r>
          </a:p>
        </p:txBody>
      </p:sp>
      <p:sp>
        <p:nvSpPr>
          <p:cNvPr id="37" name="Sottotitolo 2">
            <a:extLst>
              <a:ext uri="{FF2B5EF4-FFF2-40B4-BE49-F238E27FC236}">
                <a16:creationId xmlns:a16="http://schemas.microsoft.com/office/drawing/2014/main" id="{1DEAC798-FDA4-C76C-C74F-718AA7E15814}"/>
              </a:ext>
            </a:extLst>
          </p:cNvPr>
          <p:cNvSpPr txBox="1">
            <a:spLocks/>
          </p:cNvSpPr>
          <p:nvPr/>
        </p:nvSpPr>
        <p:spPr>
          <a:xfrm>
            <a:off x="4310355" y="4381429"/>
            <a:ext cx="3600000" cy="201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M4C2 I1.5</a:t>
            </a:r>
          </a:p>
          <a:p>
            <a:pPr marL="1778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Aptos" panose="02110004020202020204"/>
              </a:rPr>
              <a:t>ECS_00000022 </a:t>
            </a:r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SAMOTHRACE</a:t>
            </a:r>
          </a:p>
          <a:p>
            <a:pPr marL="177800" algn="l">
              <a:spcBef>
                <a:spcPts val="0"/>
              </a:spcBef>
            </a:pPr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(SP1-SP4)</a:t>
            </a:r>
          </a:p>
          <a:p>
            <a:pPr marL="177800" indent="-1778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Aptos" panose="02110004020202020204"/>
              </a:rPr>
              <a:t>ECS_00000024 </a:t>
            </a:r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ROME TECHNOPOLE (SP1-SP2-SP3-SP6)</a:t>
            </a:r>
          </a:p>
          <a:p>
            <a:pPr marL="1778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Aptos" panose="02110004020202020204"/>
              </a:rPr>
              <a:t>ECS_00000033 </a:t>
            </a:r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ECOSISTER</a:t>
            </a:r>
          </a:p>
          <a:p>
            <a:pPr marL="177800" algn="l">
              <a:spcBef>
                <a:spcPts val="0"/>
              </a:spcBef>
            </a:pPr>
            <a:r>
              <a:rPr lang="it-IT" sz="1600" b="1" dirty="0">
                <a:solidFill>
                  <a:prstClr val="black"/>
                </a:solidFill>
                <a:latin typeface="Aptos" panose="02110004020202020204"/>
              </a:rPr>
              <a:t>(SP1-SP2-SP5)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8ACB81-0CAF-BFB3-4F5A-F3C9D030A919}"/>
              </a:ext>
            </a:extLst>
          </p:cNvPr>
          <p:cNvSpPr txBox="1"/>
          <p:nvPr/>
        </p:nvSpPr>
        <p:spPr>
          <a:xfrm>
            <a:off x="2061764" y="1093591"/>
            <a:ext cx="8068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ARISTIDE integra ed espande le attività ricomprese nelle seguenti progettualità/iniziative CNR PNRR: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5E356D-A091-911C-2FF4-9968F4272008}"/>
              </a:ext>
            </a:extLst>
          </p:cNvPr>
          <p:cNvSpPr txBox="1"/>
          <p:nvPr/>
        </p:nvSpPr>
        <p:spPr>
          <a:xfrm>
            <a:off x="317241" y="3873597"/>
            <a:ext cx="2964401" cy="10156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FF0000"/>
                </a:solidFill>
              </a:rPr>
              <a:t>2 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FF0000"/>
                </a:solidFill>
              </a:rPr>
              <a:t>14 </a:t>
            </a:r>
            <a:r>
              <a:rPr lang="it-IT" sz="2000" b="1" i="1" dirty="0" err="1">
                <a:solidFill>
                  <a:srgbClr val="FF0000"/>
                </a:solidFill>
              </a:rPr>
              <a:t>spoke</a:t>
            </a:r>
            <a:r>
              <a:rPr lang="it-IT" sz="2000" b="1" i="1" dirty="0">
                <a:solidFill>
                  <a:srgbClr val="FF0000"/>
                </a:solidFill>
              </a:rPr>
              <a:t> PE/CN/EI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FF0000"/>
                </a:solidFill>
              </a:rPr>
              <a:t>2 progetti di Missione 2</a:t>
            </a:r>
          </a:p>
        </p:txBody>
      </p:sp>
    </p:spTree>
    <p:extLst>
      <p:ext uri="{BB962C8B-B14F-4D97-AF65-F5344CB8AC3E}">
        <p14:creationId xmlns:p14="http://schemas.microsoft.com/office/powerpoint/2010/main" val="151720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A12C-32CD-76E8-4078-114A63742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BCB93E3B-D5BB-2A8F-D495-A2D623F64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4464ADA-139B-8F52-13F8-05E9BA45007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FAC484-BE27-2912-0B12-73DEA2EDA403}"/>
              </a:ext>
            </a:extLst>
          </p:cNvPr>
          <p:cNvSpPr txBox="1"/>
          <p:nvPr/>
        </p:nvSpPr>
        <p:spPr>
          <a:xfrm>
            <a:off x="121519" y="387766"/>
            <a:ext cx="112651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b="1" dirty="0">
                <a:solidFill>
                  <a:schemeClr val="bg1">
                    <a:lumMod val="95000"/>
                  </a:schemeClr>
                </a:solidFill>
                <a:latin typeface="Aptos Display" panose="02110004020202020204"/>
                <a:ea typeface="+mj-ea"/>
                <a:cs typeface="+mj-cs"/>
              </a:rPr>
              <a:t>La dote di ARISTIDE: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2AF1A87-4616-E6B1-6C5A-30D9FE9C1646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3335546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Area della Ricerca di Pisa, 10/02/2025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C886C16-8792-46EB-FF14-5F92DB784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53" y="1430215"/>
            <a:ext cx="5077691" cy="450358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85B470C-B44D-0939-826F-C1D7E01CF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44" y="1430215"/>
            <a:ext cx="6831280" cy="450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B9301-B26D-186B-2CA6-1C6A6E3C0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B643E9EE-7A4F-D48D-3349-2990EA4B9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144413"/>
              </p:ext>
            </p:extLst>
          </p:nvPr>
        </p:nvGraphicFramePr>
        <p:xfrm>
          <a:off x="6592103" y="2453298"/>
          <a:ext cx="5430913" cy="3495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agramma 17">
            <a:extLst>
              <a:ext uri="{FF2B5EF4-FFF2-40B4-BE49-F238E27FC236}">
                <a16:creationId xmlns:a16="http://schemas.microsoft.com/office/drawing/2014/main" id="{F13C160F-D90F-3FE6-5B37-D7BBE96E3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3905633"/>
              </p:ext>
            </p:extLst>
          </p:nvPr>
        </p:nvGraphicFramePr>
        <p:xfrm>
          <a:off x="5472964" y="1517944"/>
          <a:ext cx="7484846" cy="499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ED10B732-F868-6697-8031-85206F687601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1604F9-B9B5-C90B-51FB-47538DFB517F}"/>
              </a:ext>
            </a:extLst>
          </p:cNvPr>
          <p:cNvSpPr txBox="1"/>
          <p:nvPr/>
        </p:nvSpPr>
        <p:spPr>
          <a:xfrm>
            <a:off x="121519" y="387766"/>
            <a:ext cx="112651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b="1" dirty="0">
                <a:solidFill>
                  <a:schemeClr val="bg1">
                    <a:lumMod val="95000"/>
                  </a:schemeClr>
                </a:solidFill>
                <a:latin typeface="Aptos Display" panose="02110004020202020204"/>
                <a:ea typeface="+mj-ea"/>
                <a:cs typeface="+mj-cs"/>
              </a:rPr>
              <a:t>Ambiti tematici: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CE81703A-8AFF-5F8B-A237-85CEA0B92B88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3335546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Area della Ricerca di Pisa, 10/02/2025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2167BC0-C094-929B-F58F-FA56646CC302}"/>
              </a:ext>
            </a:extLst>
          </p:cNvPr>
          <p:cNvSpPr/>
          <p:nvPr/>
        </p:nvSpPr>
        <p:spPr>
          <a:xfrm>
            <a:off x="249453" y="1072633"/>
            <a:ext cx="11754051" cy="54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/>
              <a:t>Obiettivi scientifici e tecnologici condivisi con la comunità scientifica e loro interazione, funzionali ad un piano di sostenibilità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3090D04-F68E-ADAB-1282-F712F7B35A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38793" y="2030342"/>
            <a:ext cx="937531" cy="259383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0" name="Picture 10" descr="Logo ECCSELLENT">
            <a:extLst>
              <a:ext uri="{FF2B5EF4-FFF2-40B4-BE49-F238E27FC236}">
                <a16:creationId xmlns:a16="http://schemas.microsoft.com/office/drawing/2014/main" id="{EECB2A61-6E8B-6539-59B0-8985A0EF6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1" b="33552"/>
          <a:stretch/>
        </p:blipFill>
        <p:spPr bwMode="auto">
          <a:xfrm>
            <a:off x="8829936" y="2385534"/>
            <a:ext cx="937531" cy="23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083A87D0-46C6-8114-F463-45982D4DD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1"/>
          <a:stretch/>
        </p:blipFill>
        <p:spPr bwMode="auto">
          <a:xfrm>
            <a:off x="6868764" y="3707933"/>
            <a:ext cx="753317" cy="37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>
            <a:extLst>
              <a:ext uri="{FF2B5EF4-FFF2-40B4-BE49-F238E27FC236}">
                <a16:creationId xmlns:a16="http://schemas.microsoft.com/office/drawing/2014/main" id="{EA945A49-21B8-68EA-7C22-A78EC3C6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085" y="5792031"/>
            <a:ext cx="964744" cy="24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5ED8F7E0-C1E9-7BDF-CCF7-11FB8CCEF92E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8625" y="6008557"/>
            <a:ext cx="489211" cy="3960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46C31502-69E6-9326-F3DF-0BE2B2A45D2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40329" y="6049115"/>
            <a:ext cx="441278" cy="286253"/>
          </a:xfrm>
          <a:prstGeom prst="rect">
            <a:avLst/>
          </a:prstGeom>
          <a:noFill/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91DC48F6-0A0C-75C9-2F1A-8F5CA12C03C5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t="5815"/>
          <a:stretch/>
        </p:blipFill>
        <p:spPr>
          <a:xfrm>
            <a:off x="7622081" y="5710591"/>
            <a:ext cx="845710" cy="286253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D74B6846-72E9-0CBA-01D3-0CD0D73296C5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t="27593" b="31353"/>
          <a:stretch/>
        </p:blipFill>
        <p:spPr>
          <a:xfrm>
            <a:off x="10895083" y="3744917"/>
            <a:ext cx="1034732" cy="300044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9AEDAB66-9DA4-0ABF-69AD-7912855825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82026" y="5746556"/>
            <a:ext cx="441278" cy="344197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8CBDEDF-940C-283B-446D-DBD074037183}"/>
              </a:ext>
            </a:extLst>
          </p:cNvPr>
          <p:cNvSpPr txBox="1"/>
          <p:nvPr/>
        </p:nvSpPr>
        <p:spPr>
          <a:xfrm>
            <a:off x="249453" y="1801983"/>
            <a:ext cx="6054267" cy="4001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11913">
                <a:schemeClr val="accent6">
                  <a:lumMod val="50000"/>
                </a:schemeClr>
              </a:gs>
              <a:gs pos="71544">
                <a:schemeClr val="accent5"/>
              </a:gs>
              <a:gs pos="31185">
                <a:srgbClr val="AFD19F"/>
              </a:gs>
              <a:gs pos="55000">
                <a:schemeClr val="accent6">
                  <a:lumMod val="105000"/>
                  <a:satMod val="103000"/>
                  <a:tint val="73000"/>
                </a:schemeClr>
              </a:gs>
              <a:gs pos="99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MATERIALI - ENERGIA – AMBIENTE - IDROGENO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29261C3-6F93-EAE6-3A91-6BA088408851}"/>
              </a:ext>
            </a:extLst>
          </p:cNvPr>
          <p:cNvSpPr txBox="1"/>
          <p:nvPr/>
        </p:nvSpPr>
        <p:spPr>
          <a:xfrm>
            <a:off x="249453" y="2344365"/>
            <a:ext cx="6054268" cy="37594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it-IT" sz="1600" b="1" i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Materiali avanzati per la cattura e la conversione della CO₂</a:t>
            </a:r>
            <a:endParaRPr lang="it-IT" sz="1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it-IT" sz="1600" b="1" i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Tecnologie per la cattura e il riciclo catalitico della CO₂</a:t>
            </a:r>
            <a:endParaRPr lang="it-IT" sz="1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it-IT" sz="1600" b="1" i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Sviluppo di tecnologie Power-to-X su larga scala</a:t>
            </a:r>
            <a:endParaRPr lang="it-IT" sz="1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it-IT" sz="1600" b="1" i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Produzione di biocombustibili avanzati da biomasse di scarto</a:t>
            </a:r>
            <a:endParaRPr lang="it-IT" sz="1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it-IT" sz="1600" b="1" i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Nuove filiere di idrocarburi rinnovabili e combustibili drop-in</a:t>
            </a:r>
            <a:endParaRPr lang="it-IT" sz="1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it-IT" sz="1600" b="1" i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Scale-up di dispositivi </a:t>
            </a:r>
            <a:r>
              <a:rPr lang="it-IT" sz="1600" b="1" i="1" kern="1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elettrocatalitici</a:t>
            </a:r>
            <a:endParaRPr lang="it-IT" sz="1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it-IT" sz="1600" b="1" i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Tecnologie per la produzione e lo stoccaggio dell’idrogeno</a:t>
            </a:r>
            <a:endParaRPr lang="it-IT" sz="1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it-IT" sz="1600" b="1" i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Celle a combustibile e infrastrutture per l’idrogeno</a:t>
            </a:r>
            <a:endParaRPr lang="it-IT" sz="1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it-IT" sz="1600" b="1" i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Efficienza energetica e reti intelligenti</a:t>
            </a:r>
            <a:endParaRPr lang="it-IT" sz="1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it-IT" sz="1600" b="1" i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Digitalizzazione e smart cities per l’efficienza energetica</a:t>
            </a:r>
            <a:endParaRPr lang="it-IT" sz="1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it-IT" sz="1600" b="1" i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Integrazione di IoT e reti di sensori per il monitoraggio energetico</a:t>
            </a:r>
            <a:endParaRPr lang="it-IT" sz="1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6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8071B-9620-F891-DBE0-6E079A2F2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4E14D94B-1424-0281-6EF0-73C458BF5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465F0AC-A180-E4E1-27BF-A208A352B69B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4AD190-6D6C-BE19-6B7A-AF78439214B4}"/>
              </a:ext>
            </a:extLst>
          </p:cNvPr>
          <p:cNvSpPr txBox="1"/>
          <p:nvPr/>
        </p:nvSpPr>
        <p:spPr>
          <a:xfrm>
            <a:off x="121519" y="387766"/>
            <a:ext cx="112651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b="1" dirty="0">
                <a:solidFill>
                  <a:schemeClr val="bg1">
                    <a:lumMod val="95000"/>
                  </a:schemeClr>
                </a:solidFill>
                <a:latin typeface="Aptos Display" panose="02110004020202020204"/>
                <a:ea typeface="+mj-ea"/>
                <a:cs typeface="+mj-cs"/>
              </a:rPr>
              <a:t>Produzione scientifica: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A3485CC-3F1E-308C-F9E9-BFE130693525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3335546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Area della Ricerca di Pisa, 10/02/2025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48B453E-AB3F-0694-9533-17FD7130DA13}"/>
              </a:ext>
            </a:extLst>
          </p:cNvPr>
          <p:cNvSpPr/>
          <p:nvPr/>
        </p:nvSpPr>
        <p:spPr>
          <a:xfrm>
            <a:off x="249454" y="1063656"/>
            <a:ext cx="11754051" cy="54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/>
              <a:t>Ambito disciplinare delle pubblicazioni scientifiche realizzate (</a:t>
            </a:r>
            <a:r>
              <a:rPr lang="it-IT" dirty="0" err="1"/>
              <a:t>rif.</a:t>
            </a:r>
            <a:r>
              <a:rPr lang="it-IT" dirty="0"/>
              <a:t> Ambiti disciplinari di cui alla Delibera CNR n.126/2024) 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B9F85477-FA9E-F0C4-7DAD-745CB269D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620589"/>
              </p:ext>
            </p:extLst>
          </p:nvPr>
        </p:nvGraphicFramePr>
        <p:xfrm>
          <a:off x="4800600" y="1696218"/>
          <a:ext cx="7202905" cy="44886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13451">
                  <a:extLst>
                    <a:ext uri="{9D8B030D-6E8A-4147-A177-3AD203B41FA5}">
                      <a16:colId xmlns:a16="http://schemas.microsoft.com/office/drawing/2014/main" val="1783042143"/>
                    </a:ext>
                  </a:extLst>
                </a:gridCol>
                <a:gridCol w="1616332">
                  <a:extLst>
                    <a:ext uri="{9D8B030D-6E8A-4147-A177-3AD203B41FA5}">
                      <a16:colId xmlns:a16="http://schemas.microsoft.com/office/drawing/2014/main" val="375983680"/>
                    </a:ext>
                  </a:extLst>
                </a:gridCol>
                <a:gridCol w="1986561">
                  <a:extLst>
                    <a:ext uri="{9D8B030D-6E8A-4147-A177-3AD203B41FA5}">
                      <a16:colId xmlns:a16="http://schemas.microsoft.com/office/drawing/2014/main" val="3946086322"/>
                    </a:ext>
                  </a:extLst>
                </a:gridCol>
                <a:gridCol w="1986561">
                  <a:extLst>
                    <a:ext uri="{9D8B030D-6E8A-4147-A177-3AD203B41FA5}">
                      <a16:colId xmlns:a16="http://schemas.microsoft.com/office/drawing/2014/main" val="1932060631"/>
                    </a:ext>
                  </a:extLst>
                </a:gridCol>
              </a:tblGrid>
              <a:tr h="325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PE4 Physical and Analytical Chemical Sciences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PE5 Synthetic Chemistry and Materials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PE8 Products and Processes Engineering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dirty="0">
                          <a:effectLst/>
                        </a:rPr>
                        <a:t>PE11 </a:t>
                      </a:r>
                      <a:r>
                        <a:rPr lang="it-IT" sz="1000" dirty="0" err="1">
                          <a:effectLst/>
                        </a:rPr>
                        <a:t>Materials</a:t>
                      </a:r>
                      <a:r>
                        <a:rPr lang="it-IT" sz="1000" dirty="0">
                          <a:effectLst/>
                        </a:rPr>
                        <a:t> Engineering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extLst>
                  <a:ext uri="{0D108BD9-81ED-4DB2-BD59-A6C34878D82A}">
                    <a16:rowId xmlns:a16="http://schemas.microsoft.com/office/drawing/2014/main" val="2754451670"/>
                  </a:ext>
                </a:extLst>
              </a:tr>
              <a:tr h="273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b="0" dirty="0">
                          <a:effectLst/>
                        </a:rPr>
                        <a:t>PE4_1 </a:t>
                      </a:r>
                      <a:r>
                        <a:rPr lang="it-IT" sz="800" b="0" dirty="0" err="1">
                          <a:effectLst/>
                        </a:rPr>
                        <a:t>Physical</a:t>
                      </a:r>
                      <a:r>
                        <a:rPr lang="it-IT" sz="800" b="0" dirty="0">
                          <a:effectLst/>
                        </a:rPr>
                        <a:t> </a:t>
                      </a:r>
                      <a:r>
                        <a:rPr lang="it-IT" sz="800" b="0" dirty="0" err="1">
                          <a:effectLst/>
                        </a:rPr>
                        <a:t>chemistry</a:t>
                      </a:r>
                      <a:endParaRPr lang="it-IT" sz="800" b="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PE5_1 Structural properties and characterization of materials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PE8_2 Chemical engineering, technical chemistry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PE11_2 Engineering of metals and alloys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extLst>
                  <a:ext uri="{0D108BD9-81ED-4DB2-BD59-A6C34878D82A}">
                    <a16:rowId xmlns:a16="http://schemas.microsoft.com/office/drawing/2014/main" val="3905929011"/>
                  </a:ext>
                </a:extLst>
              </a:tr>
              <a:tr h="273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effectLst/>
                        </a:rPr>
                        <a:t>PE4_2 Spectroscopic and spectrometric techniques</a:t>
                      </a:r>
                      <a:endParaRPr lang="it-IT" sz="800" b="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PE5_2 Solid state materials chemistry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PE8_5 Fluid mechanics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PE11_4 Engineering of polymers and plastics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extLst>
                  <a:ext uri="{0D108BD9-81ED-4DB2-BD59-A6C34878D82A}">
                    <a16:rowId xmlns:a16="http://schemas.microsoft.com/office/drawing/2014/main" val="2586948047"/>
                  </a:ext>
                </a:extLst>
              </a:tr>
              <a:tr h="273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effectLst/>
                        </a:rPr>
                        <a:t>PE4_3 Molecular architecture and Structure</a:t>
                      </a:r>
                      <a:endParaRPr lang="it-IT" sz="800" b="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PE5_3 Surface modification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PE8_6 Energy processes engineering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PE11_5 Engineering of composites and hybrid materials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extLst>
                  <a:ext uri="{0D108BD9-81ED-4DB2-BD59-A6C34878D82A}">
                    <a16:rowId xmlns:a16="http://schemas.microsoft.com/office/drawing/2014/main" val="234784177"/>
                  </a:ext>
                </a:extLst>
              </a:tr>
              <a:tr h="273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b="0" dirty="0">
                          <a:effectLst/>
                        </a:rPr>
                        <a:t>PE4_4 Surface science and </a:t>
                      </a:r>
                      <a:r>
                        <a:rPr lang="it-IT" sz="800" b="0" dirty="0" err="1">
                          <a:effectLst/>
                        </a:rPr>
                        <a:t>nanostructures</a:t>
                      </a:r>
                      <a:endParaRPr lang="it-IT" sz="800" b="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PE5_5 Ionic liquids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PE8_7 Mechanical engineering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PE11_6 Engineering of carbon materials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extLst>
                  <a:ext uri="{0D108BD9-81ED-4DB2-BD59-A6C34878D82A}">
                    <a16:rowId xmlns:a16="http://schemas.microsoft.com/office/drawing/2014/main" val="1882989265"/>
                  </a:ext>
                </a:extLst>
              </a:tr>
              <a:tr h="4125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b="0" dirty="0">
                          <a:effectLst/>
                        </a:rPr>
                        <a:t>PE4_7 Chemical </a:t>
                      </a:r>
                      <a:r>
                        <a:rPr lang="it-IT" sz="800" b="0" dirty="0" err="1">
                          <a:effectLst/>
                        </a:rPr>
                        <a:t>instrumentation</a:t>
                      </a:r>
                      <a:endParaRPr lang="it-IT" sz="800" b="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PE5_6 New materials: oxides, alloys, composite, organic-inorganic hybrid, nanoparticles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PE8_8 Propulsion engineering, e.g. hydraulic, turbo, piston, hybrid engines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PE11_7 Engineering of metal oxides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extLst>
                  <a:ext uri="{0D108BD9-81ED-4DB2-BD59-A6C34878D82A}">
                    <a16:rowId xmlns:a16="http://schemas.microsoft.com/office/drawing/2014/main" val="947676694"/>
                  </a:ext>
                </a:extLst>
              </a:tr>
              <a:tr h="460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b="0" dirty="0">
                          <a:effectLst/>
                        </a:rPr>
                        <a:t>PE4_8 </a:t>
                      </a:r>
                      <a:r>
                        <a:rPr lang="it-IT" sz="800" b="0" dirty="0" err="1">
                          <a:effectLst/>
                        </a:rPr>
                        <a:t>Electrochemistry</a:t>
                      </a:r>
                      <a:r>
                        <a:rPr lang="it-IT" sz="800" b="0" dirty="0">
                          <a:effectLst/>
                        </a:rPr>
                        <a:t>, </a:t>
                      </a:r>
                      <a:r>
                        <a:rPr lang="it-IT" sz="800" b="0" dirty="0" err="1">
                          <a:effectLst/>
                        </a:rPr>
                        <a:t>electrodialysis</a:t>
                      </a:r>
                      <a:r>
                        <a:rPr lang="it-IT" sz="800" b="0" dirty="0">
                          <a:effectLst/>
                        </a:rPr>
                        <a:t>, </a:t>
                      </a:r>
                      <a:r>
                        <a:rPr lang="it-IT" sz="800" b="0" dirty="0" err="1">
                          <a:effectLst/>
                        </a:rPr>
                        <a:t>microfluidics</a:t>
                      </a:r>
                      <a:r>
                        <a:rPr lang="it-IT" sz="800" b="0" dirty="0">
                          <a:effectLst/>
                        </a:rPr>
                        <a:t>, </a:t>
                      </a:r>
                      <a:r>
                        <a:rPr lang="it-IT" sz="800" b="0" dirty="0" err="1">
                          <a:effectLst/>
                        </a:rPr>
                        <a:t>sensors</a:t>
                      </a:r>
                      <a:endParaRPr lang="it-IT" sz="800" b="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PE5_9 Coordination chemistry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PE8_9 Production technology, process engineering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PE11_8 Engineering of alternative established or emergent and textile materials also for innovative membranes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extLst>
                  <a:ext uri="{0D108BD9-81ED-4DB2-BD59-A6C34878D82A}">
                    <a16:rowId xmlns:a16="http://schemas.microsoft.com/office/drawing/2014/main" val="2467357071"/>
                  </a:ext>
                </a:extLst>
              </a:tr>
              <a:tr h="4125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effectLst/>
                        </a:rPr>
                        <a:t>PE4_9 Method development in chemistry</a:t>
                      </a:r>
                      <a:endParaRPr lang="it-IT" sz="800" b="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PE5_10 Colloid chemistry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PE8_10 Manufacturing engineering and industrial design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PE11_9 Nanomaterials engineering, e.g. nanoparticles, nanoporous materials, 1D &amp; 2D, nanomaterials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extLst>
                  <a:ext uri="{0D108BD9-81ED-4DB2-BD59-A6C34878D82A}">
                    <a16:rowId xmlns:a16="http://schemas.microsoft.com/office/drawing/2014/main" val="18023865"/>
                  </a:ext>
                </a:extLst>
              </a:tr>
              <a:tr h="6909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b="0" dirty="0">
                          <a:effectLst/>
                        </a:rPr>
                        <a:t>PE4_10 </a:t>
                      </a:r>
                      <a:r>
                        <a:rPr lang="it-IT" sz="800" b="0" dirty="0" err="1">
                          <a:effectLst/>
                        </a:rPr>
                        <a:t>Heterogeneous</a:t>
                      </a:r>
                      <a:r>
                        <a:rPr lang="it-IT" sz="800" b="0" dirty="0">
                          <a:effectLst/>
                        </a:rPr>
                        <a:t> </a:t>
                      </a:r>
                      <a:r>
                        <a:rPr lang="it-IT" sz="800" b="0" dirty="0" err="1">
                          <a:effectLst/>
                        </a:rPr>
                        <a:t>catalysis</a:t>
                      </a:r>
                      <a:endParaRPr lang="it-IT" sz="800" b="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PE5_13 Homogeneous catalysis and biocatalysis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PE8_11 Environmental engineering, e.g. sustainable design, waste and water treatment, recycling, regeneration or recovery of compounds, carbon capture &amp; storage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PE11_10 Soft materials engineering, e.g. gels, foams, colloids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extLst>
                  <a:ext uri="{0D108BD9-81ED-4DB2-BD59-A6C34878D82A}">
                    <a16:rowId xmlns:a16="http://schemas.microsoft.com/office/drawing/2014/main" val="2433084600"/>
                  </a:ext>
                </a:extLst>
              </a:tr>
              <a:tr h="4125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>
                          <a:effectLst/>
                        </a:rPr>
                        <a:t>PE4_12 Chemical reactions: mechanisms, dynamics, kinetics and catalytic reactions</a:t>
                      </a:r>
                      <a:endParaRPr lang="it-IT" sz="800" b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PE5_14 Macromolecular chemistry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PE11_11 Porous materials engineering, e.g. covalent-organic, metal-organic, inorganic, porous aromatic frameworks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extLst>
                  <a:ext uri="{0D108BD9-81ED-4DB2-BD59-A6C34878D82A}">
                    <a16:rowId xmlns:a16="http://schemas.microsoft.com/office/drawing/2014/main" val="3569846846"/>
                  </a:ext>
                </a:extLst>
              </a:tr>
              <a:tr h="273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effectLst/>
                        </a:rPr>
                        <a:t>PE4_13 Theoretical and computational chemistry</a:t>
                      </a:r>
                      <a:endParaRPr lang="it-IT" sz="800" b="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PE5_15 Polymer chemistry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PE11_14 Computational methods for materials engineering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extLst>
                  <a:ext uri="{0D108BD9-81ED-4DB2-BD59-A6C34878D82A}">
                    <a16:rowId xmlns:a16="http://schemas.microsoft.com/office/drawing/2014/main" val="2783169018"/>
                  </a:ext>
                </a:extLst>
              </a:tr>
              <a:tr h="273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effectLst/>
                        </a:rPr>
                        <a:t>PE4_17 Characterisation methods of materials</a:t>
                      </a:r>
                      <a:endParaRPr lang="it-IT" sz="800" b="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</a:rPr>
                        <a:t>PE5_16 </a:t>
                      </a:r>
                      <a:r>
                        <a:rPr lang="it-IT" sz="800" dirty="0" err="1">
                          <a:effectLst/>
                        </a:rPr>
                        <a:t>Supramolecular</a:t>
                      </a:r>
                      <a:r>
                        <a:rPr lang="it-IT" sz="800" dirty="0">
                          <a:effectLst/>
                        </a:rPr>
                        <a:t> </a:t>
                      </a:r>
                      <a:r>
                        <a:rPr lang="it-IT" sz="800" dirty="0" err="1">
                          <a:effectLst/>
                        </a:rPr>
                        <a:t>chemistry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extLst>
                  <a:ext uri="{0D108BD9-81ED-4DB2-BD59-A6C34878D82A}">
                    <a16:rowId xmlns:a16="http://schemas.microsoft.com/office/drawing/2014/main" val="293023894"/>
                  </a:ext>
                </a:extLst>
              </a:tr>
              <a:tr h="1341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b="0" dirty="0">
                          <a:effectLst/>
                        </a:rPr>
                        <a:t>PE4_18 Environment </a:t>
                      </a:r>
                      <a:r>
                        <a:rPr lang="it-IT" sz="800" b="0" dirty="0" err="1">
                          <a:effectLst/>
                        </a:rPr>
                        <a:t>chemistry</a:t>
                      </a:r>
                      <a:endParaRPr lang="it-IT" sz="800" b="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1" marR="31011" marT="0" marB="0"/>
                </a:tc>
                <a:extLst>
                  <a:ext uri="{0D108BD9-81ED-4DB2-BD59-A6C34878D82A}">
                    <a16:rowId xmlns:a16="http://schemas.microsoft.com/office/drawing/2014/main" val="2285992654"/>
                  </a:ext>
                </a:extLst>
              </a:tr>
            </a:tbl>
          </a:graphicData>
        </a:graphic>
      </p:graphicFrame>
      <p:pic>
        <p:nvPicPr>
          <p:cNvPr id="12" name="Immagine 11">
            <a:extLst>
              <a:ext uri="{FF2B5EF4-FFF2-40B4-BE49-F238E27FC236}">
                <a16:creationId xmlns:a16="http://schemas.microsoft.com/office/drawing/2014/main" id="{09FDCC7E-C08E-12B5-7797-FFE5CC3156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8716"/>
          <a:stretch/>
        </p:blipFill>
        <p:spPr>
          <a:xfrm>
            <a:off x="317241" y="2070187"/>
            <a:ext cx="4064600" cy="374790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A08F124-744C-C699-9496-478F9B9F6C5D}"/>
              </a:ext>
            </a:extLst>
          </p:cNvPr>
          <p:cNvSpPr txBox="1"/>
          <p:nvPr/>
        </p:nvSpPr>
        <p:spPr>
          <a:xfrm>
            <a:off x="317241" y="5794344"/>
            <a:ext cx="2278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i="1" dirty="0"/>
              <a:t>*Dati non disaggregati per </a:t>
            </a:r>
            <a:r>
              <a:rPr lang="it-IT" sz="1000" i="1" dirty="0" err="1"/>
              <a:t>Hub&amp;Spoke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106253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668BB-90DB-0EC1-0806-E8EF474D9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F99130C4-DCB2-4148-0202-097303E36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19C1C49-C268-7DEC-5542-E71AADD41196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C88D2C-239D-0A62-608B-4316708B1738}"/>
              </a:ext>
            </a:extLst>
          </p:cNvPr>
          <p:cNvSpPr txBox="1"/>
          <p:nvPr/>
        </p:nvSpPr>
        <p:spPr>
          <a:xfrm>
            <a:off x="131144" y="296325"/>
            <a:ext cx="11900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Sulla base delle collaborazioni pubblico/private già attivate nel periodo (bandi a cascata/rapporti con affiliati/partecipazioni a laboratori e IR) riportare informazioni sulla futura sostenibilità dell’aggregazione nel breve e medio termine (3/5 anni) in merito a:</a:t>
            </a:r>
            <a:endParaRPr lang="it-IT" sz="2200" b="1" dirty="0">
              <a:solidFill>
                <a:schemeClr val="bg1">
                  <a:lumMod val="95000"/>
                </a:schemeClr>
              </a:solidFill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D4F373-6BD5-9A15-090D-E1ACB1A098B8}"/>
              </a:ext>
            </a:extLst>
          </p:cNvPr>
          <p:cNvSpPr txBox="1"/>
          <p:nvPr/>
        </p:nvSpPr>
        <p:spPr>
          <a:xfrm>
            <a:off x="275532" y="1537021"/>
            <a:ext cx="11906450" cy="5029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it-IT" sz="1400" dirty="0"/>
              <a:t>Collaborazioni nazionali/internazionali potenzialmente sviluppabili (riportare eventuale elenco delle istituzioni):</a:t>
            </a:r>
          </a:p>
          <a:p>
            <a:pPr lvl="0" algn="just"/>
            <a:r>
              <a:rPr lang="it-IT" sz="1400" b="1" i="1" dirty="0"/>
              <a:t>Tutti i partner pubblici e privati già coinvolti in progettualità CNR anche legata a misure del PNRR</a:t>
            </a:r>
          </a:p>
          <a:p>
            <a:pPr lvl="0" algn="just"/>
            <a:endParaRPr lang="it-IT" sz="1000" b="1" i="1" dirty="0"/>
          </a:p>
          <a:p>
            <a:pPr lvl="0" algn="just"/>
            <a:r>
              <a:rPr lang="it-IT" sz="1400" dirty="0"/>
              <a:t>Capacità di incidere sulle ricerche e politiche di settore: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75260" algn="l"/>
              </a:tabLst>
            </a:pPr>
            <a:r>
              <a:rPr lang="it-IT" sz="1200" b="1" i="1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Sviluppo di materiali, sistemi e componenti per la cattura e il riciclo catalitico di CO</a:t>
            </a:r>
            <a:r>
              <a:rPr lang="it-IT" sz="1200" b="1" i="1" kern="100" baseline="-250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</a:t>
            </a:r>
            <a:endParaRPr lang="it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75260" algn="l"/>
              </a:tabLst>
            </a:pPr>
            <a:r>
              <a:rPr lang="it-IT" sz="1200" b="1" i="1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Produzione di vettori energetici e combustibili alternativi a basso tenore di carbonio da filiere tecnologiche innovative </a:t>
            </a:r>
            <a:endParaRPr lang="it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75260" algn="l"/>
              </a:tabLst>
            </a:pPr>
            <a:r>
              <a:rPr lang="it-IT" sz="1200" b="1" i="1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Tecnologie per la trasformazione e l’accumulo di energia termica da rinnovabili</a:t>
            </a:r>
            <a:endParaRPr lang="it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75260" algn="l"/>
              </a:tabLst>
            </a:pPr>
            <a:r>
              <a:rPr lang="it-IT" sz="1200" b="1" i="1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Applicazioni di tecnologie e sistemi integrati per l’efficienza energetica</a:t>
            </a:r>
            <a:endParaRPr lang="it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75260" algn="l"/>
              </a:tabLst>
            </a:pPr>
            <a:r>
              <a:rPr lang="it-IT" sz="1200" b="1" i="1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Tecnologie di produzione, immagazzinamento e trasporto di idrogeno</a:t>
            </a:r>
            <a:endParaRPr lang="it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75260" algn="l"/>
              </a:tabLst>
            </a:pPr>
            <a:r>
              <a:rPr lang="it-IT" sz="1200" b="1" i="1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Risorse/attrezzature informatiche su larga scala, centri dati, sensori e altre apparecchiature wireless</a:t>
            </a:r>
            <a:r>
              <a:rPr lang="it-IT" sz="1200" i="1" dirty="0"/>
              <a:t>.</a:t>
            </a:r>
          </a:p>
          <a:p>
            <a:pPr lvl="0" algn="just"/>
            <a:endParaRPr lang="it-IT" sz="1000" dirty="0"/>
          </a:p>
          <a:p>
            <a:pPr lvl="0" algn="just"/>
            <a:r>
              <a:rPr lang="it-IT" sz="1400" dirty="0"/>
              <a:t>Contratti di licenza e capacità di realizzare brevetti/spin off: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200" b="1" i="1" dirty="0"/>
              <a:t>Sviluppo di materiali intelligenti, componenti avanzati e prototipi </a:t>
            </a:r>
            <a:r>
              <a:rPr lang="it-IT" sz="1200" b="1" i="1" dirty="0" err="1"/>
              <a:t>pre</a:t>
            </a:r>
            <a:r>
              <a:rPr lang="it-IT" sz="1200" b="1" i="1" dirty="0"/>
              <a:t>-commerciali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200" b="1" i="1" dirty="0"/>
              <a:t>Definizione di nuovi processi tecnologici in ambito energetico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200" b="1" i="1" dirty="0"/>
              <a:t>Implementazione di tecnologie avanzate e investimenti in capacità digitali.</a:t>
            </a:r>
          </a:p>
          <a:p>
            <a:pPr lvl="0" algn="just"/>
            <a:endParaRPr lang="it-IT" sz="1000" dirty="0"/>
          </a:p>
          <a:p>
            <a:pPr lvl="0" algn="just"/>
            <a:r>
              <a:rPr lang="it-IT" sz="1400" dirty="0"/>
              <a:t>Strumenti software open source (aggiuntivi rispetto agli attuali): </a:t>
            </a:r>
            <a:r>
              <a:rPr lang="it-IT" sz="1400" b="1" i="1" dirty="0"/>
              <a:t>TBD</a:t>
            </a:r>
          </a:p>
          <a:p>
            <a:pPr lvl="0" algn="just"/>
            <a:endParaRPr lang="it-IT" sz="1000" b="1" i="1" dirty="0"/>
          </a:p>
          <a:p>
            <a:pPr lvl="0" algn="just"/>
            <a:r>
              <a:rPr lang="it-IT" sz="1400" dirty="0"/>
              <a:t>Il contributo atteso dall’IR coinvolta sull’attività di ricerca.</a:t>
            </a:r>
          </a:p>
          <a:p>
            <a:pPr marL="177800" lvl="0" indent="-177800" algn="just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sz="1200" b="1" i="1" dirty="0"/>
              <a:t>L’IR è inglobata nell’iniziativa. </a:t>
            </a:r>
          </a:p>
          <a:p>
            <a:pPr marL="177800" indent="-177800" algn="just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sz="1200" b="1" i="1" dirty="0"/>
              <a:t>Riposizionamento strategico nel settore dello sviluppo di materiali avanzati, della cattura e/o riciclo chimico della CO</a:t>
            </a:r>
            <a:r>
              <a:rPr lang="it-IT" sz="1200" b="1" i="1" baseline="-25000" dirty="0"/>
              <a:t>2</a:t>
            </a:r>
            <a:r>
              <a:rPr lang="it-IT" sz="1200" b="1" i="1" dirty="0"/>
              <a:t> e dell’uso razionale dell’energia, incluse le tecnologie dell’idrogeno.</a:t>
            </a:r>
          </a:p>
          <a:p>
            <a:pPr marL="177800" indent="-177800" algn="just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sz="1200" b="1" i="1" dirty="0"/>
              <a:t>Incremento della competitività tecnico-economica, occupazione.</a:t>
            </a:r>
          </a:p>
          <a:p>
            <a:pPr marL="177800" lvl="0" indent="-177800" algn="just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sz="1200" b="1" i="1" dirty="0"/>
              <a:t>Riqualificazione di strutture, attrezzature e impianti ricompresi nel patrimonio interno.</a:t>
            </a:r>
          </a:p>
          <a:p>
            <a:pPr marL="177800" lvl="0" indent="-177800" algn="just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sz="1200" b="1" i="1" dirty="0"/>
              <a:t>Sviluppo di interazioni con la comunità scientifica e con quella industriale, al fine di sostenere azioni di ricerca e trasferimento tecnologico</a:t>
            </a:r>
            <a:r>
              <a:rPr lang="it-IT" sz="1400" b="1" i="1" dirty="0"/>
              <a:t>.</a:t>
            </a:r>
            <a:endParaRPr lang="it-IT" sz="1400" b="1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E0601F3-FA5A-AEE7-36B6-4EA0261F01BD}"/>
              </a:ext>
            </a:extLst>
          </p:cNvPr>
          <p:cNvSpPr/>
          <p:nvPr/>
        </p:nvSpPr>
        <p:spPr>
          <a:xfrm>
            <a:off x="249454" y="1133594"/>
            <a:ext cx="11754051" cy="4034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/>
              <a:t>Capacità scientifica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6C1B6005-C395-A278-FEF2-A15B7A1EBF36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3335546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Area della Ricerca di Pisa, 10/02/2025</a:t>
            </a:r>
          </a:p>
        </p:txBody>
      </p:sp>
    </p:spTree>
    <p:extLst>
      <p:ext uri="{BB962C8B-B14F-4D97-AF65-F5344CB8AC3E}">
        <p14:creationId xmlns:p14="http://schemas.microsoft.com/office/powerpoint/2010/main" val="298823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E6BDC-4DDD-DFC6-BE06-D87AD0156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80B1A90F-1A28-AA61-6EB2-FD2716FEB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93FB6DB-75FB-E820-2404-E0B1A3D26DE2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9992F1-B552-BB85-C084-D147F8F6F711}"/>
              </a:ext>
            </a:extLst>
          </p:cNvPr>
          <p:cNvSpPr txBox="1"/>
          <p:nvPr/>
        </p:nvSpPr>
        <p:spPr>
          <a:xfrm>
            <a:off x="131144" y="296325"/>
            <a:ext cx="11900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Sulla base delle collaborazioni pubblico/private già attivate nel periodo (bandi a cascata/rapporti con affiliati/partecipazioni a laboratori e IR) riportare informazioni sulla futura sostenibilità dell’aggregazione nel breve e medio termine (3/5 anni) in merito a:</a:t>
            </a:r>
            <a:endParaRPr lang="it-IT" sz="2200" b="1" dirty="0">
              <a:solidFill>
                <a:schemeClr val="bg1">
                  <a:lumMod val="95000"/>
                </a:schemeClr>
              </a:solidFill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5EA8A01-77D1-586B-B7DD-4800D3A17E09}"/>
              </a:ext>
            </a:extLst>
          </p:cNvPr>
          <p:cNvSpPr txBox="1"/>
          <p:nvPr/>
        </p:nvSpPr>
        <p:spPr>
          <a:xfrm>
            <a:off x="147512" y="1694588"/>
            <a:ext cx="1172357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it-IT" sz="1400" dirty="0"/>
              <a:t>Capacità di attrarre risorse dall’esterno anche attraverso il venture capital:</a:t>
            </a:r>
          </a:p>
          <a:p>
            <a:pPr algn="just"/>
            <a:r>
              <a:rPr lang="it-IT" altLang="it-IT" sz="1400" b="1" i="1" dirty="0"/>
              <a:t>ARISTIDE rappresenterà un fortissimo polo di attrazione per provider di beni/servizi e gestori delle risorse, con cui sarà possibile attivare interlocuzioni attive per lo sviluppo di attività ad alta competitività tecnologica (produzione e distribuzione di energia; </a:t>
            </a:r>
            <a:r>
              <a:rPr lang="it-IT" altLang="it-IT" sz="1400" b="1" i="1" dirty="0" err="1"/>
              <a:t>bio</a:t>
            </a:r>
            <a:r>
              <a:rPr lang="it-IT" altLang="it-IT" sz="1400" b="1" i="1" dirty="0"/>
              <a:t>-raffinerie, sensoristica per impianti, smaltimento rifiuti, …).</a:t>
            </a:r>
          </a:p>
          <a:p>
            <a:pPr lvl="0" algn="just"/>
            <a:endParaRPr lang="it-IT" sz="1200" b="1" i="1" dirty="0"/>
          </a:p>
          <a:p>
            <a:pPr lvl="0" algn="just"/>
            <a:r>
              <a:rPr lang="it-IT" sz="1400" dirty="0"/>
              <a:t>Coinvolgimento di grandi imprese, PMI e/o Organismi di ricerca:</a:t>
            </a:r>
          </a:p>
          <a:p>
            <a:pPr lvl="0" algn="just"/>
            <a:r>
              <a:rPr lang="it-IT" sz="1400" b="1" i="1" dirty="0"/>
              <a:t>Coinvolgimento di imprese per sviluppo di materiali innovativi e scale-up di prototipi e tecnologie a TRL&gt;4 e definizione di nuove politiche energetiche. Valutazione su possibile trasferimento tecnologico e commercializzazione prodotti/servizi. Contratti con operatori industriali nazionali ed internazionali. Partecipazione congiunta a bandi competitivi sulle tematiche di riferimento. Attivazione di nuove collaborazioni con imprese e organismi di ricerca.</a:t>
            </a:r>
          </a:p>
          <a:p>
            <a:pPr lvl="0" algn="just"/>
            <a:endParaRPr lang="it-IT" sz="1200" dirty="0"/>
          </a:p>
          <a:p>
            <a:pPr lvl="0" algn="just"/>
            <a:r>
              <a:rPr lang="it-IT" sz="1400" dirty="0"/>
              <a:t>Coinvolgimento di attori pubblici/policy maker:</a:t>
            </a:r>
          </a:p>
          <a:p>
            <a:pPr lvl="0" algn="just"/>
            <a:r>
              <a:rPr lang="it-IT" sz="1400" b="1" i="1" dirty="0"/>
              <a:t>Enti comunitari (</a:t>
            </a:r>
            <a:r>
              <a:rPr lang="it-IT" sz="1400" b="1" i="1" dirty="0" err="1"/>
              <a:t>Clean</a:t>
            </a:r>
            <a:r>
              <a:rPr lang="it-IT" sz="1400" b="1" i="1" dirty="0"/>
              <a:t> Energy </a:t>
            </a:r>
            <a:r>
              <a:rPr lang="it-IT" sz="1400" b="1" i="1" dirty="0" err="1"/>
              <a:t>Transition</a:t>
            </a:r>
            <a:r>
              <a:rPr lang="it-IT" sz="1400" b="1" i="1" dirty="0"/>
              <a:t> Partnership, </a:t>
            </a:r>
            <a:r>
              <a:rPr lang="it-IT" sz="1400" b="1" i="1" dirty="0" err="1"/>
              <a:t>Clean</a:t>
            </a:r>
            <a:r>
              <a:rPr lang="it-IT" sz="1400" b="1" i="1" dirty="0"/>
              <a:t> </a:t>
            </a:r>
            <a:r>
              <a:rPr lang="it-IT" sz="1400" b="1" i="1" dirty="0" err="1"/>
              <a:t>Hydrogen</a:t>
            </a:r>
            <a:r>
              <a:rPr lang="it-IT" sz="1400" b="1" i="1" dirty="0"/>
              <a:t> JU, </a:t>
            </a:r>
            <a:r>
              <a:rPr lang="it-IT" sz="1400" b="1" i="1" dirty="0" err="1"/>
              <a:t>Hydrogen</a:t>
            </a:r>
            <a:r>
              <a:rPr lang="it-IT" sz="1400" b="1" i="1" dirty="0"/>
              <a:t> Europe, …), enti nazionali (ENEA, RSE, INFN, …), enti territoriali (comunità energetiche locali, assessorati energia, …).</a:t>
            </a:r>
          </a:p>
          <a:p>
            <a:pPr lvl="0" algn="just"/>
            <a:endParaRPr lang="it-IT" sz="1200" b="1" i="1" dirty="0"/>
          </a:p>
          <a:p>
            <a:pPr lvl="0" algn="just"/>
            <a:r>
              <a:rPr lang="it-IT" sz="1400" dirty="0"/>
              <a:t>Fabbisogno di personale Ricercatori/Gestionali nel breve e medio periodo (3/5 anni) e in una previsione a lungo termine (10 anni):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7CA1332-D7CE-6613-3D48-495D9719C2B5}"/>
              </a:ext>
            </a:extLst>
          </p:cNvPr>
          <p:cNvSpPr/>
          <p:nvPr/>
        </p:nvSpPr>
        <p:spPr>
          <a:xfrm>
            <a:off x="204335" y="1150335"/>
            <a:ext cx="11754051" cy="4034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/>
              <a:t>Impatto economico e sociale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02306B7-7A7B-7BCC-8A7B-DDA4A7BEE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938765"/>
              </p:ext>
            </p:extLst>
          </p:nvPr>
        </p:nvGraphicFramePr>
        <p:xfrm>
          <a:off x="1157294" y="5018574"/>
          <a:ext cx="3930753" cy="1192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329">
                  <a:extLst>
                    <a:ext uri="{9D8B030D-6E8A-4147-A177-3AD203B41FA5}">
                      <a16:colId xmlns:a16="http://schemas.microsoft.com/office/drawing/2014/main" val="4017575611"/>
                    </a:ext>
                  </a:extLst>
                </a:gridCol>
                <a:gridCol w="935808">
                  <a:extLst>
                    <a:ext uri="{9D8B030D-6E8A-4147-A177-3AD203B41FA5}">
                      <a16:colId xmlns:a16="http://schemas.microsoft.com/office/drawing/2014/main" val="1827834296"/>
                    </a:ext>
                  </a:extLst>
                </a:gridCol>
                <a:gridCol w="935808">
                  <a:extLst>
                    <a:ext uri="{9D8B030D-6E8A-4147-A177-3AD203B41FA5}">
                      <a16:colId xmlns:a16="http://schemas.microsoft.com/office/drawing/2014/main" val="3384823187"/>
                    </a:ext>
                  </a:extLst>
                </a:gridCol>
                <a:gridCol w="935808">
                  <a:extLst>
                    <a:ext uri="{9D8B030D-6E8A-4147-A177-3AD203B41FA5}">
                      <a16:colId xmlns:a16="http://schemas.microsoft.com/office/drawing/2014/main" val="402352884"/>
                    </a:ext>
                  </a:extLst>
                </a:gridCol>
              </a:tblGrid>
              <a:tr h="38964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400" kern="100" dirty="0">
                          <a:effectLst/>
                        </a:rPr>
                        <a:t>Fabbisogno di personale Ricercatori/Gestionali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400" kern="100" dirty="0">
                          <a:effectLst/>
                        </a:rPr>
                        <a:t>nel breve e medio periodo (3/5 anni)</a:t>
                      </a:r>
                      <a:endParaRPr lang="it-IT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031059"/>
                  </a:ext>
                </a:extLst>
              </a:tr>
              <a:tr h="21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 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Da 1 a 3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Da 4 a 6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DA 7 a 9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5758773"/>
                  </a:ext>
                </a:extLst>
              </a:tr>
              <a:tr h="232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Ricercatori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>
                          <a:effectLst/>
                        </a:rPr>
                        <a:t> 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it-IT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00" dirty="0">
                          <a:effectLst/>
                        </a:rPr>
                        <a:t>X </a:t>
                      </a:r>
                      <a:endParaRPr lang="it-IT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7337940"/>
                  </a:ext>
                </a:extLst>
              </a:tr>
              <a:tr h="232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Gestionali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it-IT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it-IT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00" dirty="0">
                          <a:effectLst/>
                        </a:rPr>
                        <a:t>X</a:t>
                      </a:r>
                      <a:endParaRPr lang="it-IT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7242923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6ABE48E4-9CC5-E360-0740-4E89F225D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787787"/>
              </p:ext>
            </p:extLst>
          </p:nvPr>
        </p:nvGraphicFramePr>
        <p:xfrm>
          <a:off x="5978817" y="5018575"/>
          <a:ext cx="5287814" cy="1192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5264">
                  <a:extLst>
                    <a:ext uri="{9D8B030D-6E8A-4147-A177-3AD203B41FA5}">
                      <a16:colId xmlns:a16="http://schemas.microsoft.com/office/drawing/2014/main" val="3131030289"/>
                    </a:ext>
                  </a:extLst>
                </a:gridCol>
                <a:gridCol w="817068">
                  <a:extLst>
                    <a:ext uri="{9D8B030D-6E8A-4147-A177-3AD203B41FA5}">
                      <a16:colId xmlns:a16="http://schemas.microsoft.com/office/drawing/2014/main" val="3662391151"/>
                    </a:ext>
                  </a:extLst>
                </a:gridCol>
                <a:gridCol w="817068">
                  <a:extLst>
                    <a:ext uri="{9D8B030D-6E8A-4147-A177-3AD203B41FA5}">
                      <a16:colId xmlns:a16="http://schemas.microsoft.com/office/drawing/2014/main" val="1340149170"/>
                    </a:ext>
                  </a:extLst>
                </a:gridCol>
                <a:gridCol w="817068">
                  <a:extLst>
                    <a:ext uri="{9D8B030D-6E8A-4147-A177-3AD203B41FA5}">
                      <a16:colId xmlns:a16="http://schemas.microsoft.com/office/drawing/2014/main" val="630743747"/>
                    </a:ext>
                  </a:extLst>
                </a:gridCol>
                <a:gridCol w="935673">
                  <a:extLst>
                    <a:ext uri="{9D8B030D-6E8A-4147-A177-3AD203B41FA5}">
                      <a16:colId xmlns:a16="http://schemas.microsoft.com/office/drawing/2014/main" val="4235561896"/>
                    </a:ext>
                  </a:extLst>
                </a:gridCol>
                <a:gridCol w="935673">
                  <a:extLst>
                    <a:ext uri="{9D8B030D-6E8A-4147-A177-3AD203B41FA5}">
                      <a16:colId xmlns:a16="http://schemas.microsoft.com/office/drawing/2014/main" val="3076823016"/>
                    </a:ext>
                  </a:extLst>
                </a:gridCol>
              </a:tblGrid>
              <a:tr h="389645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400" kern="100" dirty="0">
                          <a:effectLst/>
                        </a:rPr>
                        <a:t>Fabbisogno di personale Ricercatori/Gestionali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400" kern="100" dirty="0">
                          <a:effectLst/>
                        </a:rPr>
                        <a:t>nel lungo periodo (10 anni) 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9519975"/>
                  </a:ext>
                </a:extLst>
              </a:tr>
              <a:tr h="21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 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Da 1 a 3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Da 4 a 6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DA 7 a 9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>
                          <a:effectLst/>
                        </a:rPr>
                        <a:t>Da 10 a 12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Da 13 a 15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3114326"/>
                  </a:ext>
                </a:extLst>
              </a:tr>
              <a:tr h="232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00" dirty="0">
                          <a:effectLst/>
                        </a:rPr>
                        <a:t>Ricercatori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00" dirty="0">
                          <a:effectLst/>
                        </a:rPr>
                        <a:t> 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00" dirty="0">
                          <a:effectLst/>
                        </a:rPr>
                        <a:t> </a:t>
                      </a:r>
                      <a:endParaRPr lang="it-IT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00" dirty="0">
                          <a:effectLst/>
                        </a:rPr>
                        <a:t>X </a:t>
                      </a:r>
                      <a:endParaRPr lang="it-IT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5864680"/>
                  </a:ext>
                </a:extLst>
              </a:tr>
              <a:tr h="232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00">
                          <a:effectLst/>
                        </a:rPr>
                        <a:t>Gestionali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00">
                          <a:effectLst/>
                        </a:rPr>
                        <a:t> 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00" dirty="0">
                          <a:effectLst/>
                        </a:rPr>
                        <a:t>X</a:t>
                      </a:r>
                      <a:endParaRPr lang="it-IT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199109"/>
                  </a:ext>
                </a:extLst>
              </a:tr>
            </a:tbl>
          </a:graphicData>
        </a:graphic>
      </p:graphicFrame>
      <p:sp>
        <p:nvSpPr>
          <p:cNvPr id="9" name="Titolo 1">
            <a:extLst>
              <a:ext uri="{FF2B5EF4-FFF2-40B4-BE49-F238E27FC236}">
                <a16:creationId xmlns:a16="http://schemas.microsoft.com/office/drawing/2014/main" id="{491D345F-573D-4360-3907-BD5C761E7822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3335546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Area della Ricerca di Pisa, 10/02/2025</a:t>
            </a:r>
          </a:p>
        </p:txBody>
      </p:sp>
    </p:spTree>
    <p:extLst>
      <p:ext uri="{BB962C8B-B14F-4D97-AF65-F5344CB8AC3E}">
        <p14:creationId xmlns:p14="http://schemas.microsoft.com/office/powerpoint/2010/main" val="819313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6FF5FFCF675641A05DDBBC6E2C5301" ma:contentTypeVersion="10" ma:contentTypeDescription="Creare un nuovo documento." ma:contentTypeScope="" ma:versionID="042f1532658a463e22cbeb7a32daa5d2">
  <xsd:schema xmlns:xsd="http://www.w3.org/2001/XMLSchema" xmlns:xs="http://www.w3.org/2001/XMLSchema" xmlns:p="http://schemas.microsoft.com/office/2006/metadata/properties" xmlns:ns2="fe5ae041-493b-4068-8c9f-6b188d9ef84e" xmlns:ns3="067f8947-1cae-4274-bec2-03327e9e7ab8" targetNamespace="http://schemas.microsoft.com/office/2006/metadata/properties" ma:root="true" ma:fieldsID="8cc7ecce3e0737dc4474adb38c57dc46" ns2:_="" ns3:_="">
    <xsd:import namespace="fe5ae041-493b-4068-8c9f-6b188d9ef84e"/>
    <xsd:import namespace="067f8947-1cae-4274-bec2-03327e9e7a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ae041-493b-4068-8c9f-6b188d9ef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7f8947-1cae-4274-bec2-03327e9e7ab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3a7fa42-32ab-41ca-966e-d63070370c7e}" ma:internalName="TaxCatchAll" ma:showField="CatchAllData" ma:web="067f8947-1cae-4274-bec2-03327e9e7a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7f8947-1cae-4274-bec2-03327e9e7ab8" xsi:nil="true"/>
    <lcf76f155ced4ddcb4097134ff3c332f xmlns="fe5ae041-493b-4068-8c9f-6b188d9ef8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B66CA0-4467-43C9-AA74-83DA801722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C0A72-D92A-4981-BCE0-9C48819EDD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ae041-493b-4068-8c9f-6b188d9ef84e"/>
    <ds:schemaRef ds:uri="067f8947-1cae-4274-bec2-03327e9e7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EE4497-9D9F-4EED-842C-7D0FB3982660}">
  <ds:schemaRefs>
    <ds:schemaRef ds:uri="http://schemas.microsoft.com/office/2006/metadata/properties"/>
    <ds:schemaRef ds:uri="http://schemas.microsoft.com/office/infopath/2007/PartnerControls"/>
    <ds:schemaRef ds:uri="0e8b4e4a-2634-4a0d-8711-ee726bff4d05"/>
    <ds:schemaRef ds:uri="b034273a-9543-45fd-b584-e8a0777a9e2b"/>
    <ds:schemaRef ds:uri="067f8947-1cae-4274-bec2-03327e9e7ab8"/>
    <ds:schemaRef ds:uri="fe5ae041-493b-4068-8c9f-6b188d9ef84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1292</Words>
  <Application>Microsoft Office PowerPoint</Application>
  <PresentationFormat>Widescreen</PresentationFormat>
  <Paragraphs>185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Courier New</vt:lpstr>
      <vt:lpstr>Source Sans Pro</vt:lpstr>
      <vt:lpstr>Times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Francy</dc:creator>
  <cp:lastModifiedBy>GIUSEPPE BONURA</cp:lastModifiedBy>
  <cp:revision>83</cp:revision>
  <dcterms:created xsi:type="dcterms:W3CDTF">2020-06-25T08:30:49Z</dcterms:created>
  <dcterms:modified xsi:type="dcterms:W3CDTF">2025-02-05T11:53:47Z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0x010100F36FF5FFCF675641A05DDBBC6E2C5301</vt:lpwstr>
  </property>
</Properties>
</file>