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1" r:id="rId6"/>
    <p:sldId id="1046" r:id="rId7"/>
    <p:sldId id="1019" r:id="rId8"/>
    <p:sldId id="262" r:id="rId9"/>
    <p:sldId id="1047" r:id="rId10"/>
    <p:sldId id="1049" r:id="rId11"/>
    <p:sldId id="473" r:id="rId12"/>
    <p:sldId id="270"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58"/>
  </p:normalViewPr>
  <p:slideViewPr>
    <p:cSldViewPr snapToGrid="0">
      <p:cViewPr varScale="1">
        <p:scale>
          <a:sx n="116" d="100"/>
          <a:sy n="116"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CA3D1-1C83-4539-83BF-D2601D4E5B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7FFE91F3-7F24-41A1-AE4B-92BC5446A57C}">
      <dgm:prSet phldrT="[Testo]" custT="1"/>
      <dgm:spPr>
        <a:xfrm>
          <a:off x="435689" y="26643"/>
          <a:ext cx="6226645" cy="738000"/>
        </a:xfrm>
        <a:prstGeom prst="round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it-IT" sz="1800" b="1" i="0" dirty="0">
              <a:solidFill>
                <a:srgbClr val="2D2D8A"/>
              </a:solidFill>
              <a:latin typeface="Arial Narrow" panose="020B0604020202020204" pitchFamily="34" charset="0"/>
              <a:ea typeface="+mn-ea"/>
              <a:cs typeface="Arial Narrow" panose="020B0604020202020204" pitchFamily="34" charset="0"/>
            </a:rPr>
            <a:t>Contesto Sociale e Demografico</a:t>
          </a:r>
        </a:p>
      </dgm:t>
    </dgm:pt>
    <dgm:pt modelId="{34EA76F0-D507-480D-88FF-1F76DB8EFB1D}" type="parTrans" cxnId="{DA236492-CD6D-4EB3-AFE4-7F808B0C92AD}">
      <dgm:prSet/>
      <dgm:spPr/>
      <dgm:t>
        <a:bodyPr/>
        <a:lstStyle/>
        <a:p>
          <a:endParaRPr lang="it-IT"/>
        </a:p>
      </dgm:t>
    </dgm:pt>
    <dgm:pt modelId="{939459B2-8448-453D-A010-B3CFE1298784}" type="sibTrans" cxnId="{DA236492-CD6D-4EB3-AFE4-7F808B0C92AD}">
      <dgm:prSet/>
      <dgm:spPr/>
      <dgm:t>
        <a:bodyPr/>
        <a:lstStyle/>
        <a:p>
          <a:endParaRPr lang="it-IT"/>
        </a:p>
      </dgm:t>
    </dgm:pt>
    <dgm:pt modelId="{047B59EE-C64D-440C-B0D1-64829284EFD6}">
      <dgm:prSet phldrT="[Testo]" custT="1"/>
      <dgm:spPr>
        <a:xfrm>
          <a:off x="435689" y="2026893"/>
          <a:ext cx="6099650" cy="738000"/>
        </a:xfrm>
        <a:prstGeom prst="round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it-IT" sz="1800" b="1" i="0" dirty="0">
              <a:solidFill>
                <a:srgbClr val="2D2D8A"/>
              </a:solidFill>
              <a:latin typeface="Arial Narrow" panose="020B0604020202020204" pitchFamily="34" charset="0"/>
              <a:ea typeface="+mn-ea"/>
              <a:cs typeface="Arial Narrow" panose="020B0604020202020204" pitchFamily="34" charset="0"/>
            </a:rPr>
            <a:t>Contesto Tecnologico e Produttivo</a:t>
          </a:r>
        </a:p>
      </dgm:t>
    </dgm:pt>
    <dgm:pt modelId="{9BAE7EF0-A8EE-45A1-AE1B-BA675DE0606B}" type="parTrans" cxnId="{4E04A17A-5FD0-4E00-8E43-EB838CF9EE4A}">
      <dgm:prSet/>
      <dgm:spPr/>
      <dgm:t>
        <a:bodyPr/>
        <a:lstStyle/>
        <a:p>
          <a:endParaRPr lang="it-IT"/>
        </a:p>
      </dgm:t>
    </dgm:pt>
    <dgm:pt modelId="{F2B30FEB-2669-4085-B7B6-0918035806C4}" type="sibTrans" cxnId="{4E04A17A-5FD0-4E00-8E43-EB838CF9EE4A}">
      <dgm:prSet/>
      <dgm:spPr/>
      <dgm:t>
        <a:bodyPr/>
        <a:lstStyle/>
        <a:p>
          <a:endParaRPr lang="it-IT"/>
        </a:p>
      </dgm:t>
    </dgm:pt>
    <dgm:pt modelId="{5A2AD838-6D0A-4332-BC7C-9B2382DA4F2D}">
      <dgm:prSet custT="1"/>
      <dgm:spPr>
        <a:xfrm>
          <a:off x="0" y="395643"/>
          <a:ext cx="8713787" cy="149625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pPr marL="9525" lvl="1" indent="0" algn="just" defTabSz="889000">
            <a:lnSpc>
              <a:spcPct val="90000"/>
            </a:lnSpc>
            <a:spcBef>
              <a:spcPct val="0"/>
            </a:spcBef>
            <a:spcAft>
              <a:spcPct val="15000"/>
            </a:spcAft>
            <a:buChar char="•"/>
            <a:tabLst/>
          </a:pPr>
          <a:r>
            <a:rPr lang="it-IT" sz="1600" b="0" i="0" dirty="0">
              <a:solidFill>
                <a:schemeClr val="accent5">
                  <a:lumMod val="75000"/>
                </a:schemeClr>
              </a:solidFill>
              <a:latin typeface="Arial Narrow" panose="020B0604020202020204" pitchFamily="34" charset="0"/>
              <a:ea typeface="+mn-ea"/>
              <a:cs typeface="Arial Narrow" panose="020B0604020202020204" pitchFamily="34" charset="0"/>
            </a:rPr>
            <a:t>Mutamenti sociali e demografici, invecchiamento della popolazione, Qualità della Vita (living </a:t>
          </a:r>
          <a:r>
            <a:rPr lang="it-IT" sz="1600" b="0" i="0" dirty="0" err="1">
              <a:solidFill>
                <a:schemeClr val="accent5">
                  <a:lumMod val="75000"/>
                </a:schemeClr>
              </a:solidFill>
              <a:latin typeface="Arial Narrow" panose="020B0604020202020204" pitchFamily="34" charset="0"/>
              <a:ea typeface="+mn-ea"/>
              <a:cs typeface="Arial Narrow" panose="020B0604020202020204" pitchFamily="34" charset="0"/>
            </a:rPr>
            <a:t>well</a:t>
          </a:r>
          <a:r>
            <a:rPr lang="it-IT" sz="1600" b="0" i="0" dirty="0">
              <a:solidFill>
                <a:schemeClr val="accent5">
                  <a:lumMod val="75000"/>
                </a:schemeClr>
              </a:solidFill>
              <a:latin typeface="Arial Narrow" panose="020B0604020202020204" pitchFamily="34" charset="0"/>
              <a:ea typeface="+mn-ea"/>
              <a:cs typeface="Arial Narrow" panose="020B0604020202020204" pitchFamily="34" charset="0"/>
            </a:rPr>
            <a:t> </a:t>
          </a:r>
          <a:r>
            <a:rPr lang="it-IT" sz="1600" b="0" i="0" dirty="0" err="1">
              <a:solidFill>
                <a:schemeClr val="accent5">
                  <a:lumMod val="75000"/>
                </a:schemeClr>
              </a:solidFill>
              <a:latin typeface="Arial Narrow" panose="020B0604020202020204" pitchFamily="34" charset="0"/>
              <a:ea typeface="+mn-ea"/>
              <a:cs typeface="Arial Narrow" panose="020B0604020202020204" pitchFamily="34" charset="0"/>
            </a:rPr>
            <a:t>at</a:t>
          </a:r>
          <a:r>
            <a:rPr lang="it-IT" sz="1600" b="0" i="0" dirty="0">
              <a:solidFill>
                <a:schemeClr val="accent5">
                  <a:lumMod val="75000"/>
                </a:schemeClr>
              </a:solidFill>
              <a:latin typeface="Arial Narrow" panose="020B0604020202020204" pitchFamily="34" charset="0"/>
              <a:ea typeface="+mn-ea"/>
              <a:cs typeface="Arial Narrow" panose="020B0604020202020204" pitchFamily="34" charset="0"/>
            </a:rPr>
            <a:t> home, </a:t>
          </a:r>
          <a:r>
            <a:rPr lang="it-IT" sz="1600" b="0" i="0" dirty="0" err="1">
              <a:solidFill>
                <a:schemeClr val="accent5">
                  <a:lumMod val="75000"/>
                </a:schemeClr>
              </a:solidFill>
              <a:latin typeface="Arial Narrow" panose="020B0604020202020204" pitchFamily="34" charset="0"/>
              <a:ea typeface="+mn-ea"/>
              <a:cs typeface="Arial Narrow" panose="020B0604020202020204" pitchFamily="34" charset="0"/>
            </a:rPr>
            <a:t>at</a:t>
          </a:r>
          <a:r>
            <a:rPr lang="it-IT" sz="1600" b="0" i="0" dirty="0">
              <a:solidFill>
                <a:schemeClr val="accent5">
                  <a:lumMod val="75000"/>
                </a:schemeClr>
              </a:solidFill>
              <a:latin typeface="Arial Narrow" panose="020B0604020202020204" pitchFamily="34" charset="0"/>
              <a:ea typeface="+mn-ea"/>
              <a:cs typeface="Arial Narrow" panose="020B0604020202020204" pitchFamily="34" charset="0"/>
            </a:rPr>
            <a:t> work, in the community), cambio degli stili di vita e delle abitudini, nuove opportunità e nuove sfide sociali</a:t>
          </a:r>
        </a:p>
      </dgm:t>
    </dgm:pt>
    <dgm:pt modelId="{B3EE8C8B-65CF-4383-970C-6B66F7FE5E73}" type="parTrans" cxnId="{11C34809-C6F5-4F51-BEA9-028B5346FC91}">
      <dgm:prSet/>
      <dgm:spPr/>
      <dgm:t>
        <a:bodyPr/>
        <a:lstStyle/>
        <a:p>
          <a:endParaRPr lang="it-IT"/>
        </a:p>
      </dgm:t>
    </dgm:pt>
    <dgm:pt modelId="{37D24BEF-80E4-4DC5-85CD-6BFFA97337C4}" type="sibTrans" cxnId="{11C34809-C6F5-4F51-BEA9-028B5346FC91}">
      <dgm:prSet/>
      <dgm:spPr/>
      <dgm:t>
        <a:bodyPr/>
        <a:lstStyle/>
        <a:p>
          <a:endParaRPr lang="it-IT"/>
        </a:p>
      </dgm:t>
    </dgm:pt>
    <dgm:pt modelId="{B5312030-B474-4938-8356-6450EB01BC5F}">
      <dgm:prSet custT="1"/>
      <dgm:spPr>
        <a:xfrm>
          <a:off x="0" y="395643"/>
          <a:ext cx="8713787" cy="149625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it-IT" sz="1600" b="0" i="0" dirty="0">
              <a:solidFill>
                <a:schemeClr val="accent5">
                  <a:lumMod val="75000"/>
                </a:schemeClr>
              </a:solidFill>
              <a:latin typeface="Arial Narrow" panose="020B0604020202020204" pitchFamily="34" charset="0"/>
              <a:ea typeface="+mn-ea"/>
              <a:cs typeface="Arial Narrow" panose="020B0604020202020204" pitchFamily="34" charset="0"/>
            </a:rPr>
            <a:t>Nuovi modelli di business e di welfare models </a:t>
          </a:r>
          <a:r>
            <a:rPr lang="it-IT" sz="1600" dirty="0">
              <a:solidFill>
                <a:schemeClr val="accent5">
                  <a:lumMod val="75000"/>
                </a:schemeClr>
              </a:solidFill>
              <a:latin typeface="Arial Narrow"/>
              <a:ea typeface="+mn-ea"/>
              <a:cs typeface="Arial"/>
            </a:rPr>
            <a:t>(pubblico (GO, NGO), privato, sistema ricerca, users e nuovi ruoli rispetto al passato)</a:t>
          </a:r>
          <a:endParaRPr lang="it-IT" sz="1600" b="0" i="0" dirty="0">
            <a:solidFill>
              <a:schemeClr val="accent5">
                <a:lumMod val="75000"/>
              </a:schemeClr>
            </a:solidFill>
            <a:latin typeface="Arial Narrow" panose="020B0604020202020204" pitchFamily="34" charset="0"/>
            <a:ea typeface="+mn-ea"/>
            <a:cs typeface="Arial Narrow" panose="020B0604020202020204" pitchFamily="34" charset="0"/>
          </a:endParaRPr>
        </a:p>
      </dgm:t>
    </dgm:pt>
    <dgm:pt modelId="{0EBC0A01-3F06-4662-9E9A-E173D0C03761}" type="parTrans" cxnId="{178EBC28-CCC6-4CE4-8D41-11D52DD414E3}">
      <dgm:prSet/>
      <dgm:spPr/>
      <dgm:t>
        <a:bodyPr/>
        <a:lstStyle/>
        <a:p>
          <a:endParaRPr lang="it-IT"/>
        </a:p>
      </dgm:t>
    </dgm:pt>
    <dgm:pt modelId="{35080620-5051-4604-9815-44289598F098}" type="sibTrans" cxnId="{178EBC28-CCC6-4CE4-8D41-11D52DD414E3}">
      <dgm:prSet/>
      <dgm:spPr/>
      <dgm:t>
        <a:bodyPr/>
        <a:lstStyle/>
        <a:p>
          <a:endParaRPr lang="it-IT"/>
        </a:p>
      </dgm:t>
    </dgm:pt>
    <dgm:pt modelId="{727CFA83-B29E-4EBE-A49D-F976E95B6270}">
      <dgm:prSet custT="1"/>
      <dgm:spPr>
        <a:xfrm>
          <a:off x="0" y="2395893"/>
          <a:ext cx="8713787" cy="2401875"/>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pPr marL="52388" indent="-52388" algn="just" defTabSz="889000">
            <a:lnSpc>
              <a:spcPct val="90000"/>
            </a:lnSpc>
            <a:spcBef>
              <a:spcPct val="0"/>
            </a:spcBef>
            <a:spcAft>
              <a:spcPct val="15000"/>
            </a:spcAft>
            <a:buFont typeface="Arial" panose="020B0604020202020204" pitchFamily="34" charset="0"/>
            <a:buChar char="•"/>
            <a:tabLst/>
          </a:pPr>
          <a:r>
            <a:rPr lang="it-IT" sz="1600" b="0" i="0" dirty="0">
              <a:solidFill>
                <a:srgbClr val="0070C0"/>
              </a:solidFill>
              <a:latin typeface="Arial Narrow" panose="020B0604020202020204" pitchFamily="34" charset="0"/>
              <a:ea typeface="+mn-ea"/>
              <a:cs typeface="Arial Narrow" panose="020B0604020202020204" pitchFamily="34" charset="0"/>
            </a:rPr>
            <a:t>Cambio radicale nelle condizioni di vita: Casa, Ambienti di lavoro, ambienti pubblici, in accordo a un approccio</a:t>
          </a:r>
          <a:r>
            <a:rPr lang="en-US" sz="1600" b="0" i="0" dirty="0">
              <a:solidFill>
                <a:srgbClr val="0070C0"/>
              </a:solidFill>
              <a:latin typeface="Arial Narrow" panose="020B0604020202020204" pitchFamily="34" charset="0"/>
              <a:cs typeface="Arial Narrow" panose="020B0604020202020204" pitchFamily="34" charset="0"/>
            </a:rPr>
            <a:t> </a:t>
          </a:r>
          <a:r>
            <a:rPr lang="en-US" sz="1600" b="1" i="0" dirty="0">
              <a:solidFill>
                <a:srgbClr val="0070C0"/>
              </a:solidFill>
              <a:latin typeface="Arial Narrow" panose="020B0604020202020204" pitchFamily="34" charset="0"/>
              <a:cs typeface="Arial Narrow" panose="020B0604020202020204" pitchFamily="34" charset="0"/>
            </a:rPr>
            <a:t>User-Centric</a:t>
          </a:r>
          <a:endParaRPr lang="it-IT" sz="1600" b="1" i="0" dirty="0">
            <a:solidFill>
              <a:srgbClr val="0070C0"/>
            </a:solidFill>
            <a:latin typeface="Arial Narrow" panose="020B0604020202020204" pitchFamily="34" charset="0"/>
            <a:ea typeface="+mn-ea"/>
            <a:cs typeface="Arial Narrow" panose="020B0604020202020204" pitchFamily="34" charset="0"/>
          </a:endParaRPr>
        </a:p>
      </dgm:t>
    </dgm:pt>
    <dgm:pt modelId="{C157974A-1C97-4B4D-B6C6-B1BFE75FFDD3}" type="parTrans" cxnId="{E099530C-9A28-41F3-B034-2686A76C62F4}">
      <dgm:prSet/>
      <dgm:spPr/>
      <dgm:t>
        <a:bodyPr/>
        <a:lstStyle/>
        <a:p>
          <a:endParaRPr lang="it-IT"/>
        </a:p>
      </dgm:t>
    </dgm:pt>
    <dgm:pt modelId="{EBC86F1B-2966-4D2D-BED4-E097190D6F27}" type="sibTrans" cxnId="{E099530C-9A28-41F3-B034-2686A76C62F4}">
      <dgm:prSet/>
      <dgm:spPr/>
      <dgm:t>
        <a:bodyPr/>
        <a:lstStyle/>
        <a:p>
          <a:endParaRPr lang="it-IT"/>
        </a:p>
      </dgm:t>
    </dgm:pt>
    <dgm:pt modelId="{9053617C-8055-4E73-85BB-BB2273B0EC4C}">
      <dgm:prSet custT="1"/>
      <dgm:spPr>
        <a:xfrm>
          <a:off x="0" y="2395893"/>
          <a:ext cx="8713787" cy="2401875"/>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pPr marL="9525" marR="0" indent="-9525"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600" b="0" i="0" dirty="0">
              <a:solidFill>
                <a:srgbClr val="0070C0"/>
              </a:solidFill>
              <a:latin typeface="Arial Narrow" panose="020B0604020202020204" pitchFamily="34" charset="0"/>
              <a:ea typeface="+mn-ea"/>
              <a:cs typeface="Arial Narrow" panose="020B0604020202020204" pitchFamily="34" charset="0"/>
            </a:rPr>
            <a:t>Ruolo fondamentale ICT (Hardware e Software) per migliorare la qualità della vita, condizioni di assistenza e salute, transizione energetica e risparmio energetico, Trasformazione Digitale …..</a:t>
          </a:r>
          <a:r>
            <a:rPr lang="en-US" sz="1600" b="0" i="0" dirty="0">
              <a:solidFill>
                <a:srgbClr val="0070C0"/>
              </a:solidFill>
              <a:latin typeface="Arial Narrow" panose="020B0604020202020204" pitchFamily="34" charset="0"/>
              <a:ea typeface="+mn-ea"/>
              <a:cs typeface="Arial Narrow" panose="020B0604020202020204" pitchFamily="34" charset="0"/>
            </a:rPr>
            <a:t> </a:t>
          </a:r>
          <a:endParaRPr lang="it-IT" sz="1600" b="0" i="0" dirty="0">
            <a:solidFill>
              <a:srgbClr val="0070C0"/>
            </a:solidFill>
            <a:latin typeface="Arial Narrow" panose="020B0604020202020204" pitchFamily="34" charset="0"/>
            <a:ea typeface="+mn-ea"/>
            <a:cs typeface="Arial Narrow" panose="020B0604020202020204" pitchFamily="34" charset="0"/>
          </a:endParaRPr>
        </a:p>
      </dgm:t>
    </dgm:pt>
    <dgm:pt modelId="{1283ADCD-D5A7-4D83-A733-32FAF697E1AA}" type="parTrans" cxnId="{D481A358-6AB9-4FC3-8393-39AB21A83F7E}">
      <dgm:prSet/>
      <dgm:spPr/>
      <dgm:t>
        <a:bodyPr/>
        <a:lstStyle/>
        <a:p>
          <a:endParaRPr lang="it-IT"/>
        </a:p>
      </dgm:t>
    </dgm:pt>
    <dgm:pt modelId="{E5DD1378-4022-4175-82D5-02D538E4EC36}" type="sibTrans" cxnId="{D481A358-6AB9-4FC3-8393-39AB21A83F7E}">
      <dgm:prSet/>
      <dgm:spPr/>
      <dgm:t>
        <a:bodyPr/>
        <a:lstStyle/>
        <a:p>
          <a:endParaRPr lang="it-IT"/>
        </a:p>
      </dgm:t>
    </dgm:pt>
    <dgm:pt modelId="{B4BE90CB-A198-4691-9D06-7B8877C4D9B1}">
      <dgm:prSet custT="1"/>
      <dgm:spPr>
        <a:xfrm>
          <a:off x="0" y="2395893"/>
          <a:ext cx="8713787" cy="2401875"/>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pPr marL="9525" marR="0" indent="-9525"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err="1">
              <a:solidFill>
                <a:srgbClr val="0070C0"/>
              </a:solidFill>
              <a:latin typeface="Arial Narrow" panose="020B0604020202020204" pitchFamily="34" charset="0"/>
              <a:ea typeface="+mn-ea"/>
              <a:cs typeface="Arial Narrow" panose="020B0604020202020204" pitchFamily="34" charset="0"/>
            </a:rPr>
            <a:t>Settori</a:t>
          </a:r>
          <a:r>
            <a:rPr lang="en-US" sz="1600" b="0" i="0" dirty="0">
              <a:solidFill>
                <a:srgbClr val="0070C0"/>
              </a:solidFill>
              <a:latin typeface="Arial Narrow" panose="020B0604020202020204" pitchFamily="34" charset="0"/>
              <a:ea typeface="+mn-ea"/>
              <a:cs typeface="Arial Narrow" panose="020B0604020202020204" pitchFamily="34" charset="0"/>
            </a:rPr>
            <a:t> di </a:t>
          </a:r>
          <a:r>
            <a:rPr lang="en-US" sz="1600" b="0" i="0" dirty="0" err="1">
              <a:solidFill>
                <a:srgbClr val="0070C0"/>
              </a:solidFill>
              <a:latin typeface="Arial Narrow" panose="020B0604020202020204" pitchFamily="34" charset="0"/>
              <a:ea typeface="+mn-ea"/>
              <a:cs typeface="Arial Narrow" panose="020B0604020202020204" pitchFamily="34" charset="0"/>
            </a:rPr>
            <a:t>mercato</a:t>
          </a:r>
          <a:r>
            <a:rPr lang="en-US" sz="1600" b="0" i="0" dirty="0">
              <a:solidFill>
                <a:srgbClr val="0070C0"/>
              </a:solidFill>
              <a:latin typeface="Arial Narrow" panose="020B0604020202020204" pitchFamily="34" charset="0"/>
              <a:ea typeface="+mn-ea"/>
              <a:cs typeface="Arial Narrow" panose="020B0604020202020204" pitchFamily="34" charset="0"/>
            </a:rPr>
            <a:t> </a:t>
          </a:r>
          <a:r>
            <a:rPr lang="en-US" sz="1600" b="0" i="0" dirty="0" err="1">
              <a:solidFill>
                <a:srgbClr val="0070C0"/>
              </a:solidFill>
              <a:latin typeface="Arial Narrow" panose="020B0604020202020204" pitchFamily="34" charset="0"/>
              <a:ea typeface="+mn-ea"/>
              <a:cs typeface="Arial Narrow" panose="020B0604020202020204" pitchFamily="34" charset="0"/>
            </a:rPr>
            <a:t>emergenti</a:t>
          </a:r>
          <a:r>
            <a:rPr lang="en-US" sz="1600" b="0" i="0" dirty="0">
              <a:solidFill>
                <a:srgbClr val="0070C0"/>
              </a:solidFill>
              <a:latin typeface="Arial Narrow" panose="020B0604020202020204" pitchFamily="34" charset="0"/>
              <a:ea typeface="+mn-ea"/>
              <a:cs typeface="Arial Narrow" panose="020B0604020202020204" pitchFamily="34" charset="0"/>
            </a:rPr>
            <a:t> - </a:t>
          </a:r>
          <a:r>
            <a:rPr lang="en-US" sz="1600" b="1" i="0" dirty="0">
              <a:solidFill>
                <a:srgbClr val="0070C0"/>
              </a:solidFill>
              <a:latin typeface="Arial Narrow" panose="020B0604020202020204" pitchFamily="34" charset="0"/>
              <a:ea typeface="+mn-ea"/>
              <a:cs typeface="Arial Narrow" panose="020B0604020202020204" pitchFamily="34" charset="0"/>
            </a:rPr>
            <a:t>“Silver Economy” </a:t>
          </a:r>
          <a:r>
            <a:rPr lang="en-US" sz="1600" b="0" i="0" dirty="0">
              <a:solidFill>
                <a:srgbClr val="0070C0"/>
              </a:solidFill>
              <a:latin typeface="Arial Narrow" panose="020B0604020202020204" pitchFamily="34" charset="0"/>
              <a:ea typeface="+mn-ea"/>
              <a:cs typeface="Arial Narrow" panose="020B0604020202020204" pitchFamily="34" charset="0"/>
            </a:rPr>
            <a:t>ed </a:t>
          </a:r>
          <a:r>
            <a:rPr lang="en-US" sz="1600" b="1" i="0" dirty="0">
              <a:solidFill>
                <a:srgbClr val="0070C0"/>
              </a:solidFill>
              <a:latin typeface="Arial Narrow" panose="020B0604020202020204" pitchFamily="34" charset="0"/>
              <a:ea typeface="+mn-ea"/>
              <a:cs typeface="Arial Narrow" panose="020B0604020202020204" pitchFamily="34" charset="0"/>
            </a:rPr>
            <a:t>“Economia del </a:t>
          </a:r>
          <a:r>
            <a:rPr lang="en-US" sz="1600" b="1" i="0" dirty="0" err="1">
              <a:solidFill>
                <a:srgbClr val="0070C0"/>
              </a:solidFill>
              <a:latin typeface="Arial Narrow" panose="020B0604020202020204" pitchFamily="34" charset="0"/>
              <a:ea typeface="+mn-ea"/>
              <a:cs typeface="Arial Narrow" panose="020B0604020202020204" pitchFamily="34" charset="0"/>
            </a:rPr>
            <a:t>Benessere</a:t>
          </a:r>
          <a:r>
            <a:rPr lang="en-US" sz="1600" b="1" i="0" dirty="0">
              <a:solidFill>
                <a:srgbClr val="0070C0"/>
              </a:solidFill>
              <a:latin typeface="Arial Narrow" panose="020B0604020202020204" pitchFamily="34" charset="0"/>
              <a:ea typeface="+mn-ea"/>
              <a:cs typeface="Arial Narrow" panose="020B0604020202020204" pitchFamily="34" charset="0"/>
            </a:rPr>
            <a:t>”</a:t>
          </a:r>
          <a:endParaRPr lang="it-IT" sz="1600" b="1" i="0" dirty="0">
            <a:solidFill>
              <a:srgbClr val="000000">
                <a:hueOff val="0"/>
                <a:satOff val="0"/>
                <a:lumOff val="0"/>
                <a:alphaOff val="0"/>
              </a:srgbClr>
            </a:solidFill>
            <a:latin typeface="Arial Narrow" panose="020B0604020202020204" pitchFamily="34" charset="0"/>
            <a:ea typeface="+mn-ea"/>
            <a:cs typeface="Arial Narrow" panose="020B0604020202020204" pitchFamily="34" charset="0"/>
          </a:endParaRPr>
        </a:p>
      </dgm:t>
    </dgm:pt>
    <dgm:pt modelId="{1ABD6D8C-0295-490C-970E-F3B07BB173D4}" type="parTrans" cxnId="{D5A1F8E7-E743-49EF-9FD9-A7789E166567}">
      <dgm:prSet/>
      <dgm:spPr/>
      <dgm:t>
        <a:bodyPr/>
        <a:lstStyle/>
        <a:p>
          <a:endParaRPr lang="it-IT"/>
        </a:p>
      </dgm:t>
    </dgm:pt>
    <dgm:pt modelId="{8FC7877B-995A-4A7A-91D1-63C0D1A6EAE0}" type="sibTrans" cxnId="{D5A1F8E7-E743-49EF-9FD9-A7789E166567}">
      <dgm:prSet/>
      <dgm:spPr/>
      <dgm:t>
        <a:bodyPr/>
        <a:lstStyle/>
        <a:p>
          <a:endParaRPr lang="it-IT"/>
        </a:p>
      </dgm:t>
    </dgm:pt>
    <dgm:pt modelId="{AC1B0A03-196D-4A4E-90A0-86DDF3A91242}">
      <dgm:prSet custT="1"/>
      <dgm:spPr>
        <a:xfrm>
          <a:off x="0" y="2395893"/>
          <a:ext cx="8713787" cy="2401875"/>
        </a:xfr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pPr marL="9525" marR="0" indent="-9525"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600" b="1" i="0" dirty="0">
              <a:solidFill>
                <a:srgbClr val="0070C0"/>
              </a:solidFill>
              <a:latin typeface="Arial Narrow" panose="020B0604020202020204" pitchFamily="34" charset="0"/>
              <a:ea typeface="+mn-ea"/>
              <a:cs typeface="Arial Narrow" panose="020B0604020202020204" pitchFamily="34" charset="0"/>
            </a:rPr>
            <a:t>P5 Medicine</a:t>
          </a:r>
          <a:r>
            <a:rPr lang="it-IT" sz="1600" b="0" i="0" dirty="0">
              <a:solidFill>
                <a:srgbClr val="0070C0"/>
              </a:solidFill>
              <a:latin typeface="Arial Narrow" panose="020B0604020202020204" pitchFamily="34" charset="0"/>
              <a:ea typeface="+mn-ea"/>
              <a:cs typeface="Arial Narrow" panose="020B0604020202020204" pitchFamily="34" charset="0"/>
            </a:rPr>
            <a:t>: Precisione, Predittiva, Preventiva, Personalizzata, Partecipativa</a:t>
          </a:r>
        </a:p>
      </dgm:t>
    </dgm:pt>
    <dgm:pt modelId="{8365DCD1-255C-3649-9A5B-C60733012ACA}" type="parTrans" cxnId="{7DDB3A4C-ABE8-364A-A42A-489261AC97BB}">
      <dgm:prSet/>
      <dgm:spPr/>
      <dgm:t>
        <a:bodyPr/>
        <a:lstStyle/>
        <a:p>
          <a:endParaRPr lang="it-IT"/>
        </a:p>
      </dgm:t>
    </dgm:pt>
    <dgm:pt modelId="{C7E79919-3152-514A-A47E-FC8E0D88C31D}" type="sibTrans" cxnId="{7DDB3A4C-ABE8-364A-A42A-489261AC97BB}">
      <dgm:prSet/>
      <dgm:spPr/>
      <dgm:t>
        <a:bodyPr/>
        <a:lstStyle/>
        <a:p>
          <a:endParaRPr lang="it-IT"/>
        </a:p>
      </dgm:t>
    </dgm:pt>
    <dgm:pt modelId="{FB0B8990-8C08-4D12-AFF7-4F5F734A8DD7}" type="pres">
      <dgm:prSet presAssocID="{D76CA3D1-1C83-4539-83BF-D2601D4E5BD5}" presName="linear" presStyleCnt="0">
        <dgm:presLayoutVars>
          <dgm:dir/>
          <dgm:animLvl val="lvl"/>
          <dgm:resizeHandles val="exact"/>
        </dgm:presLayoutVars>
      </dgm:prSet>
      <dgm:spPr/>
    </dgm:pt>
    <dgm:pt modelId="{8E24F5C9-2E8F-449C-8BB8-8E0322DB33F5}" type="pres">
      <dgm:prSet presAssocID="{7FFE91F3-7F24-41A1-AE4B-92BC5446A57C}" presName="parentLin" presStyleCnt="0"/>
      <dgm:spPr/>
    </dgm:pt>
    <dgm:pt modelId="{80F7CB46-1C10-4A34-8A97-AFCE637251F0}" type="pres">
      <dgm:prSet presAssocID="{7FFE91F3-7F24-41A1-AE4B-92BC5446A57C}" presName="parentLeftMargin" presStyleLbl="node1" presStyleIdx="0" presStyleCnt="2"/>
      <dgm:spPr/>
    </dgm:pt>
    <dgm:pt modelId="{87B294BC-7B85-4BBF-A161-0726EE18FD42}" type="pres">
      <dgm:prSet presAssocID="{7FFE91F3-7F24-41A1-AE4B-92BC5446A57C}" presName="parentText" presStyleLbl="node1" presStyleIdx="0" presStyleCnt="2" custScaleX="102082" custScaleY="53012">
        <dgm:presLayoutVars>
          <dgm:chMax val="0"/>
          <dgm:bulletEnabled val="1"/>
        </dgm:presLayoutVars>
      </dgm:prSet>
      <dgm:spPr/>
    </dgm:pt>
    <dgm:pt modelId="{E72BD641-2A79-404A-91E6-F5E0DD1B1657}" type="pres">
      <dgm:prSet presAssocID="{7FFE91F3-7F24-41A1-AE4B-92BC5446A57C}" presName="negativeSpace" presStyleCnt="0"/>
      <dgm:spPr/>
    </dgm:pt>
    <dgm:pt modelId="{47535438-153C-4832-86D9-41D65619E5E1}" type="pres">
      <dgm:prSet presAssocID="{7FFE91F3-7F24-41A1-AE4B-92BC5446A57C}" presName="childText" presStyleLbl="conFgAcc1" presStyleIdx="0" presStyleCnt="2" custScaleX="82499" custScaleY="137065">
        <dgm:presLayoutVars>
          <dgm:bulletEnabled val="1"/>
        </dgm:presLayoutVars>
      </dgm:prSet>
      <dgm:spPr>
        <a:prstGeom prst="rect">
          <a:avLst/>
        </a:prstGeom>
      </dgm:spPr>
    </dgm:pt>
    <dgm:pt modelId="{A6BCC340-FF30-4D85-AFC2-5154ADBF5F63}" type="pres">
      <dgm:prSet presAssocID="{939459B2-8448-453D-A010-B3CFE1298784}" presName="spaceBetweenRectangles" presStyleCnt="0"/>
      <dgm:spPr/>
    </dgm:pt>
    <dgm:pt modelId="{3D376787-F034-462C-9F9E-1296923CD305}" type="pres">
      <dgm:prSet presAssocID="{047B59EE-C64D-440C-B0D1-64829284EFD6}" presName="parentLin" presStyleCnt="0"/>
      <dgm:spPr/>
    </dgm:pt>
    <dgm:pt modelId="{14B06720-9597-4D2B-82FD-6448CF8964C8}" type="pres">
      <dgm:prSet presAssocID="{047B59EE-C64D-440C-B0D1-64829284EFD6}" presName="parentLeftMargin" presStyleLbl="node1" presStyleIdx="0" presStyleCnt="2"/>
      <dgm:spPr/>
    </dgm:pt>
    <dgm:pt modelId="{C93B561A-1CD4-4534-AF4D-65FD77594B3D}" type="pres">
      <dgm:prSet presAssocID="{047B59EE-C64D-440C-B0D1-64829284EFD6}" presName="parentText" presStyleLbl="node1" presStyleIdx="1" presStyleCnt="2" custScaleY="63551">
        <dgm:presLayoutVars>
          <dgm:chMax val="0"/>
          <dgm:bulletEnabled val="1"/>
        </dgm:presLayoutVars>
      </dgm:prSet>
      <dgm:spPr/>
    </dgm:pt>
    <dgm:pt modelId="{EB497281-3014-4E43-AA32-CE0928C5A746}" type="pres">
      <dgm:prSet presAssocID="{047B59EE-C64D-440C-B0D1-64829284EFD6}" presName="negativeSpace" presStyleCnt="0"/>
      <dgm:spPr/>
    </dgm:pt>
    <dgm:pt modelId="{DEC63F0F-E839-4DDA-82A9-A7C419DDE99E}" type="pres">
      <dgm:prSet presAssocID="{047B59EE-C64D-440C-B0D1-64829284EFD6}" presName="childText" presStyleLbl="conFgAcc1" presStyleIdx="1" presStyleCnt="2" custScaleX="79782" custScaleY="128707" custLinFactNeighborX="-117">
        <dgm:presLayoutVars>
          <dgm:bulletEnabled val="1"/>
        </dgm:presLayoutVars>
      </dgm:prSet>
      <dgm:spPr>
        <a:prstGeom prst="rect">
          <a:avLst/>
        </a:prstGeom>
      </dgm:spPr>
    </dgm:pt>
  </dgm:ptLst>
  <dgm:cxnLst>
    <dgm:cxn modelId="{11C34809-C6F5-4F51-BEA9-028B5346FC91}" srcId="{7FFE91F3-7F24-41A1-AE4B-92BC5446A57C}" destId="{5A2AD838-6D0A-4332-BC7C-9B2382DA4F2D}" srcOrd="0" destOrd="0" parTransId="{B3EE8C8B-65CF-4383-970C-6B66F7FE5E73}" sibTransId="{37D24BEF-80E4-4DC5-85CD-6BFFA97337C4}"/>
    <dgm:cxn modelId="{E099530C-9A28-41F3-B034-2686A76C62F4}" srcId="{047B59EE-C64D-440C-B0D1-64829284EFD6}" destId="{727CFA83-B29E-4EBE-A49D-F976E95B6270}" srcOrd="0" destOrd="0" parTransId="{C157974A-1C97-4B4D-B6C6-B1BFE75FFDD3}" sibTransId="{EBC86F1B-2966-4D2D-BED4-E097190D6F27}"/>
    <dgm:cxn modelId="{0E777A13-3A3B-4C5D-84F9-F4DE6150EBFA}" type="presOf" srcId="{7FFE91F3-7F24-41A1-AE4B-92BC5446A57C}" destId="{80F7CB46-1C10-4A34-8A97-AFCE637251F0}" srcOrd="0" destOrd="0" presId="urn:microsoft.com/office/officeart/2005/8/layout/list1"/>
    <dgm:cxn modelId="{D97BE816-41B3-4B1F-AB04-F936D87CEA9B}" type="presOf" srcId="{7FFE91F3-7F24-41A1-AE4B-92BC5446A57C}" destId="{87B294BC-7B85-4BBF-A161-0726EE18FD42}" srcOrd="1" destOrd="0" presId="urn:microsoft.com/office/officeart/2005/8/layout/list1"/>
    <dgm:cxn modelId="{ECD12119-BB7C-41E0-970D-9C7571B4E167}" type="presOf" srcId="{B4BE90CB-A198-4691-9D06-7B8877C4D9B1}" destId="{DEC63F0F-E839-4DDA-82A9-A7C419DDE99E}" srcOrd="0" destOrd="2" presId="urn:microsoft.com/office/officeart/2005/8/layout/list1"/>
    <dgm:cxn modelId="{39966A27-874C-4666-82D0-DCE5A485BAEC}" type="presOf" srcId="{9053617C-8055-4E73-85BB-BB2273B0EC4C}" destId="{DEC63F0F-E839-4DDA-82A9-A7C419DDE99E}" srcOrd="0" destOrd="1" presId="urn:microsoft.com/office/officeart/2005/8/layout/list1"/>
    <dgm:cxn modelId="{178EBC28-CCC6-4CE4-8D41-11D52DD414E3}" srcId="{7FFE91F3-7F24-41A1-AE4B-92BC5446A57C}" destId="{B5312030-B474-4938-8356-6450EB01BC5F}" srcOrd="1" destOrd="0" parTransId="{0EBC0A01-3F06-4662-9E9A-E173D0C03761}" sibTransId="{35080620-5051-4604-9815-44289598F098}"/>
    <dgm:cxn modelId="{7DDB3A4C-ABE8-364A-A42A-489261AC97BB}" srcId="{047B59EE-C64D-440C-B0D1-64829284EFD6}" destId="{AC1B0A03-196D-4A4E-90A0-86DDF3A91242}" srcOrd="3" destOrd="0" parTransId="{8365DCD1-255C-3649-9A5B-C60733012ACA}" sibTransId="{C7E79919-3152-514A-A47E-FC8E0D88C31D}"/>
    <dgm:cxn modelId="{D481A358-6AB9-4FC3-8393-39AB21A83F7E}" srcId="{047B59EE-C64D-440C-B0D1-64829284EFD6}" destId="{9053617C-8055-4E73-85BB-BB2273B0EC4C}" srcOrd="1" destOrd="0" parTransId="{1283ADCD-D5A7-4D83-A733-32FAF697E1AA}" sibTransId="{E5DD1378-4022-4175-82D5-02D538E4EC36}"/>
    <dgm:cxn modelId="{1D246C63-6363-4A7E-B882-BECCDF523D16}" type="presOf" srcId="{B5312030-B474-4938-8356-6450EB01BC5F}" destId="{47535438-153C-4832-86D9-41D65619E5E1}" srcOrd="0" destOrd="1" presId="urn:microsoft.com/office/officeart/2005/8/layout/list1"/>
    <dgm:cxn modelId="{CBDC1970-AD14-44E9-BB3D-586BFFC3D4F5}" type="presOf" srcId="{5A2AD838-6D0A-4332-BC7C-9B2382DA4F2D}" destId="{47535438-153C-4832-86D9-41D65619E5E1}" srcOrd="0" destOrd="0" presId="urn:microsoft.com/office/officeart/2005/8/layout/list1"/>
    <dgm:cxn modelId="{4E04A17A-5FD0-4E00-8E43-EB838CF9EE4A}" srcId="{D76CA3D1-1C83-4539-83BF-D2601D4E5BD5}" destId="{047B59EE-C64D-440C-B0D1-64829284EFD6}" srcOrd="1" destOrd="0" parTransId="{9BAE7EF0-A8EE-45A1-AE1B-BA675DE0606B}" sibTransId="{F2B30FEB-2669-4085-B7B6-0918035806C4}"/>
    <dgm:cxn modelId="{63A9CA7B-FD27-4EFA-8FD9-B6EFF2E2D5CA}" type="presOf" srcId="{D76CA3D1-1C83-4539-83BF-D2601D4E5BD5}" destId="{FB0B8990-8C08-4D12-AFF7-4F5F734A8DD7}" srcOrd="0" destOrd="0" presId="urn:microsoft.com/office/officeart/2005/8/layout/list1"/>
    <dgm:cxn modelId="{DA236492-CD6D-4EB3-AFE4-7F808B0C92AD}" srcId="{D76CA3D1-1C83-4539-83BF-D2601D4E5BD5}" destId="{7FFE91F3-7F24-41A1-AE4B-92BC5446A57C}" srcOrd="0" destOrd="0" parTransId="{34EA76F0-D507-480D-88FF-1F76DB8EFB1D}" sibTransId="{939459B2-8448-453D-A010-B3CFE1298784}"/>
    <dgm:cxn modelId="{EE1DFB95-4BF7-46CA-B308-BF08802AB4EF}" type="presOf" srcId="{727CFA83-B29E-4EBE-A49D-F976E95B6270}" destId="{DEC63F0F-E839-4DDA-82A9-A7C419DDE99E}" srcOrd="0" destOrd="0" presId="urn:microsoft.com/office/officeart/2005/8/layout/list1"/>
    <dgm:cxn modelId="{B3CC4CA0-7E91-494A-9189-97646FBCCE64}" type="presOf" srcId="{047B59EE-C64D-440C-B0D1-64829284EFD6}" destId="{C93B561A-1CD4-4534-AF4D-65FD77594B3D}" srcOrd="1" destOrd="0" presId="urn:microsoft.com/office/officeart/2005/8/layout/list1"/>
    <dgm:cxn modelId="{763FFEA8-D411-DA43-AA32-ADEFEC84E1A5}" type="presOf" srcId="{AC1B0A03-196D-4A4E-90A0-86DDF3A91242}" destId="{DEC63F0F-E839-4DDA-82A9-A7C419DDE99E}" srcOrd="0" destOrd="3" presId="urn:microsoft.com/office/officeart/2005/8/layout/list1"/>
    <dgm:cxn modelId="{71949CD7-A5C1-465C-9F84-2AD75B25918D}" type="presOf" srcId="{047B59EE-C64D-440C-B0D1-64829284EFD6}" destId="{14B06720-9597-4D2B-82FD-6448CF8964C8}" srcOrd="0" destOrd="0" presId="urn:microsoft.com/office/officeart/2005/8/layout/list1"/>
    <dgm:cxn modelId="{D5A1F8E7-E743-49EF-9FD9-A7789E166567}" srcId="{047B59EE-C64D-440C-B0D1-64829284EFD6}" destId="{B4BE90CB-A198-4691-9D06-7B8877C4D9B1}" srcOrd="2" destOrd="0" parTransId="{1ABD6D8C-0295-490C-970E-F3B07BB173D4}" sibTransId="{8FC7877B-995A-4A7A-91D1-63C0D1A6EAE0}"/>
    <dgm:cxn modelId="{DDF151BF-84CA-46EB-8ADB-D27109E3A273}" type="presParOf" srcId="{FB0B8990-8C08-4D12-AFF7-4F5F734A8DD7}" destId="{8E24F5C9-2E8F-449C-8BB8-8E0322DB33F5}" srcOrd="0" destOrd="0" presId="urn:microsoft.com/office/officeart/2005/8/layout/list1"/>
    <dgm:cxn modelId="{7943097C-0335-4723-96FD-B92D226E26B8}" type="presParOf" srcId="{8E24F5C9-2E8F-449C-8BB8-8E0322DB33F5}" destId="{80F7CB46-1C10-4A34-8A97-AFCE637251F0}" srcOrd="0" destOrd="0" presId="urn:microsoft.com/office/officeart/2005/8/layout/list1"/>
    <dgm:cxn modelId="{8B924BAB-0213-46E0-9912-588C9A3CDD64}" type="presParOf" srcId="{8E24F5C9-2E8F-449C-8BB8-8E0322DB33F5}" destId="{87B294BC-7B85-4BBF-A161-0726EE18FD42}" srcOrd="1" destOrd="0" presId="urn:microsoft.com/office/officeart/2005/8/layout/list1"/>
    <dgm:cxn modelId="{8F313807-E138-4382-802E-D132937C7A6C}" type="presParOf" srcId="{FB0B8990-8C08-4D12-AFF7-4F5F734A8DD7}" destId="{E72BD641-2A79-404A-91E6-F5E0DD1B1657}" srcOrd="1" destOrd="0" presId="urn:microsoft.com/office/officeart/2005/8/layout/list1"/>
    <dgm:cxn modelId="{4C0563D1-9FEB-40CF-B8F5-2E4E1E099E0D}" type="presParOf" srcId="{FB0B8990-8C08-4D12-AFF7-4F5F734A8DD7}" destId="{47535438-153C-4832-86D9-41D65619E5E1}" srcOrd="2" destOrd="0" presId="urn:microsoft.com/office/officeart/2005/8/layout/list1"/>
    <dgm:cxn modelId="{9E58C2CA-860B-485B-9BEA-44030169A0C0}" type="presParOf" srcId="{FB0B8990-8C08-4D12-AFF7-4F5F734A8DD7}" destId="{A6BCC340-FF30-4D85-AFC2-5154ADBF5F63}" srcOrd="3" destOrd="0" presId="urn:microsoft.com/office/officeart/2005/8/layout/list1"/>
    <dgm:cxn modelId="{DE6C9D0A-A789-4C7D-AC0C-DC7286DBAF39}" type="presParOf" srcId="{FB0B8990-8C08-4D12-AFF7-4F5F734A8DD7}" destId="{3D376787-F034-462C-9F9E-1296923CD305}" srcOrd="4" destOrd="0" presId="urn:microsoft.com/office/officeart/2005/8/layout/list1"/>
    <dgm:cxn modelId="{FD025C28-E616-43FE-ACA1-19B7EB4DC113}" type="presParOf" srcId="{3D376787-F034-462C-9F9E-1296923CD305}" destId="{14B06720-9597-4D2B-82FD-6448CF8964C8}" srcOrd="0" destOrd="0" presId="urn:microsoft.com/office/officeart/2005/8/layout/list1"/>
    <dgm:cxn modelId="{E9B94892-3FC7-41AE-BCFC-6E11E4F01C17}" type="presParOf" srcId="{3D376787-F034-462C-9F9E-1296923CD305}" destId="{C93B561A-1CD4-4534-AF4D-65FD77594B3D}" srcOrd="1" destOrd="0" presId="urn:microsoft.com/office/officeart/2005/8/layout/list1"/>
    <dgm:cxn modelId="{855C3900-D61E-4FDA-A72E-961C11375F5C}" type="presParOf" srcId="{FB0B8990-8C08-4D12-AFF7-4F5F734A8DD7}" destId="{EB497281-3014-4E43-AA32-CE0928C5A746}" srcOrd="5" destOrd="0" presId="urn:microsoft.com/office/officeart/2005/8/layout/list1"/>
    <dgm:cxn modelId="{BEF8B7A7-C4ED-411E-9346-A83D794BAB6D}" type="presParOf" srcId="{FB0B8990-8C08-4D12-AFF7-4F5F734A8DD7}" destId="{DEC63F0F-E839-4DDA-82A9-A7C419DDE99E}" srcOrd="6"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7BB89-9C24-4EE9-8833-A4755980D8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064C19F-123A-4947-87AC-CB33F516E7E6}">
      <dgm:prSet phldrT="[Testo]" custT="1"/>
      <dgm:spPr/>
      <dgm:t>
        <a:bodyPr/>
        <a:lstStyle/>
        <a:p>
          <a:pPr rtl="0"/>
          <a:r>
            <a:rPr lang="it-IT" sz="1800" dirty="0">
              <a:latin typeface="Aptos Display" panose="02110004020202020204"/>
            </a:rPr>
            <a:t>Capacità</a:t>
          </a:r>
          <a:r>
            <a:rPr lang="it-IT" sz="1800" dirty="0"/>
            <a:t> </a:t>
          </a:r>
          <a:r>
            <a:rPr lang="it-IT" sz="1800" dirty="0">
              <a:latin typeface="Aptos Display" panose="02110004020202020204"/>
            </a:rPr>
            <a:t> </a:t>
          </a:r>
          <a:r>
            <a:rPr lang="it-IT" sz="1800" dirty="0"/>
            <a:t>scientifica</a:t>
          </a:r>
        </a:p>
      </dgm:t>
    </dgm:pt>
    <dgm:pt modelId="{9CEBD712-3D06-44B1-8D25-FB61881F4F52}" type="parTrans" cxnId="{C23E2A31-3DAF-4162-AB6C-BF2E778F9E94}">
      <dgm:prSet/>
      <dgm:spPr/>
      <dgm:t>
        <a:bodyPr/>
        <a:lstStyle/>
        <a:p>
          <a:endParaRPr lang="it-IT" sz="1800"/>
        </a:p>
      </dgm:t>
    </dgm:pt>
    <dgm:pt modelId="{2BD5E24A-7D5D-4FE5-864B-656888BC770B}" type="sibTrans" cxnId="{C23E2A31-3DAF-4162-AB6C-BF2E778F9E94}">
      <dgm:prSet/>
      <dgm:spPr/>
      <dgm:t>
        <a:bodyPr/>
        <a:lstStyle/>
        <a:p>
          <a:endParaRPr lang="it-IT" sz="1800"/>
        </a:p>
      </dgm:t>
    </dgm:pt>
    <dgm:pt modelId="{EC03AE86-E7AC-4A78-A83C-A870CC603288}">
      <dgm:prSet phldrT="[Testo]" custT="1"/>
      <dgm:spPr/>
      <dgm:t>
        <a:bodyPr/>
        <a:lstStyle/>
        <a:p>
          <a:r>
            <a:rPr lang="it-IT" sz="1800" b="1" dirty="0"/>
            <a:t>Collaborazioni nazionali/internazionali potenzialmente sviluppabili</a:t>
          </a:r>
        </a:p>
      </dgm:t>
    </dgm:pt>
    <dgm:pt modelId="{798D2753-A995-47BE-AEC7-A979877BB0C2}" type="sibTrans" cxnId="{47D99EDA-8AAD-4706-B0BF-0666F40004BD}">
      <dgm:prSet/>
      <dgm:spPr/>
      <dgm:t>
        <a:bodyPr/>
        <a:lstStyle/>
        <a:p>
          <a:endParaRPr lang="it-IT" sz="1800"/>
        </a:p>
      </dgm:t>
    </dgm:pt>
    <dgm:pt modelId="{5C7334DD-0782-4235-846B-3D7440895E43}" type="parTrans" cxnId="{47D99EDA-8AAD-4706-B0BF-0666F40004BD}">
      <dgm:prSet/>
      <dgm:spPr/>
      <dgm:t>
        <a:bodyPr/>
        <a:lstStyle/>
        <a:p>
          <a:endParaRPr lang="it-IT" sz="1800"/>
        </a:p>
      </dgm:t>
    </dgm:pt>
    <dgm:pt modelId="{92CFF9DE-05CA-4693-A49C-AAB7C218A42E}">
      <dgm:prSet phldrT="[Testo]" custT="1"/>
      <dgm:spPr/>
      <dgm:t>
        <a:bodyPr/>
        <a:lstStyle/>
        <a:p>
          <a:endParaRPr lang="it-IT" sz="1800" dirty="0"/>
        </a:p>
      </dgm:t>
    </dgm:pt>
    <dgm:pt modelId="{70C6266A-833D-4E35-B31E-0F84562A48DC}" type="sibTrans" cxnId="{57B5BB57-1DD0-4CB7-8E70-9022B2546D09}">
      <dgm:prSet/>
      <dgm:spPr/>
      <dgm:t>
        <a:bodyPr/>
        <a:lstStyle/>
        <a:p>
          <a:endParaRPr lang="it-IT" sz="1800"/>
        </a:p>
      </dgm:t>
    </dgm:pt>
    <dgm:pt modelId="{E2F50DD1-034F-46DD-8B0F-135E3EC93E0E}" type="parTrans" cxnId="{57B5BB57-1DD0-4CB7-8E70-9022B2546D09}">
      <dgm:prSet/>
      <dgm:spPr/>
      <dgm:t>
        <a:bodyPr/>
        <a:lstStyle/>
        <a:p>
          <a:endParaRPr lang="it-IT" sz="1800"/>
        </a:p>
      </dgm:t>
    </dgm:pt>
    <dgm:pt modelId="{008149D7-35A2-B54B-91DF-126740DE82F5}">
      <dgm:prSet phldrT="[Testo]" custT="1"/>
      <dgm:spPr/>
      <dgm:t>
        <a:bodyPr/>
        <a:lstStyle/>
        <a:p>
          <a:pPr>
            <a:buFontTx/>
            <a:buNone/>
          </a:pPr>
          <a:r>
            <a:rPr lang="it-IT" sz="1800" dirty="0"/>
            <a:t>Si riportano solo alcune rilevanti collaborazioni in essere con Università ed Enti Pubblici di Ricerca:</a:t>
          </a:r>
        </a:p>
      </dgm:t>
    </dgm:pt>
    <dgm:pt modelId="{D6A30AA8-57B0-3744-AD69-93B844C9CECD}" type="parTrans" cxnId="{12184051-977E-DD42-AF55-B332B88C7949}">
      <dgm:prSet/>
      <dgm:spPr/>
      <dgm:t>
        <a:bodyPr/>
        <a:lstStyle/>
        <a:p>
          <a:endParaRPr lang="it-IT" sz="1800"/>
        </a:p>
      </dgm:t>
    </dgm:pt>
    <dgm:pt modelId="{D21A84A2-9C2D-7741-BBFC-6526D03B3808}" type="sibTrans" cxnId="{12184051-977E-DD42-AF55-B332B88C7949}">
      <dgm:prSet/>
      <dgm:spPr/>
      <dgm:t>
        <a:bodyPr/>
        <a:lstStyle/>
        <a:p>
          <a:endParaRPr lang="it-IT" sz="1800"/>
        </a:p>
      </dgm:t>
    </dgm:pt>
    <dgm:pt modelId="{57D2B906-8609-744F-8BFD-7A58B55ACF0D}">
      <dgm:prSet phldrT="[Testo]" custT="1"/>
      <dgm:spPr/>
      <dgm:t>
        <a:bodyPr/>
        <a:lstStyle/>
        <a:p>
          <a:endParaRPr lang="it-IT" sz="1800" dirty="0"/>
        </a:p>
      </dgm:t>
    </dgm:pt>
    <dgm:pt modelId="{047E20BC-BB57-2148-807F-C0E872D1F228}" type="parTrans" cxnId="{596FB5F3-0335-2C43-8F99-8B0DC12245B2}">
      <dgm:prSet/>
      <dgm:spPr/>
      <dgm:t>
        <a:bodyPr/>
        <a:lstStyle/>
        <a:p>
          <a:endParaRPr lang="it-IT" sz="1800"/>
        </a:p>
      </dgm:t>
    </dgm:pt>
    <dgm:pt modelId="{FA455B65-2D36-AD4F-AAAE-0F74DB875488}" type="sibTrans" cxnId="{596FB5F3-0335-2C43-8F99-8B0DC12245B2}">
      <dgm:prSet/>
      <dgm:spPr/>
      <dgm:t>
        <a:bodyPr/>
        <a:lstStyle/>
        <a:p>
          <a:endParaRPr lang="it-IT" sz="1800"/>
        </a:p>
      </dgm:t>
    </dgm:pt>
    <dgm:pt modelId="{82B4C1D1-4B70-E547-B063-1E9DE1CA81BD}">
      <dgm:prSet phldrT="[Testo]" custT="1"/>
      <dgm:spPr/>
      <dgm:t>
        <a:bodyPr/>
        <a:lstStyle/>
        <a:p>
          <a:pPr>
            <a:buNone/>
          </a:pPr>
          <a:r>
            <a:rPr lang="it-IT" sz="1800" b="1" dirty="0"/>
            <a:t>Università ed Enti di Ricerca: </a:t>
          </a:r>
          <a:r>
            <a:rPr lang="it-IT" sz="1800" dirty="0"/>
            <a:t>Università di Postdam; Università Ca’ Foscari Venezia; Università degli Studi di Milano Statale; Università Campus Biomedico; Università Milano Bicocca; Università Roma La Sapienza; Azienda Ospedaliero-universitaria Pisana, Università di Pisa; Università di Napoli Federico II; Università Alma Mater Bologna; Politecnico di Milano; Università di Firenze; Università di Bari; Università del Salento; Università Politecnica delle Marche; Università della Calabria; Università di Padova, INRCA IRCCS Ancona, Fondazione Santa Lucia Roma, Scuola Superiore Sant’Anna Pisa; Fondazione Bruno Kessler Trento; Riga </a:t>
          </a:r>
          <a:r>
            <a:rPr lang="it-IT" sz="1800" dirty="0" err="1"/>
            <a:t>Stradins</a:t>
          </a:r>
          <a:r>
            <a:rPr lang="it-IT" sz="1800" dirty="0"/>
            <a:t> University – Latvia; Istituto Superiore di Sanità; IRCCS Casa Sollievo della Sofferenza San Giovanni Rotondo; Istituto Italiano di Tecnologie (IIT), </a:t>
          </a:r>
          <a:r>
            <a:rPr lang="en-US" sz="1800" dirty="0"/>
            <a:t>Fraunhofer Institute, ETH of Zurich</a:t>
          </a:r>
          <a:endParaRPr lang="it-IT" sz="1800" dirty="0"/>
        </a:p>
      </dgm:t>
    </dgm:pt>
    <dgm:pt modelId="{52D8107B-00DC-CC4B-900C-502C63EF8E13}" type="parTrans" cxnId="{4F1AE60D-E25A-924B-A2BD-3C9D2B7A49EE}">
      <dgm:prSet/>
      <dgm:spPr/>
      <dgm:t>
        <a:bodyPr/>
        <a:lstStyle/>
        <a:p>
          <a:endParaRPr lang="it-IT" sz="1800"/>
        </a:p>
      </dgm:t>
    </dgm:pt>
    <dgm:pt modelId="{FDE93068-EE0D-7043-A4D9-89FAF9E0C99B}" type="sibTrans" cxnId="{4F1AE60D-E25A-924B-A2BD-3C9D2B7A49EE}">
      <dgm:prSet/>
      <dgm:spPr/>
      <dgm:t>
        <a:bodyPr/>
        <a:lstStyle/>
        <a:p>
          <a:endParaRPr lang="it-IT" sz="1800"/>
        </a:p>
      </dgm:t>
    </dgm:pt>
    <dgm:pt modelId="{553AE543-0381-4E48-A43C-D0572C83AFC3}">
      <dgm:prSet phldrT="[Testo]" custT="1"/>
      <dgm:spPr/>
      <dgm:t>
        <a:bodyPr/>
        <a:lstStyle/>
        <a:p>
          <a:r>
            <a:rPr lang="en-US" sz="1800" b="1" dirty="0" err="1"/>
            <a:t>Imprese</a:t>
          </a:r>
          <a:r>
            <a:rPr lang="en-US" sz="1800" dirty="0"/>
            <a:t>: GPI, STMicroelectronics, EXPRIVIA, Engineering, Dedalus, PAL Robotics, </a:t>
          </a:r>
          <a:r>
            <a:rPr lang="en-US" sz="1800" dirty="0" err="1"/>
            <a:t>eResult</a:t>
          </a:r>
          <a:r>
            <a:rPr lang="en-US" sz="1800" dirty="0"/>
            <a:t>, Clio, </a:t>
          </a:r>
          <a:r>
            <a:rPr lang="en-US" sz="1800" dirty="0" err="1"/>
            <a:t>Sitael</a:t>
          </a:r>
          <a:r>
            <a:rPr lang="en-US" sz="1800" dirty="0"/>
            <a:t>, </a:t>
          </a:r>
          <a:r>
            <a:rPr lang="en-US" sz="1800" dirty="0" err="1"/>
            <a:t>HomeLab</a:t>
          </a:r>
          <a:r>
            <a:rPr lang="en-US" sz="1800" dirty="0"/>
            <a:t>, </a:t>
          </a:r>
          <a:r>
            <a:rPr lang="en-US" sz="1800" dirty="0" err="1"/>
            <a:t>Whirpool</a:t>
          </a:r>
          <a:r>
            <a:rPr lang="en-US" sz="1800" dirty="0"/>
            <a:t>, Siemens, Digitech, </a:t>
          </a:r>
          <a:r>
            <a:rPr lang="en-US" sz="1800" dirty="0" err="1"/>
            <a:t>Televita</a:t>
          </a:r>
          <a:r>
            <a:rPr lang="en-US" sz="1800" dirty="0"/>
            <a:t>, </a:t>
          </a:r>
          <a:r>
            <a:rPr lang="en-US" sz="1800" dirty="0" err="1"/>
            <a:t>Teorema</a:t>
          </a:r>
          <a:r>
            <a:rPr lang="en-US" sz="1800" dirty="0"/>
            <a:t> Engineering, Grifo, </a:t>
          </a:r>
          <a:r>
            <a:rPr lang="en-US" sz="1800" dirty="0" err="1"/>
            <a:t>Elettrolux</a:t>
          </a:r>
          <a:r>
            <a:rPr lang="en-US" sz="1800" dirty="0"/>
            <a:t>, </a:t>
          </a:r>
          <a:r>
            <a:rPr lang="en-US" sz="1800" dirty="0" err="1"/>
            <a:t>TelecomItalia</a:t>
          </a:r>
          <a:r>
            <a:rPr lang="en-US" sz="1800" dirty="0"/>
            <a:t>, </a:t>
          </a:r>
          <a:r>
            <a:rPr lang="en-US" sz="1800" dirty="0" err="1"/>
            <a:t>ecc</a:t>
          </a:r>
          <a:r>
            <a:rPr lang="en-US" sz="1800" dirty="0"/>
            <a:t>.</a:t>
          </a:r>
          <a:endParaRPr lang="it-IT" sz="1800" dirty="0"/>
        </a:p>
      </dgm:t>
    </dgm:pt>
    <dgm:pt modelId="{863E51CB-D27A-C64C-A475-E7EC655729C3}" type="parTrans" cxnId="{71B43D07-DFA1-C34E-B84D-6583A1E3AD7E}">
      <dgm:prSet/>
      <dgm:spPr/>
      <dgm:t>
        <a:bodyPr/>
        <a:lstStyle/>
        <a:p>
          <a:endParaRPr lang="it-IT" sz="1800"/>
        </a:p>
      </dgm:t>
    </dgm:pt>
    <dgm:pt modelId="{E7682E96-DA30-744D-B75F-E4038A210A05}" type="sibTrans" cxnId="{71B43D07-DFA1-C34E-B84D-6583A1E3AD7E}">
      <dgm:prSet/>
      <dgm:spPr/>
      <dgm:t>
        <a:bodyPr/>
        <a:lstStyle/>
        <a:p>
          <a:endParaRPr lang="it-IT" sz="1800"/>
        </a:p>
      </dgm:t>
    </dgm:pt>
    <dgm:pt modelId="{79488F44-2832-8441-810E-E574718DDBAF}">
      <dgm:prSet phldrT="[Testo]" custT="1"/>
      <dgm:spPr/>
      <dgm:t>
        <a:bodyPr/>
        <a:lstStyle/>
        <a:p>
          <a:pPr>
            <a:buFontTx/>
            <a:buNone/>
          </a:pPr>
          <a:endParaRPr lang="it-IT" sz="1800" dirty="0"/>
        </a:p>
      </dgm:t>
    </dgm:pt>
    <dgm:pt modelId="{675085E6-9271-834F-958B-1BDF66EC762A}" type="parTrans" cxnId="{A8215C69-85CC-1B43-8BF0-E0E9209BE359}">
      <dgm:prSet/>
      <dgm:spPr/>
      <dgm:t>
        <a:bodyPr/>
        <a:lstStyle/>
        <a:p>
          <a:endParaRPr lang="it-IT"/>
        </a:p>
      </dgm:t>
    </dgm:pt>
    <dgm:pt modelId="{52D19652-9157-C14A-B598-D048993FD321}" type="sibTrans" cxnId="{A8215C69-85CC-1B43-8BF0-E0E9209BE359}">
      <dgm:prSet/>
      <dgm:spPr/>
      <dgm:t>
        <a:bodyPr/>
        <a:lstStyle/>
        <a:p>
          <a:endParaRPr lang="it-IT"/>
        </a:p>
      </dgm:t>
    </dgm:pt>
    <dgm:pt modelId="{F8BBA0E2-05B7-4837-BCF2-72F6549A1B7D}" type="pres">
      <dgm:prSet presAssocID="{6257BB89-9C24-4EE9-8833-A4755980D8B8}" presName="linear" presStyleCnt="0">
        <dgm:presLayoutVars>
          <dgm:animLvl val="lvl"/>
          <dgm:resizeHandles val="exact"/>
        </dgm:presLayoutVars>
      </dgm:prSet>
      <dgm:spPr/>
    </dgm:pt>
    <dgm:pt modelId="{4327B5E9-FFF6-41F7-B07F-AC38114CD9BB}" type="pres">
      <dgm:prSet presAssocID="{D064C19F-123A-4947-87AC-CB33F516E7E6}" presName="parentText" presStyleLbl="node1" presStyleIdx="0" presStyleCnt="1">
        <dgm:presLayoutVars>
          <dgm:chMax val="0"/>
          <dgm:bulletEnabled val="1"/>
        </dgm:presLayoutVars>
      </dgm:prSet>
      <dgm:spPr/>
    </dgm:pt>
    <dgm:pt modelId="{E350793C-3CA8-4FAF-B6E6-3A310F4742ED}" type="pres">
      <dgm:prSet presAssocID="{D064C19F-123A-4947-87AC-CB33F516E7E6}" presName="childText" presStyleLbl="revTx" presStyleIdx="0" presStyleCnt="1" custScaleY="154998">
        <dgm:presLayoutVars>
          <dgm:bulletEnabled val="1"/>
        </dgm:presLayoutVars>
      </dgm:prSet>
      <dgm:spPr/>
    </dgm:pt>
  </dgm:ptLst>
  <dgm:cxnLst>
    <dgm:cxn modelId="{71B43D07-DFA1-C34E-B84D-6583A1E3AD7E}" srcId="{D064C19F-123A-4947-87AC-CB33F516E7E6}" destId="{553AE543-0381-4E48-A43C-D0572C83AFC3}" srcOrd="4" destOrd="0" parTransId="{863E51CB-D27A-C64C-A475-E7EC655729C3}" sibTransId="{E7682E96-DA30-744D-B75F-E4038A210A05}"/>
    <dgm:cxn modelId="{4F1AE60D-E25A-924B-A2BD-3C9D2B7A49EE}" srcId="{D064C19F-123A-4947-87AC-CB33F516E7E6}" destId="{82B4C1D1-4B70-E547-B063-1E9DE1CA81BD}" srcOrd="3" destOrd="0" parTransId="{52D8107B-00DC-CC4B-900C-502C63EF8E13}" sibTransId="{FDE93068-EE0D-7043-A4D9-89FAF9E0C99B}"/>
    <dgm:cxn modelId="{F3B8031C-ACFA-4BE6-9AD7-7792F34A2539}" type="presOf" srcId="{92CFF9DE-05CA-4693-A49C-AAB7C218A42E}" destId="{E350793C-3CA8-4FAF-B6E6-3A310F4742ED}" srcOrd="0" destOrd="6" presId="urn:microsoft.com/office/officeart/2005/8/layout/vList2"/>
    <dgm:cxn modelId="{9BC20A20-F3BA-4100-83BF-C57572447CAB}" type="presOf" srcId="{D064C19F-123A-4947-87AC-CB33F516E7E6}" destId="{4327B5E9-FFF6-41F7-B07F-AC38114CD9BB}" srcOrd="0" destOrd="0" presId="urn:microsoft.com/office/officeart/2005/8/layout/vList2"/>
    <dgm:cxn modelId="{6C6C5124-7581-1A4F-81C4-53E87781D686}" type="presOf" srcId="{008149D7-35A2-B54B-91DF-126740DE82F5}" destId="{E350793C-3CA8-4FAF-B6E6-3A310F4742ED}" srcOrd="0" destOrd="2" presId="urn:microsoft.com/office/officeart/2005/8/layout/vList2"/>
    <dgm:cxn modelId="{C23E2A31-3DAF-4162-AB6C-BF2E778F9E94}" srcId="{6257BB89-9C24-4EE9-8833-A4755980D8B8}" destId="{D064C19F-123A-4947-87AC-CB33F516E7E6}" srcOrd="0" destOrd="0" parTransId="{9CEBD712-3D06-44B1-8D25-FB61881F4F52}" sibTransId="{2BD5E24A-7D5D-4FE5-864B-656888BC770B}"/>
    <dgm:cxn modelId="{A14B3B39-EF30-4F26-97BD-115355061227}" type="presOf" srcId="{6257BB89-9C24-4EE9-8833-A4755980D8B8}" destId="{F8BBA0E2-05B7-4837-BCF2-72F6549A1B7D}" srcOrd="0" destOrd="0" presId="urn:microsoft.com/office/officeart/2005/8/layout/vList2"/>
    <dgm:cxn modelId="{12184051-977E-DD42-AF55-B332B88C7949}" srcId="{D064C19F-123A-4947-87AC-CB33F516E7E6}" destId="{008149D7-35A2-B54B-91DF-126740DE82F5}" srcOrd="2" destOrd="0" parTransId="{D6A30AA8-57B0-3744-AD69-93B844C9CECD}" sibTransId="{D21A84A2-9C2D-7741-BBFC-6526D03B3808}"/>
    <dgm:cxn modelId="{57B5BB57-1DD0-4CB7-8E70-9022B2546D09}" srcId="{D064C19F-123A-4947-87AC-CB33F516E7E6}" destId="{92CFF9DE-05CA-4693-A49C-AAB7C218A42E}" srcOrd="6" destOrd="0" parTransId="{E2F50DD1-034F-46DD-8B0F-135E3EC93E0E}" sibTransId="{70C6266A-833D-4E35-B31E-0F84562A48DC}"/>
    <dgm:cxn modelId="{A8215C69-85CC-1B43-8BF0-E0E9209BE359}" srcId="{D064C19F-123A-4947-87AC-CB33F516E7E6}" destId="{79488F44-2832-8441-810E-E574718DDBAF}" srcOrd="5" destOrd="0" parTransId="{675085E6-9271-834F-958B-1BDF66EC762A}" sibTransId="{52D19652-9157-C14A-B598-D048993FD321}"/>
    <dgm:cxn modelId="{F0EF336A-8AF5-48A5-845C-1FB791DA1512}" type="presOf" srcId="{EC03AE86-E7AC-4A78-A83C-A870CC603288}" destId="{E350793C-3CA8-4FAF-B6E6-3A310F4742ED}" srcOrd="0" destOrd="0" presId="urn:microsoft.com/office/officeart/2005/8/layout/vList2"/>
    <dgm:cxn modelId="{41401191-FF31-734F-83CF-5988A392C538}" type="presOf" srcId="{82B4C1D1-4B70-E547-B063-1E9DE1CA81BD}" destId="{E350793C-3CA8-4FAF-B6E6-3A310F4742ED}" srcOrd="0" destOrd="3" presId="urn:microsoft.com/office/officeart/2005/8/layout/vList2"/>
    <dgm:cxn modelId="{2C52B69B-8F07-4141-9586-E299C936D2A3}" type="presOf" srcId="{553AE543-0381-4E48-A43C-D0572C83AFC3}" destId="{E350793C-3CA8-4FAF-B6E6-3A310F4742ED}" srcOrd="0" destOrd="4" presId="urn:microsoft.com/office/officeart/2005/8/layout/vList2"/>
    <dgm:cxn modelId="{6C3A9AD8-B764-CF4A-9F06-04337B467F08}" type="presOf" srcId="{57D2B906-8609-744F-8BFD-7A58B55ACF0D}" destId="{E350793C-3CA8-4FAF-B6E6-3A310F4742ED}" srcOrd="0" destOrd="1" presId="urn:microsoft.com/office/officeart/2005/8/layout/vList2"/>
    <dgm:cxn modelId="{47D99EDA-8AAD-4706-B0BF-0666F40004BD}" srcId="{D064C19F-123A-4947-87AC-CB33F516E7E6}" destId="{EC03AE86-E7AC-4A78-A83C-A870CC603288}" srcOrd="0" destOrd="0" parTransId="{5C7334DD-0782-4235-846B-3D7440895E43}" sibTransId="{798D2753-A995-47BE-AEC7-A979877BB0C2}"/>
    <dgm:cxn modelId="{22A8F8E1-66AF-D946-87F7-39F5068D2E22}" type="presOf" srcId="{79488F44-2832-8441-810E-E574718DDBAF}" destId="{E350793C-3CA8-4FAF-B6E6-3A310F4742ED}" srcOrd="0" destOrd="5" presId="urn:microsoft.com/office/officeart/2005/8/layout/vList2"/>
    <dgm:cxn modelId="{596FB5F3-0335-2C43-8F99-8B0DC12245B2}" srcId="{D064C19F-123A-4947-87AC-CB33F516E7E6}" destId="{57D2B906-8609-744F-8BFD-7A58B55ACF0D}" srcOrd="1" destOrd="0" parTransId="{047E20BC-BB57-2148-807F-C0E872D1F228}" sibTransId="{FA455B65-2D36-AD4F-AAAE-0F74DB875488}"/>
    <dgm:cxn modelId="{4A1E6093-85A6-4F45-B1E5-3AAF7F3AA9AC}" type="presParOf" srcId="{F8BBA0E2-05B7-4837-BCF2-72F6549A1B7D}" destId="{4327B5E9-FFF6-41F7-B07F-AC38114CD9BB}" srcOrd="0" destOrd="0" presId="urn:microsoft.com/office/officeart/2005/8/layout/vList2"/>
    <dgm:cxn modelId="{E106462C-E8E7-4253-ADB8-87AF1FAA9068}" type="presParOf" srcId="{F8BBA0E2-05B7-4837-BCF2-72F6549A1B7D}" destId="{E350793C-3CA8-4FAF-B6E6-3A310F4742E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7BB89-9C24-4EE9-8833-A4755980D8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064C19F-123A-4947-87AC-CB33F516E7E6}">
      <dgm:prSet phldrT="[Testo]" custT="1"/>
      <dgm:spPr/>
      <dgm:t>
        <a:bodyPr/>
        <a:lstStyle/>
        <a:p>
          <a:pPr rtl="0"/>
          <a:r>
            <a:rPr lang="it-IT" sz="1800">
              <a:latin typeface="Aptos Display" panose="02110004020202020204"/>
            </a:rPr>
            <a:t>Capacità</a:t>
          </a:r>
          <a:r>
            <a:rPr lang="it-IT" sz="1800"/>
            <a:t> </a:t>
          </a:r>
          <a:r>
            <a:rPr lang="it-IT" sz="1800">
              <a:latin typeface="Aptos Display" panose="02110004020202020204"/>
            </a:rPr>
            <a:t> </a:t>
          </a:r>
          <a:r>
            <a:rPr lang="it-IT" sz="1800"/>
            <a:t>scientifica</a:t>
          </a:r>
          <a:endParaRPr lang="it-IT" sz="1800" dirty="0"/>
        </a:p>
      </dgm:t>
    </dgm:pt>
    <dgm:pt modelId="{9CEBD712-3D06-44B1-8D25-FB61881F4F52}" type="parTrans" cxnId="{C23E2A31-3DAF-4162-AB6C-BF2E778F9E94}">
      <dgm:prSet/>
      <dgm:spPr/>
      <dgm:t>
        <a:bodyPr/>
        <a:lstStyle/>
        <a:p>
          <a:endParaRPr lang="it-IT"/>
        </a:p>
      </dgm:t>
    </dgm:pt>
    <dgm:pt modelId="{2BD5E24A-7D5D-4FE5-864B-656888BC770B}" type="sibTrans" cxnId="{C23E2A31-3DAF-4162-AB6C-BF2E778F9E94}">
      <dgm:prSet/>
      <dgm:spPr/>
      <dgm:t>
        <a:bodyPr/>
        <a:lstStyle/>
        <a:p>
          <a:endParaRPr lang="it-IT"/>
        </a:p>
      </dgm:t>
    </dgm:pt>
    <dgm:pt modelId="{EC03AE86-E7AC-4A78-A83C-A870CC603288}">
      <dgm:prSet phldrT="[Testo]"/>
      <dgm:spPr/>
      <dgm:t>
        <a:bodyPr/>
        <a:lstStyle/>
        <a:p>
          <a:pPr marL="57150" indent="0">
            <a:buFontTx/>
            <a:buNone/>
          </a:pPr>
          <a:endParaRPr lang="it-IT" sz="1100" dirty="0"/>
        </a:p>
      </dgm:t>
    </dgm:pt>
    <dgm:pt modelId="{798D2753-A995-47BE-AEC7-A979877BB0C2}" type="sibTrans" cxnId="{47D99EDA-8AAD-4706-B0BF-0666F40004BD}">
      <dgm:prSet/>
      <dgm:spPr/>
      <dgm:t>
        <a:bodyPr/>
        <a:lstStyle/>
        <a:p>
          <a:endParaRPr lang="it-IT"/>
        </a:p>
      </dgm:t>
    </dgm:pt>
    <dgm:pt modelId="{5C7334DD-0782-4235-846B-3D7440895E43}" type="parTrans" cxnId="{47D99EDA-8AAD-4706-B0BF-0666F40004BD}">
      <dgm:prSet/>
      <dgm:spPr/>
      <dgm:t>
        <a:bodyPr/>
        <a:lstStyle/>
        <a:p>
          <a:endParaRPr lang="it-IT"/>
        </a:p>
      </dgm:t>
    </dgm:pt>
    <dgm:pt modelId="{60E31542-9BD7-4DAD-A1A0-D040CEBDB99F}">
      <dgm:prSet phldrT="[Testo]" custT="1"/>
      <dgm:spPr/>
      <dgm:t>
        <a:bodyPr/>
        <a:lstStyle/>
        <a:p>
          <a:pPr marL="114300" indent="0"/>
          <a:r>
            <a:rPr lang="it-IT" sz="1400" b="1"/>
            <a:t>Capacità di incidere sulle ricerche e politiche di settore</a:t>
          </a:r>
          <a:endParaRPr lang="it-IT" sz="1400" b="1" dirty="0"/>
        </a:p>
      </dgm:t>
    </dgm:pt>
    <dgm:pt modelId="{207F431F-39A4-47E2-B647-3A4185F14C69}" type="sibTrans" cxnId="{F3C9E45C-0E73-4355-9122-AC4E3E76D819}">
      <dgm:prSet/>
      <dgm:spPr/>
      <dgm:t>
        <a:bodyPr/>
        <a:lstStyle/>
        <a:p>
          <a:endParaRPr lang="it-IT"/>
        </a:p>
      </dgm:t>
    </dgm:pt>
    <dgm:pt modelId="{9752C91A-ECF6-43D2-BCD1-FCE22DACC706}" type="parTrans" cxnId="{F3C9E45C-0E73-4355-9122-AC4E3E76D819}">
      <dgm:prSet/>
      <dgm:spPr/>
      <dgm:t>
        <a:bodyPr/>
        <a:lstStyle/>
        <a:p>
          <a:endParaRPr lang="it-IT"/>
        </a:p>
      </dgm:t>
    </dgm:pt>
    <dgm:pt modelId="{F0782FC2-A1F9-4E52-958A-FD5698A3CEA2}">
      <dgm:prSet phldrT="[Testo]" custT="1"/>
      <dgm:spPr/>
      <dgm:t>
        <a:bodyPr/>
        <a:lstStyle/>
        <a:p>
          <a:pPr marL="114300" indent="0"/>
          <a:r>
            <a:rPr lang="it-IT" sz="1400" b="1" dirty="0"/>
            <a:t>Il contributo atteso dall’IR coinvolta sull’attività di ricerca</a:t>
          </a:r>
        </a:p>
      </dgm:t>
    </dgm:pt>
    <dgm:pt modelId="{E98B6533-49AF-4390-94EF-00BB8AEC46FF}" type="sibTrans" cxnId="{B6286DEC-A100-4AF8-B04D-BC8E587ABD1A}">
      <dgm:prSet/>
      <dgm:spPr/>
      <dgm:t>
        <a:bodyPr/>
        <a:lstStyle/>
        <a:p>
          <a:endParaRPr lang="it-IT"/>
        </a:p>
      </dgm:t>
    </dgm:pt>
    <dgm:pt modelId="{0D337B50-3F0C-4323-87E2-0B002E60264C}" type="parTrans" cxnId="{B6286DEC-A100-4AF8-B04D-BC8E587ABD1A}">
      <dgm:prSet/>
      <dgm:spPr/>
      <dgm:t>
        <a:bodyPr/>
        <a:lstStyle/>
        <a:p>
          <a:endParaRPr lang="it-IT"/>
        </a:p>
      </dgm:t>
    </dgm:pt>
    <dgm:pt modelId="{FE3F8741-465C-4344-81A2-62D81DFD9829}">
      <dgm:prSet custT="1"/>
      <dgm:spPr/>
      <dgm:t>
        <a:bodyPr/>
        <a:lstStyle/>
        <a:p>
          <a:pPr marL="9525" indent="0">
            <a:tabLst/>
          </a:pPr>
          <a:r>
            <a:rPr lang="it-IT" sz="1400"/>
            <a:t>Numerosi ricercatori partecipanti, alcuni anche con un ruolo di leadership nei vari organi di governance, sono attivi in organismi istituzionali, nazionali ed internazionali, con provata esperienza nella capacità di promuovere la ricerca e le politiche, contribuendo inoltre alla definizione di Rodmap nazionali ed Europee (European Roadmap in Robotics; European Roadmap in AAL, Roadmap nazionale sulle Tecnologie per gli Ambienti di Vita). Tra questi organismi si riportano come esempio:</a:t>
          </a:r>
        </a:p>
        <a:p>
          <a:pPr marL="114300" indent="0">
            <a:buFontTx/>
            <a:buNone/>
          </a:pPr>
          <a:r>
            <a:rPr lang="it-IT" sz="1400"/>
            <a:t>- Associazione Italiana Intelligenza Artificiale (AIxAI) (presenza nel Comitato Scientifico) </a:t>
          </a:r>
          <a:endParaRPr lang="it-IT" sz="1400" dirty="0"/>
        </a:p>
      </dgm:t>
    </dgm:pt>
    <dgm:pt modelId="{F26CE65F-6E81-2049-B121-72F7AF007312}" type="parTrans" cxnId="{1B9BEE93-52E2-4149-8BAC-7A33785767EC}">
      <dgm:prSet/>
      <dgm:spPr/>
      <dgm:t>
        <a:bodyPr/>
        <a:lstStyle/>
        <a:p>
          <a:endParaRPr lang="it-IT"/>
        </a:p>
      </dgm:t>
    </dgm:pt>
    <dgm:pt modelId="{ECC7A0D2-7445-FE48-A5B3-2FBAA608F057}" type="sibTrans" cxnId="{1B9BEE93-52E2-4149-8BAC-7A33785767EC}">
      <dgm:prSet/>
      <dgm:spPr/>
      <dgm:t>
        <a:bodyPr/>
        <a:lstStyle/>
        <a:p>
          <a:endParaRPr lang="it-IT"/>
        </a:p>
      </dgm:t>
    </dgm:pt>
    <dgm:pt modelId="{702374BA-EB00-394B-9223-320FA6127B25}">
      <dgm:prSet phldrT="[Testo]" custT="1"/>
      <dgm:spPr/>
      <dgm:t>
        <a:bodyPr/>
        <a:lstStyle/>
        <a:p>
          <a:pPr marL="114300" indent="0">
            <a:buFontTx/>
            <a:buNone/>
          </a:pPr>
          <a:r>
            <a:rPr lang="it-IT" sz="1400" dirty="0"/>
            <a:t>In fase di definizione. Sono state comunque individuate alcune IR da inglobare nell’iniziativa</a:t>
          </a:r>
        </a:p>
      </dgm:t>
    </dgm:pt>
    <dgm:pt modelId="{6D94408B-D136-9E47-8D39-17B39D56B852}" type="parTrans" cxnId="{8B359FD1-BD6A-7244-BDC2-03390B8A960A}">
      <dgm:prSet/>
      <dgm:spPr/>
      <dgm:t>
        <a:bodyPr/>
        <a:lstStyle/>
        <a:p>
          <a:endParaRPr lang="it-IT"/>
        </a:p>
      </dgm:t>
    </dgm:pt>
    <dgm:pt modelId="{5D41D89F-719C-B846-9DB1-8C2077811745}" type="sibTrans" cxnId="{8B359FD1-BD6A-7244-BDC2-03390B8A960A}">
      <dgm:prSet/>
      <dgm:spPr/>
      <dgm:t>
        <a:bodyPr/>
        <a:lstStyle/>
        <a:p>
          <a:endParaRPr lang="it-IT"/>
        </a:p>
      </dgm:t>
    </dgm:pt>
    <dgm:pt modelId="{B6D9E517-2D5F-0C40-851F-D57D3A9AF4FC}">
      <dgm:prSet custT="1"/>
      <dgm:spPr/>
      <dgm:t>
        <a:bodyPr/>
        <a:lstStyle/>
        <a:p>
          <a:pPr marL="114300" indent="0">
            <a:buFontTx/>
            <a:buNone/>
          </a:pPr>
          <a:r>
            <a:rPr lang="it-IT" sz="1400"/>
            <a:t>- I-RIM working group on Assistive Robotics (coordinamento del gruppo)</a:t>
          </a:r>
          <a:endParaRPr lang="it-IT" sz="1400" dirty="0"/>
        </a:p>
      </dgm:t>
    </dgm:pt>
    <dgm:pt modelId="{F0B7D481-9ED0-0E43-80C9-B8F0FA424354}" type="parTrans" cxnId="{1007B09E-6C33-2E40-9C95-2AEBBB75C6CC}">
      <dgm:prSet/>
      <dgm:spPr/>
      <dgm:t>
        <a:bodyPr/>
        <a:lstStyle/>
        <a:p>
          <a:endParaRPr lang="it-IT"/>
        </a:p>
      </dgm:t>
    </dgm:pt>
    <dgm:pt modelId="{84A6D87E-4F6E-A54D-8A89-93B88EC25FEB}" type="sibTrans" cxnId="{1007B09E-6C33-2E40-9C95-2AEBBB75C6CC}">
      <dgm:prSet/>
      <dgm:spPr/>
      <dgm:t>
        <a:bodyPr/>
        <a:lstStyle/>
        <a:p>
          <a:endParaRPr lang="it-IT"/>
        </a:p>
      </dgm:t>
    </dgm:pt>
    <dgm:pt modelId="{FDE90191-6DCD-B74E-AB6B-843CB8BDCFA1}">
      <dgm:prSet custT="1"/>
      <dgm:spPr/>
      <dgm:t>
        <a:bodyPr/>
        <a:lstStyle/>
        <a:p>
          <a:pPr marL="114300" indent="0">
            <a:buFontTx/>
            <a:buNone/>
          </a:pPr>
          <a:r>
            <a:rPr lang="it-IT" sz="1400"/>
            <a:t>- euRobotics topic group on AI and Cognition in Robotics (deputy coordinator)</a:t>
          </a:r>
          <a:endParaRPr lang="it-IT" sz="1400" dirty="0"/>
        </a:p>
      </dgm:t>
    </dgm:pt>
    <dgm:pt modelId="{344016D2-7BA0-494F-BE25-18DB7B30973F}" type="parTrans" cxnId="{3A9EEDCB-85DE-CC42-88CB-F03F2D941A86}">
      <dgm:prSet/>
      <dgm:spPr/>
      <dgm:t>
        <a:bodyPr/>
        <a:lstStyle/>
        <a:p>
          <a:endParaRPr lang="it-IT"/>
        </a:p>
      </dgm:t>
    </dgm:pt>
    <dgm:pt modelId="{DFEA054B-0477-244A-A425-6D0C4B07F978}" type="sibTrans" cxnId="{3A9EEDCB-85DE-CC42-88CB-F03F2D941A86}">
      <dgm:prSet/>
      <dgm:spPr/>
      <dgm:t>
        <a:bodyPr/>
        <a:lstStyle/>
        <a:p>
          <a:endParaRPr lang="it-IT"/>
        </a:p>
      </dgm:t>
    </dgm:pt>
    <dgm:pt modelId="{91C41775-5DA1-FA4A-B404-193F5BF7E926}">
      <dgm:prSet custT="1"/>
      <dgm:spPr/>
      <dgm:t>
        <a:bodyPr/>
        <a:lstStyle/>
        <a:p>
          <a:pPr marL="114300" indent="0"/>
          <a:r>
            <a:rPr lang="it-IT" sz="1400" dirty="0"/>
            <a:t>- Il Cluster Tecnologico Nazionale on ‘’Smart Living Technologies “(SMILE) (Presidenza)</a:t>
          </a:r>
        </a:p>
        <a:p>
          <a:pPr marL="114300" indent="0">
            <a:buFontTx/>
            <a:buNone/>
          </a:pPr>
          <a:r>
            <a:rPr lang="it-IT" sz="1400" dirty="0"/>
            <a:t>- The </a:t>
          </a:r>
          <a:r>
            <a:rPr lang="it-IT" sz="1400" dirty="0" err="1"/>
            <a:t>European</a:t>
          </a:r>
          <a:r>
            <a:rPr lang="it-IT" sz="1400" dirty="0"/>
            <a:t> Digital Innovation Hub “DANTE” (ruolo Coordinatore)</a:t>
          </a:r>
        </a:p>
        <a:p>
          <a:pPr marL="114300" indent="0">
            <a:buFontTx/>
            <a:buNone/>
          </a:pPr>
          <a:r>
            <a:rPr lang="it-IT" sz="1400" dirty="0"/>
            <a:t>- Il Distretto Tecnologico on Active &amp; Assisted Living (INNOVAAL) (Presidenza)</a:t>
          </a:r>
        </a:p>
        <a:p>
          <a:pPr marL="114300" indent="0">
            <a:buFontTx/>
            <a:buNone/>
          </a:pPr>
          <a:r>
            <a:rPr lang="it-IT" sz="1400" dirty="0"/>
            <a:t>- Il Distretto Tecnologico per la Scienza della Vita (H-</a:t>
          </a:r>
          <a:r>
            <a:rPr lang="it-IT" sz="1400" dirty="0" err="1"/>
            <a:t>Bio</a:t>
          </a:r>
          <a:r>
            <a:rPr lang="it-IT" sz="1400" dirty="0"/>
            <a:t>)</a:t>
          </a:r>
        </a:p>
        <a:p>
          <a:pPr marL="114300" indent="0">
            <a:buFontTx/>
            <a:buNone/>
          </a:pPr>
          <a:r>
            <a:rPr lang="it-IT" sz="1400" dirty="0"/>
            <a:t>- L’Osservatorio Digitale della Regione Puglia (presenza nel comitato)</a:t>
          </a:r>
        </a:p>
        <a:p>
          <a:pPr marL="114300" indent="0">
            <a:buFontTx/>
            <a:buNone/>
          </a:pPr>
          <a:r>
            <a:rPr lang="it-IT" sz="1400" dirty="0"/>
            <a:t>- L’Associazione Italiana Ambient Assisted Living (</a:t>
          </a:r>
          <a:r>
            <a:rPr lang="it-IT" sz="1400" dirty="0" err="1"/>
            <a:t>AitAAL</a:t>
          </a:r>
          <a:r>
            <a:rPr lang="it-IT" sz="1400" dirty="0"/>
            <a:t>) (Presidenza)</a:t>
          </a:r>
        </a:p>
        <a:p>
          <a:pPr marL="114300" indent="0">
            <a:buFontTx/>
            <a:buNone/>
          </a:pPr>
          <a:r>
            <a:rPr lang="it-IT" sz="1400" dirty="0"/>
            <a:t>- L’Associazione Italiana Sensori e Microsistemi (AISEM) (presenza </a:t>
          </a:r>
          <a:r>
            <a:rPr lang="it-IT" sz="1400" dirty="0" err="1"/>
            <a:t>nell</a:t>
          </a:r>
          <a:r>
            <a:rPr lang="it-IT" sz="1400" dirty="0"/>
            <a:t> Steering </a:t>
          </a:r>
          <a:r>
            <a:rPr lang="it-IT" sz="1400" dirty="0" err="1"/>
            <a:t>Commitee</a:t>
          </a:r>
          <a:r>
            <a:rPr lang="it-IT" sz="1400" dirty="0"/>
            <a:t>)</a:t>
          </a:r>
        </a:p>
        <a:p>
          <a:pPr marL="114300" indent="0">
            <a:buFontTx/>
            <a:buNone/>
          </a:pPr>
          <a:r>
            <a:rPr lang="it-IT" sz="1400" dirty="0"/>
            <a:t>- </a:t>
          </a:r>
          <a:r>
            <a:rPr lang="it-IT" sz="1400" dirty="0" err="1"/>
            <a:t>European</a:t>
          </a:r>
          <a:r>
            <a:rPr lang="it-IT" sz="1400" dirty="0"/>
            <a:t> Platform on Smart System (</a:t>
          </a:r>
          <a:r>
            <a:rPr lang="it-IT" sz="1400" dirty="0" err="1"/>
            <a:t>EPoSS</a:t>
          </a:r>
          <a:r>
            <a:rPr lang="it-IT" sz="1400" dirty="0"/>
            <a:t>) (partecipazione nel Committee)</a:t>
          </a:r>
        </a:p>
        <a:p>
          <a:pPr marL="114300" indent="0">
            <a:buFontTx/>
            <a:buNone/>
          </a:pPr>
          <a:r>
            <a:rPr lang="it-IT" sz="1400" dirty="0"/>
            <a:t>- </a:t>
          </a:r>
          <a:r>
            <a:rPr lang="it-IT" sz="1400" dirty="0" err="1"/>
            <a:t>European</a:t>
          </a:r>
          <a:r>
            <a:rPr lang="it-IT" sz="1400" dirty="0"/>
            <a:t> Network on Living Lab (</a:t>
          </a:r>
          <a:r>
            <a:rPr lang="it-IT" sz="1400" dirty="0" err="1"/>
            <a:t>ENoLL</a:t>
          </a:r>
          <a:r>
            <a:rPr lang="it-IT" sz="1400" dirty="0"/>
            <a:t>) (partecipazione)</a:t>
          </a:r>
        </a:p>
        <a:p>
          <a:pPr marL="114300" indent="0">
            <a:buFontTx/>
            <a:buNone/>
          </a:pPr>
          <a:r>
            <a:rPr lang="it-IT" sz="1400" dirty="0"/>
            <a:t>- </a:t>
          </a:r>
          <a:r>
            <a:rPr lang="it-IT" sz="1400" dirty="0" err="1"/>
            <a:t>European</a:t>
          </a:r>
          <a:r>
            <a:rPr lang="it-IT" sz="1400" dirty="0"/>
            <a:t> Innovation Partnership on </a:t>
          </a:r>
          <a:r>
            <a:rPr lang="it-IT" sz="1400" dirty="0" err="1"/>
            <a:t>Active&amp;Healthy</a:t>
          </a:r>
          <a:r>
            <a:rPr lang="it-IT" sz="1400" dirty="0"/>
            <a:t> </a:t>
          </a:r>
          <a:r>
            <a:rPr lang="it-IT" sz="1400" dirty="0" err="1"/>
            <a:t>Ageing</a:t>
          </a:r>
          <a:r>
            <a:rPr lang="it-IT" sz="1400" dirty="0"/>
            <a:t> (EIPAHA) (partecipazione working Group)</a:t>
          </a:r>
        </a:p>
        <a:p>
          <a:pPr marL="114300" indent="0">
            <a:buFontTx/>
            <a:buNone/>
          </a:pPr>
          <a:r>
            <a:rPr lang="it-IT" sz="1400" dirty="0"/>
            <a:t>- </a:t>
          </a:r>
          <a:r>
            <a:rPr lang="it-IT" sz="1400" dirty="0" err="1"/>
            <a:t>European</a:t>
          </a:r>
          <a:r>
            <a:rPr lang="it-IT" sz="1400" dirty="0"/>
            <a:t> Partnership THCS (</a:t>
          </a:r>
          <a:r>
            <a:rPr lang="it-IT" sz="1400" dirty="0" err="1"/>
            <a:t>Transforming</a:t>
          </a:r>
          <a:r>
            <a:rPr lang="it-IT" sz="1400" dirty="0"/>
            <a:t> Health &amp; Care Systems) (partecipazione working group)</a:t>
          </a:r>
        </a:p>
        <a:p>
          <a:pPr marL="114300" indent="0">
            <a:buFontTx/>
            <a:buNone/>
          </a:pPr>
          <a:r>
            <a:rPr lang="it-IT" sz="1400" dirty="0"/>
            <a:t>-</a:t>
          </a:r>
          <a:r>
            <a:rPr lang="it-IT" sz="1400" dirty="0" err="1"/>
            <a:t>European</a:t>
          </a:r>
          <a:r>
            <a:rPr lang="it-IT" sz="1400" dirty="0"/>
            <a:t> Working Group on Digital Health del Network </a:t>
          </a:r>
          <a:r>
            <a:rPr lang="it-IT" sz="1400" dirty="0" err="1"/>
            <a:t>European</a:t>
          </a:r>
          <a:r>
            <a:rPr lang="it-IT" sz="1400" dirty="0"/>
            <a:t> Digital Innovation Hub (coordinatore gruppo Digital </a:t>
          </a:r>
          <a:r>
            <a:rPr lang="it-IT" sz="1400" dirty="0" err="1"/>
            <a:t>Ageing</a:t>
          </a:r>
          <a:r>
            <a:rPr lang="it-IT" sz="1400" dirty="0"/>
            <a:t>)</a:t>
          </a:r>
        </a:p>
      </dgm:t>
    </dgm:pt>
    <dgm:pt modelId="{85045821-E90D-1C4B-99C8-2EC18FF78548}" type="parTrans" cxnId="{13467D78-1C0F-C94E-9792-20CEE56EB39F}">
      <dgm:prSet/>
      <dgm:spPr/>
      <dgm:t>
        <a:bodyPr/>
        <a:lstStyle/>
        <a:p>
          <a:endParaRPr lang="it-IT"/>
        </a:p>
      </dgm:t>
    </dgm:pt>
    <dgm:pt modelId="{A9F78EDA-53FE-3343-B940-57C97A48E3D6}" type="sibTrans" cxnId="{13467D78-1C0F-C94E-9792-20CEE56EB39F}">
      <dgm:prSet/>
      <dgm:spPr/>
      <dgm:t>
        <a:bodyPr/>
        <a:lstStyle/>
        <a:p>
          <a:endParaRPr lang="it-IT"/>
        </a:p>
      </dgm:t>
    </dgm:pt>
    <dgm:pt modelId="{6E7C1630-9085-AE4E-8A17-2BCA199776AD}">
      <dgm:prSet phldrT="[Testo]" custT="1"/>
      <dgm:spPr/>
      <dgm:t>
        <a:bodyPr/>
        <a:lstStyle/>
        <a:p>
          <a:pPr marL="114300" indent="0">
            <a:buFontTx/>
            <a:buNone/>
          </a:pPr>
          <a:r>
            <a:rPr lang="it-IT" sz="1400"/>
            <a:t> </a:t>
          </a:r>
          <a:endParaRPr lang="it-IT" sz="1400" dirty="0"/>
        </a:p>
      </dgm:t>
    </dgm:pt>
    <dgm:pt modelId="{9E91C04F-C13B-2649-9866-01512DD24C25}" type="parTrans" cxnId="{04712AC7-8D82-924B-9D6D-8ECF06A2AA39}">
      <dgm:prSet/>
      <dgm:spPr/>
      <dgm:t>
        <a:bodyPr/>
        <a:lstStyle/>
        <a:p>
          <a:endParaRPr lang="it-IT"/>
        </a:p>
      </dgm:t>
    </dgm:pt>
    <dgm:pt modelId="{4B206886-7BEE-304F-8DCB-BF45287A9044}" type="sibTrans" cxnId="{04712AC7-8D82-924B-9D6D-8ECF06A2AA39}">
      <dgm:prSet/>
      <dgm:spPr/>
      <dgm:t>
        <a:bodyPr/>
        <a:lstStyle/>
        <a:p>
          <a:endParaRPr lang="it-IT"/>
        </a:p>
      </dgm:t>
    </dgm:pt>
    <dgm:pt modelId="{B4EB6CEA-60EF-1E45-96CA-F907BF3179AD}">
      <dgm:prSet custT="1"/>
      <dgm:spPr/>
      <dgm:t>
        <a:bodyPr/>
        <a:lstStyle/>
        <a:p>
          <a:pPr marL="114300" indent="0">
            <a:buFontTx/>
            <a:buNone/>
          </a:pPr>
          <a:r>
            <a:rPr lang="it-IT" sz="1400" dirty="0"/>
            <a:t>- ecc.</a:t>
          </a:r>
        </a:p>
      </dgm:t>
    </dgm:pt>
    <dgm:pt modelId="{C15D3D57-FB07-A44D-B3B0-2787C16CF072}" type="parTrans" cxnId="{6B302BC3-4EDF-0C45-9ADC-A0F788182377}">
      <dgm:prSet/>
      <dgm:spPr/>
      <dgm:t>
        <a:bodyPr/>
        <a:lstStyle/>
        <a:p>
          <a:endParaRPr lang="it-IT"/>
        </a:p>
      </dgm:t>
    </dgm:pt>
    <dgm:pt modelId="{B809294A-BDB5-AD43-B140-873732829848}" type="sibTrans" cxnId="{6B302BC3-4EDF-0C45-9ADC-A0F788182377}">
      <dgm:prSet/>
      <dgm:spPr/>
      <dgm:t>
        <a:bodyPr/>
        <a:lstStyle/>
        <a:p>
          <a:endParaRPr lang="it-IT"/>
        </a:p>
      </dgm:t>
    </dgm:pt>
    <dgm:pt modelId="{697650C5-20C2-2F46-AC1F-583AC47D381E}">
      <dgm:prSet custT="1"/>
      <dgm:spPr/>
      <dgm:t>
        <a:bodyPr/>
        <a:lstStyle/>
        <a:p>
          <a:pPr marL="114300" indent="0">
            <a:buFontTx/>
            <a:buNone/>
          </a:pPr>
          <a:r>
            <a:rPr lang="it-IT" sz="1400"/>
            <a:t>- Presenza nei tavoli di lavoro Regionali per la definizione delle S3</a:t>
          </a:r>
          <a:endParaRPr lang="it-IT" sz="1400" dirty="0"/>
        </a:p>
      </dgm:t>
    </dgm:pt>
    <dgm:pt modelId="{9159FAE8-62C7-5B4B-8960-B121A7EDD746}" type="parTrans" cxnId="{E94E14B4-2B52-8B45-9BE9-0C3F2EB6F05E}">
      <dgm:prSet/>
      <dgm:spPr/>
      <dgm:t>
        <a:bodyPr/>
        <a:lstStyle/>
        <a:p>
          <a:endParaRPr lang="it-IT"/>
        </a:p>
      </dgm:t>
    </dgm:pt>
    <dgm:pt modelId="{6D85194E-D295-DC4F-A3A8-296504C4692F}" type="sibTrans" cxnId="{E94E14B4-2B52-8B45-9BE9-0C3F2EB6F05E}">
      <dgm:prSet/>
      <dgm:spPr/>
      <dgm:t>
        <a:bodyPr/>
        <a:lstStyle/>
        <a:p>
          <a:endParaRPr lang="it-IT"/>
        </a:p>
      </dgm:t>
    </dgm:pt>
    <dgm:pt modelId="{F8BBA0E2-05B7-4837-BCF2-72F6549A1B7D}" type="pres">
      <dgm:prSet presAssocID="{6257BB89-9C24-4EE9-8833-A4755980D8B8}" presName="linear" presStyleCnt="0">
        <dgm:presLayoutVars>
          <dgm:animLvl val="lvl"/>
          <dgm:resizeHandles val="exact"/>
        </dgm:presLayoutVars>
      </dgm:prSet>
      <dgm:spPr/>
    </dgm:pt>
    <dgm:pt modelId="{4327B5E9-FFF6-41F7-B07F-AC38114CD9BB}" type="pres">
      <dgm:prSet presAssocID="{D064C19F-123A-4947-87AC-CB33F516E7E6}" presName="parentText" presStyleLbl="node1" presStyleIdx="0" presStyleCnt="1" custScaleY="140709">
        <dgm:presLayoutVars>
          <dgm:chMax val="0"/>
          <dgm:bulletEnabled val="1"/>
        </dgm:presLayoutVars>
      </dgm:prSet>
      <dgm:spPr/>
    </dgm:pt>
    <dgm:pt modelId="{E350793C-3CA8-4FAF-B6E6-3A310F4742ED}" type="pres">
      <dgm:prSet presAssocID="{D064C19F-123A-4947-87AC-CB33F516E7E6}" presName="childText" presStyleLbl="revTx" presStyleIdx="0" presStyleCnt="1">
        <dgm:presLayoutVars>
          <dgm:bulletEnabled val="1"/>
        </dgm:presLayoutVars>
      </dgm:prSet>
      <dgm:spPr/>
    </dgm:pt>
  </dgm:ptLst>
  <dgm:cxnLst>
    <dgm:cxn modelId="{4B272401-961C-0D4F-A7B8-12940FD32622}" type="presOf" srcId="{F0782FC2-A1F9-4E52-958A-FD5698A3CEA2}" destId="{E350793C-3CA8-4FAF-B6E6-3A310F4742ED}" srcOrd="0" destOrd="9" presId="urn:microsoft.com/office/officeart/2005/8/layout/vList2"/>
    <dgm:cxn modelId="{E447D201-F0A7-864A-ABEE-90E75A57E639}" type="presOf" srcId="{FDE90191-6DCD-B74E-AB6B-843CB8BDCFA1}" destId="{E350793C-3CA8-4FAF-B6E6-3A310F4742ED}" srcOrd="0" destOrd="4" presId="urn:microsoft.com/office/officeart/2005/8/layout/vList2"/>
    <dgm:cxn modelId="{C0B54E02-C1D5-9B4D-84F4-E8523F795ABE}" type="presOf" srcId="{D064C19F-123A-4947-87AC-CB33F516E7E6}" destId="{4327B5E9-FFF6-41F7-B07F-AC38114CD9BB}" srcOrd="0" destOrd="0" presId="urn:microsoft.com/office/officeart/2005/8/layout/vList2"/>
    <dgm:cxn modelId="{FCAEAE03-9F77-7541-BD9E-5A8E9157B88D}" type="presOf" srcId="{6E7C1630-9085-AE4E-8A17-2BCA199776AD}" destId="{E350793C-3CA8-4FAF-B6E6-3A310F4742ED}" srcOrd="0" destOrd="8" presId="urn:microsoft.com/office/officeart/2005/8/layout/vList2"/>
    <dgm:cxn modelId="{DB7A3009-37D0-AF41-A269-6F79356FAE52}" type="presOf" srcId="{702374BA-EB00-394B-9223-320FA6127B25}" destId="{E350793C-3CA8-4FAF-B6E6-3A310F4742ED}" srcOrd="0" destOrd="10" presId="urn:microsoft.com/office/officeart/2005/8/layout/vList2"/>
    <dgm:cxn modelId="{B6907F0A-49E3-7243-9FFC-44C1BA43280A}" type="presOf" srcId="{60E31542-9BD7-4DAD-A1A0-D040CEBDB99F}" destId="{E350793C-3CA8-4FAF-B6E6-3A310F4742ED}" srcOrd="0" destOrd="1" presId="urn:microsoft.com/office/officeart/2005/8/layout/vList2"/>
    <dgm:cxn modelId="{40DCB012-8FD4-6F47-9B7A-F500DE746A1F}" type="presOf" srcId="{B6D9E517-2D5F-0C40-851F-D57D3A9AF4FC}" destId="{E350793C-3CA8-4FAF-B6E6-3A310F4742ED}" srcOrd="0" destOrd="3" presId="urn:microsoft.com/office/officeart/2005/8/layout/vList2"/>
    <dgm:cxn modelId="{C23E2A31-3DAF-4162-AB6C-BF2E778F9E94}" srcId="{6257BB89-9C24-4EE9-8833-A4755980D8B8}" destId="{D064C19F-123A-4947-87AC-CB33F516E7E6}" srcOrd="0" destOrd="0" parTransId="{9CEBD712-3D06-44B1-8D25-FB61881F4F52}" sibTransId="{2BD5E24A-7D5D-4FE5-864B-656888BC770B}"/>
    <dgm:cxn modelId="{69CE883A-4C33-3242-A87E-C4C8F4862696}" type="presOf" srcId="{91C41775-5DA1-FA4A-B404-193F5BF7E926}" destId="{E350793C-3CA8-4FAF-B6E6-3A310F4742ED}" srcOrd="0" destOrd="5" presId="urn:microsoft.com/office/officeart/2005/8/layout/vList2"/>
    <dgm:cxn modelId="{87FAE93F-E7D0-8247-977D-9DC6BF0B0EE7}" type="presOf" srcId="{FE3F8741-465C-4344-81A2-62D81DFD9829}" destId="{E350793C-3CA8-4FAF-B6E6-3A310F4742ED}" srcOrd="0" destOrd="2" presId="urn:microsoft.com/office/officeart/2005/8/layout/vList2"/>
    <dgm:cxn modelId="{C4A35745-4D35-A846-9A91-9FD246C6C994}" type="presOf" srcId="{EC03AE86-E7AC-4A78-A83C-A870CC603288}" destId="{E350793C-3CA8-4FAF-B6E6-3A310F4742ED}" srcOrd="0" destOrd="0" presId="urn:microsoft.com/office/officeart/2005/8/layout/vList2"/>
    <dgm:cxn modelId="{F3C9E45C-0E73-4355-9122-AC4E3E76D819}" srcId="{D064C19F-123A-4947-87AC-CB33F516E7E6}" destId="{60E31542-9BD7-4DAD-A1A0-D040CEBDB99F}" srcOrd="1" destOrd="0" parTransId="{9752C91A-ECF6-43D2-BCD1-FCE22DACC706}" sibTransId="{207F431F-39A4-47E2-B647-3A4185F14C69}"/>
    <dgm:cxn modelId="{13467D78-1C0F-C94E-9792-20CEE56EB39F}" srcId="{D064C19F-123A-4947-87AC-CB33F516E7E6}" destId="{91C41775-5DA1-FA4A-B404-193F5BF7E926}" srcOrd="5" destOrd="0" parTransId="{85045821-E90D-1C4B-99C8-2EC18FF78548}" sibTransId="{A9F78EDA-53FE-3343-B940-57C97A48E3D6}"/>
    <dgm:cxn modelId="{1B9BEE93-52E2-4149-8BAC-7A33785767EC}" srcId="{D064C19F-123A-4947-87AC-CB33F516E7E6}" destId="{FE3F8741-465C-4344-81A2-62D81DFD9829}" srcOrd="2" destOrd="0" parTransId="{F26CE65F-6E81-2049-B121-72F7AF007312}" sibTransId="{ECC7A0D2-7445-FE48-A5B3-2FBAA608F057}"/>
    <dgm:cxn modelId="{1007B09E-6C33-2E40-9C95-2AEBBB75C6CC}" srcId="{D064C19F-123A-4947-87AC-CB33F516E7E6}" destId="{B6D9E517-2D5F-0C40-851F-D57D3A9AF4FC}" srcOrd="3" destOrd="0" parTransId="{F0B7D481-9ED0-0E43-80C9-B8F0FA424354}" sibTransId="{84A6D87E-4F6E-A54D-8A89-93B88EC25FEB}"/>
    <dgm:cxn modelId="{E94E14B4-2B52-8B45-9BE9-0C3F2EB6F05E}" srcId="{D064C19F-123A-4947-87AC-CB33F516E7E6}" destId="{697650C5-20C2-2F46-AC1F-583AC47D381E}" srcOrd="6" destOrd="0" parTransId="{9159FAE8-62C7-5B4B-8960-B121A7EDD746}" sibTransId="{6D85194E-D295-DC4F-A3A8-296504C4692F}"/>
    <dgm:cxn modelId="{5ECF3FB6-4263-1246-9725-A825A64B0E72}" type="presOf" srcId="{6257BB89-9C24-4EE9-8833-A4755980D8B8}" destId="{F8BBA0E2-05B7-4837-BCF2-72F6549A1B7D}" srcOrd="0" destOrd="0" presId="urn:microsoft.com/office/officeart/2005/8/layout/vList2"/>
    <dgm:cxn modelId="{6B302BC3-4EDF-0C45-9ADC-A0F788182377}" srcId="{D064C19F-123A-4947-87AC-CB33F516E7E6}" destId="{B4EB6CEA-60EF-1E45-96CA-F907BF3179AD}" srcOrd="7" destOrd="0" parTransId="{C15D3D57-FB07-A44D-B3B0-2787C16CF072}" sibTransId="{B809294A-BDB5-AD43-B140-873732829848}"/>
    <dgm:cxn modelId="{04712AC7-8D82-924B-9D6D-8ECF06A2AA39}" srcId="{D064C19F-123A-4947-87AC-CB33F516E7E6}" destId="{6E7C1630-9085-AE4E-8A17-2BCA199776AD}" srcOrd="8" destOrd="0" parTransId="{9E91C04F-C13B-2649-9866-01512DD24C25}" sibTransId="{4B206886-7BEE-304F-8DCB-BF45287A9044}"/>
    <dgm:cxn modelId="{3A9EEDCB-85DE-CC42-88CB-F03F2D941A86}" srcId="{D064C19F-123A-4947-87AC-CB33F516E7E6}" destId="{FDE90191-6DCD-B74E-AB6B-843CB8BDCFA1}" srcOrd="4" destOrd="0" parTransId="{344016D2-7BA0-494F-BE25-18DB7B30973F}" sibTransId="{DFEA054B-0477-244A-A425-6D0C4B07F978}"/>
    <dgm:cxn modelId="{FD6983D0-5C12-B64D-A474-4DDD4600D668}" type="presOf" srcId="{697650C5-20C2-2F46-AC1F-583AC47D381E}" destId="{E350793C-3CA8-4FAF-B6E6-3A310F4742ED}" srcOrd="0" destOrd="6" presId="urn:microsoft.com/office/officeart/2005/8/layout/vList2"/>
    <dgm:cxn modelId="{8B359FD1-BD6A-7244-BDC2-03390B8A960A}" srcId="{D064C19F-123A-4947-87AC-CB33F516E7E6}" destId="{702374BA-EB00-394B-9223-320FA6127B25}" srcOrd="10" destOrd="0" parTransId="{6D94408B-D136-9E47-8D39-17B39D56B852}" sibTransId="{5D41D89F-719C-B846-9DB1-8C2077811745}"/>
    <dgm:cxn modelId="{47D99EDA-8AAD-4706-B0BF-0666F40004BD}" srcId="{D064C19F-123A-4947-87AC-CB33F516E7E6}" destId="{EC03AE86-E7AC-4A78-A83C-A870CC603288}" srcOrd="0" destOrd="0" parTransId="{5C7334DD-0782-4235-846B-3D7440895E43}" sibTransId="{798D2753-A995-47BE-AEC7-A979877BB0C2}"/>
    <dgm:cxn modelId="{6F0F92E0-92B0-DD41-A3C6-49A5949B8431}" type="presOf" srcId="{B4EB6CEA-60EF-1E45-96CA-F907BF3179AD}" destId="{E350793C-3CA8-4FAF-B6E6-3A310F4742ED}" srcOrd="0" destOrd="7" presId="urn:microsoft.com/office/officeart/2005/8/layout/vList2"/>
    <dgm:cxn modelId="{B6286DEC-A100-4AF8-B04D-BC8E587ABD1A}" srcId="{D064C19F-123A-4947-87AC-CB33F516E7E6}" destId="{F0782FC2-A1F9-4E52-958A-FD5698A3CEA2}" srcOrd="9" destOrd="0" parTransId="{0D337B50-3F0C-4323-87E2-0B002E60264C}" sibTransId="{E98B6533-49AF-4390-94EF-00BB8AEC46FF}"/>
    <dgm:cxn modelId="{69B5C83D-A545-E144-830F-CC2CD40E53B7}" type="presParOf" srcId="{F8BBA0E2-05B7-4837-BCF2-72F6549A1B7D}" destId="{4327B5E9-FFF6-41F7-B07F-AC38114CD9BB}" srcOrd="0" destOrd="0" presId="urn:microsoft.com/office/officeart/2005/8/layout/vList2"/>
    <dgm:cxn modelId="{E68D38A9-8B43-BF44-A7D6-AE49A403CE77}" type="presParOf" srcId="{F8BBA0E2-05B7-4837-BCF2-72F6549A1B7D}" destId="{E350793C-3CA8-4FAF-B6E6-3A310F4742E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57BB89-9C24-4EE9-8833-A4755980D8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CE0EC68E-B102-411A-92BE-A1997ED85386}">
      <dgm:prSet phldrT="[Testo]"/>
      <dgm:spPr/>
      <dgm:t>
        <a:bodyPr/>
        <a:lstStyle/>
        <a:p>
          <a:r>
            <a:rPr lang="it-IT" dirty="0">
              <a:latin typeface="Aptos Display" panose="02110004020202020204"/>
            </a:rPr>
            <a:t>Impatto</a:t>
          </a:r>
          <a:r>
            <a:rPr lang="it-IT" dirty="0"/>
            <a:t> economico e sociale</a:t>
          </a:r>
        </a:p>
      </dgm:t>
    </dgm:pt>
    <dgm:pt modelId="{8323FB20-B577-4800-8A56-53EE02B8FB5D}" type="parTrans" cxnId="{47335FF5-CF95-468E-9FE2-8FCA9D1DCFF1}">
      <dgm:prSet/>
      <dgm:spPr/>
      <dgm:t>
        <a:bodyPr/>
        <a:lstStyle/>
        <a:p>
          <a:endParaRPr lang="it-IT"/>
        </a:p>
      </dgm:t>
    </dgm:pt>
    <dgm:pt modelId="{75541567-1A3B-4F46-8014-CB14107441CC}" type="sibTrans" cxnId="{47335FF5-CF95-468E-9FE2-8FCA9D1DCFF1}">
      <dgm:prSet/>
      <dgm:spPr/>
      <dgm:t>
        <a:bodyPr/>
        <a:lstStyle/>
        <a:p>
          <a:endParaRPr lang="it-IT"/>
        </a:p>
      </dgm:t>
    </dgm:pt>
    <dgm:pt modelId="{F65A7AAF-A045-4221-8567-DE621B6A5E7C}">
      <dgm:prSet phldrT="[Testo]"/>
      <dgm:spPr/>
      <dgm:t>
        <a:bodyPr/>
        <a:lstStyle/>
        <a:p>
          <a:pPr>
            <a:buFontTx/>
            <a:buNone/>
          </a:pPr>
          <a:endParaRPr lang="it-IT" dirty="0"/>
        </a:p>
      </dgm:t>
    </dgm:pt>
    <dgm:pt modelId="{BCA3D3BD-603D-47AE-ACC2-D53C1E842547}" type="parTrans" cxnId="{AA8B6122-6385-4609-ACFC-304C96F4C5CD}">
      <dgm:prSet/>
      <dgm:spPr/>
      <dgm:t>
        <a:bodyPr/>
        <a:lstStyle/>
        <a:p>
          <a:endParaRPr lang="it-IT"/>
        </a:p>
      </dgm:t>
    </dgm:pt>
    <dgm:pt modelId="{B0DD1983-C510-4B7D-8ECC-E62DD6228564}" type="sibTrans" cxnId="{AA8B6122-6385-4609-ACFC-304C96F4C5CD}">
      <dgm:prSet/>
      <dgm:spPr/>
      <dgm:t>
        <a:bodyPr/>
        <a:lstStyle/>
        <a:p>
          <a:endParaRPr lang="it-IT"/>
        </a:p>
      </dgm:t>
    </dgm:pt>
    <dgm:pt modelId="{CD6E5C61-9D40-4D38-BCCF-EB3C09553C43}">
      <dgm:prSet phldrT="[Testo]"/>
      <dgm:spPr/>
      <dgm:t>
        <a:bodyPr/>
        <a:lstStyle/>
        <a:p>
          <a:r>
            <a:rPr lang="it-IT" dirty="0"/>
            <a:t>Fabbisogno di personale Ricercatori/Gestionali nel breve e medio periodo (3/5 anni)</a:t>
          </a:r>
        </a:p>
      </dgm:t>
    </dgm:pt>
    <dgm:pt modelId="{6E410E08-7676-44B3-8F0B-B24D435876E4}" type="parTrans" cxnId="{17845D10-18C0-4BD8-8A40-7D0CE6DD1142}">
      <dgm:prSet/>
      <dgm:spPr/>
      <dgm:t>
        <a:bodyPr/>
        <a:lstStyle/>
        <a:p>
          <a:endParaRPr lang="it-IT"/>
        </a:p>
      </dgm:t>
    </dgm:pt>
    <dgm:pt modelId="{61B9CC1B-5C26-4523-9FEA-C7E3399BBB3F}" type="sibTrans" cxnId="{17845D10-18C0-4BD8-8A40-7D0CE6DD1142}">
      <dgm:prSet/>
      <dgm:spPr/>
      <dgm:t>
        <a:bodyPr/>
        <a:lstStyle/>
        <a:p>
          <a:endParaRPr lang="it-IT"/>
        </a:p>
      </dgm:t>
    </dgm:pt>
    <dgm:pt modelId="{8ED59189-C9B6-2D4B-8036-ECF5CE154C7A}">
      <dgm:prSet phldrT="[Testo]"/>
      <dgm:spPr/>
      <dgm:t>
        <a:bodyPr/>
        <a:lstStyle/>
        <a:p>
          <a:endParaRPr lang="it-IT" dirty="0"/>
        </a:p>
      </dgm:t>
    </dgm:pt>
    <dgm:pt modelId="{06DF7B9D-1417-C244-B598-B01EC2896622}" type="parTrans" cxnId="{DCCD9E82-39D1-A847-9B37-9FFF92D3A48A}">
      <dgm:prSet/>
      <dgm:spPr/>
      <dgm:t>
        <a:bodyPr/>
        <a:lstStyle/>
        <a:p>
          <a:endParaRPr lang="it-IT"/>
        </a:p>
      </dgm:t>
    </dgm:pt>
    <dgm:pt modelId="{5A0E9A0D-2A91-D24F-8584-8D8F37417ECD}" type="sibTrans" cxnId="{DCCD9E82-39D1-A847-9B37-9FFF92D3A48A}">
      <dgm:prSet/>
      <dgm:spPr/>
      <dgm:t>
        <a:bodyPr/>
        <a:lstStyle/>
        <a:p>
          <a:endParaRPr lang="it-IT"/>
        </a:p>
      </dgm:t>
    </dgm:pt>
    <dgm:pt modelId="{85E88EC0-F629-9743-BE51-785FC3778CCD}">
      <dgm:prSet phldrT="[Testo]"/>
      <dgm:spPr/>
      <dgm:t>
        <a:bodyPr/>
        <a:lstStyle/>
        <a:p>
          <a:r>
            <a:rPr lang="it-IT" dirty="0"/>
            <a:t>e in una previsione a lungo termine (10 anni)</a:t>
          </a:r>
        </a:p>
      </dgm:t>
    </dgm:pt>
    <dgm:pt modelId="{DDE061DF-8823-D841-83BE-AE53E038334A}" type="parTrans" cxnId="{C7F3B83C-875D-E145-A56E-753E8BA8CA98}">
      <dgm:prSet/>
      <dgm:spPr/>
      <dgm:t>
        <a:bodyPr/>
        <a:lstStyle/>
        <a:p>
          <a:endParaRPr lang="it-IT"/>
        </a:p>
      </dgm:t>
    </dgm:pt>
    <dgm:pt modelId="{98DAC29E-69A6-5E40-849F-4EDF6D90CFBB}" type="sibTrans" cxnId="{C7F3B83C-875D-E145-A56E-753E8BA8CA98}">
      <dgm:prSet/>
      <dgm:spPr/>
      <dgm:t>
        <a:bodyPr/>
        <a:lstStyle/>
        <a:p>
          <a:endParaRPr lang="it-IT"/>
        </a:p>
      </dgm:t>
    </dgm:pt>
    <dgm:pt modelId="{0FD1B0A4-952F-CC4F-88E1-0FD765DC5198}">
      <dgm:prSet phldrT="[Testo]"/>
      <dgm:spPr/>
      <dgm:t>
        <a:bodyPr/>
        <a:lstStyle/>
        <a:p>
          <a:endParaRPr lang="it-IT" dirty="0"/>
        </a:p>
      </dgm:t>
    </dgm:pt>
    <dgm:pt modelId="{A255FD31-65D1-FD4C-9B9B-360A30AE926C}" type="parTrans" cxnId="{838A7104-840B-F640-BC61-9E61B88A6412}">
      <dgm:prSet/>
      <dgm:spPr/>
      <dgm:t>
        <a:bodyPr/>
        <a:lstStyle/>
        <a:p>
          <a:endParaRPr lang="it-IT"/>
        </a:p>
      </dgm:t>
    </dgm:pt>
    <dgm:pt modelId="{9F0592DF-8DB3-9244-A0A7-9AA1B9DECF5D}" type="sibTrans" cxnId="{838A7104-840B-F640-BC61-9E61B88A6412}">
      <dgm:prSet/>
      <dgm:spPr/>
      <dgm:t>
        <a:bodyPr/>
        <a:lstStyle/>
        <a:p>
          <a:endParaRPr lang="it-IT"/>
        </a:p>
      </dgm:t>
    </dgm:pt>
    <dgm:pt modelId="{952A7AE1-7132-A84E-88E3-AB64F5FEF34D}">
      <dgm:prSet phldrT="[Testo]"/>
      <dgm:spPr/>
      <dgm:t>
        <a:bodyPr/>
        <a:lstStyle/>
        <a:p>
          <a:endParaRPr lang="it-IT" dirty="0"/>
        </a:p>
      </dgm:t>
    </dgm:pt>
    <dgm:pt modelId="{5CD1461B-7458-8742-AEB4-9AB425282C9E}" type="parTrans" cxnId="{034C17BF-780C-514B-A695-CC036CE065AB}">
      <dgm:prSet/>
      <dgm:spPr/>
      <dgm:t>
        <a:bodyPr/>
        <a:lstStyle/>
        <a:p>
          <a:endParaRPr lang="it-IT"/>
        </a:p>
      </dgm:t>
    </dgm:pt>
    <dgm:pt modelId="{CFB6CBDE-0B27-6B47-9DA0-06062E3EB93C}" type="sibTrans" cxnId="{034C17BF-780C-514B-A695-CC036CE065AB}">
      <dgm:prSet/>
      <dgm:spPr/>
      <dgm:t>
        <a:bodyPr/>
        <a:lstStyle/>
        <a:p>
          <a:endParaRPr lang="it-IT"/>
        </a:p>
      </dgm:t>
    </dgm:pt>
    <dgm:pt modelId="{EA446CFE-8832-D348-A0E2-2E3CD0FB45C1}">
      <dgm:prSet phldrT="[Testo]"/>
      <dgm:spPr/>
      <dgm:t>
        <a:bodyPr/>
        <a:lstStyle/>
        <a:p>
          <a:endParaRPr lang="it-IT" dirty="0"/>
        </a:p>
      </dgm:t>
    </dgm:pt>
    <dgm:pt modelId="{BF7AD051-1074-E740-8F80-1E4F5699CABC}" type="parTrans" cxnId="{2F915041-58C3-6F4E-BAA0-E697C44F4D6F}">
      <dgm:prSet/>
      <dgm:spPr/>
      <dgm:t>
        <a:bodyPr/>
        <a:lstStyle/>
        <a:p>
          <a:endParaRPr lang="it-IT"/>
        </a:p>
      </dgm:t>
    </dgm:pt>
    <dgm:pt modelId="{8F1409A6-EFF5-C64E-B55F-1BC8CBFE7412}" type="sibTrans" cxnId="{2F915041-58C3-6F4E-BAA0-E697C44F4D6F}">
      <dgm:prSet/>
      <dgm:spPr/>
      <dgm:t>
        <a:bodyPr/>
        <a:lstStyle/>
        <a:p>
          <a:endParaRPr lang="it-IT"/>
        </a:p>
      </dgm:t>
    </dgm:pt>
    <dgm:pt modelId="{F8BBA0E2-05B7-4837-BCF2-72F6549A1B7D}" type="pres">
      <dgm:prSet presAssocID="{6257BB89-9C24-4EE9-8833-A4755980D8B8}" presName="linear" presStyleCnt="0">
        <dgm:presLayoutVars>
          <dgm:animLvl val="lvl"/>
          <dgm:resizeHandles val="exact"/>
        </dgm:presLayoutVars>
      </dgm:prSet>
      <dgm:spPr/>
    </dgm:pt>
    <dgm:pt modelId="{714DA850-917D-4F9F-8DE4-9D10AD7E5743}" type="pres">
      <dgm:prSet presAssocID="{CE0EC68E-B102-411A-92BE-A1997ED85386}" presName="parentText" presStyleLbl="node1" presStyleIdx="0" presStyleCnt="1">
        <dgm:presLayoutVars>
          <dgm:chMax val="0"/>
          <dgm:bulletEnabled val="1"/>
        </dgm:presLayoutVars>
      </dgm:prSet>
      <dgm:spPr/>
    </dgm:pt>
    <dgm:pt modelId="{48EABA33-0FDE-475E-BC8B-EF8B60366955}" type="pres">
      <dgm:prSet presAssocID="{CE0EC68E-B102-411A-92BE-A1997ED85386}" presName="childText" presStyleLbl="revTx" presStyleIdx="0" presStyleCnt="1">
        <dgm:presLayoutVars>
          <dgm:bulletEnabled val="1"/>
        </dgm:presLayoutVars>
      </dgm:prSet>
      <dgm:spPr/>
    </dgm:pt>
  </dgm:ptLst>
  <dgm:cxnLst>
    <dgm:cxn modelId="{23426704-E6D6-A34D-ADCD-5274B631E33C}" type="presOf" srcId="{952A7AE1-7132-A84E-88E3-AB64F5FEF34D}" destId="{48EABA33-0FDE-475E-BC8B-EF8B60366955}" srcOrd="0" destOrd="4" presId="urn:microsoft.com/office/officeart/2005/8/layout/vList2"/>
    <dgm:cxn modelId="{838A7104-840B-F640-BC61-9E61B88A6412}" srcId="{CE0EC68E-B102-411A-92BE-A1997ED85386}" destId="{0FD1B0A4-952F-CC4F-88E1-0FD765DC5198}" srcOrd="3" destOrd="0" parTransId="{A255FD31-65D1-FD4C-9B9B-360A30AE926C}" sibTransId="{9F0592DF-8DB3-9244-A0A7-9AA1B9DECF5D}"/>
    <dgm:cxn modelId="{17845D10-18C0-4BD8-8A40-7D0CE6DD1142}" srcId="{CE0EC68E-B102-411A-92BE-A1997ED85386}" destId="{CD6E5C61-9D40-4D38-BCCF-EB3C09553C43}" srcOrd="2" destOrd="0" parTransId="{6E410E08-7676-44B3-8F0B-B24D435876E4}" sibTransId="{61B9CC1B-5C26-4523-9FEA-C7E3399BBB3F}"/>
    <dgm:cxn modelId="{AA8B6122-6385-4609-ACFC-304C96F4C5CD}" srcId="{CE0EC68E-B102-411A-92BE-A1997ED85386}" destId="{F65A7AAF-A045-4221-8567-DE621B6A5E7C}" srcOrd="1" destOrd="0" parTransId="{BCA3D3BD-603D-47AE-ACC2-D53C1E842547}" sibTransId="{B0DD1983-C510-4B7D-8ECC-E62DD6228564}"/>
    <dgm:cxn modelId="{A14B3B39-EF30-4F26-97BD-115355061227}" type="presOf" srcId="{6257BB89-9C24-4EE9-8833-A4755980D8B8}" destId="{F8BBA0E2-05B7-4837-BCF2-72F6549A1B7D}" srcOrd="0" destOrd="0" presId="urn:microsoft.com/office/officeart/2005/8/layout/vList2"/>
    <dgm:cxn modelId="{C7F3B83C-875D-E145-A56E-753E8BA8CA98}" srcId="{CE0EC68E-B102-411A-92BE-A1997ED85386}" destId="{85E88EC0-F629-9743-BE51-785FC3778CCD}" srcOrd="5" destOrd="0" parTransId="{DDE061DF-8823-D841-83BE-AE53E038334A}" sibTransId="{98DAC29E-69A6-5E40-849F-4EDF6D90CFBB}"/>
    <dgm:cxn modelId="{2F915041-58C3-6F4E-BAA0-E697C44F4D6F}" srcId="{CE0EC68E-B102-411A-92BE-A1997ED85386}" destId="{EA446CFE-8832-D348-A0E2-2E3CD0FB45C1}" srcOrd="0" destOrd="0" parTransId="{BF7AD051-1074-E740-8F80-1E4F5699CABC}" sibTransId="{8F1409A6-EFF5-C64E-B55F-1BC8CBFE7412}"/>
    <dgm:cxn modelId="{406CE241-A39A-6443-8A16-DBAFE05631E6}" type="presOf" srcId="{0FD1B0A4-952F-CC4F-88E1-0FD765DC5198}" destId="{48EABA33-0FDE-475E-BC8B-EF8B60366955}" srcOrd="0" destOrd="3" presId="urn:microsoft.com/office/officeart/2005/8/layout/vList2"/>
    <dgm:cxn modelId="{CEE51471-097B-BF4D-8AC7-6916BB96CAA7}" type="presOf" srcId="{85E88EC0-F629-9743-BE51-785FC3778CCD}" destId="{48EABA33-0FDE-475E-BC8B-EF8B60366955}" srcOrd="0" destOrd="5" presId="urn:microsoft.com/office/officeart/2005/8/layout/vList2"/>
    <dgm:cxn modelId="{DCCD9E82-39D1-A847-9B37-9FFF92D3A48A}" srcId="{CE0EC68E-B102-411A-92BE-A1997ED85386}" destId="{8ED59189-C9B6-2D4B-8036-ECF5CE154C7A}" srcOrd="6" destOrd="0" parTransId="{06DF7B9D-1417-C244-B598-B01EC2896622}" sibTransId="{5A0E9A0D-2A91-D24F-8584-8D8F37417ECD}"/>
    <dgm:cxn modelId="{71B2D98D-09D3-4DCB-9582-8F1923E3E39D}" type="presOf" srcId="{F65A7AAF-A045-4221-8567-DE621B6A5E7C}" destId="{48EABA33-0FDE-475E-BC8B-EF8B60366955}" srcOrd="0" destOrd="1" presId="urn:microsoft.com/office/officeart/2005/8/layout/vList2"/>
    <dgm:cxn modelId="{034C17BF-780C-514B-A695-CC036CE065AB}" srcId="{CE0EC68E-B102-411A-92BE-A1997ED85386}" destId="{952A7AE1-7132-A84E-88E3-AB64F5FEF34D}" srcOrd="4" destOrd="0" parTransId="{5CD1461B-7458-8742-AEB4-9AB425282C9E}" sibTransId="{CFB6CBDE-0B27-6B47-9DA0-06062E3EB93C}"/>
    <dgm:cxn modelId="{EBDC6BC0-368B-0346-931B-E21DD1FDC40B}" type="presOf" srcId="{EA446CFE-8832-D348-A0E2-2E3CD0FB45C1}" destId="{48EABA33-0FDE-475E-BC8B-EF8B60366955}" srcOrd="0" destOrd="0" presId="urn:microsoft.com/office/officeart/2005/8/layout/vList2"/>
    <dgm:cxn modelId="{62A79BC2-98F5-DA41-98F3-2F7306AB3235}" type="presOf" srcId="{8ED59189-C9B6-2D4B-8036-ECF5CE154C7A}" destId="{48EABA33-0FDE-475E-BC8B-EF8B60366955}" srcOrd="0" destOrd="6" presId="urn:microsoft.com/office/officeart/2005/8/layout/vList2"/>
    <dgm:cxn modelId="{5A4582D7-686E-4103-B172-E922E346A293}" type="presOf" srcId="{CE0EC68E-B102-411A-92BE-A1997ED85386}" destId="{714DA850-917D-4F9F-8DE4-9D10AD7E5743}" srcOrd="0" destOrd="0" presId="urn:microsoft.com/office/officeart/2005/8/layout/vList2"/>
    <dgm:cxn modelId="{7B5E29EE-E847-40BF-B863-34D5445A7795}" type="presOf" srcId="{CD6E5C61-9D40-4D38-BCCF-EB3C09553C43}" destId="{48EABA33-0FDE-475E-BC8B-EF8B60366955}" srcOrd="0" destOrd="2" presId="urn:microsoft.com/office/officeart/2005/8/layout/vList2"/>
    <dgm:cxn modelId="{47335FF5-CF95-468E-9FE2-8FCA9D1DCFF1}" srcId="{6257BB89-9C24-4EE9-8833-A4755980D8B8}" destId="{CE0EC68E-B102-411A-92BE-A1997ED85386}" srcOrd="0" destOrd="0" parTransId="{8323FB20-B577-4800-8A56-53EE02B8FB5D}" sibTransId="{75541567-1A3B-4F46-8014-CB14107441CC}"/>
    <dgm:cxn modelId="{395C2D7F-C92E-4B3E-A24C-43ADF087F47D}" type="presParOf" srcId="{F8BBA0E2-05B7-4837-BCF2-72F6549A1B7D}" destId="{714DA850-917D-4F9F-8DE4-9D10AD7E5743}" srcOrd="0" destOrd="0" presId="urn:microsoft.com/office/officeart/2005/8/layout/vList2"/>
    <dgm:cxn modelId="{40CF5278-35DF-4C71-A0F2-B98A5AECA6D8}" type="presParOf" srcId="{F8BBA0E2-05B7-4837-BCF2-72F6549A1B7D}" destId="{48EABA33-0FDE-475E-BC8B-EF8B6036695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5438-153C-4832-86D9-41D65619E5E1}">
      <dsp:nvSpPr>
        <dsp:cNvPr id="0" name=""/>
        <dsp:cNvSpPr/>
      </dsp:nvSpPr>
      <dsp:spPr>
        <a:xfrm>
          <a:off x="0" y="33024"/>
          <a:ext cx="6645942" cy="2137186"/>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219" tIns="312420" rIns="625219" bIns="113792" numCol="1" spcCol="1270" anchor="t" anchorCtr="0">
          <a:noAutofit/>
        </a:bodyPr>
        <a:lstStyle/>
        <a:p>
          <a:pPr marL="9525" lvl="1" indent="0" algn="just" defTabSz="889000">
            <a:lnSpc>
              <a:spcPct val="90000"/>
            </a:lnSpc>
            <a:spcBef>
              <a:spcPct val="0"/>
            </a:spcBef>
            <a:spcAft>
              <a:spcPct val="15000"/>
            </a:spcAft>
            <a:buChar char="•"/>
            <a:tabLst/>
          </a:pPr>
          <a:r>
            <a:rPr lang="it-IT" sz="1600" b="0" i="0" kern="1200" dirty="0">
              <a:solidFill>
                <a:schemeClr val="accent5">
                  <a:lumMod val="75000"/>
                </a:schemeClr>
              </a:solidFill>
              <a:latin typeface="Arial Narrow" panose="020B0604020202020204" pitchFamily="34" charset="0"/>
              <a:ea typeface="+mn-ea"/>
              <a:cs typeface="Arial Narrow" panose="020B0604020202020204" pitchFamily="34" charset="0"/>
            </a:rPr>
            <a:t>Mutamenti sociali e demografici, invecchiamento della popolazione, Qualità della Vita (living </a:t>
          </a:r>
          <a:r>
            <a:rPr lang="it-IT" sz="1600" b="0" i="0" kern="1200" dirty="0" err="1">
              <a:solidFill>
                <a:schemeClr val="accent5">
                  <a:lumMod val="75000"/>
                </a:schemeClr>
              </a:solidFill>
              <a:latin typeface="Arial Narrow" panose="020B0604020202020204" pitchFamily="34" charset="0"/>
              <a:ea typeface="+mn-ea"/>
              <a:cs typeface="Arial Narrow" panose="020B0604020202020204" pitchFamily="34" charset="0"/>
            </a:rPr>
            <a:t>well</a:t>
          </a:r>
          <a:r>
            <a:rPr lang="it-IT" sz="1600" b="0" i="0" kern="1200" dirty="0">
              <a:solidFill>
                <a:schemeClr val="accent5">
                  <a:lumMod val="75000"/>
                </a:schemeClr>
              </a:solidFill>
              <a:latin typeface="Arial Narrow" panose="020B0604020202020204" pitchFamily="34" charset="0"/>
              <a:ea typeface="+mn-ea"/>
              <a:cs typeface="Arial Narrow" panose="020B0604020202020204" pitchFamily="34" charset="0"/>
            </a:rPr>
            <a:t> </a:t>
          </a:r>
          <a:r>
            <a:rPr lang="it-IT" sz="1600" b="0" i="0" kern="1200" dirty="0" err="1">
              <a:solidFill>
                <a:schemeClr val="accent5">
                  <a:lumMod val="75000"/>
                </a:schemeClr>
              </a:solidFill>
              <a:latin typeface="Arial Narrow" panose="020B0604020202020204" pitchFamily="34" charset="0"/>
              <a:ea typeface="+mn-ea"/>
              <a:cs typeface="Arial Narrow" panose="020B0604020202020204" pitchFamily="34" charset="0"/>
            </a:rPr>
            <a:t>at</a:t>
          </a:r>
          <a:r>
            <a:rPr lang="it-IT" sz="1600" b="0" i="0" kern="1200" dirty="0">
              <a:solidFill>
                <a:schemeClr val="accent5">
                  <a:lumMod val="75000"/>
                </a:schemeClr>
              </a:solidFill>
              <a:latin typeface="Arial Narrow" panose="020B0604020202020204" pitchFamily="34" charset="0"/>
              <a:ea typeface="+mn-ea"/>
              <a:cs typeface="Arial Narrow" panose="020B0604020202020204" pitchFamily="34" charset="0"/>
            </a:rPr>
            <a:t> home, </a:t>
          </a:r>
          <a:r>
            <a:rPr lang="it-IT" sz="1600" b="0" i="0" kern="1200" dirty="0" err="1">
              <a:solidFill>
                <a:schemeClr val="accent5">
                  <a:lumMod val="75000"/>
                </a:schemeClr>
              </a:solidFill>
              <a:latin typeface="Arial Narrow" panose="020B0604020202020204" pitchFamily="34" charset="0"/>
              <a:ea typeface="+mn-ea"/>
              <a:cs typeface="Arial Narrow" panose="020B0604020202020204" pitchFamily="34" charset="0"/>
            </a:rPr>
            <a:t>at</a:t>
          </a:r>
          <a:r>
            <a:rPr lang="it-IT" sz="1600" b="0" i="0" kern="1200" dirty="0">
              <a:solidFill>
                <a:schemeClr val="accent5">
                  <a:lumMod val="75000"/>
                </a:schemeClr>
              </a:solidFill>
              <a:latin typeface="Arial Narrow" panose="020B0604020202020204" pitchFamily="34" charset="0"/>
              <a:ea typeface="+mn-ea"/>
              <a:cs typeface="Arial Narrow" panose="020B0604020202020204" pitchFamily="34" charset="0"/>
            </a:rPr>
            <a:t> work, in the community), cambio degli stili di vita e delle abitudini, nuove opportunità e nuove sfide sociali</a:t>
          </a:r>
        </a:p>
        <a:p>
          <a:pPr marL="0" marR="0" lvl="0" indent="0" algn="just" defTabSz="914400" eaLnBrk="1" fontAlgn="auto" latinLnBrk="0" hangingPunct="1">
            <a:lnSpc>
              <a:spcPct val="100000"/>
            </a:lnSpc>
            <a:spcBef>
              <a:spcPts val="0"/>
            </a:spcBef>
            <a:spcAft>
              <a:spcPts val="0"/>
            </a:spcAft>
            <a:buClrTx/>
            <a:buSzTx/>
            <a:buFontTx/>
            <a:buChar char="•"/>
            <a:tabLst/>
            <a:defRPr/>
          </a:pPr>
          <a:r>
            <a:rPr lang="it-IT" sz="1600" b="0" i="0" kern="1200" dirty="0">
              <a:solidFill>
                <a:schemeClr val="accent5">
                  <a:lumMod val="75000"/>
                </a:schemeClr>
              </a:solidFill>
              <a:latin typeface="Arial Narrow" panose="020B0604020202020204" pitchFamily="34" charset="0"/>
              <a:ea typeface="+mn-ea"/>
              <a:cs typeface="Arial Narrow" panose="020B0604020202020204" pitchFamily="34" charset="0"/>
            </a:rPr>
            <a:t>Nuovi modelli di business e di welfare models </a:t>
          </a:r>
          <a:r>
            <a:rPr lang="it-IT" sz="1600" kern="1200" dirty="0">
              <a:solidFill>
                <a:schemeClr val="accent5">
                  <a:lumMod val="75000"/>
                </a:schemeClr>
              </a:solidFill>
              <a:latin typeface="Arial Narrow"/>
              <a:ea typeface="+mn-ea"/>
              <a:cs typeface="Arial"/>
            </a:rPr>
            <a:t>(pubblico (GO, NGO), privato, sistema ricerca, users e nuovi ruoli rispetto al passato)</a:t>
          </a:r>
          <a:endParaRPr lang="it-IT" sz="1600" b="0" i="0" kern="1200" dirty="0">
            <a:solidFill>
              <a:schemeClr val="accent5">
                <a:lumMod val="75000"/>
              </a:schemeClr>
            </a:solidFill>
            <a:latin typeface="Arial Narrow" panose="020B0604020202020204" pitchFamily="34" charset="0"/>
            <a:ea typeface="+mn-ea"/>
            <a:cs typeface="Arial Narrow" panose="020B0604020202020204" pitchFamily="34" charset="0"/>
          </a:endParaRPr>
        </a:p>
      </dsp:txBody>
      <dsp:txXfrm>
        <a:off x="0" y="33024"/>
        <a:ext cx="6645942" cy="2137186"/>
      </dsp:txXfrm>
    </dsp:sp>
    <dsp:sp modelId="{87B294BC-7B85-4BBF-A161-0726EE18FD42}">
      <dsp:nvSpPr>
        <dsp:cNvPr id="0" name=""/>
        <dsp:cNvSpPr/>
      </dsp:nvSpPr>
      <dsp:spPr>
        <a:xfrm>
          <a:off x="402789" y="19687"/>
          <a:ext cx="5756455" cy="234737"/>
        </a:xfrm>
        <a:prstGeom prst="round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143" tIns="0" rIns="213143" bIns="0" numCol="1" spcCol="1270" anchor="ctr" anchorCtr="0">
          <a:noAutofit/>
        </a:bodyPr>
        <a:lstStyle/>
        <a:p>
          <a:pPr marL="0" lvl="0" indent="0" algn="l" defTabSz="800100">
            <a:lnSpc>
              <a:spcPct val="90000"/>
            </a:lnSpc>
            <a:spcBef>
              <a:spcPct val="0"/>
            </a:spcBef>
            <a:spcAft>
              <a:spcPct val="35000"/>
            </a:spcAft>
            <a:buNone/>
          </a:pPr>
          <a:r>
            <a:rPr lang="it-IT" sz="1800" b="1" i="0" kern="1200" dirty="0">
              <a:solidFill>
                <a:srgbClr val="2D2D8A"/>
              </a:solidFill>
              <a:latin typeface="Arial Narrow" panose="020B0604020202020204" pitchFamily="34" charset="0"/>
              <a:ea typeface="+mn-ea"/>
              <a:cs typeface="Arial Narrow" panose="020B0604020202020204" pitchFamily="34" charset="0"/>
            </a:rPr>
            <a:t>Contesto Sociale e Demografico</a:t>
          </a:r>
        </a:p>
      </dsp:txBody>
      <dsp:txXfrm>
        <a:off x="414248" y="31146"/>
        <a:ext cx="5733537" cy="211819"/>
      </dsp:txXfrm>
    </dsp:sp>
    <dsp:sp modelId="{DEC63F0F-E839-4DDA-82A9-A7C419DDE99E}">
      <dsp:nvSpPr>
        <dsp:cNvPr id="0" name=""/>
        <dsp:cNvSpPr/>
      </dsp:nvSpPr>
      <dsp:spPr>
        <a:xfrm>
          <a:off x="0" y="2311214"/>
          <a:ext cx="6427067" cy="2675818"/>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219" tIns="312420" rIns="625219" bIns="113792" numCol="1" spcCol="1270" anchor="t" anchorCtr="0">
          <a:noAutofit/>
        </a:bodyPr>
        <a:lstStyle/>
        <a:p>
          <a:pPr marL="52388" lvl="1" indent="-52388" algn="just" defTabSz="889000">
            <a:lnSpc>
              <a:spcPct val="90000"/>
            </a:lnSpc>
            <a:spcBef>
              <a:spcPct val="0"/>
            </a:spcBef>
            <a:spcAft>
              <a:spcPct val="15000"/>
            </a:spcAft>
            <a:buFont typeface="Arial" panose="020B0604020202020204" pitchFamily="34" charset="0"/>
            <a:buChar char="•"/>
            <a:tabLst/>
          </a:pPr>
          <a:r>
            <a:rPr lang="it-IT" sz="1600" b="0" i="0" kern="1200" dirty="0">
              <a:solidFill>
                <a:srgbClr val="0070C0"/>
              </a:solidFill>
              <a:latin typeface="Arial Narrow" panose="020B0604020202020204" pitchFamily="34" charset="0"/>
              <a:ea typeface="+mn-ea"/>
              <a:cs typeface="Arial Narrow" panose="020B0604020202020204" pitchFamily="34" charset="0"/>
            </a:rPr>
            <a:t>Cambio radicale nelle condizioni di vita: Casa, Ambienti di lavoro, ambienti pubblici, in accordo a un approccio</a:t>
          </a:r>
          <a:r>
            <a:rPr lang="en-US" sz="1600" b="0" i="0" kern="1200" dirty="0">
              <a:solidFill>
                <a:srgbClr val="0070C0"/>
              </a:solidFill>
              <a:latin typeface="Arial Narrow" panose="020B0604020202020204" pitchFamily="34" charset="0"/>
              <a:cs typeface="Arial Narrow" panose="020B0604020202020204" pitchFamily="34" charset="0"/>
            </a:rPr>
            <a:t> </a:t>
          </a:r>
          <a:r>
            <a:rPr lang="en-US" sz="1600" b="1" i="0" kern="1200" dirty="0">
              <a:solidFill>
                <a:srgbClr val="0070C0"/>
              </a:solidFill>
              <a:latin typeface="Arial Narrow" panose="020B0604020202020204" pitchFamily="34" charset="0"/>
              <a:cs typeface="Arial Narrow" panose="020B0604020202020204" pitchFamily="34" charset="0"/>
            </a:rPr>
            <a:t>User-Centric</a:t>
          </a:r>
          <a:endParaRPr lang="it-IT" sz="1600" b="1" i="0" kern="1200" dirty="0">
            <a:solidFill>
              <a:srgbClr val="0070C0"/>
            </a:solidFill>
            <a:latin typeface="Arial Narrow" panose="020B0604020202020204" pitchFamily="34" charset="0"/>
            <a:ea typeface="+mn-ea"/>
            <a:cs typeface="Arial Narrow" panose="020B0604020202020204" pitchFamily="34" charset="0"/>
          </a:endParaRPr>
        </a:p>
        <a:p>
          <a:pPr marL="9525" marR="0" lvl="1" indent="-9525"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600" b="0" i="0" kern="1200" dirty="0">
              <a:solidFill>
                <a:srgbClr val="0070C0"/>
              </a:solidFill>
              <a:latin typeface="Arial Narrow" panose="020B0604020202020204" pitchFamily="34" charset="0"/>
              <a:ea typeface="+mn-ea"/>
              <a:cs typeface="Arial Narrow" panose="020B0604020202020204" pitchFamily="34" charset="0"/>
            </a:rPr>
            <a:t>Ruolo fondamentale ICT (Hardware e Software) per migliorare la qualità della vita, condizioni di assistenza e salute, transizione energetica e risparmio energetico, Trasformazione Digitale …..</a:t>
          </a:r>
          <a:r>
            <a:rPr lang="en-US" sz="1600" b="0" i="0" kern="1200" dirty="0">
              <a:solidFill>
                <a:srgbClr val="0070C0"/>
              </a:solidFill>
              <a:latin typeface="Arial Narrow" panose="020B0604020202020204" pitchFamily="34" charset="0"/>
              <a:ea typeface="+mn-ea"/>
              <a:cs typeface="Arial Narrow" panose="020B0604020202020204" pitchFamily="34" charset="0"/>
            </a:rPr>
            <a:t> </a:t>
          </a:r>
          <a:endParaRPr lang="it-IT" sz="1600" b="0" i="0" kern="1200" dirty="0">
            <a:solidFill>
              <a:srgbClr val="0070C0"/>
            </a:solidFill>
            <a:latin typeface="Arial Narrow" panose="020B0604020202020204" pitchFamily="34" charset="0"/>
            <a:ea typeface="+mn-ea"/>
            <a:cs typeface="Arial Narrow" panose="020B0604020202020204" pitchFamily="34" charset="0"/>
          </a:endParaRPr>
        </a:p>
        <a:p>
          <a:pPr marL="9525" marR="0" lvl="1" indent="-9525"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err="1">
              <a:solidFill>
                <a:srgbClr val="0070C0"/>
              </a:solidFill>
              <a:latin typeface="Arial Narrow" panose="020B0604020202020204" pitchFamily="34" charset="0"/>
              <a:ea typeface="+mn-ea"/>
              <a:cs typeface="Arial Narrow" panose="020B0604020202020204" pitchFamily="34" charset="0"/>
            </a:rPr>
            <a:t>Settori</a:t>
          </a:r>
          <a:r>
            <a:rPr lang="en-US" sz="1600" b="0" i="0" kern="1200" dirty="0">
              <a:solidFill>
                <a:srgbClr val="0070C0"/>
              </a:solidFill>
              <a:latin typeface="Arial Narrow" panose="020B0604020202020204" pitchFamily="34" charset="0"/>
              <a:ea typeface="+mn-ea"/>
              <a:cs typeface="Arial Narrow" panose="020B0604020202020204" pitchFamily="34" charset="0"/>
            </a:rPr>
            <a:t> di </a:t>
          </a:r>
          <a:r>
            <a:rPr lang="en-US" sz="1600" b="0" i="0" kern="1200" dirty="0" err="1">
              <a:solidFill>
                <a:srgbClr val="0070C0"/>
              </a:solidFill>
              <a:latin typeface="Arial Narrow" panose="020B0604020202020204" pitchFamily="34" charset="0"/>
              <a:ea typeface="+mn-ea"/>
              <a:cs typeface="Arial Narrow" panose="020B0604020202020204" pitchFamily="34" charset="0"/>
            </a:rPr>
            <a:t>mercato</a:t>
          </a:r>
          <a:r>
            <a:rPr lang="en-US" sz="1600" b="0" i="0" kern="1200" dirty="0">
              <a:solidFill>
                <a:srgbClr val="0070C0"/>
              </a:solidFill>
              <a:latin typeface="Arial Narrow" panose="020B0604020202020204" pitchFamily="34" charset="0"/>
              <a:ea typeface="+mn-ea"/>
              <a:cs typeface="Arial Narrow" panose="020B0604020202020204" pitchFamily="34" charset="0"/>
            </a:rPr>
            <a:t> </a:t>
          </a:r>
          <a:r>
            <a:rPr lang="en-US" sz="1600" b="0" i="0" kern="1200" dirty="0" err="1">
              <a:solidFill>
                <a:srgbClr val="0070C0"/>
              </a:solidFill>
              <a:latin typeface="Arial Narrow" panose="020B0604020202020204" pitchFamily="34" charset="0"/>
              <a:ea typeface="+mn-ea"/>
              <a:cs typeface="Arial Narrow" panose="020B0604020202020204" pitchFamily="34" charset="0"/>
            </a:rPr>
            <a:t>emergenti</a:t>
          </a:r>
          <a:r>
            <a:rPr lang="en-US" sz="1600" b="0" i="0" kern="1200" dirty="0">
              <a:solidFill>
                <a:srgbClr val="0070C0"/>
              </a:solidFill>
              <a:latin typeface="Arial Narrow" panose="020B0604020202020204" pitchFamily="34" charset="0"/>
              <a:ea typeface="+mn-ea"/>
              <a:cs typeface="Arial Narrow" panose="020B0604020202020204" pitchFamily="34" charset="0"/>
            </a:rPr>
            <a:t> - </a:t>
          </a:r>
          <a:r>
            <a:rPr lang="en-US" sz="1600" b="1" i="0" kern="1200" dirty="0">
              <a:solidFill>
                <a:srgbClr val="0070C0"/>
              </a:solidFill>
              <a:latin typeface="Arial Narrow" panose="020B0604020202020204" pitchFamily="34" charset="0"/>
              <a:ea typeface="+mn-ea"/>
              <a:cs typeface="Arial Narrow" panose="020B0604020202020204" pitchFamily="34" charset="0"/>
            </a:rPr>
            <a:t>“Silver Economy” </a:t>
          </a:r>
          <a:r>
            <a:rPr lang="en-US" sz="1600" b="0" i="0" kern="1200" dirty="0">
              <a:solidFill>
                <a:srgbClr val="0070C0"/>
              </a:solidFill>
              <a:latin typeface="Arial Narrow" panose="020B0604020202020204" pitchFamily="34" charset="0"/>
              <a:ea typeface="+mn-ea"/>
              <a:cs typeface="Arial Narrow" panose="020B0604020202020204" pitchFamily="34" charset="0"/>
            </a:rPr>
            <a:t>ed </a:t>
          </a:r>
          <a:r>
            <a:rPr lang="en-US" sz="1600" b="1" i="0" kern="1200" dirty="0">
              <a:solidFill>
                <a:srgbClr val="0070C0"/>
              </a:solidFill>
              <a:latin typeface="Arial Narrow" panose="020B0604020202020204" pitchFamily="34" charset="0"/>
              <a:ea typeface="+mn-ea"/>
              <a:cs typeface="Arial Narrow" panose="020B0604020202020204" pitchFamily="34" charset="0"/>
            </a:rPr>
            <a:t>“Economia del </a:t>
          </a:r>
          <a:r>
            <a:rPr lang="en-US" sz="1600" b="1" i="0" kern="1200" dirty="0" err="1">
              <a:solidFill>
                <a:srgbClr val="0070C0"/>
              </a:solidFill>
              <a:latin typeface="Arial Narrow" panose="020B0604020202020204" pitchFamily="34" charset="0"/>
              <a:ea typeface="+mn-ea"/>
              <a:cs typeface="Arial Narrow" panose="020B0604020202020204" pitchFamily="34" charset="0"/>
            </a:rPr>
            <a:t>Benessere</a:t>
          </a:r>
          <a:r>
            <a:rPr lang="en-US" sz="1600" b="1" i="0" kern="1200" dirty="0">
              <a:solidFill>
                <a:srgbClr val="0070C0"/>
              </a:solidFill>
              <a:latin typeface="Arial Narrow" panose="020B0604020202020204" pitchFamily="34" charset="0"/>
              <a:ea typeface="+mn-ea"/>
              <a:cs typeface="Arial Narrow" panose="020B0604020202020204" pitchFamily="34" charset="0"/>
            </a:rPr>
            <a:t>”</a:t>
          </a:r>
          <a:endParaRPr lang="it-IT" sz="1600" b="1" i="0" kern="1200" dirty="0">
            <a:solidFill>
              <a:srgbClr val="000000">
                <a:hueOff val="0"/>
                <a:satOff val="0"/>
                <a:lumOff val="0"/>
                <a:alphaOff val="0"/>
              </a:srgbClr>
            </a:solidFill>
            <a:latin typeface="Arial Narrow" panose="020B0604020202020204" pitchFamily="34" charset="0"/>
            <a:ea typeface="+mn-ea"/>
            <a:cs typeface="Arial Narrow" panose="020B0604020202020204" pitchFamily="34" charset="0"/>
          </a:endParaRPr>
        </a:p>
        <a:p>
          <a:pPr marL="9525" marR="0" lvl="1" indent="-9525"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600" b="1" i="0" kern="1200" dirty="0">
              <a:solidFill>
                <a:srgbClr val="0070C0"/>
              </a:solidFill>
              <a:latin typeface="Arial Narrow" panose="020B0604020202020204" pitchFamily="34" charset="0"/>
              <a:ea typeface="+mn-ea"/>
              <a:cs typeface="Arial Narrow" panose="020B0604020202020204" pitchFamily="34" charset="0"/>
            </a:rPr>
            <a:t>P5 Medicine</a:t>
          </a:r>
          <a:r>
            <a:rPr lang="it-IT" sz="1600" b="0" i="0" kern="1200" dirty="0">
              <a:solidFill>
                <a:srgbClr val="0070C0"/>
              </a:solidFill>
              <a:latin typeface="Arial Narrow" panose="020B0604020202020204" pitchFamily="34" charset="0"/>
              <a:ea typeface="+mn-ea"/>
              <a:cs typeface="Arial Narrow" panose="020B0604020202020204" pitchFamily="34" charset="0"/>
            </a:rPr>
            <a:t>: Precisione, Predittiva, Preventiva, Personalizzata, Partecipativa</a:t>
          </a:r>
        </a:p>
      </dsp:txBody>
      <dsp:txXfrm>
        <a:off x="0" y="2311214"/>
        <a:ext cx="6427067" cy="2675818"/>
      </dsp:txXfrm>
    </dsp:sp>
    <dsp:sp modelId="{C93B561A-1CD4-4534-AF4D-65FD77594B3D}">
      <dsp:nvSpPr>
        <dsp:cNvPr id="0" name=""/>
        <dsp:cNvSpPr/>
      </dsp:nvSpPr>
      <dsp:spPr>
        <a:xfrm>
          <a:off x="402789" y="2251210"/>
          <a:ext cx="5639050" cy="281403"/>
        </a:xfrm>
        <a:prstGeom prst="round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143" tIns="0" rIns="213143" bIns="0" numCol="1" spcCol="1270" anchor="ctr" anchorCtr="0">
          <a:noAutofit/>
        </a:bodyPr>
        <a:lstStyle/>
        <a:p>
          <a:pPr marL="0" lvl="0" indent="0" algn="l" defTabSz="800100">
            <a:lnSpc>
              <a:spcPct val="90000"/>
            </a:lnSpc>
            <a:spcBef>
              <a:spcPct val="0"/>
            </a:spcBef>
            <a:spcAft>
              <a:spcPct val="35000"/>
            </a:spcAft>
            <a:buNone/>
          </a:pPr>
          <a:r>
            <a:rPr lang="it-IT" sz="1800" b="1" i="0" kern="1200" dirty="0">
              <a:solidFill>
                <a:srgbClr val="2D2D8A"/>
              </a:solidFill>
              <a:latin typeface="Arial Narrow" panose="020B0604020202020204" pitchFamily="34" charset="0"/>
              <a:ea typeface="+mn-ea"/>
              <a:cs typeface="Arial Narrow" panose="020B0604020202020204" pitchFamily="34" charset="0"/>
            </a:rPr>
            <a:t>Contesto Tecnologico e Produttivo</a:t>
          </a:r>
        </a:p>
      </dsp:txBody>
      <dsp:txXfrm>
        <a:off x="416526" y="2264947"/>
        <a:ext cx="5611576" cy="253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7B5E9-FFF6-41F7-B07F-AC38114CD9BB}">
      <dsp:nvSpPr>
        <dsp:cNvPr id="0" name=""/>
        <dsp:cNvSpPr/>
      </dsp:nvSpPr>
      <dsp:spPr>
        <a:xfrm>
          <a:off x="0" y="1856"/>
          <a:ext cx="10515600" cy="4033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it-IT" sz="1800" kern="1200" dirty="0">
              <a:latin typeface="Aptos Display" panose="02110004020202020204"/>
            </a:rPr>
            <a:t>Capacità</a:t>
          </a:r>
          <a:r>
            <a:rPr lang="it-IT" sz="1800" kern="1200" dirty="0"/>
            <a:t> </a:t>
          </a:r>
          <a:r>
            <a:rPr lang="it-IT" sz="1800" kern="1200" dirty="0">
              <a:latin typeface="Aptos Display" panose="02110004020202020204"/>
            </a:rPr>
            <a:t> </a:t>
          </a:r>
          <a:r>
            <a:rPr lang="it-IT" sz="1800" kern="1200" dirty="0"/>
            <a:t>scientifica</a:t>
          </a:r>
        </a:p>
      </dsp:txBody>
      <dsp:txXfrm>
        <a:off x="19688" y="21544"/>
        <a:ext cx="10476224" cy="363931"/>
      </dsp:txXfrm>
    </dsp:sp>
    <dsp:sp modelId="{E350793C-3CA8-4FAF-B6E6-3A310F4742ED}">
      <dsp:nvSpPr>
        <dsp:cNvPr id="0" name=""/>
        <dsp:cNvSpPr/>
      </dsp:nvSpPr>
      <dsp:spPr>
        <a:xfrm>
          <a:off x="0" y="405163"/>
          <a:ext cx="10515600" cy="5547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it-IT" sz="1800" b="1" kern="1200" dirty="0"/>
            <a:t>Collaborazioni nazionali/internazionali potenzialmente sviluppabili</a:t>
          </a:r>
        </a:p>
        <a:p>
          <a:pPr marL="171450" lvl="1" indent="-171450" algn="l" defTabSz="800100">
            <a:lnSpc>
              <a:spcPct val="90000"/>
            </a:lnSpc>
            <a:spcBef>
              <a:spcPct val="0"/>
            </a:spcBef>
            <a:spcAft>
              <a:spcPct val="20000"/>
            </a:spcAft>
            <a:buChar char="•"/>
          </a:pPr>
          <a:endParaRPr lang="it-IT" sz="1800" kern="1200" dirty="0"/>
        </a:p>
        <a:p>
          <a:pPr marL="171450" lvl="1" indent="-171450" algn="l" defTabSz="800100">
            <a:lnSpc>
              <a:spcPct val="90000"/>
            </a:lnSpc>
            <a:spcBef>
              <a:spcPct val="0"/>
            </a:spcBef>
            <a:spcAft>
              <a:spcPct val="20000"/>
            </a:spcAft>
            <a:buFontTx/>
            <a:buNone/>
          </a:pPr>
          <a:r>
            <a:rPr lang="it-IT" sz="1800" kern="1200" dirty="0"/>
            <a:t>Si riportano solo alcune rilevanti collaborazioni in essere con Università ed Enti Pubblici di Ricerca:</a:t>
          </a:r>
        </a:p>
        <a:p>
          <a:pPr marL="171450" lvl="1" indent="-171450" algn="l" defTabSz="800100">
            <a:lnSpc>
              <a:spcPct val="90000"/>
            </a:lnSpc>
            <a:spcBef>
              <a:spcPct val="0"/>
            </a:spcBef>
            <a:spcAft>
              <a:spcPct val="20000"/>
            </a:spcAft>
            <a:buNone/>
          </a:pPr>
          <a:r>
            <a:rPr lang="it-IT" sz="1800" b="1" kern="1200" dirty="0"/>
            <a:t>Università ed Enti di Ricerca: </a:t>
          </a:r>
          <a:r>
            <a:rPr lang="it-IT" sz="1800" kern="1200" dirty="0"/>
            <a:t>Università di Postdam; Università Ca’ Foscari Venezia; Università degli Studi di Milano Statale; Università Campus Biomedico; Università Milano Bicocca; Università Roma La Sapienza; Azienda Ospedaliero-universitaria Pisana, Università di Pisa; Università di Napoli Federico II; Università Alma Mater Bologna; Politecnico di Milano; Università di Firenze; Università di Bari; Università del Salento; Università Politecnica delle Marche; Università della Calabria; Università di Padova, INRCA IRCCS Ancona, Fondazione Santa Lucia Roma, Scuola Superiore Sant’Anna Pisa; Fondazione Bruno Kessler Trento; Riga </a:t>
          </a:r>
          <a:r>
            <a:rPr lang="it-IT" sz="1800" kern="1200" dirty="0" err="1"/>
            <a:t>Stradins</a:t>
          </a:r>
          <a:r>
            <a:rPr lang="it-IT" sz="1800" kern="1200" dirty="0"/>
            <a:t> University – Latvia; Istituto Superiore di Sanità; IRCCS Casa Sollievo della Sofferenza San Giovanni Rotondo; Istituto Italiano di Tecnologie (IIT), </a:t>
          </a:r>
          <a:r>
            <a:rPr lang="en-US" sz="1800" kern="1200" dirty="0"/>
            <a:t>Fraunhofer Institute, ETH of Zurich</a:t>
          </a:r>
          <a:endParaRPr lang="it-IT" sz="1800" kern="1200" dirty="0"/>
        </a:p>
        <a:p>
          <a:pPr marL="171450" lvl="1" indent="-171450" algn="l" defTabSz="800100">
            <a:lnSpc>
              <a:spcPct val="90000"/>
            </a:lnSpc>
            <a:spcBef>
              <a:spcPct val="0"/>
            </a:spcBef>
            <a:spcAft>
              <a:spcPct val="20000"/>
            </a:spcAft>
            <a:buChar char="•"/>
          </a:pPr>
          <a:r>
            <a:rPr lang="en-US" sz="1800" b="1" kern="1200" dirty="0" err="1"/>
            <a:t>Imprese</a:t>
          </a:r>
          <a:r>
            <a:rPr lang="en-US" sz="1800" kern="1200" dirty="0"/>
            <a:t>: GPI, STMicroelectronics, EXPRIVIA, Engineering, Dedalus, PAL Robotics, </a:t>
          </a:r>
          <a:r>
            <a:rPr lang="en-US" sz="1800" kern="1200" dirty="0" err="1"/>
            <a:t>eResult</a:t>
          </a:r>
          <a:r>
            <a:rPr lang="en-US" sz="1800" kern="1200" dirty="0"/>
            <a:t>, Clio, </a:t>
          </a:r>
          <a:r>
            <a:rPr lang="en-US" sz="1800" kern="1200" dirty="0" err="1"/>
            <a:t>Sitael</a:t>
          </a:r>
          <a:r>
            <a:rPr lang="en-US" sz="1800" kern="1200" dirty="0"/>
            <a:t>, </a:t>
          </a:r>
          <a:r>
            <a:rPr lang="en-US" sz="1800" kern="1200" dirty="0" err="1"/>
            <a:t>HomeLab</a:t>
          </a:r>
          <a:r>
            <a:rPr lang="en-US" sz="1800" kern="1200" dirty="0"/>
            <a:t>, </a:t>
          </a:r>
          <a:r>
            <a:rPr lang="en-US" sz="1800" kern="1200" dirty="0" err="1"/>
            <a:t>Whirpool</a:t>
          </a:r>
          <a:r>
            <a:rPr lang="en-US" sz="1800" kern="1200" dirty="0"/>
            <a:t>, Siemens, Digitech, </a:t>
          </a:r>
          <a:r>
            <a:rPr lang="en-US" sz="1800" kern="1200" dirty="0" err="1"/>
            <a:t>Televita</a:t>
          </a:r>
          <a:r>
            <a:rPr lang="en-US" sz="1800" kern="1200" dirty="0"/>
            <a:t>, </a:t>
          </a:r>
          <a:r>
            <a:rPr lang="en-US" sz="1800" kern="1200" dirty="0" err="1"/>
            <a:t>Teorema</a:t>
          </a:r>
          <a:r>
            <a:rPr lang="en-US" sz="1800" kern="1200" dirty="0"/>
            <a:t> Engineering, Grifo, </a:t>
          </a:r>
          <a:r>
            <a:rPr lang="en-US" sz="1800" kern="1200" dirty="0" err="1"/>
            <a:t>Elettrolux</a:t>
          </a:r>
          <a:r>
            <a:rPr lang="en-US" sz="1800" kern="1200" dirty="0"/>
            <a:t>, </a:t>
          </a:r>
          <a:r>
            <a:rPr lang="en-US" sz="1800" kern="1200" dirty="0" err="1"/>
            <a:t>TelecomItalia</a:t>
          </a:r>
          <a:r>
            <a:rPr lang="en-US" sz="1800" kern="1200" dirty="0"/>
            <a:t>, </a:t>
          </a:r>
          <a:r>
            <a:rPr lang="en-US" sz="1800" kern="1200" dirty="0" err="1"/>
            <a:t>ecc</a:t>
          </a:r>
          <a:r>
            <a:rPr lang="en-US" sz="1800" kern="1200" dirty="0"/>
            <a:t>.</a:t>
          </a:r>
          <a:endParaRPr lang="it-IT" sz="1800" kern="1200" dirty="0"/>
        </a:p>
        <a:p>
          <a:pPr marL="171450" lvl="1" indent="-171450" algn="l" defTabSz="800100">
            <a:lnSpc>
              <a:spcPct val="90000"/>
            </a:lnSpc>
            <a:spcBef>
              <a:spcPct val="0"/>
            </a:spcBef>
            <a:spcAft>
              <a:spcPct val="20000"/>
            </a:spcAft>
            <a:buFontTx/>
            <a:buNone/>
          </a:pPr>
          <a:endParaRPr lang="it-IT" sz="1800" kern="1200" dirty="0"/>
        </a:p>
        <a:p>
          <a:pPr marL="171450" lvl="1" indent="-171450" algn="l" defTabSz="800100">
            <a:lnSpc>
              <a:spcPct val="90000"/>
            </a:lnSpc>
            <a:spcBef>
              <a:spcPct val="0"/>
            </a:spcBef>
            <a:spcAft>
              <a:spcPct val="20000"/>
            </a:spcAft>
            <a:buChar char="•"/>
          </a:pPr>
          <a:endParaRPr lang="it-IT" sz="1800" kern="1200" dirty="0"/>
        </a:p>
      </dsp:txBody>
      <dsp:txXfrm>
        <a:off x="0" y="405163"/>
        <a:ext cx="10515600" cy="5547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7B5E9-FFF6-41F7-B07F-AC38114CD9BB}">
      <dsp:nvSpPr>
        <dsp:cNvPr id="0" name=""/>
        <dsp:cNvSpPr/>
      </dsp:nvSpPr>
      <dsp:spPr>
        <a:xfrm>
          <a:off x="0" y="2786"/>
          <a:ext cx="11493795" cy="5104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it-IT" sz="1800" kern="1200">
              <a:latin typeface="Aptos Display" panose="02110004020202020204"/>
            </a:rPr>
            <a:t>Capacità</a:t>
          </a:r>
          <a:r>
            <a:rPr lang="it-IT" sz="1800" kern="1200"/>
            <a:t> </a:t>
          </a:r>
          <a:r>
            <a:rPr lang="it-IT" sz="1800" kern="1200">
              <a:latin typeface="Aptos Display" panose="02110004020202020204"/>
            </a:rPr>
            <a:t> </a:t>
          </a:r>
          <a:r>
            <a:rPr lang="it-IT" sz="1800" kern="1200"/>
            <a:t>scientifica</a:t>
          </a:r>
          <a:endParaRPr lang="it-IT" sz="1800" kern="1200" dirty="0"/>
        </a:p>
      </dsp:txBody>
      <dsp:txXfrm>
        <a:off x="24920" y="27706"/>
        <a:ext cx="11443955" cy="460639"/>
      </dsp:txXfrm>
    </dsp:sp>
    <dsp:sp modelId="{E350793C-3CA8-4FAF-B6E6-3A310F4742ED}">
      <dsp:nvSpPr>
        <dsp:cNvPr id="0" name=""/>
        <dsp:cNvSpPr/>
      </dsp:nvSpPr>
      <dsp:spPr>
        <a:xfrm>
          <a:off x="0" y="513265"/>
          <a:ext cx="11493795" cy="5134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928" tIns="17780" rIns="99568" bIns="17780" numCol="1" spcCol="1270" anchor="t" anchorCtr="0">
          <a:noAutofit/>
        </a:bodyPr>
        <a:lstStyle/>
        <a:p>
          <a:pPr marL="57150" lvl="1" indent="0" algn="l" defTabSz="488950">
            <a:lnSpc>
              <a:spcPct val="90000"/>
            </a:lnSpc>
            <a:spcBef>
              <a:spcPct val="0"/>
            </a:spcBef>
            <a:spcAft>
              <a:spcPct val="20000"/>
            </a:spcAft>
            <a:buFontTx/>
            <a:buNone/>
          </a:pPr>
          <a:endParaRPr lang="it-IT" sz="1100" kern="1200" dirty="0"/>
        </a:p>
        <a:p>
          <a:pPr marL="114300" lvl="1" indent="0" algn="l" defTabSz="622300">
            <a:lnSpc>
              <a:spcPct val="90000"/>
            </a:lnSpc>
            <a:spcBef>
              <a:spcPct val="0"/>
            </a:spcBef>
            <a:spcAft>
              <a:spcPct val="20000"/>
            </a:spcAft>
            <a:buChar char="•"/>
          </a:pPr>
          <a:r>
            <a:rPr lang="it-IT" sz="1400" b="1" kern="1200"/>
            <a:t>Capacità di incidere sulle ricerche e politiche di settore</a:t>
          </a:r>
          <a:endParaRPr lang="it-IT" sz="1400" b="1" kern="1200" dirty="0"/>
        </a:p>
        <a:p>
          <a:pPr marL="9525" lvl="1" indent="0" algn="l" defTabSz="622300">
            <a:lnSpc>
              <a:spcPct val="90000"/>
            </a:lnSpc>
            <a:spcBef>
              <a:spcPct val="0"/>
            </a:spcBef>
            <a:spcAft>
              <a:spcPct val="20000"/>
            </a:spcAft>
            <a:tabLst/>
          </a:pPr>
          <a:r>
            <a:rPr lang="it-IT" sz="1400" kern="1200"/>
            <a:t>Numerosi ricercatori partecipanti, alcuni anche con un ruolo di leadership nei vari organi di governance, sono attivi in organismi istituzionali, nazionali ed internazionali, con provata esperienza nella capacità di promuovere la ricerca e le politiche, contribuendo inoltre alla definizione di Rodmap nazionali ed Europee (European Roadmap in Robotics; European Roadmap in AAL, Roadmap nazionale sulle Tecnologie per gli Ambienti di Vita). Tra questi organismi si riportano come esempio:</a:t>
          </a:r>
        </a:p>
        <a:p>
          <a:pPr marL="114300" lvl="1" indent="0" algn="l" defTabSz="622300">
            <a:lnSpc>
              <a:spcPct val="90000"/>
            </a:lnSpc>
            <a:spcBef>
              <a:spcPct val="0"/>
            </a:spcBef>
            <a:spcAft>
              <a:spcPct val="20000"/>
            </a:spcAft>
            <a:buFontTx/>
            <a:buNone/>
          </a:pPr>
          <a:r>
            <a:rPr lang="it-IT" sz="1400" kern="1200"/>
            <a:t>- Associazione Italiana Intelligenza Artificiale (AIxAI) (presenza nel Comitato Scientifico) </a:t>
          </a:r>
          <a:endParaRPr lang="it-IT" sz="1400" kern="1200" dirty="0"/>
        </a:p>
        <a:p>
          <a:pPr marL="114300" lvl="1" indent="0" algn="l" defTabSz="622300">
            <a:lnSpc>
              <a:spcPct val="90000"/>
            </a:lnSpc>
            <a:spcBef>
              <a:spcPct val="0"/>
            </a:spcBef>
            <a:spcAft>
              <a:spcPct val="20000"/>
            </a:spcAft>
            <a:buFontTx/>
            <a:buNone/>
          </a:pPr>
          <a:r>
            <a:rPr lang="it-IT" sz="1400" kern="1200"/>
            <a:t>- I-RIM working group on Assistive Robotics (coordinamento del gruppo)</a:t>
          </a:r>
          <a:endParaRPr lang="it-IT" sz="1400" kern="1200" dirty="0"/>
        </a:p>
        <a:p>
          <a:pPr marL="114300" lvl="1" indent="0" algn="l" defTabSz="622300">
            <a:lnSpc>
              <a:spcPct val="90000"/>
            </a:lnSpc>
            <a:spcBef>
              <a:spcPct val="0"/>
            </a:spcBef>
            <a:spcAft>
              <a:spcPct val="20000"/>
            </a:spcAft>
            <a:buFontTx/>
            <a:buNone/>
          </a:pPr>
          <a:r>
            <a:rPr lang="it-IT" sz="1400" kern="1200"/>
            <a:t>- euRobotics topic group on AI and Cognition in Robotics (deputy coordinator)</a:t>
          </a:r>
          <a:endParaRPr lang="it-IT" sz="1400" kern="1200" dirty="0"/>
        </a:p>
        <a:p>
          <a:pPr marL="114300" lvl="1" indent="0" algn="l" defTabSz="622300">
            <a:lnSpc>
              <a:spcPct val="90000"/>
            </a:lnSpc>
            <a:spcBef>
              <a:spcPct val="0"/>
            </a:spcBef>
            <a:spcAft>
              <a:spcPct val="20000"/>
            </a:spcAft>
          </a:pPr>
          <a:r>
            <a:rPr lang="it-IT" sz="1400" kern="1200" dirty="0"/>
            <a:t>- Il Cluster Tecnologico Nazionale on ‘’Smart Living Technologies “(SMILE) (Presidenza)</a:t>
          </a:r>
        </a:p>
        <a:p>
          <a:pPr marL="114300" lvl="1" indent="0" algn="l" defTabSz="622300">
            <a:lnSpc>
              <a:spcPct val="90000"/>
            </a:lnSpc>
            <a:spcBef>
              <a:spcPct val="0"/>
            </a:spcBef>
            <a:spcAft>
              <a:spcPct val="20000"/>
            </a:spcAft>
            <a:buFontTx/>
            <a:buNone/>
          </a:pPr>
          <a:r>
            <a:rPr lang="it-IT" sz="1400" kern="1200" dirty="0"/>
            <a:t>- The </a:t>
          </a:r>
          <a:r>
            <a:rPr lang="it-IT" sz="1400" kern="1200" dirty="0" err="1"/>
            <a:t>European</a:t>
          </a:r>
          <a:r>
            <a:rPr lang="it-IT" sz="1400" kern="1200" dirty="0"/>
            <a:t> Digital Innovation Hub “DANTE” (ruolo Coordinatore)</a:t>
          </a:r>
        </a:p>
        <a:p>
          <a:pPr marL="114300" lvl="1" indent="0" algn="l" defTabSz="622300">
            <a:lnSpc>
              <a:spcPct val="90000"/>
            </a:lnSpc>
            <a:spcBef>
              <a:spcPct val="0"/>
            </a:spcBef>
            <a:spcAft>
              <a:spcPct val="20000"/>
            </a:spcAft>
            <a:buFontTx/>
            <a:buNone/>
          </a:pPr>
          <a:r>
            <a:rPr lang="it-IT" sz="1400" kern="1200" dirty="0"/>
            <a:t>- Il Distretto Tecnologico on Active &amp; Assisted Living (INNOVAAL) (Presidenza)</a:t>
          </a:r>
        </a:p>
        <a:p>
          <a:pPr marL="114300" lvl="1" indent="0" algn="l" defTabSz="622300">
            <a:lnSpc>
              <a:spcPct val="90000"/>
            </a:lnSpc>
            <a:spcBef>
              <a:spcPct val="0"/>
            </a:spcBef>
            <a:spcAft>
              <a:spcPct val="20000"/>
            </a:spcAft>
            <a:buFontTx/>
            <a:buNone/>
          </a:pPr>
          <a:r>
            <a:rPr lang="it-IT" sz="1400" kern="1200" dirty="0"/>
            <a:t>- Il Distretto Tecnologico per la Scienza della Vita (H-</a:t>
          </a:r>
          <a:r>
            <a:rPr lang="it-IT" sz="1400" kern="1200" dirty="0" err="1"/>
            <a:t>Bio</a:t>
          </a:r>
          <a:r>
            <a:rPr lang="it-IT" sz="1400" kern="1200" dirty="0"/>
            <a:t>)</a:t>
          </a:r>
        </a:p>
        <a:p>
          <a:pPr marL="114300" lvl="1" indent="0" algn="l" defTabSz="622300">
            <a:lnSpc>
              <a:spcPct val="90000"/>
            </a:lnSpc>
            <a:spcBef>
              <a:spcPct val="0"/>
            </a:spcBef>
            <a:spcAft>
              <a:spcPct val="20000"/>
            </a:spcAft>
            <a:buFontTx/>
            <a:buNone/>
          </a:pPr>
          <a:r>
            <a:rPr lang="it-IT" sz="1400" kern="1200" dirty="0"/>
            <a:t>- L’Osservatorio Digitale della Regione Puglia (presenza nel comitato)</a:t>
          </a:r>
        </a:p>
        <a:p>
          <a:pPr marL="114300" lvl="1" indent="0" algn="l" defTabSz="622300">
            <a:lnSpc>
              <a:spcPct val="90000"/>
            </a:lnSpc>
            <a:spcBef>
              <a:spcPct val="0"/>
            </a:spcBef>
            <a:spcAft>
              <a:spcPct val="20000"/>
            </a:spcAft>
            <a:buFontTx/>
            <a:buNone/>
          </a:pPr>
          <a:r>
            <a:rPr lang="it-IT" sz="1400" kern="1200" dirty="0"/>
            <a:t>- L’Associazione Italiana Ambient Assisted Living (</a:t>
          </a:r>
          <a:r>
            <a:rPr lang="it-IT" sz="1400" kern="1200" dirty="0" err="1"/>
            <a:t>AitAAL</a:t>
          </a:r>
          <a:r>
            <a:rPr lang="it-IT" sz="1400" kern="1200" dirty="0"/>
            <a:t>) (Presidenza)</a:t>
          </a:r>
        </a:p>
        <a:p>
          <a:pPr marL="114300" lvl="1" indent="0" algn="l" defTabSz="622300">
            <a:lnSpc>
              <a:spcPct val="90000"/>
            </a:lnSpc>
            <a:spcBef>
              <a:spcPct val="0"/>
            </a:spcBef>
            <a:spcAft>
              <a:spcPct val="20000"/>
            </a:spcAft>
            <a:buFontTx/>
            <a:buNone/>
          </a:pPr>
          <a:r>
            <a:rPr lang="it-IT" sz="1400" kern="1200" dirty="0"/>
            <a:t>- L’Associazione Italiana Sensori e Microsistemi (AISEM) (presenza </a:t>
          </a:r>
          <a:r>
            <a:rPr lang="it-IT" sz="1400" kern="1200" dirty="0" err="1"/>
            <a:t>nell</a:t>
          </a:r>
          <a:r>
            <a:rPr lang="it-IT" sz="1400" kern="1200" dirty="0"/>
            <a:t> Steering </a:t>
          </a:r>
          <a:r>
            <a:rPr lang="it-IT" sz="1400" kern="1200" dirty="0" err="1"/>
            <a:t>Commitee</a:t>
          </a:r>
          <a:r>
            <a:rPr lang="it-IT" sz="1400" kern="1200" dirty="0"/>
            <a:t>)</a:t>
          </a:r>
        </a:p>
        <a:p>
          <a:pPr marL="114300" lvl="1" indent="0" algn="l" defTabSz="622300">
            <a:lnSpc>
              <a:spcPct val="90000"/>
            </a:lnSpc>
            <a:spcBef>
              <a:spcPct val="0"/>
            </a:spcBef>
            <a:spcAft>
              <a:spcPct val="20000"/>
            </a:spcAft>
            <a:buFontTx/>
            <a:buNone/>
          </a:pPr>
          <a:r>
            <a:rPr lang="it-IT" sz="1400" kern="1200" dirty="0"/>
            <a:t>- </a:t>
          </a:r>
          <a:r>
            <a:rPr lang="it-IT" sz="1400" kern="1200" dirty="0" err="1"/>
            <a:t>European</a:t>
          </a:r>
          <a:r>
            <a:rPr lang="it-IT" sz="1400" kern="1200" dirty="0"/>
            <a:t> Platform on Smart System (</a:t>
          </a:r>
          <a:r>
            <a:rPr lang="it-IT" sz="1400" kern="1200" dirty="0" err="1"/>
            <a:t>EPoSS</a:t>
          </a:r>
          <a:r>
            <a:rPr lang="it-IT" sz="1400" kern="1200" dirty="0"/>
            <a:t>) (partecipazione nel Committee)</a:t>
          </a:r>
        </a:p>
        <a:p>
          <a:pPr marL="114300" lvl="1" indent="0" algn="l" defTabSz="622300">
            <a:lnSpc>
              <a:spcPct val="90000"/>
            </a:lnSpc>
            <a:spcBef>
              <a:spcPct val="0"/>
            </a:spcBef>
            <a:spcAft>
              <a:spcPct val="20000"/>
            </a:spcAft>
            <a:buFontTx/>
            <a:buNone/>
          </a:pPr>
          <a:r>
            <a:rPr lang="it-IT" sz="1400" kern="1200" dirty="0"/>
            <a:t>- </a:t>
          </a:r>
          <a:r>
            <a:rPr lang="it-IT" sz="1400" kern="1200" dirty="0" err="1"/>
            <a:t>European</a:t>
          </a:r>
          <a:r>
            <a:rPr lang="it-IT" sz="1400" kern="1200" dirty="0"/>
            <a:t> Network on Living Lab (</a:t>
          </a:r>
          <a:r>
            <a:rPr lang="it-IT" sz="1400" kern="1200" dirty="0" err="1"/>
            <a:t>ENoLL</a:t>
          </a:r>
          <a:r>
            <a:rPr lang="it-IT" sz="1400" kern="1200" dirty="0"/>
            <a:t>) (partecipazione)</a:t>
          </a:r>
        </a:p>
        <a:p>
          <a:pPr marL="114300" lvl="1" indent="0" algn="l" defTabSz="622300">
            <a:lnSpc>
              <a:spcPct val="90000"/>
            </a:lnSpc>
            <a:spcBef>
              <a:spcPct val="0"/>
            </a:spcBef>
            <a:spcAft>
              <a:spcPct val="20000"/>
            </a:spcAft>
            <a:buFontTx/>
            <a:buNone/>
          </a:pPr>
          <a:r>
            <a:rPr lang="it-IT" sz="1400" kern="1200" dirty="0"/>
            <a:t>- </a:t>
          </a:r>
          <a:r>
            <a:rPr lang="it-IT" sz="1400" kern="1200" dirty="0" err="1"/>
            <a:t>European</a:t>
          </a:r>
          <a:r>
            <a:rPr lang="it-IT" sz="1400" kern="1200" dirty="0"/>
            <a:t> Innovation Partnership on </a:t>
          </a:r>
          <a:r>
            <a:rPr lang="it-IT" sz="1400" kern="1200" dirty="0" err="1"/>
            <a:t>Active&amp;Healthy</a:t>
          </a:r>
          <a:r>
            <a:rPr lang="it-IT" sz="1400" kern="1200" dirty="0"/>
            <a:t> </a:t>
          </a:r>
          <a:r>
            <a:rPr lang="it-IT" sz="1400" kern="1200" dirty="0" err="1"/>
            <a:t>Ageing</a:t>
          </a:r>
          <a:r>
            <a:rPr lang="it-IT" sz="1400" kern="1200" dirty="0"/>
            <a:t> (EIPAHA) (partecipazione working Group)</a:t>
          </a:r>
        </a:p>
        <a:p>
          <a:pPr marL="114300" lvl="1" indent="0" algn="l" defTabSz="622300">
            <a:lnSpc>
              <a:spcPct val="90000"/>
            </a:lnSpc>
            <a:spcBef>
              <a:spcPct val="0"/>
            </a:spcBef>
            <a:spcAft>
              <a:spcPct val="20000"/>
            </a:spcAft>
            <a:buFontTx/>
            <a:buNone/>
          </a:pPr>
          <a:r>
            <a:rPr lang="it-IT" sz="1400" kern="1200" dirty="0"/>
            <a:t>- </a:t>
          </a:r>
          <a:r>
            <a:rPr lang="it-IT" sz="1400" kern="1200" dirty="0" err="1"/>
            <a:t>European</a:t>
          </a:r>
          <a:r>
            <a:rPr lang="it-IT" sz="1400" kern="1200" dirty="0"/>
            <a:t> Partnership THCS (</a:t>
          </a:r>
          <a:r>
            <a:rPr lang="it-IT" sz="1400" kern="1200" dirty="0" err="1"/>
            <a:t>Transforming</a:t>
          </a:r>
          <a:r>
            <a:rPr lang="it-IT" sz="1400" kern="1200" dirty="0"/>
            <a:t> Health &amp; Care Systems) (partecipazione working group)</a:t>
          </a:r>
        </a:p>
        <a:p>
          <a:pPr marL="114300" lvl="1" indent="0" algn="l" defTabSz="622300">
            <a:lnSpc>
              <a:spcPct val="90000"/>
            </a:lnSpc>
            <a:spcBef>
              <a:spcPct val="0"/>
            </a:spcBef>
            <a:spcAft>
              <a:spcPct val="20000"/>
            </a:spcAft>
            <a:buFontTx/>
            <a:buNone/>
          </a:pPr>
          <a:r>
            <a:rPr lang="it-IT" sz="1400" kern="1200" dirty="0"/>
            <a:t>-</a:t>
          </a:r>
          <a:r>
            <a:rPr lang="it-IT" sz="1400" kern="1200" dirty="0" err="1"/>
            <a:t>European</a:t>
          </a:r>
          <a:r>
            <a:rPr lang="it-IT" sz="1400" kern="1200" dirty="0"/>
            <a:t> Working Group on Digital Health del Network </a:t>
          </a:r>
          <a:r>
            <a:rPr lang="it-IT" sz="1400" kern="1200" dirty="0" err="1"/>
            <a:t>European</a:t>
          </a:r>
          <a:r>
            <a:rPr lang="it-IT" sz="1400" kern="1200" dirty="0"/>
            <a:t> Digital Innovation Hub (coordinatore gruppo Digital </a:t>
          </a:r>
          <a:r>
            <a:rPr lang="it-IT" sz="1400" kern="1200" dirty="0" err="1"/>
            <a:t>Ageing</a:t>
          </a:r>
          <a:r>
            <a:rPr lang="it-IT" sz="1400" kern="1200" dirty="0"/>
            <a:t>)</a:t>
          </a:r>
        </a:p>
        <a:p>
          <a:pPr marL="114300" lvl="1" indent="0" algn="l" defTabSz="622300">
            <a:lnSpc>
              <a:spcPct val="90000"/>
            </a:lnSpc>
            <a:spcBef>
              <a:spcPct val="0"/>
            </a:spcBef>
            <a:spcAft>
              <a:spcPct val="20000"/>
            </a:spcAft>
            <a:buFontTx/>
            <a:buNone/>
          </a:pPr>
          <a:r>
            <a:rPr lang="it-IT" sz="1400" kern="1200"/>
            <a:t>- Presenza nei tavoli di lavoro Regionali per la definizione delle S3</a:t>
          </a:r>
          <a:endParaRPr lang="it-IT" sz="1400" kern="1200" dirty="0"/>
        </a:p>
        <a:p>
          <a:pPr marL="114300" lvl="1" indent="0" algn="l" defTabSz="622300">
            <a:lnSpc>
              <a:spcPct val="90000"/>
            </a:lnSpc>
            <a:spcBef>
              <a:spcPct val="0"/>
            </a:spcBef>
            <a:spcAft>
              <a:spcPct val="20000"/>
            </a:spcAft>
            <a:buFontTx/>
            <a:buNone/>
          </a:pPr>
          <a:r>
            <a:rPr lang="it-IT" sz="1400" kern="1200" dirty="0"/>
            <a:t>- ecc.</a:t>
          </a:r>
        </a:p>
        <a:p>
          <a:pPr marL="114300" lvl="1" indent="0" algn="l" defTabSz="622300">
            <a:lnSpc>
              <a:spcPct val="90000"/>
            </a:lnSpc>
            <a:spcBef>
              <a:spcPct val="0"/>
            </a:spcBef>
            <a:spcAft>
              <a:spcPct val="20000"/>
            </a:spcAft>
            <a:buFontTx/>
            <a:buNone/>
          </a:pPr>
          <a:r>
            <a:rPr lang="it-IT" sz="1400" kern="1200"/>
            <a:t> </a:t>
          </a:r>
          <a:endParaRPr lang="it-IT" sz="1400" kern="1200" dirty="0"/>
        </a:p>
        <a:p>
          <a:pPr marL="114300" lvl="1" indent="0" algn="l" defTabSz="622300">
            <a:lnSpc>
              <a:spcPct val="90000"/>
            </a:lnSpc>
            <a:spcBef>
              <a:spcPct val="0"/>
            </a:spcBef>
            <a:spcAft>
              <a:spcPct val="20000"/>
            </a:spcAft>
            <a:buChar char="•"/>
          </a:pPr>
          <a:r>
            <a:rPr lang="it-IT" sz="1400" b="1" kern="1200" dirty="0"/>
            <a:t>Il contributo atteso dall’IR coinvolta sull’attività di ricerca</a:t>
          </a:r>
        </a:p>
        <a:p>
          <a:pPr marL="114300" lvl="1" indent="0" algn="l" defTabSz="622300">
            <a:lnSpc>
              <a:spcPct val="90000"/>
            </a:lnSpc>
            <a:spcBef>
              <a:spcPct val="0"/>
            </a:spcBef>
            <a:spcAft>
              <a:spcPct val="20000"/>
            </a:spcAft>
            <a:buFontTx/>
            <a:buNone/>
          </a:pPr>
          <a:r>
            <a:rPr lang="it-IT" sz="1400" kern="1200" dirty="0"/>
            <a:t>In fase di definizione. Sono state comunque individuate alcune IR da inglobare nell’iniziativa</a:t>
          </a:r>
        </a:p>
      </dsp:txBody>
      <dsp:txXfrm>
        <a:off x="0" y="513265"/>
        <a:ext cx="11493795" cy="5134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DA850-917D-4F9F-8DE4-9D10AD7E5743}">
      <dsp:nvSpPr>
        <dsp:cNvPr id="0" name=""/>
        <dsp:cNvSpPr/>
      </dsp:nvSpPr>
      <dsp:spPr>
        <a:xfrm>
          <a:off x="0" y="28358"/>
          <a:ext cx="10515600" cy="8108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dirty="0">
              <a:latin typeface="Aptos Display" panose="02110004020202020204"/>
            </a:rPr>
            <a:t>Impatto</a:t>
          </a:r>
          <a:r>
            <a:rPr lang="it-IT" sz="3300" kern="1200" dirty="0"/>
            <a:t> economico e sociale</a:t>
          </a:r>
        </a:p>
      </dsp:txBody>
      <dsp:txXfrm>
        <a:off x="39580" y="67938"/>
        <a:ext cx="10436440" cy="731650"/>
      </dsp:txXfrm>
    </dsp:sp>
    <dsp:sp modelId="{48EABA33-0FDE-475E-BC8B-EF8B60366955}">
      <dsp:nvSpPr>
        <dsp:cNvPr id="0" name=""/>
        <dsp:cNvSpPr/>
      </dsp:nvSpPr>
      <dsp:spPr>
        <a:xfrm>
          <a:off x="0" y="839168"/>
          <a:ext cx="10515600" cy="348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it-IT" sz="2600" kern="1200" dirty="0"/>
        </a:p>
        <a:p>
          <a:pPr marL="228600" lvl="1" indent="-228600" algn="l" defTabSz="1155700">
            <a:lnSpc>
              <a:spcPct val="90000"/>
            </a:lnSpc>
            <a:spcBef>
              <a:spcPct val="0"/>
            </a:spcBef>
            <a:spcAft>
              <a:spcPct val="20000"/>
            </a:spcAft>
            <a:buFontTx/>
            <a:buNone/>
          </a:pPr>
          <a:endParaRPr lang="it-IT" sz="2600" kern="1200" dirty="0"/>
        </a:p>
        <a:p>
          <a:pPr marL="228600" lvl="1" indent="-228600" algn="l" defTabSz="1155700">
            <a:lnSpc>
              <a:spcPct val="90000"/>
            </a:lnSpc>
            <a:spcBef>
              <a:spcPct val="0"/>
            </a:spcBef>
            <a:spcAft>
              <a:spcPct val="20000"/>
            </a:spcAft>
            <a:buChar char="•"/>
          </a:pPr>
          <a:r>
            <a:rPr lang="it-IT" sz="2600" kern="1200" dirty="0"/>
            <a:t>Fabbisogno di personale Ricercatori/Gestionali nel breve e medio periodo (3/5 anni)</a:t>
          </a:r>
        </a:p>
        <a:p>
          <a:pPr marL="228600" lvl="1" indent="-228600" algn="l" defTabSz="1155700">
            <a:lnSpc>
              <a:spcPct val="90000"/>
            </a:lnSpc>
            <a:spcBef>
              <a:spcPct val="0"/>
            </a:spcBef>
            <a:spcAft>
              <a:spcPct val="20000"/>
            </a:spcAft>
            <a:buChar char="•"/>
          </a:pPr>
          <a:endParaRPr lang="it-IT" sz="2600" kern="1200" dirty="0"/>
        </a:p>
        <a:p>
          <a:pPr marL="228600" lvl="1" indent="-228600" algn="l" defTabSz="1155700">
            <a:lnSpc>
              <a:spcPct val="90000"/>
            </a:lnSpc>
            <a:spcBef>
              <a:spcPct val="0"/>
            </a:spcBef>
            <a:spcAft>
              <a:spcPct val="20000"/>
            </a:spcAft>
            <a:buChar char="•"/>
          </a:pPr>
          <a:endParaRPr lang="it-IT" sz="2600" kern="1200" dirty="0"/>
        </a:p>
        <a:p>
          <a:pPr marL="228600" lvl="1" indent="-228600" algn="l" defTabSz="1155700">
            <a:lnSpc>
              <a:spcPct val="90000"/>
            </a:lnSpc>
            <a:spcBef>
              <a:spcPct val="0"/>
            </a:spcBef>
            <a:spcAft>
              <a:spcPct val="20000"/>
            </a:spcAft>
            <a:buChar char="•"/>
          </a:pPr>
          <a:r>
            <a:rPr lang="it-IT" sz="2600" kern="1200" dirty="0"/>
            <a:t>e in una previsione a lungo termine (10 anni)</a:t>
          </a:r>
        </a:p>
        <a:p>
          <a:pPr marL="228600" lvl="1" indent="-228600" algn="l" defTabSz="1155700">
            <a:lnSpc>
              <a:spcPct val="90000"/>
            </a:lnSpc>
            <a:spcBef>
              <a:spcPct val="0"/>
            </a:spcBef>
            <a:spcAft>
              <a:spcPct val="20000"/>
            </a:spcAft>
            <a:buChar char="•"/>
          </a:pPr>
          <a:endParaRPr lang="it-IT" sz="2600" kern="1200" dirty="0"/>
        </a:p>
      </dsp:txBody>
      <dsp:txXfrm>
        <a:off x="0" y="839168"/>
        <a:ext cx="10515600" cy="34838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8981A7-0EC3-CDA6-D7BF-9400799BB13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5FAF45B-4237-E3BF-D162-882FC3D20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AC2B7BB-FBBA-8ABB-9973-BFA40436DE84}"/>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5" name="Segnaposto piè di pagina 4">
            <a:extLst>
              <a:ext uri="{FF2B5EF4-FFF2-40B4-BE49-F238E27FC236}">
                <a16:creationId xmlns:a16="http://schemas.microsoft.com/office/drawing/2014/main" id="{AFB71CAF-4141-9F8E-C1B6-D3B0ECF59C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076649-7A3C-DE7D-A97A-D8AB027F75F4}"/>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85820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C1F9D-DFAF-A590-C10C-862C3C99200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7B9A45C-1FBD-5EF8-0B01-F6874F2625D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97F2F7-A940-6984-5FB7-949992F0D3BE}"/>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5" name="Segnaposto piè di pagina 4">
            <a:extLst>
              <a:ext uri="{FF2B5EF4-FFF2-40B4-BE49-F238E27FC236}">
                <a16:creationId xmlns:a16="http://schemas.microsoft.com/office/drawing/2014/main" id="{A4FFC4AC-8B27-6CE5-E101-EDE51713F4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A00479-C489-DA86-FC16-96582031516D}"/>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93543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D47E374-B7D4-BB0F-1531-68A38B1DF36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6747F66-93B1-8CE2-9044-228914AB6D1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CA747C-FA5A-959E-CC88-0FE40CD95734}"/>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5" name="Segnaposto piè di pagina 4">
            <a:extLst>
              <a:ext uri="{FF2B5EF4-FFF2-40B4-BE49-F238E27FC236}">
                <a16:creationId xmlns:a16="http://schemas.microsoft.com/office/drawing/2014/main" id="{27CB33EB-2854-1D3D-F431-E91AC8622B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FF57B8-BCA8-081D-6FF8-BD94509E21D1}"/>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379787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D8E04E-E54E-1DEE-4299-355488D17D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79491B-0AE9-E825-7400-C782515009A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48350C-04B6-1ADA-31F0-61BEF2B7B7BD}"/>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5" name="Segnaposto piè di pagina 4">
            <a:extLst>
              <a:ext uri="{FF2B5EF4-FFF2-40B4-BE49-F238E27FC236}">
                <a16:creationId xmlns:a16="http://schemas.microsoft.com/office/drawing/2014/main" id="{6F182D9C-574B-FA2A-228B-1EE4CD22AA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97EA49-3030-8573-EEE4-0B1267BF697D}"/>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161026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33A9C6-2CC2-C7C0-55EC-584ABCD57AF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24DDA9C-9AAC-A825-EEAC-82AEB09618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9C876C8-EC31-6803-2459-5C6AFBAB695F}"/>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5" name="Segnaposto piè di pagina 4">
            <a:extLst>
              <a:ext uri="{FF2B5EF4-FFF2-40B4-BE49-F238E27FC236}">
                <a16:creationId xmlns:a16="http://schemas.microsoft.com/office/drawing/2014/main" id="{B07BE7DE-F2B1-B467-597D-B11A2DA9D4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50568A-D7E2-E796-4474-5AED92B95B5D}"/>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210404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87C44-AA52-50FB-CAA5-4803FE9017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62A086-B7E7-2E6B-4F08-884ECFB33B3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6EAD39F-C931-7865-E95E-FEFB6849B7E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5CF320A-0567-B042-A24F-654C656679BF}"/>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6" name="Segnaposto piè di pagina 5">
            <a:extLst>
              <a:ext uri="{FF2B5EF4-FFF2-40B4-BE49-F238E27FC236}">
                <a16:creationId xmlns:a16="http://schemas.microsoft.com/office/drawing/2014/main" id="{4B266CE6-C481-467E-AE7E-5B34833FCFD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FD4B8B7-AF7C-0161-CAB3-8BFAF1608943}"/>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244449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F49DF-740E-9DA7-FCEB-E0BF37D7121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05B502D-1EBA-B2FA-DE56-E34210FD5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8CF3ED7-B354-7802-0088-A13B6CD2C0C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5BD2848-D581-BF39-1166-78DEB3958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490895E-1249-AD34-274E-6D54FE9CDE3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471F731-352A-E25F-D067-0D3830A57B10}"/>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8" name="Segnaposto piè di pagina 7">
            <a:extLst>
              <a:ext uri="{FF2B5EF4-FFF2-40B4-BE49-F238E27FC236}">
                <a16:creationId xmlns:a16="http://schemas.microsoft.com/office/drawing/2014/main" id="{35C4C2AF-A04D-B092-3D2B-CF74BF0622C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808D07E-A9BB-C25A-F626-E6E2FF555313}"/>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405453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92BAF0-A434-4CAA-1C8C-2B6B990B546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B6EF19E-E101-9CBB-66F8-80D3656AB1A5}"/>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4" name="Segnaposto piè di pagina 3">
            <a:extLst>
              <a:ext uri="{FF2B5EF4-FFF2-40B4-BE49-F238E27FC236}">
                <a16:creationId xmlns:a16="http://schemas.microsoft.com/office/drawing/2014/main" id="{7B90346C-340E-72F7-2AE4-A5C90AE9AA9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D15EC9D-AB7B-5BB4-E867-4354629B3538}"/>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267444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0F4CFAF-1AB0-3386-CF7D-F411F996CCBD}"/>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3" name="Segnaposto piè di pagina 2">
            <a:extLst>
              <a:ext uri="{FF2B5EF4-FFF2-40B4-BE49-F238E27FC236}">
                <a16:creationId xmlns:a16="http://schemas.microsoft.com/office/drawing/2014/main" id="{B6DEF715-6081-B61C-0E74-AE49BC10925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9FA1BE2-F64F-DC58-6CB5-9A74CC59F6A6}"/>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237929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854BE7-5DE3-9921-57C6-7D0EE2F7099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EB84BD-9A54-7B5F-F8EE-E21C27C17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70F13F9-00C7-6957-A58A-EF2600E1F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BC31324-AB86-82B1-56A5-96B08D151252}"/>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6" name="Segnaposto piè di pagina 5">
            <a:extLst>
              <a:ext uri="{FF2B5EF4-FFF2-40B4-BE49-F238E27FC236}">
                <a16:creationId xmlns:a16="http://schemas.microsoft.com/office/drawing/2014/main" id="{4DA063D8-46F8-DAA6-EBF1-6E9C7F6EC2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F174032-CA17-0BEC-4182-EF5AF298E4B0}"/>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407520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DDA6AD-88AA-A231-FD7A-770325E1790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D3931D8-FE69-8141-105E-E4F133AEA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5496C47-181B-0B3A-DBBB-6C30D1C04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5484FAE-66F3-50A3-AFC5-C58230A5BBA8}"/>
              </a:ext>
            </a:extLst>
          </p:cNvPr>
          <p:cNvSpPr>
            <a:spLocks noGrp="1"/>
          </p:cNvSpPr>
          <p:nvPr>
            <p:ph type="dt" sz="half" idx="10"/>
          </p:nvPr>
        </p:nvSpPr>
        <p:spPr/>
        <p:txBody>
          <a:bodyPr/>
          <a:lstStyle/>
          <a:p>
            <a:fld id="{F7DFF67D-2881-46C7-A871-754457E58B76}" type="datetimeFigureOut">
              <a:rPr lang="it-IT" smtClean="0"/>
              <a:t>09/02/25</a:t>
            </a:fld>
            <a:endParaRPr lang="it-IT"/>
          </a:p>
        </p:txBody>
      </p:sp>
      <p:sp>
        <p:nvSpPr>
          <p:cNvPr id="6" name="Segnaposto piè di pagina 5">
            <a:extLst>
              <a:ext uri="{FF2B5EF4-FFF2-40B4-BE49-F238E27FC236}">
                <a16:creationId xmlns:a16="http://schemas.microsoft.com/office/drawing/2014/main" id="{40C0E07B-8681-3023-CDFC-607BC232D4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8E912F-0FCC-85B1-B8D5-E984362DFB42}"/>
              </a:ext>
            </a:extLst>
          </p:cNvPr>
          <p:cNvSpPr>
            <a:spLocks noGrp="1"/>
          </p:cNvSpPr>
          <p:nvPr>
            <p:ph type="sldNum" sz="quarter" idx="12"/>
          </p:nvPr>
        </p:nvSpPr>
        <p:spPr/>
        <p:txBody>
          <a:bodyPr/>
          <a:lstStyle/>
          <a:p>
            <a:fld id="{E2770BED-07F9-418C-BAF4-C0710BE21577}" type="slidenum">
              <a:rPr lang="it-IT" smtClean="0"/>
              <a:t>‹#›</a:t>
            </a:fld>
            <a:endParaRPr lang="it-IT"/>
          </a:p>
        </p:txBody>
      </p:sp>
    </p:spTree>
    <p:extLst>
      <p:ext uri="{BB962C8B-B14F-4D97-AF65-F5344CB8AC3E}">
        <p14:creationId xmlns:p14="http://schemas.microsoft.com/office/powerpoint/2010/main" val="240992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8ACE82D-3DBF-C63B-2E1E-29110CE34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B37B2E3-709D-6548-FBC5-4E6D774A9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B320CB-EF21-40B6-1A01-4C93A124D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DFF67D-2881-46C7-A871-754457E58B76}" type="datetimeFigureOut">
              <a:rPr lang="it-IT" smtClean="0"/>
              <a:t>09/02/25</a:t>
            </a:fld>
            <a:endParaRPr lang="it-IT"/>
          </a:p>
        </p:txBody>
      </p:sp>
      <p:sp>
        <p:nvSpPr>
          <p:cNvPr id="5" name="Segnaposto piè di pagina 4">
            <a:extLst>
              <a:ext uri="{FF2B5EF4-FFF2-40B4-BE49-F238E27FC236}">
                <a16:creationId xmlns:a16="http://schemas.microsoft.com/office/drawing/2014/main" id="{FE0E1396-32B9-EEE8-AD0E-19FA45E02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DE8111A-CDCB-3E03-71F0-92ADAACAD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770BED-07F9-418C-BAF4-C0710BE21577}" type="slidenum">
              <a:rPr lang="it-IT" smtClean="0"/>
              <a:t>‹#›</a:t>
            </a:fld>
            <a:endParaRPr lang="it-IT"/>
          </a:p>
        </p:txBody>
      </p:sp>
    </p:spTree>
    <p:extLst>
      <p:ext uri="{BB962C8B-B14F-4D97-AF65-F5344CB8AC3E}">
        <p14:creationId xmlns:p14="http://schemas.microsoft.com/office/powerpoint/2010/main" val="216444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diagramData" Target="../diagrams/data1.xml"/><Relationship Id="rId16"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jpeg"/><Relationship Id="rId5" Type="http://schemas.openxmlformats.org/officeDocument/2006/relationships/diagramColors" Target="../diagrams/colors1.xml"/><Relationship Id="rId15" Type="http://schemas.openxmlformats.org/officeDocument/2006/relationships/image" Target="../media/image9.jpeg"/><Relationship Id="rId10" Type="http://schemas.openxmlformats.org/officeDocument/2006/relationships/image" Target="../media/image4.jpeg"/><Relationship Id="rId4" Type="http://schemas.openxmlformats.org/officeDocument/2006/relationships/diagramQuickStyle" Target="../diagrams/quickStyle1.xml"/><Relationship Id="rId9" Type="http://schemas.openxmlformats.org/officeDocument/2006/relationships/image" Target="../media/image3.jpeg"/><Relationship Id="rId1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diagramLayout" Target="../diagrams/layout3.xm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diagramData" Target="../diagrams/data3.xml"/><Relationship Id="rId16" Type="http://schemas.openxmlformats.org/officeDocument/2006/relationships/image" Target="../media/image36.pn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31.png"/><Relationship Id="rId5" Type="http://schemas.openxmlformats.org/officeDocument/2006/relationships/diagramColors" Target="../diagrams/colors3.xml"/><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diagramQuickStyle" Target="../diagrams/quickStyle3.xml"/><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F71DA7-AE5E-B9E0-B0A5-89C4E21DBFC8}"/>
              </a:ext>
            </a:extLst>
          </p:cNvPr>
          <p:cNvSpPr>
            <a:spLocks noGrp="1"/>
          </p:cNvSpPr>
          <p:nvPr>
            <p:ph type="ctrTitle"/>
          </p:nvPr>
        </p:nvSpPr>
        <p:spPr>
          <a:xfrm>
            <a:off x="1405665" y="-329918"/>
            <a:ext cx="9642438" cy="2387600"/>
          </a:xfrm>
        </p:spPr>
        <p:txBody>
          <a:bodyPr>
            <a:normAutofit fontScale="90000"/>
          </a:bodyPr>
          <a:lstStyle/>
          <a:p>
            <a:r>
              <a:rPr lang="it-IT" dirty="0"/>
              <a:t>Ipotesi di aggregazione </a:t>
            </a:r>
            <a:br>
              <a:rPr lang="it-IT" dirty="0"/>
            </a:br>
            <a:r>
              <a:rPr lang="it-IT" b="1" dirty="0"/>
              <a:t>‘’Active, </a:t>
            </a:r>
            <a:r>
              <a:rPr lang="it-IT" b="1" dirty="0" err="1"/>
              <a:t>Healthy</a:t>
            </a:r>
            <a:r>
              <a:rPr lang="it-IT" b="1" dirty="0"/>
              <a:t> and Smart Life’’</a:t>
            </a:r>
          </a:p>
        </p:txBody>
      </p:sp>
      <p:sp>
        <p:nvSpPr>
          <p:cNvPr id="3" name="Sottotitolo 2">
            <a:extLst>
              <a:ext uri="{FF2B5EF4-FFF2-40B4-BE49-F238E27FC236}">
                <a16:creationId xmlns:a16="http://schemas.microsoft.com/office/drawing/2014/main" id="{68B780F4-3340-F68A-C0A3-8F33A0835A7D}"/>
              </a:ext>
            </a:extLst>
          </p:cNvPr>
          <p:cNvSpPr>
            <a:spLocks noGrp="1"/>
          </p:cNvSpPr>
          <p:nvPr>
            <p:ph type="subTitle" idx="1"/>
          </p:nvPr>
        </p:nvSpPr>
        <p:spPr>
          <a:xfrm>
            <a:off x="1405665" y="2235200"/>
            <a:ext cx="9144000" cy="2387599"/>
          </a:xfrm>
        </p:spPr>
        <p:txBody>
          <a:bodyPr vert="horz" lIns="91440" tIns="45720" rIns="91440" bIns="45720" rtlCol="0" anchor="t">
            <a:noAutofit/>
          </a:bodyPr>
          <a:lstStyle/>
          <a:p>
            <a:r>
              <a:rPr lang="it-IT" dirty="0"/>
              <a:t> derivata dalle seguenti progettualità/iniziative CNR PNRR (M4C2/M6/M2/PNC):</a:t>
            </a:r>
          </a:p>
          <a:p>
            <a:r>
              <a:rPr lang="it-IT" b="1" dirty="0"/>
              <a:t>Elenco indicativo e non esaustivo (in fase di definizione):</a:t>
            </a:r>
          </a:p>
          <a:p>
            <a:pPr algn="l"/>
            <a:r>
              <a:rPr lang="it-IT" b="1" dirty="0"/>
              <a:t>EI</a:t>
            </a:r>
            <a:r>
              <a:rPr lang="it-IT" dirty="0"/>
              <a:t>	EI_THE, EI_RAISE, EI_INEST, </a:t>
            </a:r>
          </a:p>
          <a:p>
            <a:pPr algn="l"/>
            <a:r>
              <a:rPr lang="it-IT" b="1" dirty="0"/>
              <a:t>PE</a:t>
            </a:r>
            <a:r>
              <a:rPr lang="it-IT" dirty="0"/>
              <a:t>	PE01_FAIR, PE08_Age-it, </a:t>
            </a:r>
          </a:p>
          <a:p>
            <a:pPr algn="l"/>
            <a:r>
              <a:rPr lang="it-IT" b="1" dirty="0"/>
              <a:t>IR</a:t>
            </a:r>
            <a:r>
              <a:rPr lang="it-IT" dirty="0"/>
              <a:t>	IR_ELIXIR, IR_EBRAINS-</a:t>
            </a:r>
            <a:r>
              <a:rPr lang="it-IT" dirty="0" err="1"/>
              <a:t>Italy</a:t>
            </a:r>
            <a:r>
              <a:rPr lang="it-IT" dirty="0"/>
              <a:t>, i-PHOOS</a:t>
            </a:r>
          </a:p>
          <a:p>
            <a:pPr algn="l"/>
            <a:r>
              <a:rPr lang="it-IT" b="1" dirty="0"/>
              <a:t>PNC</a:t>
            </a:r>
            <a:r>
              <a:rPr lang="it-IT" dirty="0"/>
              <a:t>	PNC_FIT4MEDROB, PNC_D3_4HEALTH, </a:t>
            </a:r>
          </a:p>
          <a:p>
            <a:pPr algn="l"/>
            <a:endParaRPr lang="it-IT" dirty="0"/>
          </a:p>
          <a:p>
            <a:r>
              <a:rPr lang="it-IT" i="1" dirty="0"/>
              <a:t>Pietro Siciliano, IMM Sede di Lecce</a:t>
            </a:r>
          </a:p>
        </p:txBody>
      </p:sp>
    </p:spTree>
    <p:extLst>
      <p:ext uri="{BB962C8B-B14F-4D97-AF65-F5344CB8AC3E}">
        <p14:creationId xmlns:p14="http://schemas.microsoft.com/office/powerpoint/2010/main" val="60965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17F8AD-9911-0225-B427-5FA203DFA37F}"/>
              </a:ext>
            </a:extLst>
          </p:cNvPr>
          <p:cNvSpPr>
            <a:spLocks noGrp="1"/>
          </p:cNvSpPr>
          <p:nvPr>
            <p:ph idx="1"/>
          </p:nvPr>
        </p:nvSpPr>
        <p:spPr>
          <a:xfrm>
            <a:off x="368442" y="983882"/>
            <a:ext cx="10515600" cy="3207458"/>
          </a:xfrm>
        </p:spPr>
        <p:txBody>
          <a:bodyPr vert="horz" lIns="91440" tIns="45720" rIns="91440" bIns="45720" rtlCol="0" anchor="t">
            <a:noAutofit/>
          </a:bodyPr>
          <a:lstStyle/>
          <a:p>
            <a:pPr marL="0" indent="0">
              <a:buNone/>
            </a:pPr>
            <a:endParaRPr lang="it-IT" sz="1400" dirty="0"/>
          </a:p>
          <a:p>
            <a:pPr marL="0" indent="0">
              <a:buNone/>
            </a:pPr>
            <a:r>
              <a:rPr lang="it-IT" sz="1400" b="1" dirty="0"/>
              <a:t>Dati al momento riferibili solo a PE08 Age-</a:t>
            </a:r>
            <a:r>
              <a:rPr lang="it-IT" sz="1400" b="1" dirty="0" err="1"/>
              <a:t>it</a:t>
            </a:r>
            <a:endParaRPr lang="it-IT" sz="1400" b="1" dirty="0"/>
          </a:p>
          <a:p>
            <a:pPr marL="0" indent="0">
              <a:buNone/>
            </a:pPr>
            <a:r>
              <a:rPr lang="it-IT" sz="1400" b="0" i="0" u="none" strike="noStrike" dirty="0">
                <a:solidFill>
                  <a:srgbClr val="000000"/>
                </a:solidFill>
                <a:effectLst/>
              </a:rPr>
              <a:t>- Finanziamento dell’intero progetto: </a:t>
            </a:r>
            <a:r>
              <a:rPr lang="it-IT" sz="1400" b="1" i="0" u="none" strike="noStrike" dirty="0">
                <a:solidFill>
                  <a:srgbClr val="000000"/>
                </a:solidFill>
                <a:effectLst/>
              </a:rPr>
              <a:t>114.700.000,00 euro</a:t>
            </a:r>
          </a:p>
          <a:p>
            <a:pPr marL="0" indent="0">
              <a:buNone/>
            </a:pPr>
            <a:r>
              <a:rPr lang="it-IT" sz="1400" b="0" i="0" u="none" strike="noStrike" dirty="0">
                <a:solidFill>
                  <a:srgbClr val="000000"/>
                </a:solidFill>
                <a:effectLst/>
              </a:rPr>
              <a:t>- Finanziamento totale per il CNR: </a:t>
            </a:r>
            <a:r>
              <a:rPr lang="it-IT" sz="1400" b="1" i="0" u="none" strike="noStrike" dirty="0">
                <a:solidFill>
                  <a:srgbClr val="000000"/>
                </a:solidFill>
                <a:effectLst/>
              </a:rPr>
              <a:t>12.884.980,88 euro</a:t>
            </a:r>
            <a:r>
              <a:rPr lang="it-IT" sz="1400" b="1" dirty="0">
                <a:solidFill>
                  <a:srgbClr val="000000"/>
                </a:solidFill>
              </a:rPr>
              <a:t> </a:t>
            </a:r>
            <a:r>
              <a:rPr lang="it-IT" sz="1400" dirty="0">
                <a:solidFill>
                  <a:srgbClr val="000000"/>
                </a:solidFill>
              </a:rPr>
              <a:t>ripartito tra:</a:t>
            </a:r>
          </a:p>
          <a:p>
            <a:pPr marL="0" indent="0">
              <a:buNone/>
            </a:pPr>
            <a:r>
              <a:rPr lang="it-IT" sz="1400" dirty="0">
                <a:solidFill>
                  <a:srgbClr val="000000"/>
                </a:solidFill>
              </a:rPr>
              <a:t> </a:t>
            </a:r>
          </a:p>
          <a:p>
            <a:pPr marL="0" indent="0">
              <a:lnSpc>
                <a:spcPct val="100000"/>
              </a:lnSpc>
              <a:spcBef>
                <a:spcPts val="0"/>
              </a:spcBef>
              <a:buNone/>
            </a:pPr>
            <a:r>
              <a:rPr lang="it-IT" sz="1400" b="1" dirty="0"/>
              <a:t>Spoke 2</a:t>
            </a:r>
            <a:r>
              <a:rPr lang="it-IT" sz="1400" dirty="0"/>
              <a:t> - </a:t>
            </a:r>
            <a:r>
              <a:rPr lang="it-IT" sz="1400" dirty="0" err="1">
                <a:effectLst/>
              </a:rPr>
              <a:t>Improving</a:t>
            </a:r>
            <a:r>
              <a:rPr lang="it-IT" sz="1400" dirty="0">
                <a:effectLst/>
              </a:rPr>
              <a:t> the </a:t>
            </a:r>
            <a:r>
              <a:rPr lang="it-IT" sz="1400" dirty="0" err="1">
                <a:effectLst/>
              </a:rPr>
              <a:t>understanding</a:t>
            </a:r>
            <a:r>
              <a:rPr lang="it-IT" sz="1400" dirty="0">
                <a:effectLst/>
              </a:rPr>
              <a:t> of the </a:t>
            </a:r>
            <a:r>
              <a:rPr lang="it-IT" sz="1400" dirty="0" err="1">
                <a:effectLst/>
              </a:rPr>
              <a:t>biology</a:t>
            </a:r>
            <a:r>
              <a:rPr lang="it-IT" sz="1400" dirty="0">
                <a:effectLst/>
              </a:rPr>
              <a:t> of </a:t>
            </a:r>
            <a:r>
              <a:rPr lang="it-IT" sz="1400" dirty="0" err="1">
                <a:effectLst/>
              </a:rPr>
              <a:t>ageing</a:t>
            </a:r>
            <a:r>
              <a:rPr lang="it-IT" sz="1400" dirty="0">
                <a:effectLst/>
              </a:rPr>
              <a:t> </a:t>
            </a:r>
            <a:endParaRPr lang="it-IT" sz="1400" dirty="0"/>
          </a:p>
          <a:p>
            <a:pPr marL="0" indent="0">
              <a:lnSpc>
                <a:spcPct val="100000"/>
              </a:lnSpc>
              <a:spcBef>
                <a:spcPts val="0"/>
              </a:spcBef>
              <a:buNone/>
            </a:pPr>
            <a:r>
              <a:rPr lang="it-IT" sz="1400" b="1" dirty="0"/>
              <a:t>Spoke 6</a:t>
            </a:r>
            <a:r>
              <a:rPr lang="it-IT" sz="1400" dirty="0"/>
              <a:t> - </a:t>
            </a:r>
            <a:r>
              <a:rPr lang="it-IT" sz="1400" dirty="0">
                <a:effectLst/>
              </a:rPr>
              <a:t>The Silver Economy. Work, </a:t>
            </a:r>
            <a:r>
              <a:rPr lang="it-IT" sz="1400" dirty="0" err="1">
                <a:effectLst/>
              </a:rPr>
              <a:t>participation</a:t>
            </a:r>
            <a:r>
              <a:rPr lang="it-IT" sz="1400" dirty="0">
                <a:effectLst/>
              </a:rPr>
              <a:t>, and welfare </a:t>
            </a:r>
            <a:r>
              <a:rPr lang="it-IT" sz="1400" dirty="0" err="1">
                <a:effectLst/>
              </a:rPr>
              <a:t>at</a:t>
            </a:r>
            <a:r>
              <a:rPr lang="it-IT" sz="1400" dirty="0">
                <a:effectLst/>
              </a:rPr>
              <a:t> </a:t>
            </a:r>
            <a:r>
              <a:rPr lang="it-IT" sz="1400" dirty="0" err="1">
                <a:effectLst/>
              </a:rPr>
              <a:t>older</a:t>
            </a:r>
            <a:r>
              <a:rPr lang="it-IT" sz="1400" dirty="0">
                <a:effectLst/>
              </a:rPr>
              <a:t> ages </a:t>
            </a:r>
            <a:endParaRPr lang="it-IT" sz="1400" dirty="0"/>
          </a:p>
          <a:p>
            <a:pPr marL="0" indent="0">
              <a:lnSpc>
                <a:spcPct val="100000"/>
              </a:lnSpc>
              <a:spcBef>
                <a:spcPts val="0"/>
              </a:spcBef>
              <a:buNone/>
            </a:pPr>
            <a:r>
              <a:rPr lang="it-IT" sz="1400" b="1" dirty="0"/>
              <a:t>Spoke 8</a:t>
            </a:r>
            <a:r>
              <a:rPr lang="it-IT" sz="1400" dirty="0"/>
              <a:t> - </a:t>
            </a:r>
            <a:r>
              <a:rPr lang="it-IT" sz="1400" dirty="0" err="1">
                <a:effectLst/>
              </a:rPr>
              <a:t>Interventions</a:t>
            </a:r>
            <a:r>
              <a:rPr lang="it-IT" sz="1400" dirty="0">
                <a:effectLst/>
              </a:rPr>
              <a:t> and </a:t>
            </a:r>
            <a:r>
              <a:rPr lang="it-IT" sz="1400" dirty="0" err="1">
                <a:effectLst/>
              </a:rPr>
              <a:t>technologies</a:t>
            </a:r>
            <a:r>
              <a:rPr lang="it-IT" sz="1400" dirty="0">
                <a:effectLst/>
              </a:rPr>
              <a:t> to reduce the burden of age-</a:t>
            </a:r>
            <a:r>
              <a:rPr lang="it-IT" sz="1400" dirty="0" err="1">
                <a:effectLst/>
              </a:rPr>
              <a:t>related</a:t>
            </a:r>
            <a:r>
              <a:rPr lang="it-IT" sz="1400" dirty="0">
                <a:effectLst/>
              </a:rPr>
              <a:t> </a:t>
            </a:r>
          </a:p>
          <a:p>
            <a:pPr marL="628650" indent="42863">
              <a:lnSpc>
                <a:spcPct val="100000"/>
              </a:lnSpc>
              <a:spcBef>
                <a:spcPts val="0"/>
              </a:spcBef>
              <a:buNone/>
            </a:pPr>
            <a:r>
              <a:rPr lang="it-IT" sz="1400" dirty="0" err="1">
                <a:effectLst/>
              </a:rPr>
              <a:t>diseases</a:t>
            </a:r>
            <a:r>
              <a:rPr lang="it-IT" sz="1400" dirty="0">
                <a:effectLst/>
              </a:rPr>
              <a:t>, disorders and </a:t>
            </a:r>
            <a:r>
              <a:rPr lang="it-IT" sz="1400" dirty="0" err="1">
                <a:effectLst/>
              </a:rPr>
              <a:t>disabilities</a:t>
            </a:r>
            <a:r>
              <a:rPr lang="it-IT" sz="1400" dirty="0">
                <a:effectLst/>
              </a:rPr>
              <a:t> </a:t>
            </a:r>
            <a:endParaRPr lang="it-IT" sz="1400" dirty="0"/>
          </a:p>
          <a:p>
            <a:pPr marL="0" indent="0">
              <a:lnSpc>
                <a:spcPct val="100000"/>
              </a:lnSpc>
              <a:spcBef>
                <a:spcPts val="0"/>
              </a:spcBef>
              <a:buNone/>
            </a:pPr>
            <a:r>
              <a:rPr lang="it-IT" sz="1400" b="1" dirty="0"/>
              <a:t>Spoke 9</a:t>
            </a:r>
            <a:r>
              <a:rPr lang="it-IT" sz="1400" dirty="0"/>
              <a:t> -  </a:t>
            </a:r>
            <a:r>
              <a:rPr lang="it-IT" sz="1400" dirty="0">
                <a:effectLst/>
              </a:rPr>
              <a:t>Advanced </a:t>
            </a:r>
            <a:r>
              <a:rPr lang="it-IT" sz="1400" dirty="0" err="1">
                <a:effectLst/>
              </a:rPr>
              <a:t>Gerontechnologies</a:t>
            </a:r>
            <a:r>
              <a:rPr lang="it-IT" sz="1400" dirty="0">
                <a:effectLst/>
              </a:rPr>
              <a:t> for </a:t>
            </a:r>
            <a:r>
              <a:rPr lang="it-IT" sz="1400" dirty="0" err="1">
                <a:effectLst/>
              </a:rPr>
              <a:t>active</a:t>
            </a:r>
            <a:r>
              <a:rPr lang="it-IT" sz="1400" dirty="0">
                <a:effectLst/>
              </a:rPr>
              <a:t> and </a:t>
            </a:r>
            <a:r>
              <a:rPr lang="it-IT" sz="1400" dirty="0" err="1">
                <a:effectLst/>
              </a:rPr>
              <a:t>healthy</a:t>
            </a:r>
            <a:r>
              <a:rPr lang="it-IT" sz="1400" dirty="0">
                <a:effectLst/>
              </a:rPr>
              <a:t> </a:t>
            </a:r>
            <a:r>
              <a:rPr lang="it-IT" sz="1400" dirty="0" err="1">
                <a:effectLst/>
              </a:rPr>
              <a:t>ageing</a:t>
            </a:r>
            <a:r>
              <a:rPr lang="it-IT" sz="1400" dirty="0">
                <a:effectLst/>
              </a:rPr>
              <a:t> </a:t>
            </a:r>
          </a:p>
          <a:p>
            <a:pPr marL="0" indent="0">
              <a:buNone/>
            </a:pPr>
            <a:endParaRPr lang="it-IT" sz="1400" dirty="0"/>
          </a:p>
          <a:p>
            <a:pPr marL="0" indent="0">
              <a:buNone/>
            </a:pPr>
            <a:endParaRPr lang="it-IT" sz="1400" dirty="0"/>
          </a:p>
        </p:txBody>
      </p:sp>
      <p:graphicFrame>
        <p:nvGraphicFramePr>
          <p:cNvPr id="6" name="Tabella 5">
            <a:extLst>
              <a:ext uri="{FF2B5EF4-FFF2-40B4-BE49-F238E27FC236}">
                <a16:creationId xmlns:a16="http://schemas.microsoft.com/office/drawing/2014/main" id="{8EC40276-A585-EA72-5F6A-E943550D038F}"/>
              </a:ext>
            </a:extLst>
          </p:cNvPr>
          <p:cNvGraphicFramePr>
            <a:graphicFrameLocks noGrp="1"/>
          </p:cNvGraphicFramePr>
          <p:nvPr>
            <p:extLst>
              <p:ext uri="{D42A27DB-BD31-4B8C-83A1-F6EECF244321}">
                <p14:modId xmlns:p14="http://schemas.microsoft.com/office/powerpoint/2010/main" val="3982375515"/>
              </p:ext>
            </p:extLst>
          </p:nvPr>
        </p:nvGraphicFramePr>
        <p:xfrm>
          <a:off x="6423010" y="1178391"/>
          <a:ext cx="5472303" cy="3034665"/>
        </p:xfrm>
        <a:graphic>
          <a:graphicData uri="http://schemas.openxmlformats.org/drawingml/2006/table">
            <a:tbl>
              <a:tblPr firstRow="1" firstCol="1" bandRow="1">
                <a:tableStyleId>{5C22544A-7EE6-4342-B048-85BDC9FD1C3A}</a:tableStyleId>
              </a:tblPr>
              <a:tblGrid>
                <a:gridCol w="1424267">
                  <a:extLst>
                    <a:ext uri="{9D8B030D-6E8A-4147-A177-3AD203B41FA5}">
                      <a16:colId xmlns:a16="http://schemas.microsoft.com/office/drawing/2014/main" val="115315101"/>
                    </a:ext>
                  </a:extLst>
                </a:gridCol>
                <a:gridCol w="788110">
                  <a:extLst>
                    <a:ext uri="{9D8B030D-6E8A-4147-A177-3AD203B41FA5}">
                      <a16:colId xmlns:a16="http://schemas.microsoft.com/office/drawing/2014/main" val="2895816493"/>
                    </a:ext>
                  </a:extLst>
                </a:gridCol>
                <a:gridCol w="1176774">
                  <a:extLst>
                    <a:ext uri="{9D8B030D-6E8A-4147-A177-3AD203B41FA5}">
                      <a16:colId xmlns:a16="http://schemas.microsoft.com/office/drawing/2014/main" val="180146642"/>
                    </a:ext>
                  </a:extLst>
                </a:gridCol>
                <a:gridCol w="839096">
                  <a:extLst>
                    <a:ext uri="{9D8B030D-6E8A-4147-A177-3AD203B41FA5}">
                      <a16:colId xmlns:a16="http://schemas.microsoft.com/office/drawing/2014/main" val="2785494806"/>
                    </a:ext>
                  </a:extLst>
                </a:gridCol>
                <a:gridCol w="1244056">
                  <a:extLst>
                    <a:ext uri="{9D8B030D-6E8A-4147-A177-3AD203B41FA5}">
                      <a16:colId xmlns:a16="http://schemas.microsoft.com/office/drawing/2014/main" val="2375376884"/>
                    </a:ext>
                  </a:extLst>
                </a:gridCol>
              </a:tblGrid>
              <a:tr h="357431">
                <a:tc>
                  <a:txBody>
                    <a:bodyPr/>
                    <a:lstStyle/>
                    <a:p>
                      <a:pPr algn="ctr" fontAlgn="ctr"/>
                      <a:r>
                        <a:rPr lang="it-IT"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Presenza CNR</a:t>
                      </a:r>
                    </a:p>
                  </a:txBody>
                  <a:tcPr marL="9525" marR="9525" marT="9525" marB="0" anchor="ctr"/>
                </a:tc>
                <a:tc>
                  <a:txBody>
                    <a:bodyPr/>
                    <a:lstStyle/>
                    <a:p>
                      <a:pPr algn="l" fontAlgn="ctr"/>
                      <a:r>
                        <a:rPr lang="it-IT" sz="1400" u="none" strike="noStrike" dirty="0">
                          <a:effectLst/>
                          <a:latin typeface="Verdana" panose="020B0604030504040204" pitchFamily="34" charset="0"/>
                          <a:ea typeface="Verdana" panose="020B0604030504040204" pitchFamily="34" charset="0"/>
                          <a:cs typeface="Verdana" panose="020B0604030504040204" pitchFamily="34" charset="0"/>
                        </a:rPr>
                        <a:t>Spoke</a:t>
                      </a:r>
                      <a:endParaRPr lang="it-IT"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ctr"/>
                      <a:r>
                        <a:rPr lang="it-IT" sz="1400" u="none" strike="noStrike" dirty="0">
                          <a:effectLst/>
                          <a:latin typeface="Verdana" panose="020B0604030504040204" pitchFamily="34" charset="0"/>
                          <a:ea typeface="Verdana" panose="020B0604030504040204" pitchFamily="34" charset="0"/>
                          <a:cs typeface="Verdana" panose="020B0604030504040204" pitchFamily="34" charset="0"/>
                        </a:rPr>
                        <a:t>Ruolo CNR</a:t>
                      </a:r>
                      <a:endParaRPr lang="it-IT"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l" fontAlgn="ctr"/>
                      <a:r>
                        <a:rPr lang="it-IT" sz="1400" u="none" strike="noStrike" dirty="0">
                          <a:effectLst/>
                          <a:latin typeface="Verdana" panose="020B0604030504040204" pitchFamily="34" charset="0"/>
                          <a:ea typeface="Verdana" panose="020B0604030504040204" pitchFamily="34" charset="0"/>
                          <a:cs typeface="Verdana" panose="020B0604030504040204" pitchFamily="34" charset="0"/>
                        </a:rPr>
                        <a:t>Istituto capofila </a:t>
                      </a:r>
                      <a:endParaRPr lang="it-IT"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l" fontAlgn="ctr"/>
                      <a:r>
                        <a:rPr lang="it-IT" sz="1400" u="none" strike="noStrike" dirty="0">
                          <a:effectLst/>
                          <a:latin typeface="Verdana" panose="020B0604030504040204" pitchFamily="34" charset="0"/>
                          <a:ea typeface="Verdana" panose="020B0604030504040204" pitchFamily="34" charset="0"/>
                          <a:cs typeface="Verdana" panose="020B0604030504040204" pitchFamily="34" charset="0"/>
                        </a:rPr>
                        <a:t>Istituti partecipanti</a:t>
                      </a:r>
                      <a:endParaRPr lang="it-IT"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val="2988964191"/>
                  </a:ext>
                </a:extLst>
              </a:tr>
              <a:tr h="530731">
                <a:tc>
                  <a:txBody>
                    <a:bodyPr/>
                    <a:lstStyle/>
                    <a:p>
                      <a:pPr algn="l" fontAlgn="t"/>
                      <a:r>
                        <a:rPr lang="it-IT" sz="1400" u="none" strike="noStrike" dirty="0">
                          <a:solidFill>
                            <a:schemeClr val="accent1"/>
                          </a:solidFill>
                          <a:effectLst/>
                        </a:rPr>
                        <a:t>Area Biologica</a:t>
                      </a:r>
                    </a:p>
                    <a:p>
                      <a:pPr marL="0" marR="0" lvl="0" indent="0" algn="l" defTabSz="914400" rtl="0" eaLnBrk="1" fontAlgn="t" latinLnBrk="0" hangingPunct="1">
                        <a:lnSpc>
                          <a:spcPct val="100000"/>
                        </a:lnSpc>
                        <a:spcBef>
                          <a:spcPts val="0"/>
                        </a:spcBef>
                        <a:spcAft>
                          <a:spcPts val="0"/>
                        </a:spcAft>
                        <a:buClrTx/>
                        <a:buSzTx/>
                        <a:buFontTx/>
                        <a:buNone/>
                        <a:tabLst/>
                        <a:defRPr/>
                      </a:pPr>
                      <a:r>
                        <a:rPr lang="it-IT" sz="1400" u="none" strike="noStrike" dirty="0">
                          <a:solidFill>
                            <a:schemeClr val="accent1"/>
                          </a:solidFill>
                          <a:effectLst/>
                        </a:rPr>
                        <a:t>Ref: Fabrizio D’Adda</a:t>
                      </a:r>
                    </a:p>
                    <a:p>
                      <a:pPr algn="l" fontAlgn="t"/>
                      <a:endParaRPr lang="it-IT" sz="1400" u="none" strike="noStrike" dirty="0">
                        <a:effectLst/>
                      </a:endParaRPr>
                    </a:p>
                  </a:txBody>
                  <a:tcPr marL="9525" marR="9525" marT="9525" marB="0">
                    <a:solidFill>
                      <a:schemeClr val="tx2">
                        <a:lumMod val="10000"/>
                        <a:lumOff val="90000"/>
                      </a:schemeClr>
                    </a:solidFill>
                  </a:tcPr>
                </a:tc>
                <a:tc>
                  <a:txBody>
                    <a:bodyPr/>
                    <a:lstStyle/>
                    <a:p>
                      <a:pPr algn="ctr" fontAlgn="t"/>
                      <a:r>
                        <a:rPr lang="it-IT" sz="1400" b="1" u="none" strike="noStrike" dirty="0">
                          <a:solidFill>
                            <a:schemeClr val="accent1"/>
                          </a:solidFill>
                          <a:effectLst/>
                        </a:rPr>
                        <a:t> Spoke 2</a:t>
                      </a:r>
                      <a:endParaRPr lang="it-IT" sz="1400" b="1" i="0" u="none" strike="noStrike" dirty="0">
                        <a:solidFill>
                          <a:schemeClr val="accent1"/>
                        </a:solidFill>
                        <a:effectLst/>
                        <a:latin typeface="Verdana" panose="020B0604030504040204" pitchFamily="34" charset="0"/>
                      </a:endParaRPr>
                    </a:p>
                  </a:txBody>
                  <a:tcPr marL="9525" marR="9525" marT="9525" marB="0">
                    <a:solidFill>
                      <a:schemeClr val="tx2">
                        <a:lumMod val="10000"/>
                        <a:lumOff val="90000"/>
                      </a:schemeClr>
                    </a:solidFill>
                  </a:tcPr>
                </a:tc>
                <a:tc>
                  <a:txBody>
                    <a:bodyPr/>
                    <a:lstStyle/>
                    <a:p>
                      <a:pPr algn="l" fontAlgn="t"/>
                      <a:r>
                        <a:rPr lang="it-IT" sz="1400" b="1" u="none" strike="noStrike" dirty="0">
                          <a:solidFill>
                            <a:schemeClr val="accent1"/>
                          </a:solidFill>
                          <a:effectLst/>
                        </a:rPr>
                        <a:t>Spoke Leader</a:t>
                      </a:r>
                    </a:p>
                  </a:txBody>
                  <a:tcPr marL="9525" marR="9525" marT="9525" marB="0">
                    <a:solidFill>
                      <a:schemeClr val="tx2">
                        <a:lumMod val="10000"/>
                        <a:lumOff val="90000"/>
                      </a:schemeClr>
                    </a:solidFill>
                  </a:tcPr>
                </a:tc>
                <a:tc>
                  <a:txBody>
                    <a:bodyPr/>
                    <a:lstStyle/>
                    <a:p>
                      <a:pPr algn="ctr" fontAlgn="t"/>
                      <a:r>
                        <a:rPr lang="it-IT" sz="1400" b="1" u="none" strike="noStrike" dirty="0">
                          <a:solidFill>
                            <a:schemeClr val="accent1"/>
                          </a:solidFill>
                          <a:effectLst/>
                        </a:rPr>
                        <a:t>IGM  </a:t>
                      </a:r>
                      <a:endParaRPr lang="it-IT" sz="1400" b="1" i="0" u="none" strike="noStrike" dirty="0">
                        <a:solidFill>
                          <a:schemeClr val="accent1"/>
                        </a:solidFill>
                        <a:effectLst/>
                        <a:latin typeface="Verdana" panose="020B0604030504040204" pitchFamily="34" charset="0"/>
                      </a:endParaRPr>
                    </a:p>
                  </a:txBody>
                  <a:tcPr marL="9525" marR="9525" marT="9525" marB="0">
                    <a:solidFill>
                      <a:schemeClr val="tx2">
                        <a:lumMod val="10000"/>
                        <a:lumOff val="90000"/>
                      </a:schemeClr>
                    </a:solidFill>
                  </a:tcPr>
                </a:tc>
                <a:tc>
                  <a:txBody>
                    <a:bodyPr/>
                    <a:lstStyle/>
                    <a:p>
                      <a:pPr algn="l" fontAlgn="t"/>
                      <a:r>
                        <a:rPr lang="it-IT" sz="1400" b="1" u="none" strike="noStrike" dirty="0">
                          <a:solidFill>
                            <a:schemeClr val="accent1"/>
                          </a:solidFill>
                          <a:effectLst/>
                        </a:rPr>
                        <a:t> IGM, IEOS, IFC, IBPM, IGB, IRIB, IRGB, IN </a:t>
                      </a:r>
                      <a:endParaRPr lang="it-IT" sz="1400" b="1" i="0" u="none" strike="noStrike" dirty="0">
                        <a:solidFill>
                          <a:schemeClr val="accent1"/>
                        </a:solidFill>
                        <a:effectLst/>
                        <a:latin typeface="Verdana" panose="020B0604030504040204" pitchFamily="34" charset="0"/>
                      </a:endParaRPr>
                    </a:p>
                  </a:txBody>
                  <a:tcPr marL="9525" marR="9525" marT="9525" marB="0">
                    <a:solidFill>
                      <a:schemeClr val="tx2">
                        <a:lumMod val="10000"/>
                        <a:lumOff val="90000"/>
                      </a:schemeClr>
                    </a:solidFill>
                  </a:tcPr>
                </a:tc>
                <a:extLst>
                  <a:ext uri="{0D108BD9-81ED-4DB2-BD59-A6C34878D82A}">
                    <a16:rowId xmlns:a16="http://schemas.microsoft.com/office/drawing/2014/main" val="474895873"/>
                  </a:ext>
                </a:extLst>
              </a:tr>
              <a:tr h="35743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it-IT" sz="1400" u="none" strike="noStrike" dirty="0">
                          <a:solidFill>
                            <a:schemeClr val="accent2"/>
                          </a:solidFill>
                          <a:effectLst/>
                        </a:rPr>
                        <a:t>Area Umanistica</a:t>
                      </a:r>
                    </a:p>
                    <a:p>
                      <a:pPr marL="0" marR="0" lvl="0" indent="0" algn="l" defTabSz="914400" rtl="0" eaLnBrk="1" fontAlgn="t" latinLnBrk="0" hangingPunct="1">
                        <a:lnSpc>
                          <a:spcPct val="100000"/>
                        </a:lnSpc>
                        <a:spcBef>
                          <a:spcPts val="0"/>
                        </a:spcBef>
                        <a:spcAft>
                          <a:spcPts val="0"/>
                        </a:spcAft>
                        <a:buClrTx/>
                        <a:buSzTx/>
                        <a:buFontTx/>
                        <a:buNone/>
                        <a:tabLst/>
                        <a:defRPr/>
                      </a:pPr>
                      <a:r>
                        <a:rPr lang="it-IT" sz="1400" u="none" strike="noStrike" dirty="0">
                          <a:solidFill>
                            <a:schemeClr val="accent2"/>
                          </a:solidFill>
                          <a:effectLst/>
                        </a:rPr>
                        <a:t>Ref: Mario Paolucci</a:t>
                      </a:r>
                    </a:p>
                  </a:txBody>
                  <a:tcPr marL="9525" marR="9525" marT="9525" marB="0">
                    <a:solidFill>
                      <a:schemeClr val="accent2">
                        <a:lumMod val="20000"/>
                        <a:lumOff val="80000"/>
                      </a:schemeClr>
                    </a:solidFill>
                  </a:tcPr>
                </a:tc>
                <a:tc>
                  <a:txBody>
                    <a:bodyPr/>
                    <a:lstStyle/>
                    <a:p>
                      <a:pPr algn="ctr" fontAlgn="ctr"/>
                      <a:r>
                        <a:rPr lang="it-IT" sz="1400" b="1" u="none" strike="noStrike" dirty="0">
                          <a:solidFill>
                            <a:schemeClr val="accent2"/>
                          </a:solidFill>
                          <a:effectLst/>
                        </a:rPr>
                        <a:t> Spoke 6</a:t>
                      </a:r>
                      <a:endParaRPr lang="it-IT" sz="1400" b="1" i="0" u="none" strike="noStrike" dirty="0">
                        <a:solidFill>
                          <a:schemeClr val="accent2"/>
                        </a:solidFill>
                        <a:effectLst/>
                        <a:latin typeface="Verdana" panose="020B0604030504040204" pitchFamily="34" charset="0"/>
                      </a:endParaRPr>
                    </a:p>
                  </a:txBody>
                  <a:tcPr marL="9525" marR="9525" marT="9525" marB="0" anchor="ctr">
                    <a:solidFill>
                      <a:schemeClr val="accent2">
                        <a:lumMod val="20000"/>
                        <a:lumOff val="80000"/>
                      </a:schemeClr>
                    </a:solidFill>
                  </a:tcPr>
                </a:tc>
                <a:tc>
                  <a:txBody>
                    <a:bodyPr/>
                    <a:lstStyle/>
                    <a:p>
                      <a:pPr algn="l" fontAlgn="t"/>
                      <a:r>
                        <a:rPr lang="it-IT" sz="1400" b="1" u="none" strike="noStrike" dirty="0">
                          <a:solidFill>
                            <a:schemeClr val="accent2"/>
                          </a:solidFill>
                          <a:effectLst/>
                        </a:rPr>
                        <a:t>Affiliato </a:t>
                      </a:r>
                    </a:p>
                  </a:txBody>
                  <a:tcPr marL="9525" marR="9525" marT="9525" marB="0">
                    <a:solidFill>
                      <a:schemeClr val="accent2">
                        <a:lumMod val="20000"/>
                        <a:lumOff val="80000"/>
                      </a:schemeClr>
                    </a:solidFill>
                  </a:tcPr>
                </a:tc>
                <a:tc>
                  <a:txBody>
                    <a:bodyPr/>
                    <a:lstStyle/>
                    <a:p>
                      <a:pPr algn="ctr" fontAlgn="ctr"/>
                      <a:r>
                        <a:rPr lang="it-IT" sz="1400" b="1" u="none" strike="noStrike" dirty="0">
                          <a:solidFill>
                            <a:schemeClr val="accent2"/>
                          </a:solidFill>
                          <a:effectLst/>
                        </a:rPr>
                        <a:t>IRPPS </a:t>
                      </a:r>
                      <a:endParaRPr lang="it-IT" sz="1400" b="1" i="0" u="none" strike="noStrike" dirty="0">
                        <a:solidFill>
                          <a:schemeClr val="accent2"/>
                        </a:solidFill>
                        <a:effectLst/>
                        <a:latin typeface="Verdana" panose="020B0604030504040204" pitchFamily="34" charset="0"/>
                      </a:endParaRPr>
                    </a:p>
                  </a:txBody>
                  <a:tcPr marL="9525" marR="9525" marT="9525" marB="0" anchor="ctr">
                    <a:solidFill>
                      <a:schemeClr val="accent2">
                        <a:lumMod val="20000"/>
                        <a:lumOff val="80000"/>
                      </a:schemeClr>
                    </a:solidFill>
                  </a:tcPr>
                </a:tc>
                <a:tc>
                  <a:txBody>
                    <a:bodyPr/>
                    <a:lstStyle/>
                    <a:p>
                      <a:pPr algn="l" fontAlgn="ctr"/>
                      <a:r>
                        <a:rPr lang="it-IT" sz="1400" b="1" u="none" strike="noStrike" dirty="0">
                          <a:solidFill>
                            <a:schemeClr val="accent2"/>
                          </a:solidFill>
                          <a:effectLst/>
                        </a:rPr>
                        <a:t> IRPPS, IRCRES, ISMED</a:t>
                      </a:r>
                      <a:endParaRPr lang="it-IT" sz="1400" b="1" i="0" u="none" strike="noStrike" dirty="0">
                        <a:solidFill>
                          <a:schemeClr val="accent2"/>
                        </a:solidFill>
                        <a:effectLst/>
                        <a:latin typeface="Verdan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3089542878"/>
                  </a:ext>
                </a:extLst>
              </a:tr>
              <a:tr h="357431">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u="none" strike="noStrike" dirty="0">
                          <a:solidFill>
                            <a:schemeClr val="accent3"/>
                          </a:solidFill>
                          <a:effectLst/>
                        </a:rPr>
                        <a:t>Area Tecnologica</a:t>
                      </a:r>
                    </a:p>
                    <a:p>
                      <a:pPr marL="0" marR="0" lvl="0" indent="0" algn="l" defTabSz="914400" rtl="0" eaLnBrk="1" fontAlgn="ctr" latinLnBrk="0" hangingPunct="1">
                        <a:lnSpc>
                          <a:spcPct val="100000"/>
                        </a:lnSpc>
                        <a:spcBef>
                          <a:spcPts val="0"/>
                        </a:spcBef>
                        <a:spcAft>
                          <a:spcPts val="0"/>
                        </a:spcAft>
                        <a:buClrTx/>
                        <a:buSzTx/>
                        <a:buFontTx/>
                        <a:buNone/>
                        <a:tabLst/>
                        <a:defRPr/>
                      </a:pPr>
                      <a:r>
                        <a:rPr lang="it-IT" sz="1400" u="none" strike="noStrike" dirty="0">
                          <a:solidFill>
                            <a:schemeClr val="accent3"/>
                          </a:solidFill>
                          <a:effectLst/>
                        </a:rPr>
                        <a:t>Ref: Pietro Siciliano</a:t>
                      </a:r>
                    </a:p>
                    <a:p>
                      <a:pPr marL="0" marR="0" lvl="0" indent="0" algn="l" defTabSz="914400" rtl="0" eaLnBrk="1" fontAlgn="ctr" latinLnBrk="0" hangingPunct="1">
                        <a:lnSpc>
                          <a:spcPct val="100000"/>
                        </a:lnSpc>
                        <a:spcBef>
                          <a:spcPts val="0"/>
                        </a:spcBef>
                        <a:spcAft>
                          <a:spcPts val="0"/>
                        </a:spcAft>
                        <a:buClrTx/>
                        <a:buSzTx/>
                        <a:buFontTx/>
                        <a:buNone/>
                        <a:tabLst/>
                        <a:defRPr/>
                      </a:pPr>
                      <a:endParaRPr lang="it-IT" sz="1400" u="none" strike="noStrike" dirty="0">
                        <a:effectLst/>
                      </a:endParaRPr>
                    </a:p>
                  </a:txBody>
                  <a:tcPr marL="9525" marR="9525" marT="9525" marB="0" anchor="ctr">
                    <a:solidFill>
                      <a:schemeClr val="accent3">
                        <a:lumMod val="20000"/>
                        <a:lumOff val="80000"/>
                      </a:schemeClr>
                    </a:solidFill>
                  </a:tcPr>
                </a:tc>
                <a:tc>
                  <a:txBody>
                    <a:bodyPr/>
                    <a:lstStyle/>
                    <a:p>
                      <a:pPr algn="ctr" fontAlgn="ctr"/>
                      <a:r>
                        <a:rPr lang="it-IT" sz="1400" b="1" u="none" strike="noStrike" dirty="0">
                          <a:solidFill>
                            <a:schemeClr val="accent3"/>
                          </a:solidFill>
                          <a:effectLst/>
                        </a:rPr>
                        <a:t>Spoke 8 </a:t>
                      </a:r>
                      <a:endParaRPr lang="it-IT" sz="1400" b="1" i="0" u="none" strike="noStrike" dirty="0">
                        <a:solidFill>
                          <a:schemeClr val="accent3"/>
                        </a:solidFill>
                        <a:effectLst/>
                        <a:latin typeface="Verdana" panose="020B0604030504040204" pitchFamily="34" charset="0"/>
                      </a:endParaRPr>
                    </a:p>
                  </a:txBody>
                  <a:tcPr marL="9525" marR="9525" marT="9525" marB="0" anchor="ctr">
                    <a:solidFill>
                      <a:schemeClr val="accent3">
                        <a:lumMod val="20000"/>
                        <a:lumOff val="80000"/>
                      </a:schemeClr>
                    </a:solidFill>
                  </a:tcPr>
                </a:tc>
                <a:tc>
                  <a:txBody>
                    <a:bodyPr/>
                    <a:lstStyle/>
                    <a:p>
                      <a:pPr algn="l" fontAlgn="ctr"/>
                      <a:r>
                        <a:rPr lang="it-IT" sz="1400" b="1" u="none" strike="noStrike" dirty="0">
                          <a:solidFill>
                            <a:schemeClr val="accent3"/>
                          </a:solidFill>
                          <a:effectLst/>
                        </a:rPr>
                        <a:t>Affiliato </a:t>
                      </a:r>
                    </a:p>
                  </a:txBody>
                  <a:tcPr marL="9525" marR="9525" marT="9525" marB="0" anchor="ctr">
                    <a:solidFill>
                      <a:schemeClr val="accent3">
                        <a:lumMod val="20000"/>
                        <a:lumOff val="80000"/>
                      </a:schemeClr>
                    </a:solidFill>
                  </a:tcPr>
                </a:tc>
                <a:tc>
                  <a:txBody>
                    <a:bodyPr/>
                    <a:lstStyle/>
                    <a:p>
                      <a:pPr algn="ctr" fontAlgn="ctr"/>
                      <a:r>
                        <a:rPr lang="it-IT" sz="1400" b="1" u="none" strike="noStrike" dirty="0">
                          <a:solidFill>
                            <a:schemeClr val="accent3"/>
                          </a:solidFill>
                          <a:effectLst/>
                        </a:rPr>
                        <a:t> IMM </a:t>
                      </a:r>
                      <a:endParaRPr lang="it-IT" sz="1400" b="1" i="0" u="none" strike="noStrike" dirty="0">
                        <a:solidFill>
                          <a:schemeClr val="accent3"/>
                        </a:solidFill>
                        <a:effectLst/>
                        <a:latin typeface="Verdana" panose="020B0604030504040204" pitchFamily="34" charset="0"/>
                      </a:endParaRPr>
                    </a:p>
                  </a:txBody>
                  <a:tcPr marL="9525" marR="9525" marT="9525" marB="0" anchor="ctr">
                    <a:solidFill>
                      <a:schemeClr val="accent3">
                        <a:lumMod val="20000"/>
                        <a:lumOff val="80000"/>
                      </a:schemeClr>
                    </a:solidFill>
                  </a:tcPr>
                </a:tc>
                <a:tc>
                  <a:txBody>
                    <a:bodyPr/>
                    <a:lstStyle/>
                    <a:p>
                      <a:pPr algn="l" fontAlgn="ctr"/>
                      <a:r>
                        <a:rPr lang="it-IT" sz="1400" b="1" u="none" strike="noStrike" dirty="0">
                          <a:solidFill>
                            <a:schemeClr val="accent3"/>
                          </a:solidFill>
                          <a:effectLst/>
                        </a:rPr>
                        <a:t> IMM, ISTC, IFAC, IN, ICAR, ISPA, ILC</a:t>
                      </a:r>
                      <a:endParaRPr lang="it-IT" sz="1400" b="1" i="0" u="none" strike="noStrike" dirty="0">
                        <a:solidFill>
                          <a:schemeClr val="accent3"/>
                        </a:solidFill>
                        <a:effectLst/>
                        <a:latin typeface="Verdana" panose="020B060403050404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113705984"/>
                  </a:ext>
                </a:extLst>
              </a:tr>
              <a:tr h="357431">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it-IT" sz="1000" u="none" strike="noStrike" dirty="0">
                        <a:effectLst/>
                      </a:endParaRPr>
                    </a:p>
                  </a:txBody>
                  <a:tcPr marL="9525" marR="9525" marT="9525" marB="0"/>
                </a:tc>
                <a:tc>
                  <a:txBody>
                    <a:bodyPr/>
                    <a:lstStyle/>
                    <a:p>
                      <a:pPr algn="ctr" fontAlgn="ctr"/>
                      <a:r>
                        <a:rPr lang="it-IT" sz="1400" b="1" u="none" strike="noStrike" dirty="0">
                          <a:solidFill>
                            <a:schemeClr val="accent3"/>
                          </a:solidFill>
                          <a:effectLst/>
                        </a:rPr>
                        <a:t>Spoke 9 </a:t>
                      </a:r>
                      <a:endParaRPr lang="it-IT" sz="1400" b="1" i="0" u="none" strike="noStrike" dirty="0">
                        <a:solidFill>
                          <a:schemeClr val="accent3"/>
                        </a:solidFill>
                        <a:effectLst/>
                        <a:latin typeface="Verdana" panose="020B0604030504040204" pitchFamily="34" charset="0"/>
                      </a:endParaRPr>
                    </a:p>
                  </a:txBody>
                  <a:tcPr marL="9525" marR="9525" marT="9525" marB="0" anchor="ctr">
                    <a:solidFill>
                      <a:schemeClr val="accent3">
                        <a:lumMod val="20000"/>
                        <a:lumOff val="80000"/>
                      </a:schemeClr>
                    </a:solidFill>
                  </a:tcPr>
                </a:tc>
                <a:tc>
                  <a:txBody>
                    <a:bodyPr/>
                    <a:lstStyle/>
                    <a:p>
                      <a:pPr algn="l" fontAlgn="t"/>
                      <a:r>
                        <a:rPr lang="it-IT" sz="1400" b="1" u="none" strike="noStrike" dirty="0">
                          <a:solidFill>
                            <a:schemeClr val="accent3"/>
                          </a:solidFill>
                          <a:effectLst/>
                        </a:rPr>
                        <a:t>Spoke Leader</a:t>
                      </a:r>
                    </a:p>
                  </a:txBody>
                  <a:tcPr marL="9525" marR="9525" marT="9525" marB="0">
                    <a:solidFill>
                      <a:schemeClr val="accent3">
                        <a:lumMod val="20000"/>
                        <a:lumOff val="80000"/>
                      </a:schemeClr>
                    </a:solidFill>
                  </a:tcPr>
                </a:tc>
                <a:tc>
                  <a:txBody>
                    <a:bodyPr/>
                    <a:lstStyle/>
                    <a:p>
                      <a:pPr algn="ctr" fontAlgn="ctr"/>
                      <a:r>
                        <a:rPr lang="it-IT" sz="1400" b="1" u="none" strike="noStrike" dirty="0">
                          <a:solidFill>
                            <a:schemeClr val="accent3"/>
                          </a:solidFill>
                          <a:effectLst/>
                        </a:rPr>
                        <a:t> IMM </a:t>
                      </a:r>
                      <a:endParaRPr lang="it-IT" sz="1400" b="1" i="0" u="none" strike="noStrike" dirty="0">
                        <a:solidFill>
                          <a:schemeClr val="accent3"/>
                        </a:solidFill>
                        <a:effectLst/>
                        <a:latin typeface="Verdana" panose="020B0604030504040204" pitchFamily="34" charset="0"/>
                      </a:endParaRPr>
                    </a:p>
                  </a:txBody>
                  <a:tcPr marL="9525" marR="9525" marT="9525" marB="0" anchor="ctr">
                    <a:solidFill>
                      <a:schemeClr val="accent3">
                        <a:lumMod val="20000"/>
                        <a:lumOff val="80000"/>
                      </a:schemeClr>
                    </a:solidFill>
                  </a:tcPr>
                </a:tc>
                <a:tc>
                  <a:txBody>
                    <a:bodyPr/>
                    <a:lstStyle/>
                    <a:p>
                      <a:pPr algn="ctr" fontAlgn="ctr"/>
                      <a:r>
                        <a:rPr lang="it-IT" sz="1400" b="1" u="none" strike="noStrike" dirty="0">
                          <a:solidFill>
                            <a:schemeClr val="accent3"/>
                          </a:solidFill>
                          <a:effectLst/>
                        </a:rPr>
                        <a:t>IMM, STIIMA, IFN, ISTI </a:t>
                      </a:r>
                      <a:endParaRPr lang="it-IT" sz="1400" b="1" i="0" u="none" strike="noStrike" dirty="0">
                        <a:solidFill>
                          <a:schemeClr val="accent3"/>
                        </a:solidFill>
                        <a:effectLst/>
                        <a:latin typeface="Verdana" panose="020B060403050404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2546180921"/>
                  </a:ext>
                </a:extLst>
              </a:tr>
            </a:tbl>
          </a:graphicData>
        </a:graphic>
      </p:graphicFrame>
      <p:graphicFrame>
        <p:nvGraphicFramePr>
          <p:cNvPr id="4" name="Tabella 3">
            <a:extLst>
              <a:ext uri="{FF2B5EF4-FFF2-40B4-BE49-F238E27FC236}">
                <a16:creationId xmlns:a16="http://schemas.microsoft.com/office/drawing/2014/main" id="{31A5B7B5-579B-D42A-5736-AECE7E2C3E9E}"/>
              </a:ext>
            </a:extLst>
          </p:cNvPr>
          <p:cNvGraphicFramePr>
            <a:graphicFrameLocks noGrp="1"/>
          </p:cNvGraphicFramePr>
          <p:nvPr>
            <p:extLst>
              <p:ext uri="{D42A27DB-BD31-4B8C-83A1-F6EECF244321}">
                <p14:modId xmlns:p14="http://schemas.microsoft.com/office/powerpoint/2010/main" val="1039833067"/>
              </p:ext>
            </p:extLst>
          </p:nvPr>
        </p:nvGraphicFramePr>
        <p:xfrm>
          <a:off x="264405" y="4793722"/>
          <a:ext cx="11457542" cy="2245103"/>
        </p:xfrm>
        <a:graphic>
          <a:graphicData uri="http://schemas.openxmlformats.org/drawingml/2006/table">
            <a:tbl>
              <a:tblPr firstRow="1" firstCol="1" bandRow="1">
                <a:tableStyleId>{5C22544A-7EE6-4342-B048-85BDC9FD1C3A}</a:tableStyleId>
              </a:tblPr>
              <a:tblGrid>
                <a:gridCol w="1264015">
                  <a:extLst>
                    <a:ext uri="{9D8B030D-6E8A-4147-A177-3AD203B41FA5}">
                      <a16:colId xmlns:a16="http://schemas.microsoft.com/office/drawing/2014/main" val="115315101"/>
                    </a:ext>
                  </a:extLst>
                </a:gridCol>
                <a:gridCol w="1314086">
                  <a:extLst>
                    <a:ext uri="{9D8B030D-6E8A-4147-A177-3AD203B41FA5}">
                      <a16:colId xmlns:a16="http://schemas.microsoft.com/office/drawing/2014/main" val="2895816493"/>
                    </a:ext>
                  </a:extLst>
                </a:gridCol>
                <a:gridCol w="2469778">
                  <a:extLst>
                    <a:ext uri="{9D8B030D-6E8A-4147-A177-3AD203B41FA5}">
                      <a16:colId xmlns:a16="http://schemas.microsoft.com/office/drawing/2014/main" val="180146642"/>
                    </a:ext>
                  </a:extLst>
                </a:gridCol>
                <a:gridCol w="2742413">
                  <a:extLst>
                    <a:ext uri="{9D8B030D-6E8A-4147-A177-3AD203B41FA5}">
                      <a16:colId xmlns:a16="http://schemas.microsoft.com/office/drawing/2014/main" val="2785494806"/>
                    </a:ext>
                  </a:extLst>
                </a:gridCol>
                <a:gridCol w="3667250">
                  <a:extLst>
                    <a:ext uri="{9D8B030D-6E8A-4147-A177-3AD203B41FA5}">
                      <a16:colId xmlns:a16="http://schemas.microsoft.com/office/drawing/2014/main" val="2375376884"/>
                    </a:ext>
                  </a:extLst>
                </a:gridCol>
              </a:tblGrid>
              <a:tr h="509648">
                <a:tc>
                  <a:txBody>
                    <a:bodyPr/>
                    <a:lstStyle/>
                    <a:p>
                      <a:pPr algn="ctr" fontAlgn="ctr"/>
                      <a:r>
                        <a:rPr lang="it-IT" sz="1400" b="1" i="0" u="none" strike="noStrike" dirty="0">
                          <a:solidFill>
                            <a:schemeClr val="bg1"/>
                          </a:solidFill>
                          <a:effectLst/>
                          <a:latin typeface="+mn-lt"/>
                          <a:ea typeface="Verdana" panose="020B0604030504040204" pitchFamily="34" charset="0"/>
                          <a:cs typeface="Verdana" panose="020B0604030504040204" pitchFamily="34" charset="0"/>
                        </a:rPr>
                        <a:t>PE</a:t>
                      </a:r>
                    </a:p>
                  </a:txBody>
                  <a:tcPr marL="9525" marR="9525" marT="9525" marB="0" anchor="ctr"/>
                </a:tc>
                <a:tc>
                  <a:txBody>
                    <a:bodyPr/>
                    <a:lstStyle/>
                    <a:p>
                      <a:pPr algn="ctr" fontAlgn="ctr"/>
                      <a:r>
                        <a:rPr lang="it-IT" sz="1400" b="1" i="0" u="none" strike="noStrike" dirty="0">
                          <a:solidFill>
                            <a:schemeClr val="bg1"/>
                          </a:solidFill>
                          <a:effectLst/>
                          <a:latin typeface="+mn-lt"/>
                          <a:ea typeface="Verdana" panose="020B0604030504040204" pitchFamily="34" charset="0"/>
                          <a:cs typeface="Verdana" panose="020B0604030504040204" pitchFamily="34" charset="0"/>
                        </a:rPr>
                        <a:t>EI</a:t>
                      </a:r>
                    </a:p>
                  </a:txBody>
                  <a:tcPr marL="9525" marR="9525" marT="9525" marB="0" anchor="ctr"/>
                </a:tc>
                <a:tc>
                  <a:txBody>
                    <a:bodyPr/>
                    <a:lstStyle/>
                    <a:p>
                      <a:pPr algn="ctr" fontAlgn="ctr"/>
                      <a:r>
                        <a:rPr lang="it-IT" sz="1400" b="1" i="0" u="none" strike="noStrike" dirty="0">
                          <a:solidFill>
                            <a:schemeClr val="bg1"/>
                          </a:solidFill>
                          <a:effectLst/>
                          <a:latin typeface="+mn-lt"/>
                          <a:ea typeface="Verdana" panose="020B0604030504040204" pitchFamily="34" charset="0"/>
                          <a:cs typeface="Verdana" panose="020B0604030504040204" pitchFamily="34" charset="0"/>
                        </a:rPr>
                        <a:t>IR</a:t>
                      </a:r>
                    </a:p>
                  </a:txBody>
                  <a:tcPr marL="9525" marR="9525" marT="9525" marB="0" anchor="ctr"/>
                </a:tc>
                <a:tc>
                  <a:txBody>
                    <a:bodyPr/>
                    <a:lstStyle/>
                    <a:p>
                      <a:pPr algn="ctr" fontAlgn="ctr"/>
                      <a:r>
                        <a:rPr lang="it-IT" sz="1400" b="1" i="0" u="none" strike="noStrike" dirty="0">
                          <a:solidFill>
                            <a:schemeClr val="bg1"/>
                          </a:solidFill>
                          <a:effectLst/>
                          <a:latin typeface="+mn-lt"/>
                          <a:ea typeface="Verdana" panose="020B0604030504040204" pitchFamily="34" charset="0"/>
                          <a:cs typeface="Verdana" panose="020B0604030504040204" pitchFamily="34" charset="0"/>
                        </a:rPr>
                        <a:t>PNC</a:t>
                      </a:r>
                    </a:p>
                  </a:txBody>
                  <a:tcPr marL="9525" marR="9525" marT="9525" marB="0" anchor="ctr"/>
                </a:tc>
                <a:tc>
                  <a:txBody>
                    <a:bodyPr/>
                    <a:lstStyle/>
                    <a:p>
                      <a:pPr algn="l" fontAlgn="ctr"/>
                      <a:r>
                        <a:rPr lang="it-IT" sz="1400" u="none" strike="noStrike" dirty="0">
                          <a:effectLst/>
                          <a:latin typeface="+mn-lt"/>
                          <a:ea typeface="Verdana" panose="020B0604030504040204" pitchFamily="34" charset="0"/>
                          <a:cs typeface="Verdana" panose="020B0604030504040204" pitchFamily="34" charset="0"/>
                        </a:rPr>
                        <a:t>Altri possibili Istituti da aggiungere</a:t>
                      </a:r>
                      <a:endParaRPr lang="it-IT" sz="14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val="2988964191"/>
                  </a:ext>
                </a:extLst>
              </a:tr>
              <a:tr h="457637">
                <a:tc>
                  <a:txBody>
                    <a:bodyPr/>
                    <a:lstStyle/>
                    <a:p>
                      <a:pPr algn="l" fontAlgn="t"/>
                      <a:r>
                        <a:rPr lang="it-IT" sz="1400" u="none" strike="noStrike" dirty="0">
                          <a:solidFill>
                            <a:schemeClr val="accent1"/>
                          </a:solidFill>
                          <a:effectLst/>
                          <a:latin typeface="+mn-lt"/>
                        </a:rPr>
                        <a:t>PE_FAIR</a:t>
                      </a:r>
                    </a:p>
                    <a:p>
                      <a:pPr algn="l" fontAlgn="t"/>
                      <a:r>
                        <a:rPr lang="it-IT" sz="1400" u="none" strike="noStrike" dirty="0">
                          <a:solidFill>
                            <a:schemeClr val="accent1"/>
                          </a:solidFill>
                          <a:effectLst/>
                          <a:latin typeface="+mn-lt"/>
                        </a:rPr>
                        <a:t>(Hub + </a:t>
                      </a:r>
                      <a:r>
                        <a:rPr lang="it-IT" sz="1400" u="none" strike="noStrike" dirty="0" err="1">
                          <a:solidFill>
                            <a:schemeClr val="accent1"/>
                          </a:solidFill>
                          <a:effectLst/>
                          <a:latin typeface="+mn-lt"/>
                        </a:rPr>
                        <a:t>Spoke</a:t>
                      </a:r>
                      <a:r>
                        <a:rPr lang="it-IT" sz="1400" u="none" strike="noStrike" dirty="0">
                          <a:solidFill>
                            <a:schemeClr val="accent1"/>
                          </a:solidFill>
                          <a:effectLst/>
                          <a:latin typeface="+mn-lt"/>
                        </a:rPr>
                        <a:t> 5 e 10)</a:t>
                      </a:r>
                    </a:p>
                  </a:txBody>
                  <a:tcPr marL="9525" marR="9525" marT="9525" marB="0">
                    <a:solidFill>
                      <a:schemeClr val="accent1">
                        <a:lumMod val="20000"/>
                        <a:lumOff val="80000"/>
                      </a:schemeClr>
                    </a:solidFill>
                  </a:tcPr>
                </a:tc>
                <a:tc>
                  <a:txBody>
                    <a:bodyPr/>
                    <a:lstStyle/>
                    <a:p>
                      <a:pPr algn="ctr" fontAlgn="t"/>
                      <a:r>
                        <a:rPr lang="it-IT" sz="1400" b="1" u="none" strike="noStrike" dirty="0">
                          <a:solidFill>
                            <a:schemeClr val="accent2"/>
                          </a:solidFill>
                          <a:effectLst/>
                          <a:latin typeface="+mn-lt"/>
                        </a:rPr>
                        <a:t> EI_THE </a:t>
                      </a:r>
                      <a:br>
                        <a:rPr lang="it-IT" sz="1400" b="1" u="none" strike="noStrike" dirty="0">
                          <a:solidFill>
                            <a:schemeClr val="accent2"/>
                          </a:solidFill>
                          <a:effectLst/>
                          <a:latin typeface="+mn-lt"/>
                        </a:rPr>
                      </a:br>
                      <a:r>
                        <a:rPr lang="it-IT" sz="1400" b="1" u="none" strike="noStrike" dirty="0">
                          <a:solidFill>
                            <a:schemeClr val="accent2"/>
                          </a:solidFill>
                          <a:effectLst/>
                          <a:latin typeface="+mn-lt"/>
                        </a:rPr>
                        <a:t>(</a:t>
                      </a:r>
                      <a:r>
                        <a:rPr lang="it-IT" sz="1400" b="1" u="none" strike="noStrike" dirty="0" err="1">
                          <a:solidFill>
                            <a:schemeClr val="accent2"/>
                          </a:solidFill>
                          <a:effectLst/>
                          <a:latin typeface="+mn-lt"/>
                        </a:rPr>
                        <a:t>Spoke</a:t>
                      </a:r>
                      <a:r>
                        <a:rPr lang="it-IT" sz="1400" b="1" u="none" strike="noStrike" dirty="0">
                          <a:solidFill>
                            <a:schemeClr val="accent2"/>
                          </a:solidFill>
                          <a:effectLst/>
                          <a:latin typeface="+mn-lt"/>
                        </a:rPr>
                        <a:t> 3 e 5)</a:t>
                      </a:r>
                      <a:endParaRPr lang="it-IT" sz="1400" b="1" i="0" u="none" strike="noStrike" dirty="0">
                        <a:solidFill>
                          <a:schemeClr val="accent2"/>
                        </a:solidFill>
                        <a:effectLst/>
                        <a:latin typeface="+mn-lt"/>
                      </a:endParaRPr>
                    </a:p>
                  </a:txBody>
                  <a:tcPr marL="9525" marR="9525" marT="9525" marB="0">
                    <a:solidFill>
                      <a:schemeClr val="accent2">
                        <a:lumMod val="20000"/>
                        <a:lumOff val="80000"/>
                      </a:schemeClr>
                    </a:solidFill>
                  </a:tcPr>
                </a:tc>
                <a:tc>
                  <a:txBody>
                    <a:bodyPr/>
                    <a:lstStyle/>
                    <a:p>
                      <a:pPr algn="l" fontAlgn="t"/>
                      <a:r>
                        <a:rPr lang="it-IT" sz="1400" b="1" u="none" strike="noStrike" dirty="0">
                          <a:solidFill>
                            <a:schemeClr val="accent3"/>
                          </a:solidFill>
                          <a:effectLst/>
                          <a:latin typeface="+mn-lt"/>
                        </a:rPr>
                        <a:t>IR_ELIXIR</a:t>
                      </a:r>
                    </a:p>
                  </a:txBody>
                  <a:tcPr marL="9525" marR="9525" marT="9525" marB="0">
                    <a:solidFill>
                      <a:schemeClr val="accent3">
                        <a:lumMod val="20000"/>
                        <a:lumOff val="80000"/>
                      </a:schemeClr>
                    </a:solidFill>
                  </a:tcPr>
                </a:tc>
                <a:tc>
                  <a:txBody>
                    <a:bodyPr/>
                    <a:lstStyle/>
                    <a:p>
                      <a:pPr algn="ctr" fontAlgn="t"/>
                      <a:r>
                        <a:rPr lang="it-IT" sz="1400" b="1" u="none" strike="noStrike" dirty="0">
                          <a:solidFill>
                            <a:schemeClr val="accent5"/>
                          </a:solidFill>
                          <a:effectLst/>
                          <a:latin typeface="+mn-lt"/>
                        </a:rPr>
                        <a:t>PNC_Fit4MedRob</a:t>
                      </a:r>
                    </a:p>
                    <a:p>
                      <a:pPr algn="ctr" fontAlgn="t"/>
                      <a:r>
                        <a:rPr lang="it-IT" sz="1400" b="1" i="0" u="none" strike="noStrike" dirty="0">
                          <a:solidFill>
                            <a:schemeClr val="accent5"/>
                          </a:solidFill>
                          <a:effectLst/>
                          <a:latin typeface="+mn-lt"/>
                        </a:rPr>
                        <a:t>(Hub + </a:t>
                      </a:r>
                      <a:r>
                        <a:rPr lang="it-IT" sz="1400" b="1" i="0" u="none" strike="noStrike" dirty="0" err="1">
                          <a:solidFill>
                            <a:schemeClr val="accent5"/>
                          </a:solidFill>
                          <a:effectLst/>
                          <a:latin typeface="+mn-lt"/>
                        </a:rPr>
                        <a:t>Spoke</a:t>
                      </a:r>
                      <a:r>
                        <a:rPr lang="it-IT" sz="1400" b="1" i="0" u="none" strike="noStrike" dirty="0">
                          <a:solidFill>
                            <a:schemeClr val="accent5"/>
                          </a:solidFill>
                          <a:effectLst/>
                          <a:latin typeface="+mn-lt"/>
                        </a:rPr>
                        <a:t> 2 e 3)</a:t>
                      </a:r>
                    </a:p>
                  </a:txBody>
                  <a:tcPr marL="9525" marR="9525" marT="9525" marB="0">
                    <a:solidFill>
                      <a:schemeClr val="accent5">
                        <a:lumMod val="20000"/>
                        <a:lumOff val="80000"/>
                      </a:schemeClr>
                    </a:solidFill>
                  </a:tcPr>
                </a:tc>
                <a:tc rowSpan="3">
                  <a:txBody>
                    <a:bodyPr/>
                    <a:lstStyle/>
                    <a:p>
                      <a:pPr algn="l" fontAlgn="t"/>
                      <a:r>
                        <a:rPr lang="it-IT" sz="1400" b="1" i="0" u="none" strike="noStrike" dirty="0">
                          <a:solidFill>
                            <a:schemeClr val="accent1"/>
                          </a:solidFill>
                          <a:effectLst/>
                          <a:latin typeface="+mn-lt"/>
                        </a:rPr>
                        <a:t>IEIIT, IIT, IMATI, NANOTEC, INO</a:t>
                      </a:r>
                      <a:endParaRPr lang="it-IT" sz="1400" b="0" i="0" u="none" strike="noStrike" dirty="0">
                        <a:solidFill>
                          <a:schemeClr val="accent1"/>
                        </a:solidFill>
                        <a:effectLst/>
                        <a:latin typeface="+mn-lt"/>
                      </a:endParaRPr>
                    </a:p>
                  </a:txBody>
                  <a:tcPr marL="9525" marR="9525" marT="9525" marB="0">
                    <a:solidFill>
                      <a:schemeClr val="tx2">
                        <a:lumMod val="10000"/>
                        <a:lumOff val="90000"/>
                      </a:schemeClr>
                    </a:solidFill>
                  </a:tcPr>
                </a:tc>
                <a:extLst>
                  <a:ext uri="{0D108BD9-81ED-4DB2-BD59-A6C34878D82A}">
                    <a16:rowId xmlns:a16="http://schemas.microsoft.com/office/drawing/2014/main" val="474895873"/>
                  </a:ext>
                </a:extLst>
              </a:tr>
              <a:tr h="45763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it-IT" sz="1400" u="none" strike="noStrike" dirty="0">
                        <a:solidFill>
                          <a:schemeClr val="accent2"/>
                        </a:solidFill>
                        <a:effectLst/>
                        <a:latin typeface="+mn-lt"/>
                      </a:endParaRPr>
                    </a:p>
                  </a:txBody>
                  <a:tcPr marL="9525" marR="9525" marT="9525" marB="0">
                    <a:solidFill>
                      <a:schemeClr val="accent1">
                        <a:lumMod val="20000"/>
                        <a:lumOff val="80000"/>
                      </a:schemeClr>
                    </a:solidFill>
                  </a:tcPr>
                </a:tc>
                <a:tc>
                  <a:txBody>
                    <a:bodyPr/>
                    <a:lstStyle/>
                    <a:p>
                      <a:pPr algn="ctr" fontAlgn="ctr"/>
                      <a:r>
                        <a:rPr lang="it-IT" sz="1400" b="1" u="none" strike="noStrike" dirty="0">
                          <a:solidFill>
                            <a:schemeClr val="accent2"/>
                          </a:solidFill>
                          <a:effectLst/>
                          <a:latin typeface="+mn-lt"/>
                        </a:rPr>
                        <a:t>EI_RAISE</a:t>
                      </a:r>
                    </a:p>
                    <a:p>
                      <a:pPr algn="ctr" fontAlgn="ctr"/>
                      <a:r>
                        <a:rPr lang="it-IT" sz="1400" b="1" i="0" u="none" strike="noStrike" dirty="0">
                          <a:solidFill>
                            <a:schemeClr val="accent2"/>
                          </a:solidFill>
                          <a:effectLst/>
                          <a:latin typeface="+mn-lt"/>
                        </a:rPr>
                        <a:t>(Hub + </a:t>
                      </a:r>
                      <a:r>
                        <a:rPr lang="it-IT" sz="1400" b="1" i="0" u="none" strike="noStrike" dirty="0" err="1">
                          <a:solidFill>
                            <a:schemeClr val="accent2"/>
                          </a:solidFill>
                          <a:effectLst/>
                          <a:latin typeface="+mn-lt"/>
                        </a:rPr>
                        <a:t>Spoke</a:t>
                      </a:r>
                      <a:r>
                        <a:rPr lang="it-IT" sz="1400" b="1" i="0" u="none" strike="noStrike" dirty="0">
                          <a:solidFill>
                            <a:schemeClr val="accent2"/>
                          </a:solidFill>
                          <a:effectLst/>
                          <a:latin typeface="+mn-lt"/>
                        </a:rPr>
                        <a:t> 1, 2, 4, 5)</a:t>
                      </a:r>
                    </a:p>
                  </a:txBody>
                  <a:tcPr marL="9525" marR="9525" marT="9525" marB="0" anchor="ctr">
                    <a:solidFill>
                      <a:schemeClr val="accent2">
                        <a:lumMod val="20000"/>
                        <a:lumOff val="80000"/>
                      </a:schemeClr>
                    </a:solidFill>
                  </a:tcPr>
                </a:tc>
                <a:tc>
                  <a:txBody>
                    <a:bodyPr/>
                    <a:lstStyle/>
                    <a:p>
                      <a:pPr algn="l" fontAlgn="t"/>
                      <a:r>
                        <a:rPr lang="it-IT" sz="1400" b="1" u="none" strike="noStrike" dirty="0">
                          <a:solidFill>
                            <a:schemeClr val="accent3"/>
                          </a:solidFill>
                          <a:effectLst/>
                          <a:latin typeface="+mn-lt"/>
                        </a:rPr>
                        <a:t>IR_EBRAINS-</a:t>
                      </a:r>
                      <a:r>
                        <a:rPr lang="it-IT" sz="1400" b="1" u="none" strike="noStrike" dirty="0" err="1">
                          <a:solidFill>
                            <a:schemeClr val="accent3"/>
                          </a:solidFill>
                          <a:effectLst/>
                          <a:latin typeface="+mn-lt"/>
                        </a:rPr>
                        <a:t>Italy</a:t>
                      </a:r>
                      <a:endParaRPr lang="it-IT" sz="1400" b="1" u="none" strike="noStrike" dirty="0">
                        <a:solidFill>
                          <a:schemeClr val="accent3"/>
                        </a:solidFill>
                        <a:effectLst/>
                        <a:latin typeface="+mn-lt"/>
                      </a:endParaRPr>
                    </a:p>
                  </a:txBody>
                  <a:tcPr marL="9525" marR="9525" marT="9525" marB="0">
                    <a:solidFill>
                      <a:schemeClr val="accent3">
                        <a:lumMod val="20000"/>
                        <a:lumOff val="80000"/>
                      </a:schemeClr>
                    </a:solidFill>
                  </a:tcPr>
                </a:tc>
                <a:tc>
                  <a:txBody>
                    <a:bodyPr/>
                    <a:lstStyle/>
                    <a:p>
                      <a:pPr algn="ctr" fontAlgn="ctr"/>
                      <a:r>
                        <a:rPr lang="it-IT" sz="1400" b="1" u="none" strike="noStrike" dirty="0">
                          <a:solidFill>
                            <a:schemeClr val="accent5"/>
                          </a:solidFill>
                          <a:effectLst/>
                          <a:latin typeface="+mn-lt"/>
                        </a:rPr>
                        <a:t>PNC_D3_4_Health</a:t>
                      </a:r>
                      <a:endParaRPr lang="it-IT" sz="1400" b="1" i="0" u="none" strike="noStrike" dirty="0">
                        <a:solidFill>
                          <a:schemeClr val="accent5"/>
                        </a:solidFill>
                        <a:effectLst/>
                        <a:latin typeface="+mn-lt"/>
                      </a:endParaRPr>
                    </a:p>
                  </a:txBody>
                  <a:tcPr marL="9525" marR="9525" marT="9525" marB="0" anchor="ctr">
                    <a:solidFill>
                      <a:schemeClr val="accent5">
                        <a:lumMod val="20000"/>
                        <a:lumOff val="80000"/>
                      </a:schemeClr>
                    </a:solidFill>
                  </a:tcPr>
                </a:tc>
                <a:tc vMerge="1">
                  <a:txBody>
                    <a:bodyPr/>
                    <a:lstStyle/>
                    <a:p>
                      <a:pPr algn="l" fontAlgn="ctr"/>
                      <a:endParaRPr lang="it-IT" sz="1000" b="0" i="0" u="none" strike="noStrike" dirty="0">
                        <a:solidFill>
                          <a:schemeClr val="accent2"/>
                        </a:solidFill>
                        <a:effectLst/>
                        <a:latin typeface="Verdan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3089542878"/>
                  </a:ext>
                </a:extLst>
              </a:tr>
              <a:tr h="29122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it-IT" sz="1400" u="none" strike="noStrike" dirty="0">
                        <a:effectLst/>
                        <a:latin typeface="+mn-lt"/>
                      </a:endParaRPr>
                    </a:p>
                  </a:txBody>
                  <a:tcPr marL="9525" marR="9525" marT="9525" marB="0" anchor="ctr">
                    <a:solidFill>
                      <a:schemeClr val="accent1">
                        <a:lumMod val="20000"/>
                        <a:lumOff val="80000"/>
                      </a:schemeClr>
                    </a:solidFill>
                  </a:tcPr>
                </a:tc>
                <a:tc>
                  <a:txBody>
                    <a:bodyPr/>
                    <a:lstStyle/>
                    <a:p>
                      <a:pPr algn="ctr" fontAlgn="ctr"/>
                      <a:r>
                        <a:rPr lang="it-IT" sz="1400" b="1" u="none" strike="noStrike" dirty="0">
                          <a:solidFill>
                            <a:schemeClr val="accent2"/>
                          </a:solidFill>
                          <a:effectLst/>
                          <a:latin typeface="+mn-lt"/>
                        </a:rPr>
                        <a:t>EI_INEST</a:t>
                      </a:r>
                    </a:p>
                    <a:p>
                      <a:pPr algn="ctr" fontAlgn="ctr"/>
                      <a:r>
                        <a:rPr lang="it-IT" sz="1400" b="1" i="0" u="none" strike="noStrike" dirty="0">
                          <a:solidFill>
                            <a:schemeClr val="accent2"/>
                          </a:solidFill>
                          <a:effectLst/>
                          <a:latin typeface="+mn-lt"/>
                        </a:rPr>
                        <a:t>(</a:t>
                      </a:r>
                      <a:r>
                        <a:rPr lang="it-IT" sz="1400" b="1" i="0" u="none" strike="noStrike" dirty="0" err="1">
                          <a:solidFill>
                            <a:schemeClr val="accent2"/>
                          </a:solidFill>
                          <a:effectLst/>
                          <a:latin typeface="+mn-lt"/>
                        </a:rPr>
                        <a:t>Spoke</a:t>
                      </a:r>
                      <a:r>
                        <a:rPr lang="it-IT" sz="1400" b="1" i="0" u="none" strike="noStrike" dirty="0">
                          <a:solidFill>
                            <a:schemeClr val="accent2"/>
                          </a:solidFill>
                          <a:effectLst/>
                          <a:latin typeface="+mn-lt"/>
                        </a:rPr>
                        <a:t> 5)</a:t>
                      </a:r>
                    </a:p>
                  </a:txBody>
                  <a:tcPr marL="9525" marR="9525" marT="9525" marB="0" anchor="ctr">
                    <a:solidFill>
                      <a:schemeClr val="accent2">
                        <a:lumMod val="20000"/>
                        <a:lumOff val="80000"/>
                      </a:schemeClr>
                    </a:solidFill>
                  </a:tcPr>
                </a:tc>
                <a:tc>
                  <a:txBody>
                    <a:bodyPr/>
                    <a:lstStyle/>
                    <a:p>
                      <a:pPr algn="l" fontAlgn="ctr"/>
                      <a:r>
                        <a:rPr lang="it-IT" sz="1400" b="1" u="none" strike="noStrike" dirty="0" err="1">
                          <a:solidFill>
                            <a:schemeClr val="accent3"/>
                          </a:solidFill>
                          <a:effectLst/>
                          <a:latin typeface="+mn-lt"/>
                        </a:rPr>
                        <a:t>IR_i</a:t>
                      </a:r>
                      <a:r>
                        <a:rPr lang="it-IT" sz="1400" b="1" u="none" strike="noStrike" dirty="0">
                          <a:solidFill>
                            <a:schemeClr val="accent3"/>
                          </a:solidFill>
                          <a:effectLst/>
                          <a:latin typeface="+mn-lt"/>
                        </a:rPr>
                        <a:t>-PHOOS</a:t>
                      </a:r>
                    </a:p>
                  </a:txBody>
                  <a:tcPr marL="9525" marR="9525" marT="9525" marB="0" anchor="ctr">
                    <a:solidFill>
                      <a:schemeClr val="accent3">
                        <a:lumMod val="20000"/>
                        <a:lumOff val="80000"/>
                      </a:schemeClr>
                    </a:solidFill>
                  </a:tcPr>
                </a:tc>
                <a:tc>
                  <a:txBody>
                    <a:bodyPr/>
                    <a:lstStyle/>
                    <a:p>
                      <a:pPr algn="ctr" fontAlgn="ctr"/>
                      <a:endParaRPr lang="it-IT" sz="1400" b="1" i="0" u="none" strike="noStrike" dirty="0">
                        <a:solidFill>
                          <a:schemeClr val="accent3"/>
                        </a:solidFill>
                        <a:effectLst/>
                        <a:latin typeface="+mn-lt"/>
                      </a:endParaRPr>
                    </a:p>
                  </a:txBody>
                  <a:tcPr marL="9525" marR="9525" marT="9525" marB="0" anchor="ctr">
                    <a:solidFill>
                      <a:schemeClr val="accent5">
                        <a:lumMod val="20000"/>
                        <a:lumOff val="80000"/>
                      </a:schemeClr>
                    </a:solidFill>
                  </a:tcPr>
                </a:tc>
                <a:tc vMerge="1">
                  <a:txBody>
                    <a:bodyPr/>
                    <a:lstStyle/>
                    <a:p>
                      <a:pPr algn="l" fontAlgn="ctr"/>
                      <a:endParaRPr lang="it-IT" sz="1000" b="0" i="0" u="none" strike="noStrike" dirty="0">
                        <a:solidFill>
                          <a:schemeClr val="accent3"/>
                        </a:solidFill>
                        <a:effectLst/>
                        <a:latin typeface="Verdana" panose="020B060403050404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113705984"/>
                  </a:ext>
                </a:extLst>
              </a:tr>
            </a:tbl>
          </a:graphicData>
        </a:graphic>
      </p:graphicFrame>
      <p:sp>
        <p:nvSpPr>
          <p:cNvPr id="7" name="CasellaDiTesto 6">
            <a:extLst>
              <a:ext uri="{FF2B5EF4-FFF2-40B4-BE49-F238E27FC236}">
                <a16:creationId xmlns:a16="http://schemas.microsoft.com/office/drawing/2014/main" id="{42F1611B-BD70-F8FF-11DC-3BAC24CABC76}"/>
              </a:ext>
            </a:extLst>
          </p:cNvPr>
          <p:cNvSpPr txBox="1"/>
          <p:nvPr/>
        </p:nvSpPr>
        <p:spPr>
          <a:xfrm>
            <a:off x="1828934" y="4402674"/>
            <a:ext cx="8643135" cy="369332"/>
          </a:xfrm>
          <a:prstGeom prst="rect">
            <a:avLst/>
          </a:prstGeom>
          <a:noFill/>
        </p:spPr>
        <p:txBody>
          <a:bodyPr wrap="none" rtlCol="0">
            <a:spAutoFit/>
          </a:bodyPr>
          <a:lstStyle/>
          <a:p>
            <a:r>
              <a:rPr lang="it-IT" b="1" dirty="0">
                <a:solidFill>
                  <a:srgbClr val="C00000"/>
                </a:solidFill>
              </a:rPr>
              <a:t>A ciò</a:t>
            </a:r>
            <a:r>
              <a:rPr lang="it-IT" sz="1800" b="1" dirty="0">
                <a:solidFill>
                  <a:srgbClr val="C00000"/>
                </a:solidFill>
              </a:rPr>
              <a:t> aggiungere poi i dati degli altri possibili progetti/iniziative dell’Aggregazione</a:t>
            </a:r>
            <a:endParaRPr lang="it-IT" dirty="0">
              <a:solidFill>
                <a:srgbClr val="C00000"/>
              </a:solidFill>
            </a:endParaRPr>
          </a:p>
        </p:txBody>
      </p:sp>
      <p:sp>
        <p:nvSpPr>
          <p:cNvPr id="8" name="Freccia giù 7">
            <a:extLst>
              <a:ext uri="{FF2B5EF4-FFF2-40B4-BE49-F238E27FC236}">
                <a16:creationId xmlns:a16="http://schemas.microsoft.com/office/drawing/2014/main" id="{5A5DA47F-2F81-45BF-DF24-9924C64952C9}"/>
              </a:ext>
            </a:extLst>
          </p:cNvPr>
          <p:cNvSpPr/>
          <p:nvPr/>
        </p:nvSpPr>
        <p:spPr>
          <a:xfrm>
            <a:off x="2904565" y="2223365"/>
            <a:ext cx="484632" cy="2248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B6D04BCE-1A66-DB7C-94F4-40FDB02C5B14}"/>
              </a:ext>
            </a:extLst>
          </p:cNvPr>
          <p:cNvGrpSpPr/>
          <p:nvPr/>
        </p:nvGrpSpPr>
        <p:grpSpPr>
          <a:xfrm>
            <a:off x="954004" y="308552"/>
            <a:ext cx="10515600" cy="810810"/>
            <a:chOff x="0" y="130823"/>
            <a:chExt cx="10515600" cy="810810"/>
          </a:xfrm>
        </p:grpSpPr>
        <p:sp>
          <p:nvSpPr>
            <p:cNvPr id="10" name="Rettangolo con angoli arrotondati 9">
              <a:extLst>
                <a:ext uri="{FF2B5EF4-FFF2-40B4-BE49-F238E27FC236}">
                  <a16:creationId xmlns:a16="http://schemas.microsoft.com/office/drawing/2014/main" id="{AEDA2C9C-FF2F-54FD-1ED7-6147B26832AC}"/>
                </a:ext>
              </a:extLst>
            </p:cNvPr>
            <p:cNvSpPr/>
            <p:nvPr/>
          </p:nvSpPr>
          <p:spPr>
            <a:xfrm>
              <a:off x="0" y="130823"/>
              <a:ext cx="10515600" cy="8108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CasellaDiTesto 10">
              <a:extLst>
                <a:ext uri="{FF2B5EF4-FFF2-40B4-BE49-F238E27FC236}">
                  <a16:creationId xmlns:a16="http://schemas.microsoft.com/office/drawing/2014/main" id="{38A8CB69-E237-EA4A-AB7B-D6E2CE867EDE}"/>
                </a:ext>
              </a:extLst>
            </p:cNvPr>
            <p:cNvSpPr txBox="1"/>
            <p:nvPr/>
          </p:nvSpPr>
          <p:spPr>
            <a:xfrm>
              <a:off x="39580" y="170403"/>
              <a:ext cx="10436440" cy="731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dirty="0">
                  <a:latin typeface="Aptos Display" panose="02110004020202020204"/>
                </a:rPr>
                <a:t>Descrizione attuale dell’ipotetica aggregazione</a:t>
              </a:r>
              <a:endParaRPr lang="it-IT" sz="3300" kern="1200" dirty="0"/>
            </a:p>
          </p:txBody>
        </p:sp>
      </p:grpSp>
      <p:sp>
        <p:nvSpPr>
          <p:cNvPr id="14" name="Freccia giù 13">
            <a:extLst>
              <a:ext uri="{FF2B5EF4-FFF2-40B4-BE49-F238E27FC236}">
                <a16:creationId xmlns:a16="http://schemas.microsoft.com/office/drawing/2014/main" id="{93D746A8-F3F3-8EB0-CA90-0E4001219215}"/>
              </a:ext>
            </a:extLst>
          </p:cNvPr>
          <p:cNvSpPr/>
          <p:nvPr/>
        </p:nvSpPr>
        <p:spPr>
          <a:xfrm rot="16200000">
            <a:off x="5777553" y="1911064"/>
            <a:ext cx="484632" cy="3648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082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8C6C2D-DE73-70C9-C134-5C1695F44444}"/>
              </a:ext>
            </a:extLst>
          </p:cNvPr>
          <p:cNvSpPr>
            <a:spLocks noGrp="1"/>
          </p:cNvSpPr>
          <p:nvPr>
            <p:ph type="title"/>
          </p:nvPr>
        </p:nvSpPr>
        <p:spPr>
          <a:xfrm>
            <a:off x="600979" y="789301"/>
            <a:ext cx="6199810" cy="1325563"/>
          </a:xfrm>
        </p:spPr>
        <p:txBody>
          <a:bodyPr>
            <a:normAutofit/>
          </a:bodyPr>
          <a:lstStyle/>
          <a:p>
            <a:r>
              <a:rPr lang="it-IT" sz="2400" b="1" dirty="0">
                <a:solidFill>
                  <a:srgbClr val="0070C0"/>
                </a:solidFill>
                <a:latin typeface="Arial Narrow" panose="020B0604020202020204" pitchFamily="34" charset="0"/>
                <a:cs typeface="Arial Narrow" panose="020B0604020202020204" pitchFamily="34" charset="0"/>
              </a:rPr>
              <a:t>Contesto di Riferimento </a:t>
            </a:r>
            <a:r>
              <a:rPr lang="it-IT" sz="1600" b="1" dirty="0">
                <a:solidFill>
                  <a:srgbClr val="0070C0"/>
                </a:solidFill>
                <a:latin typeface="Arial" panose="020B0604020202020204" pitchFamily="34" charset="0"/>
                <a:cs typeface="Arial" panose="020B0604020202020204" pitchFamily="34" charset="0"/>
              </a:rPr>
              <a:t>(</a:t>
            </a:r>
            <a:r>
              <a:rPr lang="it-IT" sz="1600" b="1" dirty="0">
                <a:solidFill>
                  <a:srgbClr val="528135"/>
                </a:solidFill>
                <a:effectLst/>
                <a:latin typeface="Arial" panose="020B0604020202020204" pitchFamily="34" charset="0"/>
                <a:cs typeface="Arial" panose="020B0604020202020204" pitchFamily="34" charset="0"/>
              </a:rPr>
              <a:t>Tendenze, Sfide, Fabbisogni di Innovazione ed Opportunità di Mercato) </a:t>
            </a:r>
            <a:br>
              <a:rPr lang="it-IT" sz="1050" dirty="0">
                <a:solidFill>
                  <a:srgbClr val="528135"/>
                </a:solidFill>
                <a:effectLst/>
                <a:latin typeface="Arial" panose="020B0604020202020204" pitchFamily="34" charset="0"/>
              </a:rPr>
            </a:br>
            <a:endParaRPr lang="it-IT" sz="2400" b="1" dirty="0">
              <a:solidFill>
                <a:srgbClr val="0070C0"/>
              </a:solidFill>
              <a:latin typeface="Arial Narrow" panose="020B0604020202020204" pitchFamily="34" charset="0"/>
              <a:cs typeface="Arial Narrow" panose="020B0604020202020204" pitchFamily="34" charset="0"/>
            </a:endParaRPr>
          </a:p>
        </p:txBody>
      </p:sp>
      <p:graphicFrame>
        <p:nvGraphicFramePr>
          <p:cNvPr id="5" name="Segnaposto contenuto 2">
            <a:extLst>
              <a:ext uri="{FF2B5EF4-FFF2-40B4-BE49-F238E27FC236}">
                <a16:creationId xmlns:a16="http://schemas.microsoft.com/office/drawing/2014/main" id="{9FBBD86A-109F-4CCE-93AB-D528B42B7C0B}"/>
              </a:ext>
            </a:extLst>
          </p:cNvPr>
          <p:cNvGraphicFramePr>
            <a:graphicFrameLocks/>
          </p:cNvGraphicFramePr>
          <p:nvPr>
            <p:extLst>
              <p:ext uri="{D42A27DB-BD31-4B8C-83A1-F6EECF244321}">
                <p14:modId xmlns:p14="http://schemas.microsoft.com/office/powerpoint/2010/main" val="605668940"/>
              </p:ext>
            </p:extLst>
          </p:nvPr>
        </p:nvGraphicFramePr>
        <p:xfrm>
          <a:off x="214404" y="1710381"/>
          <a:ext cx="8055786" cy="5006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One Health: il 75% delle malattie emergenti ha origine zoonotica, servono  politiche integrate | Sanità24 - Il Sole 24 Ore">
            <a:extLst>
              <a:ext uri="{FF2B5EF4-FFF2-40B4-BE49-F238E27FC236}">
                <a16:creationId xmlns:a16="http://schemas.microsoft.com/office/drawing/2014/main" id="{DB815316-A929-697C-6FCB-54B042EDCB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6790" y="3853706"/>
            <a:ext cx="2703645" cy="259031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o 6">
            <a:extLst>
              <a:ext uri="{FF2B5EF4-FFF2-40B4-BE49-F238E27FC236}">
                <a16:creationId xmlns:a16="http://schemas.microsoft.com/office/drawing/2014/main" id="{B1724145-1A6F-DDE8-040D-89422E6BEFBA}"/>
              </a:ext>
            </a:extLst>
          </p:cNvPr>
          <p:cNvGrpSpPr/>
          <p:nvPr/>
        </p:nvGrpSpPr>
        <p:grpSpPr>
          <a:xfrm>
            <a:off x="7973274" y="271274"/>
            <a:ext cx="4218726" cy="3448251"/>
            <a:chOff x="1400179" y="1004891"/>
            <a:chExt cx="6351584" cy="5293337"/>
          </a:xfrm>
        </p:grpSpPr>
        <p:pic>
          <p:nvPicPr>
            <p:cNvPr id="8" name="Picture 1">
              <a:extLst>
                <a:ext uri="{FF2B5EF4-FFF2-40B4-BE49-F238E27FC236}">
                  <a16:creationId xmlns:a16="http://schemas.microsoft.com/office/drawing/2014/main" id="{1983B77C-F06E-AB30-0077-6F4CF6624ED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46541" y="2844800"/>
              <a:ext cx="11017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F02D5361-62D1-EAC4-C89F-39A737A94259}"/>
                </a:ext>
              </a:extLst>
            </p:cNvPr>
            <p:cNvSpPr txBox="1">
              <a:spLocks noChangeArrowheads="1"/>
            </p:cNvSpPr>
            <p:nvPr/>
          </p:nvSpPr>
          <p:spPr bwMode="auto">
            <a:xfrm>
              <a:off x="3216278" y="1019179"/>
              <a:ext cx="1008063" cy="2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it-IT" sz="9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Hospital</a:t>
              </a:r>
            </a:p>
          </p:txBody>
        </p:sp>
        <p:sp>
          <p:nvSpPr>
            <p:cNvPr id="10" name="TextBox 8">
              <a:extLst>
                <a:ext uri="{FF2B5EF4-FFF2-40B4-BE49-F238E27FC236}">
                  <a16:creationId xmlns:a16="http://schemas.microsoft.com/office/drawing/2014/main" id="{9FFB85E5-58E5-14DF-99E2-ED44A7A2C267}"/>
                </a:ext>
              </a:extLst>
            </p:cNvPr>
            <p:cNvSpPr txBox="1">
              <a:spLocks noChangeArrowheads="1"/>
            </p:cNvSpPr>
            <p:nvPr/>
          </p:nvSpPr>
          <p:spPr bwMode="auto">
            <a:xfrm>
              <a:off x="5902328" y="1422403"/>
              <a:ext cx="1008063" cy="2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it-IT" sz="9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Home Care</a:t>
              </a:r>
            </a:p>
          </p:txBody>
        </p:sp>
        <p:sp>
          <p:nvSpPr>
            <p:cNvPr id="11" name="TextBox 10">
              <a:extLst>
                <a:ext uri="{FF2B5EF4-FFF2-40B4-BE49-F238E27FC236}">
                  <a16:creationId xmlns:a16="http://schemas.microsoft.com/office/drawing/2014/main" id="{00F7A3CB-83C2-4885-E738-43705CC2EE9A}"/>
                </a:ext>
              </a:extLst>
            </p:cNvPr>
            <p:cNvSpPr txBox="1">
              <a:spLocks noChangeArrowheads="1"/>
            </p:cNvSpPr>
            <p:nvPr/>
          </p:nvSpPr>
          <p:spPr bwMode="auto">
            <a:xfrm>
              <a:off x="5797551" y="5710241"/>
              <a:ext cx="1587500" cy="2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it-IT" sz="9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Primary Care Practitioners</a:t>
              </a:r>
            </a:p>
          </p:txBody>
        </p:sp>
        <p:sp>
          <p:nvSpPr>
            <p:cNvPr id="12" name="TextBox 11">
              <a:extLst>
                <a:ext uri="{FF2B5EF4-FFF2-40B4-BE49-F238E27FC236}">
                  <a16:creationId xmlns:a16="http://schemas.microsoft.com/office/drawing/2014/main" id="{8C633C85-A98C-280B-BF3F-5EDF583A7AC4}"/>
                </a:ext>
              </a:extLst>
            </p:cNvPr>
            <p:cNvSpPr txBox="1">
              <a:spLocks noChangeArrowheads="1"/>
            </p:cNvSpPr>
            <p:nvPr/>
          </p:nvSpPr>
          <p:spPr bwMode="auto">
            <a:xfrm>
              <a:off x="2679700" y="6034091"/>
              <a:ext cx="1970087" cy="2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it-IT" sz="9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Allied Health Professionals</a:t>
              </a:r>
            </a:p>
          </p:txBody>
        </p:sp>
        <p:sp>
          <p:nvSpPr>
            <p:cNvPr id="13" name="TextBox 12">
              <a:extLst>
                <a:ext uri="{FF2B5EF4-FFF2-40B4-BE49-F238E27FC236}">
                  <a16:creationId xmlns:a16="http://schemas.microsoft.com/office/drawing/2014/main" id="{ED6725AB-196E-21D1-DD36-A663CFBE0EE0}"/>
                </a:ext>
              </a:extLst>
            </p:cNvPr>
            <p:cNvSpPr txBox="1">
              <a:spLocks noChangeArrowheads="1"/>
            </p:cNvSpPr>
            <p:nvPr/>
          </p:nvSpPr>
          <p:spPr bwMode="auto">
            <a:xfrm>
              <a:off x="1400179" y="4437066"/>
              <a:ext cx="1008063" cy="2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it-IT" sz="9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Specialists</a:t>
              </a:r>
            </a:p>
          </p:txBody>
        </p:sp>
        <p:sp>
          <p:nvSpPr>
            <p:cNvPr id="14" name="TextBox 13">
              <a:extLst>
                <a:ext uri="{FF2B5EF4-FFF2-40B4-BE49-F238E27FC236}">
                  <a16:creationId xmlns:a16="http://schemas.microsoft.com/office/drawing/2014/main" id="{6C21E453-7B76-E218-FEC4-59D0586BF4FA}"/>
                </a:ext>
              </a:extLst>
            </p:cNvPr>
            <p:cNvSpPr txBox="1">
              <a:spLocks noChangeArrowheads="1"/>
            </p:cNvSpPr>
            <p:nvPr/>
          </p:nvSpPr>
          <p:spPr bwMode="auto">
            <a:xfrm>
              <a:off x="1886993" y="1318244"/>
              <a:ext cx="1128713" cy="42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it-IT" sz="9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Long-Term Care Homes</a:t>
              </a:r>
            </a:p>
          </p:txBody>
        </p:sp>
        <p:pic>
          <p:nvPicPr>
            <p:cNvPr id="15" name="Picture 1">
              <a:extLst>
                <a:ext uri="{FF2B5EF4-FFF2-40B4-BE49-F238E27FC236}">
                  <a16:creationId xmlns:a16="http://schemas.microsoft.com/office/drawing/2014/main" id="{7FC7CE16-8BB8-B6F8-F58F-ABDB4220F5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5682" b="50000"/>
            <a:stretch>
              <a:fillRect/>
            </a:stretch>
          </p:blipFill>
          <p:spPr bwMode="auto">
            <a:xfrm rot="195340">
              <a:off x="3089277" y="1697038"/>
              <a:ext cx="938213"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a:extLst>
                <a:ext uri="{FF2B5EF4-FFF2-40B4-BE49-F238E27FC236}">
                  <a16:creationId xmlns:a16="http://schemas.microsoft.com/office/drawing/2014/main" id="{608F715B-A367-9450-5158-7053A18FFA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5682" b="50000"/>
            <a:stretch>
              <a:fillRect/>
            </a:stretch>
          </p:blipFill>
          <p:spPr bwMode="auto">
            <a:xfrm rot="2620925">
              <a:off x="5080003" y="1747838"/>
              <a:ext cx="938213"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a:extLst>
                <a:ext uri="{FF2B5EF4-FFF2-40B4-BE49-F238E27FC236}">
                  <a16:creationId xmlns:a16="http://schemas.microsoft.com/office/drawing/2014/main" id="{D146CC33-8292-4964-B0B5-48EF5D5C12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5682" b="50000"/>
            <a:stretch>
              <a:fillRect/>
            </a:stretch>
          </p:blipFill>
          <p:spPr bwMode="auto">
            <a:xfrm rot="5890497">
              <a:off x="6135689" y="2913064"/>
              <a:ext cx="9382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a:extLst>
                <a:ext uri="{FF2B5EF4-FFF2-40B4-BE49-F238E27FC236}">
                  <a16:creationId xmlns:a16="http://schemas.microsoft.com/office/drawing/2014/main" id="{782F7FD5-AC0B-B5A4-D161-BB6C0B9829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5682" b="50000"/>
            <a:stretch>
              <a:fillRect/>
            </a:stretch>
          </p:blipFill>
          <p:spPr bwMode="auto">
            <a:xfrm rot="18302693">
              <a:off x="1914529" y="3017838"/>
              <a:ext cx="936625"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a:extLst>
                <a:ext uri="{FF2B5EF4-FFF2-40B4-BE49-F238E27FC236}">
                  <a16:creationId xmlns:a16="http://schemas.microsoft.com/office/drawing/2014/main" id="{6A67C54C-F888-4B39-F0AF-90E86B0296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5682" b="50000"/>
            <a:stretch>
              <a:fillRect/>
            </a:stretch>
          </p:blipFill>
          <p:spPr bwMode="auto">
            <a:xfrm rot="15019056">
              <a:off x="2334419" y="4760120"/>
              <a:ext cx="938212"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a:extLst>
                <a:ext uri="{FF2B5EF4-FFF2-40B4-BE49-F238E27FC236}">
                  <a16:creationId xmlns:a16="http://schemas.microsoft.com/office/drawing/2014/main" id="{4863F54C-01CE-5B9B-3986-55EDA93528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5682" b="50000"/>
            <a:stretch>
              <a:fillRect/>
            </a:stretch>
          </p:blipFill>
          <p:spPr bwMode="auto">
            <a:xfrm rot="9069086">
              <a:off x="5781675" y="4656142"/>
              <a:ext cx="9667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a:extLst>
                <a:ext uri="{FF2B5EF4-FFF2-40B4-BE49-F238E27FC236}">
                  <a16:creationId xmlns:a16="http://schemas.microsoft.com/office/drawing/2014/main" id="{3E359A47-37EC-159C-186B-F4CC91FF81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5682" b="50000"/>
            <a:stretch>
              <a:fillRect/>
            </a:stretch>
          </p:blipFill>
          <p:spPr bwMode="auto">
            <a:xfrm rot="11905978">
              <a:off x="4164017" y="5492750"/>
              <a:ext cx="936625"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3">
              <a:extLst>
                <a:ext uri="{FF2B5EF4-FFF2-40B4-BE49-F238E27FC236}">
                  <a16:creationId xmlns:a16="http://schemas.microsoft.com/office/drawing/2014/main" id="{8AF4393F-7833-14C2-5A54-C5BE1C5E871D}"/>
                </a:ext>
              </a:extLst>
            </p:cNvPr>
            <p:cNvSpPr/>
            <p:nvPr/>
          </p:nvSpPr>
          <p:spPr>
            <a:xfrm>
              <a:off x="2173673" y="1825918"/>
              <a:ext cx="1194477" cy="1113871"/>
            </a:xfrm>
            <a:prstGeom prst="ellipse">
              <a:avLst/>
            </a:prstGeom>
            <a:blipFill dpi="0" rotWithShape="1">
              <a:blip r:embed="rId10" cstate="email"/>
              <a:srcRect/>
              <a:stretch>
                <a:fillRect l="2684" t="1827" r="-23310" b="-4184"/>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7">
              <a:extLst>
                <a:ext uri="{FF2B5EF4-FFF2-40B4-BE49-F238E27FC236}">
                  <a16:creationId xmlns:a16="http://schemas.microsoft.com/office/drawing/2014/main" id="{C3E69D4D-026B-C5E0-C1A1-F2F958B368E4}"/>
                </a:ext>
              </a:extLst>
            </p:cNvPr>
            <p:cNvSpPr/>
            <p:nvPr/>
          </p:nvSpPr>
          <p:spPr>
            <a:xfrm>
              <a:off x="3968751" y="1004891"/>
              <a:ext cx="1195388" cy="1114425"/>
            </a:xfrm>
            <a:prstGeom prst="ellipse">
              <a:avLst/>
            </a:prstGeom>
            <a:blipFill dpi="0" rotWithShape="1">
              <a:blip r:embed="rId11" cstate="email"/>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9">
              <a:extLst>
                <a:ext uri="{FF2B5EF4-FFF2-40B4-BE49-F238E27FC236}">
                  <a16:creationId xmlns:a16="http://schemas.microsoft.com/office/drawing/2014/main" id="{B7B8B96F-9342-94C0-D15F-942215AD00F8}"/>
                </a:ext>
              </a:extLst>
            </p:cNvPr>
            <p:cNvSpPr/>
            <p:nvPr/>
          </p:nvSpPr>
          <p:spPr>
            <a:xfrm>
              <a:off x="5014913" y="4948241"/>
              <a:ext cx="1193800" cy="1112837"/>
            </a:xfrm>
            <a:prstGeom prst="ellipse">
              <a:avLst/>
            </a:prstGeom>
            <a:blipFill dpi="0" rotWithShape="1">
              <a:blip r:embed="rId12" cstate="email"/>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31">
              <a:extLst>
                <a:ext uri="{FF2B5EF4-FFF2-40B4-BE49-F238E27FC236}">
                  <a16:creationId xmlns:a16="http://schemas.microsoft.com/office/drawing/2014/main" id="{28A07E0F-44EA-4A48-50D9-19FE304A8FBF}"/>
                </a:ext>
              </a:extLst>
            </p:cNvPr>
            <p:cNvSpPr/>
            <p:nvPr/>
          </p:nvSpPr>
          <p:spPr>
            <a:xfrm>
              <a:off x="3049340" y="4876347"/>
              <a:ext cx="1194477" cy="1113871"/>
            </a:xfrm>
            <a:prstGeom prst="ellipse">
              <a:avLst/>
            </a:prstGeom>
            <a:blipFill dpi="0" rotWithShape="1">
              <a:blip r:embed="rId13" cstate="email"/>
              <a:srcRect/>
              <a:stretch>
                <a:fillRect l="-6697" t="4685" r="-6697" b="-23025"/>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32">
              <a:extLst>
                <a:ext uri="{FF2B5EF4-FFF2-40B4-BE49-F238E27FC236}">
                  <a16:creationId xmlns:a16="http://schemas.microsoft.com/office/drawing/2014/main" id="{043FF7A6-BA67-EC17-CCA6-2F4A11CE3645}"/>
                </a:ext>
              </a:extLst>
            </p:cNvPr>
            <p:cNvSpPr/>
            <p:nvPr/>
          </p:nvSpPr>
          <p:spPr>
            <a:xfrm>
              <a:off x="1984375" y="3519491"/>
              <a:ext cx="1193800" cy="1114425"/>
            </a:xfrm>
            <a:prstGeom prst="ellipse">
              <a:avLst/>
            </a:prstGeom>
            <a:blipFill dpi="0" rotWithShape="1">
              <a:blip r:embed="rId14" cstate="email"/>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34">
              <a:extLst>
                <a:ext uri="{FF2B5EF4-FFF2-40B4-BE49-F238E27FC236}">
                  <a16:creationId xmlns:a16="http://schemas.microsoft.com/office/drawing/2014/main" id="{FC0E030C-65BB-F127-1EAC-64B37E3F8028}"/>
                </a:ext>
              </a:extLst>
            </p:cNvPr>
            <p:cNvSpPr/>
            <p:nvPr/>
          </p:nvSpPr>
          <p:spPr>
            <a:xfrm>
              <a:off x="5726116" y="1730378"/>
              <a:ext cx="1195387" cy="1114425"/>
            </a:xfrm>
            <a:prstGeom prst="ellipse">
              <a:avLst/>
            </a:prstGeom>
            <a:blipFill dpi="0" rotWithShape="1">
              <a:blip r:embed="rId15" cstate="email"/>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35">
              <a:extLst>
                <a:ext uri="{FF2B5EF4-FFF2-40B4-BE49-F238E27FC236}">
                  <a16:creationId xmlns:a16="http://schemas.microsoft.com/office/drawing/2014/main" id="{9C61296A-B83A-2483-E738-3F3797AD93BA}"/>
                </a:ext>
              </a:extLst>
            </p:cNvPr>
            <p:cNvSpPr/>
            <p:nvPr/>
          </p:nvSpPr>
          <p:spPr>
            <a:xfrm>
              <a:off x="6013451" y="3536951"/>
              <a:ext cx="1193800" cy="1112839"/>
            </a:xfrm>
            <a:prstGeom prst="ellipse">
              <a:avLst/>
            </a:prstGeom>
            <a:blipFill dpi="0" rotWithShape="1">
              <a:blip r:embed="rId16" cstate="email"/>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9">
              <a:extLst>
                <a:ext uri="{FF2B5EF4-FFF2-40B4-BE49-F238E27FC236}">
                  <a16:creationId xmlns:a16="http://schemas.microsoft.com/office/drawing/2014/main" id="{3C751056-05FA-7A16-896E-78E7808CBA33}"/>
                </a:ext>
              </a:extLst>
            </p:cNvPr>
            <p:cNvSpPr txBox="1">
              <a:spLocks noChangeArrowheads="1"/>
            </p:cNvSpPr>
            <p:nvPr/>
          </p:nvSpPr>
          <p:spPr bwMode="auto">
            <a:xfrm>
              <a:off x="6454775" y="4776791"/>
              <a:ext cx="1296988" cy="42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it-IT" sz="9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Community and Social Services</a:t>
              </a:r>
            </a:p>
          </p:txBody>
        </p:sp>
        <p:sp>
          <p:nvSpPr>
            <p:cNvPr id="30" name="Rectangle 5">
              <a:extLst>
                <a:ext uri="{FF2B5EF4-FFF2-40B4-BE49-F238E27FC236}">
                  <a16:creationId xmlns:a16="http://schemas.microsoft.com/office/drawing/2014/main" id="{ACB4C5BF-1D99-3331-8FE5-3C4D1552923E}"/>
                </a:ext>
              </a:extLst>
            </p:cNvPr>
            <p:cNvSpPr/>
            <p:nvPr/>
          </p:nvSpPr>
          <p:spPr>
            <a:xfrm rot="10800000">
              <a:off x="4551364" y="2144717"/>
              <a:ext cx="80963" cy="820737"/>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40">
              <a:extLst>
                <a:ext uri="{FF2B5EF4-FFF2-40B4-BE49-F238E27FC236}">
                  <a16:creationId xmlns:a16="http://schemas.microsoft.com/office/drawing/2014/main" id="{EFDDFC5C-95D7-9787-D5E1-21890A20072A}"/>
                </a:ext>
              </a:extLst>
            </p:cNvPr>
            <p:cNvSpPr>
              <a:spLocks/>
            </p:cNvSpPr>
            <p:nvPr/>
          </p:nvSpPr>
          <p:spPr>
            <a:xfrm rot="2700000">
              <a:off x="4044954" y="4240216"/>
              <a:ext cx="93663" cy="788987"/>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41">
              <a:extLst>
                <a:ext uri="{FF2B5EF4-FFF2-40B4-BE49-F238E27FC236}">
                  <a16:creationId xmlns:a16="http://schemas.microsoft.com/office/drawing/2014/main" id="{88CAE8F8-F9C0-8F5A-3A9F-E7919B4A36D9}"/>
                </a:ext>
              </a:extLst>
            </p:cNvPr>
            <p:cNvSpPr/>
            <p:nvPr/>
          </p:nvSpPr>
          <p:spPr>
            <a:xfrm rot="19200000">
              <a:off x="5084765" y="4219578"/>
              <a:ext cx="85725" cy="860425"/>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42">
              <a:extLst>
                <a:ext uri="{FF2B5EF4-FFF2-40B4-BE49-F238E27FC236}">
                  <a16:creationId xmlns:a16="http://schemas.microsoft.com/office/drawing/2014/main" id="{C52EABD5-3144-21C7-21D2-9DB65FE70138}"/>
                </a:ext>
              </a:extLst>
            </p:cNvPr>
            <p:cNvSpPr/>
            <p:nvPr/>
          </p:nvSpPr>
          <p:spPr>
            <a:xfrm rot="5400000">
              <a:off x="3679828" y="3302002"/>
              <a:ext cx="80963" cy="1046163"/>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43">
              <a:extLst>
                <a:ext uri="{FF2B5EF4-FFF2-40B4-BE49-F238E27FC236}">
                  <a16:creationId xmlns:a16="http://schemas.microsoft.com/office/drawing/2014/main" id="{FEF46F5D-631F-C984-C7A7-F9833C9BBB2B}"/>
                </a:ext>
              </a:extLst>
            </p:cNvPr>
            <p:cNvSpPr/>
            <p:nvPr/>
          </p:nvSpPr>
          <p:spPr>
            <a:xfrm rot="16200000">
              <a:off x="5440366" y="3305178"/>
              <a:ext cx="79375" cy="1047751"/>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44">
              <a:extLst>
                <a:ext uri="{FF2B5EF4-FFF2-40B4-BE49-F238E27FC236}">
                  <a16:creationId xmlns:a16="http://schemas.microsoft.com/office/drawing/2014/main" id="{336D04EA-9EA5-1561-6F6A-9F566F3F912A}"/>
                </a:ext>
              </a:extLst>
            </p:cNvPr>
            <p:cNvSpPr>
              <a:spLocks/>
            </p:cNvSpPr>
            <p:nvPr/>
          </p:nvSpPr>
          <p:spPr>
            <a:xfrm rot="14400000">
              <a:off x="5287173" y="2420147"/>
              <a:ext cx="98425" cy="1039813"/>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46">
              <a:extLst>
                <a:ext uri="{FF2B5EF4-FFF2-40B4-BE49-F238E27FC236}">
                  <a16:creationId xmlns:a16="http://schemas.microsoft.com/office/drawing/2014/main" id="{29C5FEC9-B685-7677-83CB-5DF2909D13F2}"/>
                </a:ext>
              </a:extLst>
            </p:cNvPr>
            <p:cNvSpPr/>
            <p:nvPr/>
          </p:nvSpPr>
          <p:spPr>
            <a:xfrm rot="7200000">
              <a:off x="3736978" y="2441578"/>
              <a:ext cx="82551" cy="1089025"/>
            </a:xfrm>
            <a:prstGeom prst="rect">
              <a:avLst/>
            </a:prstGeom>
            <a:gradFill>
              <a:gsLst>
                <a:gs pos="0">
                  <a:srgbClr val="FFC000"/>
                </a:gs>
                <a:gs pos="50000">
                  <a:schemeClr val="accent4">
                    <a:lumMod val="60000"/>
                    <a:lumOff val="40000"/>
                  </a:schemeClr>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CasellaDiTesto 36">
            <a:extLst>
              <a:ext uri="{FF2B5EF4-FFF2-40B4-BE49-F238E27FC236}">
                <a16:creationId xmlns:a16="http://schemas.microsoft.com/office/drawing/2014/main" id="{E5A0D784-D718-AD82-4A42-BFCFB8B724DD}"/>
              </a:ext>
            </a:extLst>
          </p:cNvPr>
          <p:cNvSpPr txBox="1"/>
          <p:nvPr/>
        </p:nvSpPr>
        <p:spPr>
          <a:xfrm>
            <a:off x="9610435" y="4594656"/>
            <a:ext cx="2492044"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Approccio integrato: salute dell’uomo, degli animali, delle piante e dell’ambiente collegati e interdipendenti </a:t>
            </a:r>
          </a:p>
        </p:txBody>
      </p:sp>
      <p:sp>
        <p:nvSpPr>
          <p:cNvPr id="38" name="CasellaDiTesto 37">
            <a:extLst>
              <a:ext uri="{FF2B5EF4-FFF2-40B4-BE49-F238E27FC236}">
                <a16:creationId xmlns:a16="http://schemas.microsoft.com/office/drawing/2014/main" id="{29C3BED2-B696-1245-E07F-1FC97B804BBB}"/>
              </a:ext>
            </a:extLst>
          </p:cNvPr>
          <p:cNvSpPr txBox="1"/>
          <p:nvPr/>
        </p:nvSpPr>
        <p:spPr>
          <a:xfrm>
            <a:off x="7190157" y="1269503"/>
            <a:ext cx="11069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srgbClr val="0070C0"/>
                </a:solidFill>
                <a:effectLst/>
                <a:uLnTx/>
                <a:uFillTx/>
                <a:latin typeface="Calibri" panose="020F0502020204030204"/>
                <a:ea typeface="+mn-ea"/>
                <a:cs typeface="+mn-cs"/>
              </a:rPr>
              <a:t>Integrated</a:t>
            </a:r>
            <a:r>
              <a:rPr kumimoji="0" lang="it-IT" sz="1600" b="0" i="0" u="none" strike="noStrike" kern="1200" cap="none" spc="0" normalizeH="0" baseline="0" noProof="0" dirty="0">
                <a:ln>
                  <a:noFill/>
                </a:ln>
                <a:solidFill>
                  <a:srgbClr val="0070C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solidFill>
                  <a:srgbClr val="0070C0"/>
                </a:solidFill>
                <a:latin typeface="Calibri" panose="020F0502020204030204"/>
              </a:rPr>
              <a:t>Social-</a:t>
            </a:r>
            <a:r>
              <a:rPr kumimoji="0" lang="it-IT" sz="1600" b="0" i="0" u="none" strike="noStrike" kern="1200" cap="none" spc="0" normalizeH="0" baseline="0" noProof="0" dirty="0">
                <a:ln>
                  <a:noFill/>
                </a:ln>
                <a:solidFill>
                  <a:srgbClr val="0070C0"/>
                </a:solidFill>
                <a:effectLst/>
                <a:uLnTx/>
                <a:uFillTx/>
                <a:latin typeface="Calibri" panose="020F0502020204030204"/>
                <a:ea typeface="+mn-ea"/>
                <a:cs typeface="+mn-cs"/>
              </a:rPr>
              <a:t>Care</a:t>
            </a:r>
          </a:p>
        </p:txBody>
      </p:sp>
      <p:grpSp>
        <p:nvGrpSpPr>
          <p:cNvPr id="42" name="Gruppo 41">
            <a:extLst>
              <a:ext uri="{FF2B5EF4-FFF2-40B4-BE49-F238E27FC236}">
                <a16:creationId xmlns:a16="http://schemas.microsoft.com/office/drawing/2014/main" id="{5F0C636A-E5DA-C76C-607D-2DD0EE4B1AFB}"/>
              </a:ext>
            </a:extLst>
          </p:cNvPr>
          <p:cNvGrpSpPr/>
          <p:nvPr/>
        </p:nvGrpSpPr>
        <p:grpSpPr>
          <a:xfrm>
            <a:off x="214404" y="91199"/>
            <a:ext cx="6584429" cy="810810"/>
            <a:chOff x="0" y="130823"/>
            <a:chExt cx="10515600" cy="810810"/>
          </a:xfrm>
        </p:grpSpPr>
        <p:sp>
          <p:nvSpPr>
            <p:cNvPr id="43" name="Rettangolo con angoli arrotondati 42">
              <a:extLst>
                <a:ext uri="{FF2B5EF4-FFF2-40B4-BE49-F238E27FC236}">
                  <a16:creationId xmlns:a16="http://schemas.microsoft.com/office/drawing/2014/main" id="{E9F0B474-5170-F177-6145-4B0B4078402F}"/>
                </a:ext>
              </a:extLst>
            </p:cNvPr>
            <p:cNvSpPr/>
            <p:nvPr/>
          </p:nvSpPr>
          <p:spPr>
            <a:xfrm>
              <a:off x="0" y="130823"/>
              <a:ext cx="10515600" cy="810810"/>
            </a:xfrm>
            <a:prstGeom prst="roundRect">
              <a:avLst/>
            </a:prstGeom>
            <a:solidFill>
              <a:srgbClr val="1560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4" name="CasellaDiTesto 43">
              <a:extLst>
                <a:ext uri="{FF2B5EF4-FFF2-40B4-BE49-F238E27FC236}">
                  <a16:creationId xmlns:a16="http://schemas.microsoft.com/office/drawing/2014/main" id="{268659D7-848E-01B1-6C70-03AA478592F5}"/>
                </a:ext>
              </a:extLst>
            </p:cNvPr>
            <p:cNvSpPr txBox="1"/>
            <p:nvPr/>
          </p:nvSpPr>
          <p:spPr>
            <a:xfrm>
              <a:off x="39580" y="170403"/>
              <a:ext cx="10436440" cy="731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dirty="0">
                  <a:latin typeface="Aptos Display" panose="02110004020202020204"/>
                </a:rPr>
                <a:t>Ambiti scientifici e tecnologici</a:t>
              </a:r>
              <a:endParaRPr lang="it-IT" sz="3300" kern="1200" dirty="0"/>
            </a:p>
          </p:txBody>
        </p:sp>
      </p:grpSp>
    </p:spTree>
    <p:extLst>
      <p:ext uri="{BB962C8B-B14F-4D97-AF65-F5344CB8AC3E}">
        <p14:creationId xmlns:p14="http://schemas.microsoft.com/office/powerpoint/2010/main" val="302284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2F82C3EA-F883-D36D-AFD2-2E66504F42CA}"/>
              </a:ext>
            </a:extLst>
          </p:cNvPr>
          <p:cNvGrpSpPr>
            <a:grpSpLocks/>
          </p:cNvGrpSpPr>
          <p:nvPr/>
        </p:nvGrpSpPr>
        <p:grpSpPr bwMode="auto">
          <a:xfrm>
            <a:off x="3883549" y="1630639"/>
            <a:ext cx="4063253" cy="4125270"/>
            <a:chOff x="3758" y="2699"/>
            <a:chExt cx="4407" cy="4450"/>
          </a:xfrm>
        </p:grpSpPr>
        <p:pic>
          <p:nvPicPr>
            <p:cNvPr id="5" name="Picture 30">
              <a:extLst>
                <a:ext uri="{FF2B5EF4-FFF2-40B4-BE49-F238E27FC236}">
                  <a16:creationId xmlns:a16="http://schemas.microsoft.com/office/drawing/2014/main" id="{5A99B5B4-E9ED-083D-6344-6B4D303E162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012" y="2951"/>
              <a:ext cx="1916" cy="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a:extLst>
                <a:ext uri="{FF2B5EF4-FFF2-40B4-BE49-F238E27FC236}">
                  <a16:creationId xmlns:a16="http://schemas.microsoft.com/office/drawing/2014/main" id="{80F0BE25-26DD-159B-0CC7-80846B56C7B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14" y="4345"/>
              <a:ext cx="2067" cy="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a:extLst>
                <a:ext uri="{FF2B5EF4-FFF2-40B4-BE49-F238E27FC236}">
                  <a16:creationId xmlns:a16="http://schemas.microsoft.com/office/drawing/2014/main" id="{F1BF536A-0FE2-D9BC-017B-C9BF0FB2A6F8}"/>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093" y="4386"/>
              <a:ext cx="1913" cy="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7">
              <a:extLst>
                <a:ext uri="{FF2B5EF4-FFF2-40B4-BE49-F238E27FC236}">
                  <a16:creationId xmlns:a16="http://schemas.microsoft.com/office/drawing/2014/main" id="{2A366E4D-6B94-1DE9-9C34-D6926C439718}"/>
                </a:ext>
              </a:extLst>
            </p:cNvPr>
            <p:cNvSpPr>
              <a:spLocks/>
            </p:cNvSpPr>
            <p:nvPr/>
          </p:nvSpPr>
          <p:spPr bwMode="auto">
            <a:xfrm>
              <a:off x="6093" y="4386"/>
              <a:ext cx="1913" cy="2138"/>
            </a:xfrm>
            <a:custGeom>
              <a:avLst/>
              <a:gdLst>
                <a:gd name="T0" fmla="+- 0 7912 6093"/>
                <a:gd name="T1" fmla="*/ T0 w 1913"/>
                <a:gd name="T2" fmla="+- 0 4387 4387"/>
                <a:gd name="T3" fmla="*/ 4387 h 2138"/>
                <a:gd name="T4" fmla="+- 0 7934 6093"/>
                <a:gd name="T5" fmla="*/ T4 w 1913"/>
                <a:gd name="T6" fmla="+- 0 4461 4387"/>
                <a:gd name="T7" fmla="*/ 4461 h 2138"/>
                <a:gd name="T8" fmla="+- 0 7953 6093"/>
                <a:gd name="T9" fmla="*/ T8 w 1913"/>
                <a:gd name="T10" fmla="+- 0 4535 4387"/>
                <a:gd name="T11" fmla="*/ 4535 h 2138"/>
                <a:gd name="T12" fmla="+- 0 7970 6093"/>
                <a:gd name="T13" fmla="*/ T12 w 1913"/>
                <a:gd name="T14" fmla="+- 0 4610 4387"/>
                <a:gd name="T15" fmla="*/ 4610 h 2138"/>
                <a:gd name="T16" fmla="+- 0 7983 6093"/>
                <a:gd name="T17" fmla="*/ T16 w 1913"/>
                <a:gd name="T18" fmla="+- 0 4685 4387"/>
                <a:gd name="T19" fmla="*/ 4685 h 2138"/>
                <a:gd name="T20" fmla="+- 0 7993 6093"/>
                <a:gd name="T21" fmla="*/ T20 w 1913"/>
                <a:gd name="T22" fmla="+- 0 4760 4387"/>
                <a:gd name="T23" fmla="*/ 4760 h 2138"/>
                <a:gd name="T24" fmla="+- 0 8000 6093"/>
                <a:gd name="T25" fmla="*/ T24 w 1913"/>
                <a:gd name="T26" fmla="+- 0 4835 4387"/>
                <a:gd name="T27" fmla="*/ 4835 h 2138"/>
                <a:gd name="T28" fmla="+- 0 8004 6093"/>
                <a:gd name="T29" fmla="*/ T28 w 1913"/>
                <a:gd name="T30" fmla="+- 0 4910 4387"/>
                <a:gd name="T31" fmla="*/ 4910 h 2138"/>
                <a:gd name="T32" fmla="+- 0 8005 6093"/>
                <a:gd name="T33" fmla="*/ T32 w 1913"/>
                <a:gd name="T34" fmla="+- 0 4985 4387"/>
                <a:gd name="T35" fmla="*/ 4985 h 2138"/>
                <a:gd name="T36" fmla="+- 0 8004 6093"/>
                <a:gd name="T37" fmla="*/ T36 w 1913"/>
                <a:gd name="T38" fmla="+- 0 5060 4387"/>
                <a:gd name="T39" fmla="*/ 5060 h 2138"/>
                <a:gd name="T40" fmla="+- 0 7999 6093"/>
                <a:gd name="T41" fmla="*/ T40 w 1913"/>
                <a:gd name="T42" fmla="+- 0 5134 4387"/>
                <a:gd name="T43" fmla="*/ 5134 h 2138"/>
                <a:gd name="T44" fmla="+- 0 7991 6093"/>
                <a:gd name="T45" fmla="*/ T44 w 1913"/>
                <a:gd name="T46" fmla="+- 0 5208 4387"/>
                <a:gd name="T47" fmla="*/ 5208 h 2138"/>
                <a:gd name="T48" fmla="+- 0 7981 6093"/>
                <a:gd name="T49" fmla="*/ T48 w 1913"/>
                <a:gd name="T50" fmla="+- 0 5281 4387"/>
                <a:gd name="T51" fmla="*/ 5281 h 2138"/>
                <a:gd name="T52" fmla="+- 0 7968 6093"/>
                <a:gd name="T53" fmla="*/ T52 w 1913"/>
                <a:gd name="T54" fmla="+- 0 5354 4387"/>
                <a:gd name="T55" fmla="*/ 5354 h 2138"/>
                <a:gd name="T56" fmla="+- 0 7952 6093"/>
                <a:gd name="T57" fmla="*/ T56 w 1913"/>
                <a:gd name="T58" fmla="+- 0 5427 4387"/>
                <a:gd name="T59" fmla="*/ 5427 h 2138"/>
                <a:gd name="T60" fmla="+- 0 7933 6093"/>
                <a:gd name="T61" fmla="*/ T60 w 1913"/>
                <a:gd name="T62" fmla="+- 0 5498 4387"/>
                <a:gd name="T63" fmla="*/ 5498 h 2138"/>
                <a:gd name="T64" fmla="+- 0 7912 6093"/>
                <a:gd name="T65" fmla="*/ T64 w 1913"/>
                <a:gd name="T66" fmla="+- 0 5569 4387"/>
                <a:gd name="T67" fmla="*/ 5569 h 2138"/>
                <a:gd name="T68" fmla="+- 0 7887 6093"/>
                <a:gd name="T69" fmla="*/ T68 w 1913"/>
                <a:gd name="T70" fmla="+- 0 5639 4387"/>
                <a:gd name="T71" fmla="*/ 5639 h 2138"/>
                <a:gd name="T72" fmla="+- 0 7861 6093"/>
                <a:gd name="T73" fmla="*/ T72 w 1913"/>
                <a:gd name="T74" fmla="+- 0 5708 4387"/>
                <a:gd name="T75" fmla="*/ 5708 h 2138"/>
                <a:gd name="T76" fmla="+- 0 7831 6093"/>
                <a:gd name="T77" fmla="*/ T76 w 1913"/>
                <a:gd name="T78" fmla="+- 0 5776 4387"/>
                <a:gd name="T79" fmla="*/ 5776 h 2138"/>
                <a:gd name="T80" fmla="+- 0 7799 6093"/>
                <a:gd name="T81" fmla="*/ T80 w 1913"/>
                <a:gd name="T82" fmla="+- 0 5842 4387"/>
                <a:gd name="T83" fmla="*/ 5842 h 2138"/>
                <a:gd name="T84" fmla="+- 0 7764 6093"/>
                <a:gd name="T85" fmla="*/ T84 w 1913"/>
                <a:gd name="T86" fmla="+- 0 5908 4387"/>
                <a:gd name="T87" fmla="*/ 5908 h 2138"/>
                <a:gd name="T88" fmla="+- 0 7727 6093"/>
                <a:gd name="T89" fmla="*/ T88 w 1913"/>
                <a:gd name="T90" fmla="+- 0 5972 4387"/>
                <a:gd name="T91" fmla="*/ 5972 h 2138"/>
                <a:gd name="T92" fmla="+- 0 7687 6093"/>
                <a:gd name="T93" fmla="*/ T92 w 1913"/>
                <a:gd name="T94" fmla="+- 0 6035 4387"/>
                <a:gd name="T95" fmla="*/ 6035 h 2138"/>
                <a:gd name="T96" fmla="+- 0 7644 6093"/>
                <a:gd name="T97" fmla="*/ T96 w 1913"/>
                <a:gd name="T98" fmla="+- 0 6096 4387"/>
                <a:gd name="T99" fmla="*/ 6096 h 2138"/>
                <a:gd name="T100" fmla="+- 0 7599 6093"/>
                <a:gd name="T101" fmla="*/ T100 w 1913"/>
                <a:gd name="T102" fmla="+- 0 6156 4387"/>
                <a:gd name="T103" fmla="*/ 6156 h 2138"/>
                <a:gd name="T104" fmla="+- 0 7552 6093"/>
                <a:gd name="T105" fmla="*/ T104 w 1913"/>
                <a:gd name="T106" fmla="+- 0 6214 4387"/>
                <a:gd name="T107" fmla="*/ 6214 h 2138"/>
                <a:gd name="T108" fmla="+- 0 7502 6093"/>
                <a:gd name="T109" fmla="*/ T108 w 1913"/>
                <a:gd name="T110" fmla="+- 0 6271 4387"/>
                <a:gd name="T111" fmla="*/ 6271 h 2138"/>
                <a:gd name="T112" fmla="+- 0 7450 6093"/>
                <a:gd name="T113" fmla="*/ T112 w 1913"/>
                <a:gd name="T114" fmla="+- 0 6326 4387"/>
                <a:gd name="T115" fmla="*/ 6326 h 2138"/>
                <a:gd name="T116" fmla="+- 0 7395 6093"/>
                <a:gd name="T117" fmla="*/ T116 w 1913"/>
                <a:gd name="T118" fmla="+- 0 6378 4387"/>
                <a:gd name="T119" fmla="*/ 6378 h 2138"/>
                <a:gd name="T120" fmla="+- 0 7338 6093"/>
                <a:gd name="T121" fmla="*/ T120 w 1913"/>
                <a:gd name="T122" fmla="+- 0 6429 4387"/>
                <a:gd name="T123" fmla="*/ 6429 h 2138"/>
                <a:gd name="T124" fmla="+- 0 7279 6093"/>
                <a:gd name="T125" fmla="*/ T124 w 1913"/>
                <a:gd name="T126" fmla="+- 0 6478 4387"/>
                <a:gd name="T127" fmla="*/ 6478 h 2138"/>
                <a:gd name="T128" fmla="+- 0 7217 6093"/>
                <a:gd name="T129" fmla="*/ T128 w 1913"/>
                <a:gd name="T130" fmla="+- 0 6525 4387"/>
                <a:gd name="T131" fmla="*/ 6525 h 2138"/>
                <a:gd name="T132" fmla="+- 0 6093 6093"/>
                <a:gd name="T133" fmla="*/ T132 w 1913"/>
                <a:gd name="T134" fmla="+- 0 4978 4387"/>
                <a:gd name="T135" fmla="*/ 4978 h 2138"/>
                <a:gd name="T136" fmla="+- 0 7912 6093"/>
                <a:gd name="T137" fmla="*/ T136 w 1913"/>
                <a:gd name="T138" fmla="+- 0 4387 4387"/>
                <a:gd name="T139" fmla="*/ 4387 h 21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913" h="2138">
                  <a:moveTo>
                    <a:pt x="1819" y="0"/>
                  </a:moveTo>
                  <a:lnTo>
                    <a:pt x="1841" y="74"/>
                  </a:lnTo>
                  <a:lnTo>
                    <a:pt x="1860" y="148"/>
                  </a:lnTo>
                  <a:lnTo>
                    <a:pt x="1877" y="223"/>
                  </a:lnTo>
                  <a:lnTo>
                    <a:pt x="1890" y="298"/>
                  </a:lnTo>
                  <a:lnTo>
                    <a:pt x="1900" y="373"/>
                  </a:lnTo>
                  <a:lnTo>
                    <a:pt x="1907" y="448"/>
                  </a:lnTo>
                  <a:lnTo>
                    <a:pt x="1911" y="523"/>
                  </a:lnTo>
                  <a:lnTo>
                    <a:pt x="1912" y="598"/>
                  </a:lnTo>
                  <a:lnTo>
                    <a:pt x="1911" y="673"/>
                  </a:lnTo>
                  <a:lnTo>
                    <a:pt x="1906" y="747"/>
                  </a:lnTo>
                  <a:lnTo>
                    <a:pt x="1898" y="821"/>
                  </a:lnTo>
                  <a:lnTo>
                    <a:pt x="1888" y="894"/>
                  </a:lnTo>
                  <a:lnTo>
                    <a:pt x="1875" y="967"/>
                  </a:lnTo>
                  <a:lnTo>
                    <a:pt x="1859" y="1040"/>
                  </a:lnTo>
                  <a:lnTo>
                    <a:pt x="1840" y="1111"/>
                  </a:lnTo>
                  <a:lnTo>
                    <a:pt x="1819" y="1182"/>
                  </a:lnTo>
                  <a:lnTo>
                    <a:pt x="1794" y="1252"/>
                  </a:lnTo>
                  <a:lnTo>
                    <a:pt x="1768" y="1321"/>
                  </a:lnTo>
                  <a:lnTo>
                    <a:pt x="1738" y="1389"/>
                  </a:lnTo>
                  <a:lnTo>
                    <a:pt x="1706" y="1455"/>
                  </a:lnTo>
                  <a:lnTo>
                    <a:pt x="1671" y="1521"/>
                  </a:lnTo>
                  <a:lnTo>
                    <a:pt x="1634" y="1585"/>
                  </a:lnTo>
                  <a:lnTo>
                    <a:pt x="1594" y="1648"/>
                  </a:lnTo>
                  <a:lnTo>
                    <a:pt x="1551" y="1709"/>
                  </a:lnTo>
                  <a:lnTo>
                    <a:pt x="1506" y="1769"/>
                  </a:lnTo>
                  <a:lnTo>
                    <a:pt x="1459" y="1827"/>
                  </a:lnTo>
                  <a:lnTo>
                    <a:pt x="1409" y="1884"/>
                  </a:lnTo>
                  <a:lnTo>
                    <a:pt x="1357" y="1939"/>
                  </a:lnTo>
                  <a:lnTo>
                    <a:pt x="1302" y="1991"/>
                  </a:lnTo>
                  <a:lnTo>
                    <a:pt x="1245" y="2042"/>
                  </a:lnTo>
                  <a:lnTo>
                    <a:pt x="1186" y="2091"/>
                  </a:lnTo>
                  <a:lnTo>
                    <a:pt x="1124" y="2138"/>
                  </a:lnTo>
                  <a:lnTo>
                    <a:pt x="0" y="591"/>
                  </a:lnTo>
                  <a:lnTo>
                    <a:pt x="1819" y="0"/>
                  </a:lnTo>
                  <a:close/>
                </a:path>
              </a:pathLst>
            </a:custGeom>
            <a:noFill/>
            <a:ln w="9525">
              <a:solidFill>
                <a:srgbClr val="97B853"/>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Narrow"/>
                <a:ea typeface="+mn-ea"/>
                <a:cs typeface="Arial"/>
              </a:endParaRPr>
            </a:p>
          </p:txBody>
        </p:sp>
        <p:pic>
          <p:nvPicPr>
            <p:cNvPr id="9" name="Picture 26">
              <a:extLst>
                <a:ext uri="{FF2B5EF4-FFF2-40B4-BE49-F238E27FC236}">
                  <a16:creationId xmlns:a16="http://schemas.microsoft.com/office/drawing/2014/main" id="{779CC9EC-C84C-D821-E0AD-7DC4586E18A5}"/>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804" y="4996"/>
              <a:ext cx="2403" cy="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a:extLst>
                <a:ext uri="{FF2B5EF4-FFF2-40B4-BE49-F238E27FC236}">
                  <a16:creationId xmlns:a16="http://schemas.microsoft.com/office/drawing/2014/main" id="{C97E5DEA-0F37-D71C-91FE-8FF39A03FEFE}"/>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882" y="5040"/>
              <a:ext cx="2248" cy="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4">
              <a:extLst>
                <a:ext uri="{FF2B5EF4-FFF2-40B4-BE49-F238E27FC236}">
                  <a16:creationId xmlns:a16="http://schemas.microsoft.com/office/drawing/2014/main" id="{D628846E-C874-2576-A6F4-60327C24ABD6}"/>
                </a:ext>
              </a:extLst>
            </p:cNvPr>
            <p:cNvSpPr>
              <a:spLocks/>
            </p:cNvSpPr>
            <p:nvPr/>
          </p:nvSpPr>
          <p:spPr bwMode="auto">
            <a:xfrm>
              <a:off x="4882" y="5040"/>
              <a:ext cx="2248" cy="1913"/>
            </a:xfrm>
            <a:custGeom>
              <a:avLst/>
              <a:gdLst>
                <a:gd name="T0" fmla="+- 0 7130 4882"/>
                <a:gd name="T1" fmla="*/ T0 w 2248"/>
                <a:gd name="T2" fmla="+- 0 6588 5041"/>
                <a:gd name="T3" fmla="*/ 6588 h 1913"/>
                <a:gd name="T4" fmla="+- 0 7067 4882"/>
                <a:gd name="T5" fmla="*/ T4 w 2248"/>
                <a:gd name="T6" fmla="+- 0 6632 5041"/>
                <a:gd name="T7" fmla="*/ 6632 h 1913"/>
                <a:gd name="T8" fmla="+- 0 7002 4882"/>
                <a:gd name="T9" fmla="*/ T8 w 2248"/>
                <a:gd name="T10" fmla="+- 0 6673 5041"/>
                <a:gd name="T11" fmla="*/ 6673 h 1913"/>
                <a:gd name="T12" fmla="+- 0 6936 4882"/>
                <a:gd name="T13" fmla="*/ T12 w 2248"/>
                <a:gd name="T14" fmla="+- 0 6712 5041"/>
                <a:gd name="T15" fmla="*/ 6712 h 1913"/>
                <a:gd name="T16" fmla="+- 0 6869 4882"/>
                <a:gd name="T17" fmla="*/ T16 w 2248"/>
                <a:gd name="T18" fmla="+- 0 6748 5041"/>
                <a:gd name="T19" fmla="*/ 6748 h 1913"/>
                <a:gd name="T20" fmla="+- 0 6801 4882"/>
                <a:gd name="T21" fmla="*/ T20 w 2248"/>
                <a:gd name="T22" fmla="+- 0 6780 5041"/>
                <a:gd name="T23" fmla="*/ 6780 h 1913"/>
                <a:gd name="T24" fmla="+- 0 6732 4882"/>
                <a:gd name="T25" fmla="*/ T24 w 2248"/>
                <a:gd name="T26" fmla="+- 0 6810 5041"/>
                <a:gd name="T27" fmla="*/ 6810 h 1913"/>
                <a:gd name="T28" fmla="+- 0 6661 4882"/>
                <a:gd name="T29" fmla="*/ T28 w 2248"/>
                <a:gd name="T30" fmla="+- 0 6837 5041"/>
                <a:gd name="T31" fmla="*/ 6837 h 1913"/>
                <a:gd name="T32" fmla="+- 0 6591 4882"/>
                <a:gd name="T33" fmla="*/ T32 w 2248"/>
                <a:gd name="T34" fmla="+- 0 6862 5041"/>
                <a:gd name="T35" fmla="*/ 6862 h 1913"/>
                <a:gd name="T36" fmla="+- 0 6519 4882"/>
                <a:gd name="T37" fmla="*/ T36 w 2248"/>
                <a:gd name="T38" fmla="+- 0 6883 5041"/>
                <a:gd name="T39" fmla="*/ 6883 h 1913"/>
                <a:gd name="T40" fmla="+- 0 6447 4882"/>
                <a:gd name="T41" fmla="*/ T40 w 2248"/>
                <a:gd name="T42" fmla="+- 0 6902 5041"/>
                <a:gd name="T43" fmla="*/ 6902 h 1913"/>
                <a:gd name="T44" fmla="+- 0 6374 4882"/>
                <a:gd name="T45" fmla="*/ T44 w 2248"/>
                <a:gd name="T46" fmla="+- 0 6917 5041"/>
                <a:gd name="T47" fmla="*/ 6917 h 1913"/>
                <a:gd name="T48" fmla="+- 0 6301 4882"/>
                <a:gd name="T49" fmla="*/ T48 w 2248"/>
                <a:gd name="T50" fmla="+- 0 6930 5041"/>
                <a:gd name="T51" fmla="*/ 6930 h 1913"/>
                <a:gd name="T52" fmla="+- 0 6228 4882"/>
                <a:gd name="T53" fmla="*/ T52 w 2248"/>
                <a:gd name="T54" fmla="+- 0 6940 5041"/>
                <a:gd name="T55" fmla="*/ 6940 h 1913"/>
                <a:gd name="T56" fmla="+- 0 6154 4882"/>
                <a:gd name="T57" fmla="*/ T56 w 2248"/>
                <a:gd name="T58" fmla="+- 0 6947 5041"/>
                <a:gd name="T59" fmla="*/ 6947 h 1913"/>
                <a:gd name="T60" fmla="+- 0 6080 4882"/>
                <a:gd name="T61" fmla="*/ T60 w 2248"/>
                <a:gd name="T62" fmla="+- 0 6952 5041"/>
                <a:gd name="T63" fmla="*/ 6952 h 1913"/>
                <a:gd name="T64" fmla="+- 0 6006 4882"/>
                <a:gd name="T65" fmla="*/ T64 w 2248"/>
                <a:gd name="T66" fmla="+- 0 6953 5041"/>
                <a:gd name="T67" fmla="*/ 6953 h 1913"/>
                <a:gd name="T68" fmla="+- 0 5932 4882"/>
                <a:gd name="T69" fmla="*/ T68 w 2248"/>
                <a:gd name="T70" fmla="+- 0 6952 5041"/>
                <a:gd name="T71" fmla="*/ 6952 h 1913"/>
                <a:gd name="T72" fmla="+- 0 5859 4882"/>
                <a:gd name="T73" fmla="*/ T72 w 2248"/>
                <a:gd name="T74" fmla="+- 0 6947 5041"/>
                <a:gd name="T75" fmla="*/ 6947 h 1913"/>
                <a:gd name="T76" fmla="+- 0 5785 4882"/>
                <a:gd name="T77" fmla="*/ T76 w 2248"/>
                <a:gd name="T78" fmla="+- 0 6940 5041"/>
                <a:gd name="T79" fmla="*/ 6940 h 1913"/>
                <a:gd name="T80" fmla="+- 0 5711 4882"/>
                <a:gd name="T81" fmla="*/ T80 w 2248"/>
                <a:gd name="T82" fmla="+- 0 6930 5041"/>
                <a:gd name="T83" fmla="*/ 6930 h 1913"/>
                <a:gd name="T84" fmla="+- 0 5638 4882"/>
                <a:gd name="T85" fmla="*/ T84 w 2248"/>
                <a:gd name="T86" fmla="+- 0 6917 5041"/>
                <a:gd name="T87" fmla="*/ 6917 h 1913"/>
                <a:gd name="T88" fmla="+- 0 5566 4882"/>
                <a:gd name="T89" fmla="*/ T88 w 2248"/>
                <a:gd name="T90" fmla="+- 0 6902 5041"/>
                <a:gd name="T91" fmla="*/ 6902 h 1913"/>
                <a:gd name="T92" fmla="+- 0 5494 4882"/>
                <a:gd name="T93" fmla="*/ T92 w 2248"/>
                <a:gd name="T94" fmla="+- 0 6883 5041"/>
                <a:gd name="T95" fmla="*/ 6883 h 1913"/>
                <a:gd name="T96" fmla="+- 0 5422 4882"/>
                <a:gd name="T97" fmla="*/ T96 w 2248"/>
                <a:gd name="T98" fmla="+- 0 6862 5041"/>
                <a:gd name="T99" fmla="*/ 6862 h 1913"/>
                <a:gd name="T100" fmla="+- 0 5351 4882"/>
                <a:gd name="T101" fmla="*/ T100 w 2248"/>
                <a:gd name="T102" fmla="+- 0 6837 5041"/>
                <a:gd name="T103" fmla="*/ 6837 h 1913"/>
                <a:gd name="T104" fmla="+- 0 5281 4882"/>
                <a:gd name="T105" fmla="*/ T104 w 2248"/>
                <a:gd name="T106" fmla="+- 0 6810 5041"/>
                <a:gd name="T107" fmla="*/ 6810 h 1913"/>
                <a:gd name="T108" fmla="+- 0 5212 4882"/>
                <a:gd name="T109" fmla="*/ T108 w 2248"/>
                <a:gd name="T110" fmla="+- 0 6780 5041"/>
                <a:gd name="T111" fmla="*/ 6780 h 1913"/>
                <a:gd name="T112" fmla="+- 0 5144 4882"/>
                <a:gd name="T113" fmla="*/ T112 w 2248"/>
                <a:gd name="T114" fmla="+- 0 6748 5041"/>
                <a:gd name="T115" fmla="*/ 6748 h 1913"/>
                <a:gd name="T116" fmla="+- 0 5077 4882"/>
                <a:gd name="T117" fmla="*/ T116 w 2248"/>
                <a:gd name="T118" fmla="+- 0 6712 5041"/>
                <a:gd name="T119" fmla="*/ 6712 h 1913"/>
                <a:gd name="T120" fmla="+- 0 5011 4882"/>
                <a:gd name="T121" fmla="*/ T120 w 2248"/>
                <a:gd name="T122" fmla="+- 0 6673 5041"/>
                <a:gd name="T123" fmla="*/ 6673 h 1913"/>
                <a:gd name="T124" fmla="+- 0 4946 4882"/>
                <a:gd name="T125" fmla="*/ T124 w 2248"/>
                <a:gd name="T126" fmla="+- 0 6632 5041"/>
                <a:gd name="T127" fmla="*/ 6632 h 1913"/>
                <a:gd name="T128" fmla="+- 0 4882 4882"/>
                <a:gd name="T129" fmla="*/ T128 w 2248"/>
                <a:gd name="T130" fmla="+- 0 6588 5041"/>
                <a:gd name="T131" fmla="*/ 6588 h 1913"/>
                <a:gd name="T132" fmla="+- 0 6006 4882"/>
                <a:gd name="T133" fmla="*/ T132 w 2248"/>
                <a:gd name="T134" fmla="+- 0 5041 5041"/>
                <a:gd name="T135" fmla="*/ 5041 h 1913"/>
                <a:gd name="T136" fmla="+- 0 7130 4882"/>
                <a:gd name="T137" fmla="*/ T136 w 2248"/>
                <a:gd name="T138" fmla="+- 0 6588 5041"/>
                <a:gd name="T139" fmla="*/ 6588 h 19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248" h="1913">
                  <a:moveTo>
                    <a:pt x="2248" y="1547"/>
                  </a:moveTo>
                  <a:lnTo>
                    <a:pt x="2185" y="1591"/>
                  </a:lnTo>
                  <a:lnTo>
                    <a:pt x="2120" y="1632"/>
                  </a:lnTo>
                  <a:lnTo>
                    <a:pt x="2054" y="1671"/>
                  </a:lnTo>
                  <a:lnTo>
                    <a:pt x="1987" y="1707"/>
                  </a:lnTo>
                  <a:lnTo>
                    <a:pt x="1919" y="1739"/>
                  </a:lnTo>
                  <a:lnTo>
                    <a:pt x="1850" y="1769"/>
                  </a:lnTo>
                  <a:lnTo>
                    <a:pt x="1779" y="1796"/>
                  </a:lnTo>
                  <a:lnTo>
                    <a:pt x="1709" y="1821"/>
                  </a:lnTo>
                  <a:lnTo>
                    <a:pt x="1637" y="1842"/>
                  </a:lnTo>
                  <a:lnTo>
                    <a:pt x="1565" y="1861"/>
                  </a:lnTo>
                  <a:lnTo>
                    <a:pt x="1492" y="1876"/>
                  </a:lnTo>
                  <a:lnTo>
                    <a:pt x="1419" y="1889"/>
                  </a:lnTo>
                  <a:lnTo>
                    <a:pt x="1346" y="1899"/>
                  </a:lnTo>
                  <a:lnTo>
                    <a:pt x="1272" y="1906"/>
                  </a:lnTo>
                  <a:lnTo>
                    <a:pt x="1198" y="1911"/>
                  </a:lnTo>
                  <a:lnTo>
                    <a:pt x="1124" y="1912"/>
                  </a:lnTo>
                  <a:lnTo>
                    <a:pt x="1050" y="1911"/>
                  </a:lnTo>
                  <a:lnTo>
                    <a:pt x="977" y="1906"/>
                  </a:lnTo>
                  <a:lnTo>
                    <a:pt x="903" y="1899"/>
                  </a:lnTo>
                  <a:lnTo>
                    <a:pt x="829" y="1889"/>
                  </a:lnTo>
                  <a:lnTo>
                    <a:pt x="756" y="1876"/>
                  </a:lnTo>
                  <a:lnTo>
                    <a:pt x="684" y="1861"/>
                  </a:lnTo>
                  <a:lnTo>
                    <a:pt x="612" y="1842"/>
                  </a:lnTo>
                  <a:lnTo>
                    <a:pt x="540" y="1821"/>
                  </a:lnTo>
                  <a:lnTo>
                    <a:pt x="469" y="1796"/>
                  </a:lnTo>
                  <a:lnTo>
                    <a:pt x="399" y="1769"/>
                  </a:lnTo>
                  <a:lnTo>
                    <a:pt x="330" y="1739"/>
                  </a:lnTo>
                  <a:lnTo>
                    <a:pt x="262" y="1707"/>
                  </a:lnTo>
                  <a:lnTo>
                    <a:pt x="195" y="1671"/>
                  </a:lnTo>
                  <a:lnTo>
                    <a:pt x="129" y="1632"/>
                  </a:lnTo>
                  <a:lnTo>
                    <a:pt x="64" y="1591"/>
                  </a:lnTo>
                  <a:lnTo>
                    <a:pt x="0" y="1547"/>
                  </a:lnTo>
                  <a:lnTo>
                    <a:pt x="1124" y="0"/>
                  </a:lnTo>
                  <a:lnTo>
                    <a:pt x="2248" y="1547"/>
                  </a:lnTo>
                  <a:close/>
                </a:path>
              </a:pathLst>
            </a:custGeom>
            <a:noFill/>
            <a:ln w="9525">
              <a:solidFill>
                <a:srgbClr val="497DB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Narrow"/>
                <a:ea typeface="+mn-ea"/>
                <a:cs typeface="Arial"/>
              </a:endParaRPr>
            </a:p>
          </p:txBody>
        </p:sp>
        <p:pic>
          <p:nvPicPr>
            <p:cNvPr id="12" name="Picture 23">
              <a:extLst>
                <a:ext uri="{FF2B5EF4-FFF2-40B4-BE49-F238E27FC236}">
                  <a16:creationId xmlns:a16="http://schemas.microsoft.com/office/drawing/2014/main" id="{3249F267-1E46-0F24-1607-C5399BC8A3CF}"/>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3933" y="4345"/>
              <a:ext cx="2067" cy="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a16="http://schemas.microsoft.com/office/drawing/2014/main" id="{635771A8-A6B0-2E78-9954-9E894D0F0085}"/>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007" y="4386"/>
              <a:ext cx="1913" cy="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21">
              <a:extLst>
                <a:ext uri="{FF2B5EF4-FFF2-40B4-BE49-F238E27FC236}">
                  <a16:creationId xmlns:a16="http://schemas.microsoft.com/office/drawing/2014/main" id="{208BFF94-0BE8-D51F-115A-B8C774C9F438}"/>
                </a:ext>
              </a:extLst>
            </p:cNvPr>
            <p:cNvSpPr>
              <a:spLocks/>
            </p:cNvSpPr>
            <p:nvPr/>
          </p:nvSpPr>
          <p:spPr bwMode="auto">
            <a:xfrm>
              <a:off x="4007" y="4386"/>
              <a:ext cx="1913" cy="2138"/>
            </a:xfrm>
            <a:custGeom>
              <a:avLst/>
              <a:gdLst>
                <a:gd name="T0" fmla="+- 0 4796 4007"/>
                <a:gd name="T1" fmla="*/ T0 w 1913"/>
                <a:gd name="T2" fmla="+- 0 6525 4387"/>
                <a:gd name="T3" fmla="*/ 6525 h 2138"/>
                <a:gd name="T4" fmla="+- 0 4734 4007"/>
                <a:gd name="T5" fmla="*/ T4 w 1913"/>
                <a:gd name="T6" fmla="+- 0 6478 4387"/>
                <a:gd name="T7" fmla="*/ 6478 h 2138"/>
                <a:gd name="T8" fmla="+- 0 4675 4007"/>
                <a:gd name="T9" fmla="*/ T8 w 1913"/>
                <a:gd name="T10" fmla="+- 0 6429 4387"/>
                <a:gd name="T11" fmla="*/ 6429 h 2138"/>
                <a:gd name="T12" fmla="+- 0 4618 4007"/>
                <a:gd name="T13" fmla="*/ T12 w 1913"/>
                <a:gd name="T14" fmla="+- 0 6378 4387"/>
                <a:gd name="T15" fmla="*/ 6378 h 2138"/>
                <a:gd name="T16" fmla="+- 0 4563 4007"/>
                <a:gd name="T17" fmla="*/ T16 w 1913"/>
                <a:gd name="T18" fmla="+- 0 6326 4387"/>
                <a:gd name="T19" fmla="*/ 6326 h 2138"/>
                <a:gd name="T20" fmla="+- 0 4511 4007"/>
                <a:gd name="T21" fmla="*/ T20 w 1913"/>
                <a:gd name="T22" fmla="+- 0 6271 4387"/>
                <a:gd name="T23" fmla="*/ 6271 h 2138"/>
                <a:gd name="T24" fmla="+- 0 4461 4007"/>
                <a:gd name="T25" fmla="*/ T24 w 1913"/>
                <a:gd name="T26" fmla="+- 0 6214 4387"/>
                <a:gd name="T27" fmla="*/ 6214 h 2138"/>
                <a:gd name="T28" fmla="+- 0 4413 4007"/>
                <a:gd name="T29" fmla="*/ T28 w 1913"/>
                <a:gd name="T30" fmla="+- 0 6156 4387"/>
                <a:gd name="T31" fmla="*/ 6156 h 2138"/>
                <a:gd name="T32" fmla="+- 0 4369 4007"/>
                <a:gd name="T33" fmla="*/ T32 w 1913"/>
                <a:gd name="T34" fmla="+- 0 6096 4387"/>
                <a:gd name="T35" fmla="*/ 6096 h 2138"/>
                <a:gd name="T36" fmla="+- 0 4326 4007"/>
                <a:gd name="T37" fmla="*/ T36 w 1913"/>
                <a:gd name="T38" fmla="+- 0 6035 4387"/>
                <a:gd name="T39" fmla="*/ 6035 h 2138"/>
                <a:gd name="T40" fmla="+- 0 4286 4007"/>
                <a:gd name="T41" fmla="*/ T40 w 1913"/>
                <a:gd name="T42" fmla="+- 0 5972 4387"/>
                <a:gd name="T43" fmla="*/ 5972 h 2138"/>
                <a:gd name="T44" fmla="+- 0 4249 4007"/>
                <a:gd name="T45" fmla="*/ T44 w 1913"/>
                <a:gd name="T46" fmla="+- 0 5908 4387"/>
                <a:gd name="T47" fmla="*/ 5908 h 2138"/>
                <a:gd name="T48" fmla="+- 0 4214 4007"/>
                <a:gd name="T49" fmla="*/ T48 w 1913"/>
                <a:gd name="T50" fmla="+- 0 5842 4387"/>
                <a:gd name="T51" fmla="*/ 5842 h 2138"/>
                <a:gd name="T52" fmla="+- 0 4182 4007"/>
                <a:gd name="T53" fmla="*/ T52 w 1913"/>
                <a:gd name="T54" fmla="+- 0 5776 4387"/>
                <a:gd name="T55" fmla="*/ 5776 h 2138"/>
                <a:gd name="T56" fmla="+- 0 4152 4007"/>
                <a:gd name="T57" fmla="*/ T56 w 1913"/>
                <a:gd name="T58" fmla="+- 0 5708 4387"/>
                <a:gd name="T59" fmla="*/ 5708 h 2138"/>
                <a:gd name="T60" fmla="+- 0 4125 4007"/>
                <a:gd name="T61" fmla="*/ T60 w 1913"/>
                <a:gd name="T62" fmla="+- 0 5639 4387"/>
                <a:gd name="T63" fmla="*/ 5639 h 2138"/>
                <a:gd name="T64" fmla="+- 0 4101 4007"/>
                <a:gd name="T65" fmla="*/ T64 w 1913"/>
                <a:gd name="T66" fmla="+- 0 5569 4387"/>
                <a:gd name="T67" fmla="*/ 5569 h 2138"/>
                <a:gd name="T68" fmla="+- 0 4080 4007"/>
                <a:gd name="T69" fmla="*/ T68 w 1913"/>
                <a:gd name="T70" fmla="+- 0 5498 4387"/>
                <a:gd name="T71" fmla="*/ 5498 h 2138"/>
                <a:gd name="T72" fmla="+- 0 4061 4007"/>
                <a:gd name="T73" fmla="*/ T72 w 1913"/>
                <a:gd name="T74" fmla="+- 0 5427 4387"/>
                <a:gd name="T75" fmla="*/ 5427 h 2138"/>
                <a:gd name="T76" fmla="+- 0 4045 4007"/>
                <a:gd name="T77" fmla="*/ T76 w 1913"/>
                <a:gd name="T78" fmla="+- 0 5354 4387"/>
                <a:gd name="T79" fmla="*/ 5354 h 2138"/>
                <a:gd name="T80" fmla="+- 0 4032 4007"/>
                <a:gd name="T81" fmla="*/ T80 w 1913"/>
                <a:gd name="T82" fmla="+- 0 5281 4387"/>
                <a:gd name="T83" fmla="*/ 5281 h 2138"/>
                <a:gd name="T84" fmla="+- 0 4021 4007"/>
                <a:gd name="T85" fmla="*/ T84 w 1913"/>
                <a:gd name="T86" fmla="+- 0 5208 4387"/>
                <a:gd name="T87" fmla="*/ 5208 h 2138"/>
                <a:gd name="T88" fmla="+- 0 4014 4007"/>
                <a:gd name="T89" fmla="*/ T88 w 1913"/>
                <a:gd name="T90" fmla="+- 0 5134 4387"/>
                <a:gd name="T91" fmla="*/ 5134 h 2138"/>
                <a:gd name="T92" fmla="+- 0 4009 4007"/>
                <a:gd name="T93" fmla="*/ T92 w 1913"/>
                <a:gd name="T94" fmla="+- 0 5060 4387"/>
                <a:gd name="T95" fmla="*/ 5060 h 2138"/>
                <a:gd name="T96" fmla="+- 0 4007 4007"/>
                <a:gd name="T97" fmla="*/ T96 w 1913"/>
                <a:gd name="T98" fmla="+- 0 4985 4387"/>
                <a:gd name="T99" fmla="*/ 4985 h 2138"/>
                <a:gd name="T100" fmla="+- 0 4009 4007"/>
                <a:gd name="T101" fmla="*/ T100 w 1913"/>
                <a:gd name="T102" fmla="+- 0 4910 4387"/>
                <a:gd name="T103" fmla="*/ 4910 h 2138"/>
                <a:gd name="T104" fmla="+- 0 4013 4007"/>
                <a:gd name="T105" fmla="*/ T104 w 1913"/>
                <a:gd name="T106" fmla="+- 0 4835 4387"/>
                <a:gd name="T107" fmla="*/ 4835 h 2138"/>
                <a:gd name="T108" fmla="+- 0 4020 4007"/>
                <a:gd name="T109" fmla="*/ T108 w 1913"/>
                <a:gd name="T110" fmla="+- 0 4760 4387"/>
                <a:gd name="T111" fmla="*/ 4760 h 2138"/>
                <a:gd name="T112" fmla="+- 0 4030 4007"/>
                <a:gd name="T113" fmla="*/ T112 w 1913"/>
                <a:gd name="T114" fmla="+- 0 4685 4387"/>
                <a:gd name="T115" fmla="*/ 4685 h 2138"/>
                <a:gd name="T116" fmla="+- 0 4043 4007"/>
                <a:gd name="T117" fmla="*/ T116 w 1913"/>
                <a:gd name="T118" fmla="+- 0 4610 4387"/>
                <a:gd name="T119" fmla="*/ 4610 h 2138"/>
                <a:gd name="T120" fmla="+- 0 4059 4007"/>
                <a:gd name="T121" fmla="*/ T120 w 1913"/>
                <a:gd name="T122" fmla="+- 0 4535 4387"/>
                <a:gd name="T123" fmla="*/ 4535 h 2138"/>
                <a:gd name="T124" fmla="+- 0 4079 4007"/>
                <a:gd name="T125" fmla="*/ T124 w 1913"/>
                <a:gd name="T126" fmla="+- 0 4461 4387"/>
                <a:gd name="T127" fmla="*/ 4461 h 2138"/>
                <a:gd name="T128" fmla="+- 0 4101 4007"/>
                <a:gd name="T129" fmla="*/ T128 w 1913"/>
                <a:gd name="T130" fmla="+- 0 4387 4387"/>
                <a:gd name="T131" fmla="*/ 4387 h 2138"/>
                <a:gd name="T132" fmla="+- 0 5920 4007"/>
                <a:gd name="T133" fmla="*/ T132 w 1913"/>
                <a:gd name="T134" fmla="+- 0 4978 4387"/>
                <a:gd name="T135" fmla="*/ 4978 h 2138"/>
                <a:gd name="T136" fmla="+- 0 4796 4007"/>
                <a:gd name="T137" fmla="*/ T136 w 1913"/>
                <a:gd name="T138" fmla="+- 0 6525 4387"/>
                <a:gd name="T139" fmla="*/ 6525 h 21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913" h="2138">
                  <a:moveTo>
                    <a:pt x="789" y="2138"/>
                  </a:moveTo>
                  <a:lnTo>
                    <a:pt x="727" y="2091"/>
                  </a:lnTo>
                  <a:lnTo>
                    <a:pt x="668" y="2042"/>
                  </a:lnTo>
                  <a:lnTo>
                    <a:pt x="611" y="1991"/>
                  </a:lnTo>
                  <a:lnTo>
                    <a:pt x="556" y="1939"/>
                  </a:lnTo>
                  <a:lnTo>
                    <a:pt x="504" y="1884"/>
                  </a:lnTo>
                  <a:lnTo>
                    <a:pt x="454" y="1827"/>
                  </a:lnTo>
                  <a:lnTo>
                    <a:pt x="406" y="1769"/>
                  </a:lnTo>
                  <a:lnTo>
                    <a:pt x="362" y="1709"/>
                  </a:lnTo>
                  <a:lnTo>
                    <a:pt x="319" y="1648"/>
                  </a:lnTo>
                  <a:lnTo>
                    <a:pt x="279" y="1585"/>
                  </a:lnTo>
                  <a:lnTo>
                    <a:pt x="242" y="1521"/>
                  </a:lnTo>
                  <a:lnTo>
                    <a:pt x="207" y="1455"/>
                  </a:lnTo>
                  <a:lnTo>
                    <a:pt x="175" y="1389"/>
                  </a:lnTo>
                  <a:lnTo>
                    <a:pt x="145" y="1321"/>
                  </a:lnTo>
                  <a:lnTo>
                    <a:pt x="118" y="1252"/>
                  </a:lnTo>
                  <a:lnTo>
                    <a:pt x="94" y="1182"/>
                  </a:lnTo>
                  <a:lnTo>
                    <a:pt x="73" y="1111"/>
                  </a:lnTo>
                  <a:lnTo>
                    <a:pt x="54" y="1040"/>
                  </a:lnTo>
                  <a:lnTo>
                    <a:pt x="38" y="967"/>
                  </a:lnTo>
                  <a:lnTo>
                    <a:pt x="25" y="894"/>
                  </a:lnTo>
                  <a:lnTo>
                    <a:pt x="14" y="821"/>
                  </a:lnTo>
                  <a:lnTo>
                    <a:pt x="7" y="747"/>
                  </a:lnTo>
                  <a:lnTo>
                    <a:pt x="2" y="673"/>
                  </a:lnTo>
                  <a:lnTo>
                    <a:pt x="0" y="598"/>
                  </a:lnTo>
                  <a:lnTo>
                    <a:pt x="2" y="523"/>
                  </a:lnTo>
                  <a:lnTo>
                    <a:pt x="6" y="448"/>
                  </a:lnTo>
                  <a:lnTo>
                    <a:pt x="13" y="373"/>
                  </a:lnTo>
                  <a:lnTo>
                    <a:pt x="23" y="298"/>
                  </a:lnTo>
                  <a:lnTo>
                    <a:pt x="36" y="223"/>
                  </a:lnTo>
                  <a:lnTo>
                    <a:pt x="52" y="148"/>
                  </a:lnTo>
                  <a:lnTo>
                    <a:pt x="72" y="74"/>
                  </a:lnTo>
                  <a:lnTo>
                    <a:pt x="94" y="0"/>
                  </a:lnTo>
                  <a:lnTo>
                    <a:pt x="1913" y="591"/>
                  </a:lnTo>
                  <a:lnTo>
                    <a:pt x="789" y="2138"/>
                  </a:lnTo>
                  <a:close/>
                </a:path>
              </a:pathLst>
            </a:custGeom>
            <a:noFill/>
            <a:ln w="9525">
              <a:solidFill>
                <a:srgbClr val="F6924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Narrow"/>
                <a:ea typeface="+mn-ea"/>
                <a:cs typeface="Arial"/>
              </a:endParaRPr>
            </a:p>
          </p:txBody>
        </p:sp>
        <p:pic>
          <p:nvPicPr>
            <p:cNvPr id="15" name="Picture 20">
              <a:extLst>
                <a:ext uri="{FF2B5EF4-FFF2-40B4-BE49-F238E27FC236}">
                  <a16:creationId xmlns:a16="http://schemas.microsoft.com/office/drawing/2014/main" id="{16190596-4CFF-747A-10A2-01D1B22DA3CE}"/>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3900" y="2925"/>
              <a:ext cx="2127"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a:extLst>
                <a:ext uri="{FF2B5EF4-FFF2-40B4-BE49-F238E27FC236}">
                  <a16:creationId xmlns:a16="http://schemas.microsoft.com/office/drawing/2014/main" id="{28B0B91F-93FD-0078-D1A4-00F16048CF81}"/>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4449" y="3851"/>
              <a:ext cx="152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a:extLst>
                <a:ext uri="{FF2B5EF4-FFF2-40B4-BE49-F238E27FC236}">
                  <a16:creationId xmlns:a16="http://schemas.microsoft.com/office/drawing/2014/main" id="{447850C7-28D4-FCF1-3F0B-E039ABFF1ADF}"/>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3976" y="2963"/>
              <a:ext cx="1976" cy="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7">
              <a:extLst>
                <a:ext uri="{FF2B5EF4-FFF2-40B4-BE49-F238E27FC236}">
                  <a16:creationId xmlns:a16="http://schemas.microsoft.com/office/drawing/2014/main" id="{A39F7FBD-C255-B4B2-BAD9-DEC892B864A2}"/>
                </a:ext>
              </a:extLst>
            </p:cNvPr>
            <p:cNvSpPr>
              <a:spLocks/>
            </p:cNvSpPr>
            <p:nvPr/>
          </p:nvSpPr>
          <p:spPr bwMode="auto">
            <a:xfrm>
              <a:off x="3976" y="2963"/>
              <a:ext cx="1976" cy="1913"/>
            </a:xfrm>
            <a:custGeom>
              <a:avLst/>
              <a:gdLst>
                <a:gd name="T0" fmla="+- 0 3977 3977"/>
                <a:gd name="T1" fmla="*/ T0 w 1976"/>
                <a:gd name="T2" fmla="+- 0 4234 2964"/>
                <a:gd name="T3" fmla="*/ 4234 h 1913"/>
                <a:gd name="T4" fmla="+- 0 4005 3977"/>
                <a:gd name="T5" fmla="*/ T4 w 1976"/>
                <a:gd name="T6" fmla="+- 0 4165 2964"/>
                <a:gd name="T7" fmla="*/ 4165 h 1913"/>
                <a:gd name="T8" fmla="+- 0 4036 3977"/>
                <a:gd name="T9" fmla="*/ T8 w 1976"/>
                <a:gd name="T10" fmla="+- 0 4098 2964"/>
                <a:gd name="T11" fmla="*/ 4098 h 1913"/>
                <a:gd name="T12" fmla="+- 0 4070 3977"/>
                <a:gd name="T13" fmla="*/ T12 w 1976"/>
                <a:gd name="T14" fmla="+- 0 4033 2964"/>
                <a:gd name="T15" fmla="*/ 4033 h 1913"/>
                <a:gd name="T16" fmla="+- 0 4106 3977"/>
                <a:gd name="T17" fmla="*/ T16 w 1976"/>
                <a:gd name="T18" fmla="+- 0 3969 2964"/>
                <a:gd name="T19" fmla="*/ 3969 h 1913"/>
                <a:gd name="T20" fmla="+- 0 4145 3977"/>
                <a:gd name="T21" fmla="*/ T20 w 1976"/>
                <a:gd name="T22" fmla="+- 0 3906 2964"/>
                <a:gd name="T23" fmla="*/ 3906 h 1913"/>
                <a:gd name="T24" fmla="+- 0 4186 3977"/>
                <a:gd name="T25" fmla="*/ T24 w 1976"/>
                <a:gd name="T26" fmla="+- 0 3845 2964"/>
                <a:gd name="T27" fmla="*/ 3845 h 1913"/>
                <a:gd name="T28" fmla="+- 0 4229 3977"/>
                <a:gd name="T29" fmla="*/ T28 w 1976"/>
                <a:gd name="T30" fmla="+- 0 3786 2964"/>
                <a:gd name="T31" fmla="*/ 3786 h 1913"/>
                <a:gd name="T32" fmla="+- 0 4275 3977"/>
                <a:gd name="T33" fmla="*/ T32 w 1976"/>
                <a:gd name="T34" fmla="+- 0 3728 2964"/>
                <a:gd name="T35" fmla="*/ 3728 h 1913"/>
                <a:gd name="T36" fmla="+- 0 4322 3977"/>
                <a:gd name="T37" fmla="*/ T36 w 1976"/>
                <a:gd name="T38" fmla="+- 0 3672 2964"/>
                <a:gd name="T39" fmla="*/ 3672 h 1913"/>
                <a:gd name="T40" fmla="+- 0 4372 3977"/>
                <a:gd name="T41" fmla="*/ T40 w 1976"/>
                <a:gd name="T42" fmla="+- 0 3618 2964"/>
                <a:gd name="T43" fmla="*/ 3618 h 1913"/>
                <a:gd name="T44" fmla="+- 0 4424 3977"/>
                <a:gd name="T45" fmla="*/ T44 w 1976"/>
                <a:gd name="T46" fmla="+- 0 3566 2964"/>
                <a:gd name="T47" fmla="*/ 3566 h 1913"/>
                <a:gd name="T48" fmla="+- 0 4478 3977"/>
                <a:gd name="T49" fmla="*/ T48 w 1976"/>
                <a:gd name="T50" fmla="+- 0 3516 2964"/>
                <a:gd name="T51" fmla="*/ 3516 h 1913"/>
                <a:gd name="T52" fmla="+- 0 4534 3977"/>
                <a:gd name="T53" fmla="*/ T52 w 1976"/>
                <a:gd name="T54" fmla="+- 0 3467 2964"/>
                <a:gd name="T55" fmla="*/ 3467 h 1913"/>
                <a:gd name="T56" fmla="+- 0 4592 3977"/>
                <a:gd name="T57" fmla="*/ T56 w 1976"/>
                <a:gd name="T58" fmla="+- 0 3421 2964"/>
                <a:gd name="T59" fmla="*/ 3421 h 1913"/>
                <a:gd name="T60" fmla="+- 0 4651 3977"/>
                <a:gd name="T61" fmla="*/ T60 w 1976"/>
                <a:gd name="T62" fmla="+- 0 3376 2964"/>
                <a:gd name="T63" fmla="*/ 3376 h 1913"/>
                <a:gd name="T64" fmla="+- 0 4713 3977"/>
                <a:gd name="T65" fmla="*/ T64 w 1976"/>
                <a:gd name="T66" fmla="+- 0 3334 2964"/>
                <a:gd name="T67" fmla="*/ 3334 h 1913"/>
                <a:gd name="T68" fmla="+- 0 4775 3977"/>
                <a:gd name="T69" fmla="*/ T68 w 1976"/>
                <a:gd name="T70" fmla="+- 0 3293 2964"/>
                <a:gd name="T71" fmla="*/ 3293 h 1913"/>
                <a:gd name="T72" fmla="+- 0 4840 3977"/>
                <a:gd name="T73" fmla="*/ T72 w 1976"/>
                <a:gd name="T74" fmla="+- 0 3255 2964"/>
                <a:gd name="T75" fmla="*/ 3255 h 1913"/>
                <a:gd name="T76" fmla="+- 0 4906 3977"/>
                <a:gd name="T77" fmla="*/ T76 w 1976"/>
                <a:gd name="T78" fmla="+- 0 3219 2964"/>
                <a:gd name="T79" fmla="*/ 3219 h 1913"/>
                <a:gd name="T80" fmla="+- 0 4973 3977"/>
                <a:gd name="T81" fmla="*/ T80 w 1976"/>
                <a:gd name="T82" fmla="+- 0 3185 2964"/>
                <a:gd name="T83" fmla="*/ 3185 h 1913"/>
                <a:gd name="T84" fmla="+- 0 5042 3977"/>
                <a:gd name="T85" fmla="*/ T84 w 1976"/>
                <a:gd name="T86" fmla="+- 0 3153 2964"/>
                <a:gd name="T87" fmla="*/ 3153 h 1913"/>
                <a:gd name="T88" fmla="+- 0 5112 3977"/>
                <a:gd name="T89" fmla="*/ T88 w 1976"/>
                <a:gd name="T90" fmla="+- 0 3124 2964"/>
                <a:gd name="T91" fmla="*/ 3124 h 1913"/>
                <a:gd name="T92" fmla="+- 0 5184 3977"/>
                <a:gd name="T93" fmla="*/ T92 w 1976"/>
                <a:gd name="T94" fmla="+- 0 3097 2964"/>
                <a:gd name="T95" fmla="*/ 3097 h 1913"/>
                <a:gd name="T96" fmla="+- 0 5256 3977"/>
                <a:gd name="T97" fmla="*/ T96 w 1976"/>
                <a:gd name="T98" fmla="+- 0 3072 2964"/>
                <a:gd name="T99" fmla="*/ 3072 h 1913"/>
                <a:gd name="T100" fmla="+- 0 5330 3977"/>
                <a:gd name="T101" fmla="*/ T100 w 1976"/>
                <a:gd name="T102" fmla="+- 0 3050 2964"/>
                <a:gd name="T103" fmla="*/ 3050 h 1913"/>
                <a:gd name="T104" fmla="+- 0 5405 3977"/>
                <a:gd name="T105" fmla="*/ T104 w 1976"/>
                <a:gd name="T106" fmla="+- 0 3030 2964"/>
                <a:gd name="T107" fmla="*/ 3030 h 1913"/>
                <a:gd name="T108" fmla="+- 0 5481 3977"/>
                <a:gd name="T109" fmla="*/ T108 w 1976"/>
                <a:gd name="T110" fmla="+- 0 3013 2964"/>
                <a:gd name="T111" fmla="*/ 3013 h 1913"/>
                <a:gd name="T112" fmla="+- 0 5557 3977"/>
                <a:gd name="T113" fmla="*/ T112 w 1976"/>
                <a:gd name="T114" fmla="+- 0 2998 2964"/>
                <a:gd name="T115" fmla="*/ 2998 h 1913"/>
                <a:gd name="T116" fmla="+- 0 5635 3977"/>
                <a:gd name="T117" fmla="*/ T116 w 1976"/>
                <a:gd name="T118" fmla="+- 0 2986 2964"/>
                <a:gd name="T119" fmla="*/ 2986 h 1913"/>
                <a:gd name="T120" fmla="+- 0 5713 3977"/>
                <a:gd name="T121" fmla="*/ T120 w 1976"/>
                <a:gd name="T122" fmla="+- 0 2976 2964"/>
                <a:gd name="T123" fmla="*/ 2976 h 1913"/>
                <a:gd name="T124" fmla="+- 0 5793 3977"/>
                <a:gd name="T125" fmla="*/ T124 w 1976"/>
                <a:gd name="T126" fmla="+- 0 2969 2964"/>
                <a:gd name="T127" fmla="*/ 2969 h 1913"/>
                <a:gd name="T128" fmla="+- 0 5872 3977"/>
                <a:gd name="T129" fmla="*/ T128 w 1976"/>
                <a:gd name="T130" fmla="+- 0 2965 2964"/>
                <a:gd name="T131" fmla="*/ 2965 h 1913"/>
                <a:gd name="T132" fmla="+- 0 5953 3977"/>
                <a:gd name="T133" fmla="*/ T132 w 1976"/>
                <a:gd name="T134" fmla="+- 0 2964 2964"/>
                <a:gd name="T135" fmla="*/ 2964 h 1913"/>
                <a:gd name="T136" fmla="+- 0 5953 3977"/>
                <a:gd name="T137" fmla="*/ T136 w 1976"/>
                <a:gd name="T138" fmla="+- 0 4876 2964"/>
                <a:gd name="T139" fmla="*/ 4876 h 1913"/>
                <a:gd name="T140" fmla="+- 0 3977 3977"/>
                <a:gd name="T141" fmla="*/ T140 w 1976"/>
                <a:gd name="T142" fmla="+- 0 4234 2964"/>
                <a:gd name="T143" fmla="*/ 4234 h 19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976" h="1913">
                  <a:moveTo>
                    <a:pt x="0" y="1270"/>
                  </a:moveTo>
                  <a:lnTo>
                    <a:pt x="28" y="1201"/>
                  </a:lnTo>
                  <a:lnTo>
                    <a:pt x="59" y="1134"/>
                  </a:lnTo>
                  <a:lnTo>
                    <a:pt x="93" y="1069"/>
                  </a:lnTo>
                  <a:lnTo>
                    <a:pt x="129" y="1005"/>
                  </a:lnTo>
                  <a:lnTo>
                    <a:pt x="168" y="942"/>
                  </a:lnTo>
                  <a:lnTo>
                    <a:pt x="209" y="881"/>
                  </a:lnTo>
                  <a:lnTo>
                    <a:pt x="252" y="822"/>
                  </a:lnTo>
                  <a:lnTo>
                    <a:pt x="298" y="764"/>
                  </a:lnTo>
                  <a:lnTo>
                    <a:pt x="345" y="708"/>
                  </a:lnTo>
                  <a:lnTo>
                    <a:pt x="395" y="654"/>
                  </a:lnTo>
                  <a:lnTo>
                    <a:pt x="447" y="602"/>
                  </a:lnTo>
                  <a:lnTo>
                    <a:pt x="501" y="552"/>
                  </a:lnTo>
                  <a:lnTo>
                    <a:pt x="557" y="503"/>
                  </a:lnTo>
                  <a:lnTo>
                    <a:pt x="615" y="457"/>
                  </a:lnTo>
                  <a:lnTo>
                    <a:pt x="674" y="412"/>
                  </a:lnTo>
                  <a:lnTo>
                    <a:pt x="736" y="370"/>
                  </a:lnTo>
                  <a:lnTo>
                    <a:pt x="798" y="329"/>
                  </a:lnTo>
                  <a:lnTo>
                    <a:pt x="863" y="291"/>
                  </a:lnTo>
                  <a:lnTo>
                    <a:pt x="929" y="255"/>
                  </a:lnTo>
                  <a:lnTo>
                    <a:pt x="996" y="221"/>
                  </a:lnTo>
                  <a:lnTo>
                    <a:pt x="1065" y="189"/>
                  </a:lnTo>
                  <a:lnTo>
                    <a:pt x="1135" y="160"/>
                  </a:lnTo>
                  <a:lnTo>
                    <a:pt x="1207" y="133"/>
                  </a:lnTo>
                  <a:lnTo>
                    <a:pt x="1279" y="108"/>
                  </a:lnTo>
                  <a:lnTo>
                    <a:pt x="1353" y="86"/>
                  </a:lnTo>
                  <a:lnTo>
                    <a:pt x="1428" y="66"/>
                  </a:lnTo>
                  <a:lnTo>
                    <a:pt x="1504" y="49"/>
                  </a:lnTo>
                  <a:lnTo>
                    <a:pt x="1580" y="34"/>
                  </a:lnTo>
                  <a:lnTo>
                    <a:pt x="1658" y="22"/>
                  </a:lnTo>
                  <a:lnTo>
                    <a:pt x="1736" y="12"/>
                  </a:lnTo>
                  <a:lnTo>
                    <a:pt x="1816" y="5"/>
                  </a:lnTo>
                  <a:lnTo>
                    <a:pt x="1895" y="1"/>
                  </a:lnTo>
                  <a:lnTo>
                    <a:pt x="1976" y="0"/>
                  </a:lnTo>
                  <a:lnTo>
                    <a:pt x="1976" y="1912"/>
                  </a:lnTo>
                  <a:lnTo>
                    <a:pt x="0" y="1270"/>
                  </a:lnTo>
                  <a:close/>
                </a:path>
              </a:pathLst>
            </a:custGeom>
            <a:noFill/>
            <a:ln w="9525">
              <a:solidFill>
                <a:srgbClr val="7C5F9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Narrow"/>
                <a:ea typeface="+mn-ea"/>
                <a:cs typeface="Arial"/>
              </a:endParaRPr>
            </a:p>
          </p:txBody>
        </p:sp>
        <p:sp>
          <p:nvSpPr>
            <p:cNvPr id="19" name="Text Box 16">
              <a:extLst>
                <a:ext uri="{FF2B5EF4-FFF2-40B4-BE49-F238E27FC236}">
                  <a16:creationId xmlns:a16="http://schemas.microsoft.com/office/drawing/2014/main" id="{7C8F67A1-8486-3802-8B35-34AADECB9851}"/>
                </a:ext>
              </a:extLst>
            </p:cNvPr>
            <p:cNvSpPr txBox="1">
              <a:spLocks/>
            </p:cNvSpPr>
            <p:nvPr/>
          </p:nvSpPr>
          <p:spPr bwMode="auto">
            <a:xfrm>
              <a:off x="4248" y="4113"/>
              <a:ext cx="197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ts val="845"/>
                </a:lnSpc>
                <a:spcBef>
                  <a:spcPts val="0"/>
                </a:spcBef>
                <a:spcAft>
                  <a:spcPts val="0"/>
                </a:spcAft>
                <a:buClrTx/>
                <a:buSzTx/>
                <a:buFontTx/>
                <a:buNone/>
                <a:tabLst/>
                <a:defRPr/>
              </a:pPr>
              <a:r>
                <a:rPr kumimoji="0" lang="it-IT" sz="1400" b="1" i="0" u="none" strike="noStrike" kern="1200" cap="none" spc="0" normalizeH="0" baseline="0" noProof="0" dirty="0" err="1">
                  <a:ln>
                    <a:noFill/>
                  </a:ln>
                  <a:solidFill>
                    <a:srgbClr val="FFFFFF"/>
                  </a:solidFill>
                  <a:effectLst/>
                  <a:uLnTx/>
                  <a:uFillTx/>
                  <a:latin typeface="Verdana" panose="020B0604030504040204" pitchFamily="34" charset="0"/>
                  <a:ea typeface="Arial" panose="020B0604020202020204" pitchFamily="34" charset="0"/>
                  <a:cs typeface="Arial"/>
                </a:rPr>
                <a:t>Communicating</a:t>
              </a:r>
              <a:endPar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endParaRPr>
            </a:p>
          </p:txBody>
        </p:sp>
        <p:sp>
          <p:nvSpPr>
            <p:cNvPr id="20" name="Text Box 15">
              <a:extLst>
                <a:ext uri="{FF2B5EF4-FFF2-40B4-BE49-F238E27FC236}">
                  <a16:creationId xmlns:a16="http://schemas.microsoft.com/office/drawing/2014/main" id="{3C95BE9C-D8B1-9621-3D1E-D22D3A20603A}"/>
                </a:ext>
              </a:extLst>
            </p:cNvPr>
            <p:cNvSpPr txBox="1">
              <a:spLocks/>
            </p:cNvSpPr>
            <p:nvPr/>
          </p:nvSpPr>
          <p:spPr bwMode="auto">
            <a:xfrm>
              <a:off x="6362" y="4083"/>
              <a:ext cx="1047"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ts val="845"/>
                </a:lnSpc>
                <a:spcBef>
                  <a:spcPts val="0"/>
                </a:spcBef>
                <a:spcAft>
                  <a:spcPts val="0"/>
                </a:spcAft>
                <a:buClrTx/>
                <a:buSzTx/>
                <a:buFontTx/>
                <a:buNone/>
                <a:tabLst/>
                <a:defRPr/>
              </a:pPr>
              <a:r>
                <a:rPr kumimoji="0" lang="it-IT" sz="1600" b="1" i="0" u="none" strike="noStrike" kern="1200" cap="none" spc="0" normalizeH="0" baseline="0" noProof="0" dirty="0" err="1">
                  <a:ln>
                    <a:noFill/>
                  </a:ln>
                  <a:solidFill>
                    <a:srgbClr val="FFFFFF"/>
                  </a:solidFill>
                  <a:effectLst/>
                  <a:uLnTx/>
                  <a:uFillTx/>
                  <a:latin typeface="Verdana" panose="020B0604030504040204" pitchFamily="34" charset="0"/>
                  <a:ea typeface="Arial" panose="020B0604020202020204" pitchFamily="34" charset="0"/>
                  <a:cs typeface="Arial"/>
                </a:rPr>
                <a:t>Acting</a:t>
              </a:r>
              <a:endParaRPr kumimoji="0" lang="it-IT"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endParaRPr>
            </a:p>
          </p:txBody>
        </p:sp>
        <p:sp>
          <p:nvSpPr>
            <p:cNvPr id="21" name="Text Box 14">
              <a:extLst>
                <a:ext uri="{FF2B5EF4-FFF2-40B4-BE49-F238E27FC236}">
                  <a16:creationId xmlns:a16="http://schemas.microsoft.com/office/drawing/2014/main" id="{51B57BAF-29BF-7620-FB1D-55FD908606B3}"/>
                </a:ext>
              </a:extLst>
            </p:cNvPr>
            <p:cNvSpPr txBox="1">
              <a:spLocks/>
            </p:cNvSpPr>
            <p:nvPr/>
          </p:nvSpPr>
          <p:spPr bwMode="auto">
            <a:xfrm>
              <a:off x="4200" y="5263"/>
              <a:ext cx="142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ts val="845"/>
                </a:lnSpc>
                <a:spcBef>
                  <a:spcPts val="0"/>
                </a:spcBef>
                <a:spcAft>
                  <a:spcPts val="0"/>
                </a:spcAft>
                <a:buClrTx/>
                <a:buSzTx/>
                <a:buFontTx/>
                <a:buNone/>
                <a:tabLst/>
                <a:defRPr/>
              </a:pPr>
              <a:r>
                <a:rPr kumimoji="0" lang="it-IT" sz="1600" b="1" i="0" u="none" strike="noStrike" kern="1200" cap="none" spc="0" normalizeH="0" baseline="0" noProof="0">
                  <a:ln>
                    <a:noFill/>
                  </a:ln>
                  <a:solidFill>
                    <a:srgbClr val="FFFFFF"/>
                  </a:solidFill>
                  <a:effectLst/>
                  <a:uLnTx/>
                  <a:uFillTx/>
                  <a:latin typeface="Verdana" panose="020B0604030504040204" pitchFamily="34" charset="0"/>
                  <a:ea typeface="Arial" panose="020B0604020202020204" pitchFamily="34" charset="0"/>
                  <a:cs typeface="Arial"/>
                </a:rPr>
                <a:t>Interacting</a:t>
              </a:r>
              <a:endParaRPr kumimoji="0" lang="it-IT" sz="16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a:endParaRPr>
            </a:p>
          </p:txBody>
        </p:sp>
        <p:sp>
          <p:nvSpPr>
            <p:cNvPr id="22" name="Text Box 13">
              <a:extLst>
                <a:ext uri="{FF2B5EF4-FFF2-40B4-BE49-F238E27FC236}">
                  <a16:creationId xmlns:a16="http://schemas.microsoft.com/office/drawing/2014/main" id="{1395606C-0502-B50C-00EA-E0AE9485019B}"/>
                </a:ext>
              </a:extLst>
            </p:cNvPr>
            <p:cNvSpPr txBox="1">
              <a:spLocks/>
            </p:cNvSpPr>
            <p:nvPr/>
          </p:nvSpPr>
          <p:spPr bwMode="auto">
            <a:xfrm>
              <a:off x="6533" y="5199"/>
              <a:ext cx="136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ts val="845"/>
                </a:lnSpc>
                <a:spcBef>
                  <a:spcPts val="0"/>
                </a:spcBef>
                <a:spcAft>
                  <a:spcPts val="0"/>
                </a:spcAft>
                <a:buClrTx/>
                <a:buSzTx/>
                <a:buFontTx/>
                <a:buNone/>
                <a:tabLst/>
                <a:defRPr/>
              </a:pPr>
              <a:r>
                <a:rPr kumimoji="0" lang="it-IT" sz="1600" b="1" i="0" u="none" strike="noStrike" kern="1200" cap="none" spc="0" normalizeH="0" baseline="0" noProof="0" dirty="0" err="1">
                  <a:ln>
                    <a:noFill/>
                  </a:ln>
                  <a:solidFill>
                    <a:srgbClr val="FFFFFF"/>
                  </a:solidFill>
                  <a:effectLst/>
                  <a:uLnTx/>
                  <a:uFillTx/>
                  <a:latin typeface="Verdana" panose="020B0604030504040204" pitchFamily="34" charset="0"/>
                  <a:ea typeface="Arial" panose="020B0604020202020204" pitchFamily="34" charset="0"/>
                  <a:cs typeface="Arial"/>
                </a:rPr>
                <a:t>Reasoning</a:t>
              </a:r>
              <a:endParaRPr kumimoji="0" lang="it-IT"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endParaRPr>
            </a:p>
          </p:txBody>
        </p:sp>
        <p:sp>
          <p:nvSpPr>
            <p:cNvPr id="23" name="Text Box 12">
              <a:extLst>
                <a:ext uri="{FF2B5EF4-FFF2-40B4-BE49-F238E27FC236}">
                  <a16:creationId xmlns:a16="http://schemas.microsoft.com/office/drawing/2014/main" id="{7C44B19A-20F1-37FD-985B-F8060D7F27B3}"/>
                </a:ext>
              </a:extLst>
            </p:cNvPr>
            <p:cNvSpPr txBox="1">
              <a:spLocks/>
            </p:cNvSpPr>
            <p:nvPr/>
          </p:nvSpPr>
          <p:spPr bwMode="auto">
            <a:xfrm>
              <a:off x="5529" y="6258"/>
              <a:ext cx="10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ts val="845"/>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panose="020B0604030504040204" pitchFamily="34" charset="0"/>
                  <a:ea typeface="Arial" panose="020B0604020202020204" pitchFamily="34" charset="0"/>
                  <a:cs typeface="Arial"/>
                </a:rPr>
                <a:t>Sensing</a:t>
              </a:r>
              <a:endParaRPr kumimoji="0" lang="it-IT"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endParaRPr>
            </a:p>
          </p:txBody>
        </p:sp>
        <p:pic>
          <p:nvPicPr>
            <p:cNvPr id="24" name="Picture 11">
              <a:extLst>
                <a:ext uri="{FF2B5EF4-FFF2-40B4-BE49-F238E27FC236}">
                  <a16:creationId xmlns:a16="http://schemas.microsoft.com/office/drawing/2014/main" id="{68CB678B-FDD0-5F4B-A830-A40ECDE541DA}"/>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6001" y="2838"/>
              <a:ext cx="2120"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a:extLst>
                <a:ext uri="{FF2B5EF4-FFF2-40B4-BE49-F238E27FC236}">
                  <a16:creationId xmlns:a16="http://schemas.microsoft.com/office/drawing/2014/main" id="{EF82DBD2-CBE0-389A-1C16-3BD5CB4B6067}"/>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7128" y="4326"/>
              <a:ext cx="1037" cy="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a:extLst>
                <a:ext uri="{FF2B5EF4-FFF2-40B4-BE49-F238E27FC236}">
                  <a16:creationId xmlns:a16="http://schemas.microsoft.com/office/drawing/2014/main" id="{763A09A7-3638-6BF4-69A7-A6DBC89EB864}"/>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4824" y="6433"/>
              <a:ext cx="2429"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a:extLst>
                <a:ext uri="{FF2B5EF4-FFF2-40B4-BE49-F238E27FC236}">
                  <a16:creationId xmlns:a16="http://schemas.microsoft.com/office/drawing/2014/main" id="{F5755F38-8F8C-6A07-ADEC-5648C75BA92E}"/>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3758" y="4360"/>
              <a:ext cx="1181" cy="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
              <a:extLst>
                <a:ext uri="{FF2B5EF4-FFF2-40B4-BE49-F238E27FC236}">
                  <a16:creationId xmlns:a16="http://schemas.microsoft.com/office/drawing/2014/main" id="{B67DF39E-D7B2-D7D2-B3CF-15D17D86492C}"/>
                </a:ext>
              </a:extLst>
            </p:cNvPr>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rot="367654">
              <a:off x="3991" y="2699"/>
              <a:ext cx="2024" cy="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CasellaDiTesto 29">
            <a:extLst>
              <a:ext uri="{FF2B5EF4-FFF2-40B4-BE49-F238E27FC236}">
                <a16:creationId xmlns:a16="http://schemas.microsoft.com/office/drawing/2014/main" id="{4B9C599A-DACA-E4F3-A2A3-138DCDACBA47}"/>
              </a:ext>
            </a:extLst>
          </p:cNvPr>
          <p:cNvSpPr txBox="1"/>
          <p:nvPr/>
        </p:nvSpPr>
        <p:spPr>
          <a:xfrm>
            <a:off x="3404667" y="5537988"/>
            <a:ext cx="6097978" cy="1029256"/>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a:ln>
                  <a:noFill/>
                </a:ln>
                <a:solidFill>
                  <a:srgbClr val="1F497D"/>
                </a:solidFill>
                <a:effectLst/>
                <a:uLnTx/>
                <a:uFillTx/>
                <a:latin typeface="Calibri" charset="0"/>
                <a:ea typeface="ＭＳ Ｐゴシック" charset="0"/>
                <a:cs typeface="Calibri" charset="0"/>
              </a:rPr>
              <a:t>Sensori per ogni cosa e per ovunque (Smart </a:t>
            </a:r>
            <a:r>
              <a:rPr kumimoji="0" lang="it-IT" sz="1800" b="0" i="0" u="none" strike="noStrike" kern="1200" cap="none" spc="0" normalizeH="0" baseline="0" noProof="0" dirty="0" err="1">
                <a:ln>
                  <a:noFill/>
                </a:ln>
                <a:solidFill>
                  <a:srgbClr val="1F497D"/>
                </a:solidFill>
                <a:effectLst/>
                <a:uLnTx/>
                <a:uFillTx/>
                <a:latin typeface="Calibri" charset="0"/>
                <a:ea typeface="ＭＳ Ｐゴシック" charset="0"/>
                <a:cs typeface="Calibri" charset="0"/>
              </a:rPr>
              <a:t>Anything</a:t>
            </a:r>
            <a:r>
              <a:rPr kumimoji="0" lang="it-IT" sz="1800" b="0" i="0" u="none" strike="noStrike" kern="1200" cap="none" spc="0" normalizeH="0" baseline="0" noProof="0" dirty="0">
                <a:ln>
                  <a:noFill/>
                </a:ln>
                <a:solidFill>
                  <a:srgbClr val="1F497D"/>
                </a:solidFill>
                <a:effectLst/>
                <a:uLnTx/>
                <a:uFillTx/>
                <a:latin typeface="Calibri" charset="0"/>
                <a:ea typeface="ＭＳ Ｐゴシック" charset="0"/>
                <a:cs typeface="Calibri" charset="0"/>
              </a:rPr>
              <a:t> </a:t>
            </a:r>
            <a:r>
              <a:rPr kumimoji="0" lang="it-IT" sz="1800" b="0" i="0" u="none" strike="noStrike" kern="1200" cap="none" spc="0" normalizeH="0" baseline="0" noProof="0" dirty="0" err="1">
                <a:ln>
                  <a:noFill/>
                </a:ln>
                <a:solidFill>
                  <a:srgbClr val="1F497D"/>
                </a:solidFill>
                <a:effectLst/>
                <a:uLnTx/>
                <a:uFillTx/>
                <a:latin typeface="Calibri" charset="0"/>
                <a:ea typeface="ＭＳ Ｐゴシック" charset="0"/>
                <a:cs typeface="Calibri" charset="0"/>
              </a:rPr>
              <a:t>Everywhere</a:t>
            </a:r>
            <a:r>
              <a:rPr kumimoji="0" lang="it-IT" sz="1800" b="0" i="0" u="none" strike="noStrike" kern="1200" cap="none" spc="0" normalizeH="0" baseline="0" noProof="0" dirty="0">
                <a:ln>
                  <a:noFill/>
                </a:ln>
                <a:solidFill>
                  <a:srgbClr val="1F497D"/>
                </a:solidFill>
                <a:effectLst/>
                <a:uLnTx/>
                <a:uFillTx/>
                <a:latin typeface="Calibri" charset="0"/>
                <a:ea typeface="ＭＳ Ｐゴシック" charset="0"/>
                <a:cs typeface="Calibri" charset="0"/>
              </a:rPr>
              <a:t>) (casa, vestiti, spazi esterni, veicoli, spazi pubblici, elettrodomestici e smart </a:t>
            </a:r>
            <a:r>
              <a:rPr kumimoji="0" lang="it-IT" sz="1800" b="0" i="0" u="none" strike="noStrike" kern="1200" cap="none" spc="0" normalizeH="0" baseline="0" noProof="0" dirty="0" err="1">
                <a:ln>
                  <a:noFill/>
                </a:ln>
                <a:solidFill>
                  <a:srgbClr val="1F497D"/>
                </a:solidFill>
                <a:effectLst/>
                <a:uLnTx/>
                <a:uFillTx/>
                <a:latin typeface="Calibri" charset="0"/>
                <a:ea typeface="ＭＳ Ｐゴシック" charset="0"/>
                <a:cs typeface="Calibri" charset="0"/>
              </a:rPr>
              <a:t>objects</a:t>
            </a:r>
            <a:r>
              <a:rPr kumimoji="0" lang="it-IT" sz="1800" b="0" i="0" u="none" strike="noStrike" kern="1200" cap="none" spc="0" normalizeH="0" baseline="0" noProof="0" dirty="0">
                <a:ln>
                  <a:noFill/>
                </a:ln>
                <a:solidFill>
                  <a:srgbClr val="1F497D"/>
                </a:solidFill>
                <a:effectLst/>
                <a:uLnTx/>
                <a:uFillTx/>
                <a:latin typeface="Calibri" charset="0"/>
                <a:ea typeface="ＭＳ Ｐゴシック" charset="0"/>
                <a:cs typeface="Calibri" charset="0"/>
              </a:rPr>
              <a:t>, ecc.)</a:t>
            </a:r>
            <a:endParaRPr kumimoji="0" lang="it-IT" sz="1800" b="0" i="0" u="none" strike="noStrike" kern="1200" cap="none" spc="0" normalizeH="0" baseline="0" noProof="0" dirty="0">
              <a:ln>
                <a:noFill/>
              </a:ln>
              <a:solidFill>
                <a:srgbClr val="000000"/>
              </a:solidFill>
              <a:effectLst/>
              <a:uLnTx/>
              <a:uFillTx/>
              <a:latin typeface="Calibri" charset="0"/>
              <a:ea typeface="ＭＳ Ｐゴシック" charset="0"/>
              <a:cs typeface="Calibri" charset="0"/>
            </a:endParaRPr>
          </a:p>
        </p:txBody>
      </p:sp>
      <p:sp>
        <p:nvSpPr>
          <p:cNvPr id="32" name="CasellaDiTesto 31">
            <a:extLst>
              <a:ext uri="{FF2B5EF4-FFF2-40B4-BE49-F238E27FC236}">
                <a16:creationId xmlns:a16="http://schemas.microsoft.com/office/drawing/2014/main" id="{F2939896-A7C9-A85C-231C-B5B71F1AE694}"/>
              </a:ext>
            </a:extLst>
          </p:cNvPr>
          <p:cNvSpPr txBox="1"/>
          <p:nvPr/>
        </p:nvSpPr>
        <p:spPr>
          <a:xfrm>
            <a:off x="7859678" y="3599083"/>
            <a:ext cx="4338985" cy="392159"/>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a:ln>
                  <a:noFill/>
                </a:ln>
                <a:solidFill>
                  <a:srgbClr val="1F497D"/>
                </a:solidFill>
                <a:effectLst/>
                <a:uLnTx/>
                <a:uFillTx/>
                <a:latin typeface="Calibri" charset="0"/>
                <a:ea typeface="ＭＳ Ｐゴシック" charset="0"/>
                <a:cs typeface="Calibri" charset="0"/>
              </a:rPr>
              <a:t>Aggregazione, elaborazione e analisi dei dati</a:t>
            </a:r>
            <a:endParaRPr kumimoji="0" lang="it-IT" sz="18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sp>
        <p:nvSpPr>
          <p:cNvPr id="34" name="CasellaDiTesto 33">
            <a:extLst>
              <a:ext uri="{FF2B5EF4-FFF2-40B4-BE49-F238E27FC236}">
                <a16:creationId xmlns:a16="http://schemas.microsoft.com/office/drawing/2014/main" id="{41E82D0F-3F79-7ED3-299F-2CDAB5BDB994}"/>
              </a:ext>
            </a:extLst>
          </p:cNvPr>
          <p:cNvSpPr txBox="1"/>
          <p:nvPr/>
        </p:nvSpPr>
        <p:spPr>
          <a:xfrm>
            <a:off x="7431929" y="1904504"/>
            <a:ext cx="4620444" cy="710707"/>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a:ln>
                  <a:noFill/>
                </a:ln>
                <a:solidFill>
                  <a:srgbClr val="1F497D"/>
                </a:solidFill>
                <a:effectLst/>
                <a:uLnTx/>
                <a:uFillTx/>
                <a:latin typeface="Calibri" charset="0"/>
                <a:ea typeface="ＭＳ Ｐゴシック" charset="0"/>
                <a:cs typeface="Calibri" charset="0"/>
              </a:rPr>
              <a:t>Macchine contenenti sensori (es: </a:t>
            </a:r>
            <a:r>
              <a:rPr kumimoji="0" lang="it-IT" sz="1800" b="0" i="0" u="none" strike="noStrike" kern="1200" cap="none" spc="0" normalizeH="0" baseline="0" noProof="0" dirty="0" err="1">
                <a:ln>
                  <a:noFill/>
                </a:ln>
                <a:solidFill>
                  <a:srgbClr val="1F497D"/>
                </a:solidFill>
                <a:effectLst/>
                <a:uLnTx/>
                <a:uFillTx/>
                <a:latin typeface="Calibri" charset="0"/>
                <a:ea typeface="ＭＳ Ｐゴシック" charset="0"/>
                <a:cs typeface="Calibri" charset="0"/>
              </a:rPr>
              <a:t>intelligent</a:t>
            </a:r>
            <a:r>
              <a:rPr kumimoji="0" lang="it-IT" sz="1800" b="0" i="0" u="none" strike="noStrike" kern="1200" cap="none" spc="0" normalizeH="0" baseline="0" noProof="0" dirty="0">
                <a:ln>
                  <a:noFill/>
                </a:ln>
                <a:solidFill>
                  <a:srgbClr val="1F497D"/>
                </a:solidFill>
                <a:effectLst/>
                <a:uLnTx/>
                <a:uFillTx/>
                <a:latin typeface="Calibri" charset="0"/>
                <a:ea typeface="ＭＳ Ｐゴシック" charset="0"/>
                <a:cs typeface="Calibri" charset="0"/>
              </a:rPr>
              <a:t> robot) e attuatori working for the users</a:t>
            </a:r>
            <a:endParaRPr kumimoji="0" lang="it-IT" sz="18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sp>
        <p:nvSpPr>
          <p:cNvPr id="36" name="CasellaDiTesto 35">
            <a:extLst>
              <a:ext uri="{FF2B5EF4-FFF2-40B4-BE49-F238E27FC236}">
                <a16:creationId xmlns:a16="http://schemas.microsoft.com/office/drawing/2014/main" id="{8CF04BF7-BC10-76B4-7D99-67540D75338B}"/>
              </a:ext>
            </a:extLst>
          </p:cNvPr>
          <p:cNvSpPr txBox="1"/>
          <p:nvPr/>
        </p:nvSpPr>
        <p:spPr>
          <a:xfrm>
            <a:off x="399455" y="3535608"/>
            <a:ext cx="3563657" cy="710707"/>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a:ln>
                  <a:noFill/>
                </a:ln>
                <a:solidFill>
                  <a:srgbClr val="1F497D"/>
                </a:solidFill>
                <a:effectLst/>
                <a:uLnTx/>
                <a:uFillTx/>
                <a:latin typeface="Calibri" charset="0"/>
                <a:ea typeface="ＭＳ Ｐゴシック" charset="0"/>
                <a:cs typeface="Calibri" charset="0"/>
              </a:rPr>
              <a:t>Interazione Intelligente con sistemi e servizi</a:t>
            </a:r>
            <a:endParaRPr kumimoji="0" lang="it-IT" sz="18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sp>
        <p:nvSpPr>
          <p:cNvPr id="38" name="CasellaDiTesto 37">
            <a:extLst>
              <a:ext uri="{FF2B5EF4-FFF2-40B4-BE49-F238E27FC236}">
                <a16:creationId xmlns:a16="http://schemas.microsoft.com/office/drawing/2014/main" id="{ED51DA2F-5136-1F7C-A428-5AEF6597D313}"/>
              </a:ext>
            </a:extLst>
          </p:cNvPr>
          <p:cNvSpPr txBox="1"/>
          <p:nvPr/>
        </p:nvSpPr>
        <p:spPr>
          <a:xfrm>
            <a:off x="394260" y="2100362"/>
            <a:ext cx="3985325" cy="710707"/>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a:ln>
                  <a:noFill/>
                </a:ln>
                <a:solidFill>
                  <a:srgbClr val="1F497D"/>
                </a:solidFill>
                <a:effectLst/>
                <a:uLnTx/>
                <a:uFillTx/>
                <a:latin typeface="Calibri" charset="0"/>
                <a:ea typeface="ＭＳ Ｐゴシック" charset="0"/>
                <a:cs typeface="Calibri" charset="0"/>
              </a:rPr>
              <a:t>Sensori e attuatori collegati a uno o più sistemi intelligenti</a:t>
            </a:r>
            <a:endParaRPr kumimoji="0" lang="it-IT" sz="1800" b="0" i="0" u="none" strike="noStrike" kern="1200" cap="none" spc="0" normalizeH="0" baseline="0" noProof="0" dirty="0">
              <a:ln>
                <a:noFill/>
              </a:ln>
              <a:solidFill>
                <a:srgbClr val="000000"/>
              </a:solidFill>
              <a:effectLst/>
              <a:uLnTx/>
              <a:uFillTx/>
              <a:latin typeface="Calibri" charset="0"/>
              <a:ea typeface="Calibri" charset="0"/>
              <a:cs typeface="Times New Roman" charset="0"/>
            </a:endParaRPr>
          </a:p>
        </p:txBody>
      </p:sp>
      <p:sp>
        <p:nvSpPr>
          <p:cNvPr id="39" name="CasellaDiTesto 38">
            <a:extLst>
              <a:ext uri="{FF2B5EF4-FFF2-40B4-BE49-F238E27FC236}">
                <a16:creationId xmlns:a16="http://schemas.microsoft.com/office/drawing/2014/main" id="{17DA0544-1E5E-ED1F-62F2-15B6FE5A410D}"/>
              </a:ext>
            </a:extLst>
          </p:cNvPr>
          <p:cNvSpPr txBox="1"/>
          <p:nvPr/>
        </p:nvSpPr>
        <p:spPr>
          <a:xfrm>
            <a:off x="4520651" y="274022"/>
            <a:ext cx="24109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Arial Narrow"/>
                <a:ea typeface="+mn-ea"/>
                <a:cs typeface="Arial"/>
              </a:rPr>
              <a:t>Trend Tecnologico</a:t>
            </a:r>
          </a:p>
        </p:txBody>
      </p:sp>
      <p:sp>
        <p:nvSpPr>
          <p:cNvPr id="41" name="CasellaDiTesto 40">
            <a:extLst>
              <a:ext uri="{FF2B5EF4-FFF2-40B4-BE49-F238E27FC236}">
                <a16:creationId xmlns:a16="http://schemas.microsoft.com/office/drawing/2014/main" id="{6660C8E2-1F2D-0DD0-805F-9CFBCF6D8EFD}"/>
              </a:ext>
            </a:extLst>
          </p:cNvPr>
          <p:cNvSpPr txBox="1"/>
          <p:nvPr/>
        </p:nvSpPr>
        <p:spPr>
          <a:xfrm>
            <a:off x="399456" y="610656"/>
            <a:ext cx="11501976"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I concetti alla base della </a:t>
            </a:r>
            <a:r>
              <a:rPr kumimoji="0" lang="it-IT" sz="1800" b="1"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“Smart Systems Integration” </a:t>
            </a:r>
            <a:r>
              <a:rPr kumimoji="0" lang="it-IT" sz="1800" b="0"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secondo una visione europea innovativa </a:t>
            </a:r>
            <a:r>
              <a:rPr kumimoji="0" lang="it-IT" sz="1800" b="1"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dell’ICT (Hardware e Software) e delle Key </a:t>
            </a:r>
            <a:r>
              <a:rPr kumimoji="0" lang="it-IT" sz="1800" b="1" i="0" u="none" strike="noStrike" kern="1200" cap="none" spc="0" normalizeH="0" baseline="0" noProof="0" dirty="0" err="1">
                <a:ln>
                  <a:noFill/>
                </a:ln>
                <a:solidFill>
                  <a:srgbClr val="0070C0"/>
                </a:solidFill>
                <a:effectLst/>
                <a:uLnTx/>
                <a:uFillTx/>
                <a:latin typeface="Arial Narrow"/>
                <a:ea typeface="Times New Roman" panose="02020603050405020304" pitchFamily="18" charset="0"/>
                <a:cs typeface="Times New Roman" panose="02020603050405020304" pitchFamily="18" charset="0"/>
              </a:rPr>
              <a:t>Enabling</a:t>
            </a:r>
            <a:r>
              <a:rPr kumimoji="0" lang="it-IT" sz="1800" b="1"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 Technologies</a:t>
            </a:r>
            <a:r>
              <a:rPr kumimoji="0" lang="it-IT" sz="1800" b="0"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 </a:t>
            </a:r>
            <a:r>
              <a:rPr kumimoji="0" lang="it-IT" sz="1800" b="1"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a:t>
            </a:r>
            <a:r>
              <a:rPr kumimoji="0" lang="it-IT" sz="1800" b="1" i="0" u="none" strike="noStrike" kern="1200" cap="none" spc="0" normalizeH="0" baseline="0" noProof="0" dirty="0" err="1">
                <a:ln>
                  <a:noFill/>
                </a:ln>
                <a:solidFill>
                  <a:srgbClr val="0070C0"/>
                </a:solidFill>
                <a:effectLst/>
                <a:uLnTx/>
                <a:uFillTx/>
                <a:latin typeface="Arial Narrow"/>
                <a:ea typeface="Times New Roman" panose="02020603050405020304" pitchFamily="18" charset="0"/>
                <a:cs typeface="Times New Roman" panose="02020603050405020304" pitchFamily="18" charset="0"/>
              </a:rPr>
              <a:t>KETs</a:t>
            </a:r>
            <a:r>
              <a:rPr kumimoji="0" lang="it-IT" sz="1800" b="1"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a:t>
            </a:r>
            <a:r>
              <a:rPr kumimoji="0" lang="it-IT" sz="1800" b="0"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 che considera la trasversalità dei concetti tecnologici </a:t>
            </a:r>
            <a:r>
              <a:rPr kumimoji="0" lang="it-IT" sz="1800" b="1"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“Sensing, </a:t>
            </a:r>
            <a:r>
              <a:rPr kumimoji="0" lang="it-IT" sz="1800" b="1" i="0" u="none" strike="noStrike" kern="1200" cap="none" spc="0" normalizeH="0" baseline="0" noProof="0" dirty="0" err="1">
                <a:ln>
                  <a:noFill/>
                </a:ln>
                <a:solidFill>
                  <a:srgbClr val="0070C0"/>
                </a:solidFill>
                <a:effectLst/>
                <a:uLnTx/>
                <a:uFillTx/>
                <a:latin typeface="Arial Narrow"/>
                <a:ea typeface="Times New Roman" panose="02020603050405020304" pitchFamily="18" charset="0"/>
                <a:cs typeface="Times New Roman" panose="02020603050405020304" pitchFamily="18" charset="0"/>
              </a:rPr>
              <a:t>Reasoning</a:t>
            </a:r>
            <a:r>
              <a:rPr kumimoji="0" lang="it-IT" sz="1800" b="1"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 </a:t>
            </a:r>
            <a:r>
              <a:rPr kumimoji="0" lang="it-IT" sz="1800" b="1" i="0" u="none" strike="noStrike" kern="1200" cap="none" spc="0" normalizeH="0" baseline="0" noProof="0" dirty="0" err="1">
                <a:ln>
                  <a:noFill/>
                </a:ln>
                <a:solidFill>
                  <a:srgbClr val="0070C0"/>
                </a:solidFill>
                <a:effectLst/>
                <a:uLnTx/>
                <a:uFillTx/>
                <a:latin typeface="Arial Narrow"/>
                <a:ea typeface="Times New Roman" panose="02020603050405020304" pitchFamily="18" charset="0"/>
                <a:cs typeface="Times New Roman" panose="02020603050405020304" pitchFamily="18" charset="0"/>
              </a:rPr>
              <a:t>Acting</a:t>
            </a:r>
            <a:r>
              <a:rPr kumimoji="0" lang="it-IT" sz="1800" b="1"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 </a:t>
            </a:r>
            <a:r>
              <a:rPr kumimoji="0" lang="it-IT" sz="1800" b="1" i="0" u="none" strike="noStrike" kern="1200" cap="none" spc="0" normalizeH="0" baseline="0" noProof="0" dirty="0" err="1">
                <a:ln>
                  <a:noFill/>
                </a:ln>
                <a:solidFill>
                  <a:srgbClr val="0070C0"/>
                </a:solidFill>
                <a:effectLst/>
                <a:uLnTx/>
                <a:uFillTx/>
                <a:latin typeface="Arial Narrow"/>
                <a:ea typeface="Times New Roman" panose="02020603050405020304" pitchFamily="18" charset="0"/>
                <a:cs typeface="Times New Roman" panose="02020603050405020304" pitchFamily="18" charset="0"/>
              </a:rPr>
              <a:t>Communicating</a:t>
            </a:r>
            <a:r>
              <a:rPr kumimoji="0" lang="it-IT" sz="1800" b="1" i="0" u="none" strike="noStrike" kern="1200" cap="none" spc="0" normalizeH="0" baseline="0" noProof="0" dirty="0">
                <a:ln>
                  <a:noFill/>
                </a:ln>
                <a:solidFill>
                  <a:srgbClr val="0070C0"/>
                </a:solidFill>
                <a:effectLst/>
                <a:uLnTx/>
                <a:uFillTx/>
                <a:latin typeface="Arial Narrow"/>
                <a:ea typeface="Times New Roman" panose="02020603050405020304" pitchFamily="18" charset="0"/>
                <a:cs typeface="Times New Roman" panose="02020603050405020304" pitchFamily="18" charset="0"/>
              </a:rPr>
              <a:t> and Interaction”</a:t>
            </a:r>
            <a:r>
              <a:rPr kumimoji="0" lang="it-IT" sz="1800" b="0" i="0" u="none" strike="noStrike" kern="1200" cap="none" spc="0" normalizeH="0" baseline="0" noProof="0" dirty="0">
                <a:ln>
                  <a:noFill/>
                </a:ln>
                <a:solidFill>
                  <a:srgbClr val="0070C0"/>
                </a:solidFill>
                <a:effectLst/>
                <a:uLnTx/>
                <a:uFillTx/>
                <a:latin typeface="Arial Narrow"/>
                <a:ea typeface="+mn-ea"/>
                <a:cs typeface="Arial"/>
              </a:rPr>
              <a:t> </a:t>
            </a:r>
          </a:p>
        </p:txBody>
      </p:sp>
    </p:spTree>
    <p:extLst>
      <p:ext uri="{BB962C8B-B14F-4D97-AF65-F5344CB8AC3E}">
        <p14:creationId xmlns:p14="http://schemas.microsoft.com/office/powerpoint/2010/main" val="73982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ED011-D9A3-8B03-E7A6-5CA71C893FCD}"/>
              </a:ext>
            </a:extLst>
          </p:cNvPr>
          <p:cNvSpPr>
            <a:spLocks noGrp="1"/>
          </p:cNvSpPr>
          <p:nvPr>
            <p:ph type="title"/>
          </p:nvPr>
        </p:nvSpPr>
        <p:spPr>
          <a:xfrm>
            <a:off x="1333051" y="-169331"/>
            <a:ext cx="10515600" cy="1325563"/>
          </a:xfrm>
        </p:spPr>
        <p:txBody>
          <a:bodyPr/>
          <a:lstStyle/>
          <a:p>
            <a:r>
              <a:rPr lang="it-IT" dirty="0"/>
              <a:t>Ambiti tematici e produzione scientifica</a:t>
            </a:r>
          </a:p>
        </p:txBody>
      </p:sp>
      <p:sp>
        <p:nvSpPr>
          <p:cNvPr id="3" name="Segnaposto contenuto 2">
            <a:extLst>
              <a:ext uri="{FF2B5EF4-FFF2-40B4-BE49-F238E27FC236}">
                <a16:creationId xmlns:a16="http://schemas.microsoft.com/office/drawing/2014/main" id="{27F3576A-7071-0BDE-A0D2-2CE7412D72F8}"/>
              </a:ext>
            </a:extLst>
          </p:cNvPr>
          <p:cNvSpPr>
            <a:spLocks noGrp="1"/>
          </p:cNvSpPr>
          <p:nvPr>
            <p:ph idx="1"/>
          </p:nvPr>
        </p:nvSpPr>
        <p:spPr>
          <a:xfrm>
            <a:off x="0" y="243732"/>
            <a:ext cx="12192000" cy="4351338"/>
          </a:xfrm>
        </p:spPr>
        <p:txBody>
          <a:bodyPr vert="horz" lIns="91440" tIns="45720" rIns="91440" bIns="45720" rtlCol="0" anchor="t">
            <a:normAutofit/>
          </a:bodyPr>
          <a:lstStyle/>
          <a:p>
            <a:pPr marL="0" indent="0">
              <a:buNone/>
            </a:pPr>
            <a:endParaRPr lang="it-IT" dirty="0"/>
          </a:p>
          <a:p>
            <a:r>
              <a:rPr lang="it-IT" sz="1800" dirty="0"/>
              <a:t>Ambito disciplinare delle pubblicazioni scientifiche realizzate nell’ambito PNRR (al momento solo dati riferiti a </a:t>
            </a:r>
            <a:r>
              <a:rPr lang="it-IT" sz="1800" b="1" dirty="0"/>
              <a:t>Spoke 8</a:t>
            </a:r>
            <a:r>
              <a:rPr lang="it-IT" sz="1800" dirty="0"/>
              <a:t> e </a:t>
            </a:r>
            <a:r>
              <a:rPr lang="it-IT" sz="1800" b="1" dirty="0"/>
              <a:t>Spoke 9 </a:t>
            </a:r>
            <a:r>
              <a:rPr lang="it-IT" sz="1800" dirty="0"/>
              <a:t>di Age-</a:t>
            </a:r>
            <a:r>
              <a:rPr lang="it-IT" sz="1800" dirty="0" err="1"/>
              <a:t>it</a:t>
            </a:r>
            <a:r>
              <a:rPr lang="it-IT" sz="1800" dirty="0"/>
              <a:t>, da integrare poi con i dati degli altri progetti e </a:t>
            </a:r>
            <a:r>
              <a:rPr lang="it-IT" sz="1800" dirty="0" err="1"/>
              <a:t>spoke</a:t>
            </a:r>
            <a:r>
              <a:rPr lang="it-IT" sz="1800" dirty="0"/>
              <a:t> PNRR)</a:t>
            </a:r>
          </a:p>
          <a:p>
            <a:pPr marL="0" indent="0">
              <a:buNone/>
            </a:pPr>
            <a:endParaRPr lang="it-IT" dirty="0"/>
          </a:p>
          <a:p>
            <a:pPr marL="0" indent="0">
              <a:buNone/>
            </a:pPr>
            <a:endParaRPr lang="it-IT" dirty="0"/>
          </a:p>
        </p:txBody>
      </p:sp>
      <p:graphicFrame>
        <p:nvGraphicFramePr>
          <p:cNvPr id="5" name="Tabella 4">
            <a:extLst>
              <a:ext uri="{FF2B5EF4-FFF2-40B4-BE49-F238E27FC236}">
                <a16:creationId xmlns:a16="http://schemas.microsoft.com/office/drawing/2014/main" id="{3BA8F1EC-0781-8DA1-BB97-2B0838D0B2C3}"/>
              </a:ext>
            </a:extLst>
          </p:cNvPr>
          <p:cNvGraphicFramePr>
            <a:graphicFrameLocks noGrp="1"/>
          </p:cNvGraphicFramePr>
          <p:nvPr/>
        </p:nvGraphicFramePr>
        <p:xfrm>
          <a:off x="539227" y="1339065"/>
          <a:ext cx="11113545" cy="5486400"/>
        </p:xfrm>
        <a:graphic>
          <a:graphicData uri="http://schemas.openxmlformats.org/drawingml/2006/table">
            <a:tbl>
              <a:tblPr firstRow="1" bandRow="1">
                <a:tableStyleId>{5C22544A-7EE6-4342-B048-85BDC9FD1C3A}</a:tableStyleId>
              </a:tblPr>
              <a:tblGrid>
                <a:gridCol w="2463465">
                  <a:extLst>
                    <a:ext uri="{9D8B030D-6E8A-4147-A177-3AD203B41FA5}">
                      <a16:colId xmlns:a16="http://schemas.microsoft.com/office/drawing/2014/main" val="2049329755"/>
                    </a:ext>
                  </a:extLst>
                </a:gridCol>
                <a:gridCol w="6178378">
                  <a:extLst>
                    <a:ext uri="{9D8B030D-6E8A-4147-A177-3AD203B41FA5}">
                      <a16:colId xmlns:a16="http://schemas.microsoft.com/office/drawing/2014/main" val="4196033290"/>
                    </a:ext>
                  </a:extLst>
                </a:gridCol>
                <a:gridCol w="1136822">
                  <a:extLst>
                    <a:ext uri="{9D8B030D-6E8A-4147-A177-3AD203B41FA5}">
                      <a16:colId xmlns:a16="http://schemas.microsoft.com/office/drawing/2014/main" val="3205158045"/>
                    </a:ext>
                  </a:extLst>
                </a:gridCol>
                <a:gridCol w="568411">
                  <a:extLst>
                    <a:ext uri="{9D8B030D-6E8A-4147-A177-3AD203B41FA5}">
                      <a16:colId xmlns:a16="http://schemas.microsoft.com/office/drawing/2014/main" val="4028452852"/>
                    </a:ext>
                  </a:extLst>
                </a:gridCol>
                <a:gridCol w="766469">
                  <a:extLst>
                    <a:ext uri="{9D8B030D-6E8A-4147-A177-3AD203B41FA5}">
                      <a16:colId xmlns:a16="http://schemas.microsoft.com/office/drawing/2014/main" val="1310633050"/>
                    </a:ext>
                  </a:extLst>
                </a:gridCol>
              </a:tblGrid>
              <a:tr h="346184">
                <a:tc>
                  <a:txBody>
                    <a:bodyPr/>
                    <a:lstStyle/>
                    <a:p>
                      <a:endParaRPr lang="it-IT" dirty="0"/>
                    </a:p>
                  </a:txBody>
                  <a:tcPr/>
                </a:tc>
                <a:tc>
                  <a:txBody>
                    <a:bodyPr/>
                    <a:lstStyle/>
                    <a:p>
                      <a:r>
                        <a:rPr lang="it-IT" dirty="0"/>
                        <a:t>Ambito Disciplinare</a:t>
                      </a:r>
                    </a:p>
                  </a:txBody>
                  <a:tcPr/>
                </a:tc>
                <a:tc>
                  <a:txBody>
                    <a:bodyPr/>
                    <a:lstStyle/>
                    <a:p>
                      <a:r>
                        <a:rPr lang="it-IT" dirty="0"/>
                        <a:t> </a:t>
                      </a:r>
                      <a:r>
                        <a:rPr lang="it-IT" dirty="0" err="1"/>
                        <a:t>Pubblic</a:t>
                      </a:r>
                      <a:r>
                        <a:rPr lang="it-IT" dirty="0"/>
                        <a:t>.</a:t>
                      </a:r>
                    </a:p>
                  </a:txBody>
                  <a:tcPr/>
                </a:tc>
                <a:tc>
                  <a:txBody>
                    <a:bodyPr/>
                    <a:lstStyle/>
                    <a:p>
                      <a:r>
                        <a:rPr lang="it-IT" dirty="0"/>
                        <a:t>TD </a:t>
                      </a:r>
                    </a:p>
                  </a:txBody>
                  <a:tcPr/>
                </a:tc>
                <a:tc>
                  <a:txBody>
                    <a:bodyPr/>
                    <a:lstStyle/>
                    <a:p>
                      <a:r>
                        <a:rPr lang="it-IT" dirty="0"/>
                        <a:t>ADR </a:t>
                      </a:r>
                    </a:p>
                  </a:txBody>
                  <a:tcPr/>
                </a:tc>
                <a:extLst>
                  <a:ext uri="{0D108BD9-81ED-4DB2-BD59-A6C34878D82A}">
                    <a16:rowId xmlns:a16="http://schemas.microsoft.com/office/drawing/2014/main" val="588297599"/>
                  </a:ext>
                </a:extLst>
              </a:tr>
              <a:tr h="346184">
                <a:tc>
                  <a:txBody>
                    <a:bodyPr/>
                    <a:lstStyle/>
                    <a:p>
                      <a:pPr algn="l" fontAlgn="b"/>
                      <a:r>
                        <a:rPr lang="it-IT" sz="1100" b="1" i="0" u="none" strike="noStrike" dirty="0">
                          <a:solidFill>
                            <a:srgbClr val="000000"/>
                          </a:solidFill>
                          <a:effectLst/>
                          <a:latin typeface="Aptos Narrow" panose="020B0004020202020204" pitchFamily="34" charset="0"/>
                        </a:rPr>
                        <a:t>PE3 </a:t>
                      </a:r>
                    </a:p>
                    <a:p>
                      <a:pPr algn="l" fontAlgn="b"/>
                      <a:r>
                        <a:rPr lang="it-IT" sz="1100" b="1" i="0" u="none" strike="noStrike" dirty="0" err="1">
                          <a:solidFill>
                            <a:srgbClr val="000000"/>
                          </a:solidFill>
                          <a:effectLst/>
                          <a:latin typeface="Aptos Narrow" panose="020B0004020202020204" pitchFamily="34" charset="0"/>
                        </a:rPr>
                        <a:t>Condensed</a:t>
                      </a:r>
                      <a:r>
                        <a:rPr lang="it-IT" sz="1100" b="1" i="0" u="none" strike="noStrike" dirty="0">
                          <a:solidFill>
                            <a:srgbClr val="000000"/>
                          </a:solidFill>
                          <a:effectLst/>
                          <a:latin typeface="Aptos Narrow" panose="020B0004020202020204" pitchFamily="34" charset="0"/>
                        </a:rPr>
                        <a:t> Matter </a:t>
                      </a:r>
                      <a:r>
                        <a:rPr lang="it-IT" sz="1100" b="1" i="0" u="none" strike="noStrike" dirty="0" err="1">
                          <a:solidFill>
                            <a:srgbClr val="000000"/>
                          </a:solidFill>
                          <a:effectLst/>
                          <a:latin typeface="Aptos Narrow" panose="020B0004020202020204" pitchFamily="34" charset="0"/>
                        </a:rPr>
                        <a:t>Physics</a:t>
                      </a:r>
                      <a:endParaRPr lang="it-IT"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it-IT" sz="1100" b="1" i="0" u="none" strike="noStrike" dirty="0">
                          <a:solidFill>
                            <a:srgbClr val="000000"/>
                          </a:solidFill>
                          <a:effectLst/>
                          <a:latin typeface="Aptos Narrow" panose="020B0004020202020204" pitchFamily="34" charset="0"/>
                        </a:rPr>
                        <a:t>PE3_9 </a:t>
                      </a:r>
                      <a:r>
                        <a:rPr lang="it-IT" sz="1100" b="1" i="0" u="none" strike="noStrike" dirty="0" err="1">
                          <a:solidFill>
                            <a:srgbClr val="000000"/>
                          </a:solidFill>
                          <a:effectLst/>
                          <a:latin typeface="Aptos Narrow" panose="020B0004020202020204" pitchFamily="34" charset="0"/>
                        </a:rPr>
                        <a:t>Condensed</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matter</a:t>
                      </a:r>
                      <a:r>
                        <a:rPr lang="it-IT" sz="1100" b="1" i="0" u="none" strike="noStrike" dirty="0">
                          <a:solidFill>
                            <a:srgbClr val="000000"/>
                          </a:solidFill>
                          <a:effectLst/>
                          <a:latin typeface="Aptos Narrow" panose="020B0004020202020204" pitchFamily="34" charset="0"/>
                        </a:rPr>
                        <a:t> – </a:t>
                      </a:r>
                      <a:r>
                        <a:rPr lang="it-IT" sz="1100" b="1" i="0" u="none" strike="noStrike" dirty="0" err="1">
                          <a:solidFill>
                            <a:srgbClr val="000000"/>
                          </a:solidFill>
                          <a:effectLst/>
                          <a:latin typeface="Aptos Narrow" panose="020B0004020202020204" pitchFamily="34" charset="0"/>
                        </a:rPr>
                        <a:t>beam</a:t>
                      </a:r>
                      <a:r>
                        <a:rPr lang="it-IT" sz="1100" b="1" i="0" u="none" strike="noStrike" dirty="0">
                          <a:solidFill>
                            <a:srgbClr val="000000"/>
                          </a:solidFill>
                          <a:effectLst/>
                          <a:latin typeface="Aptos Narrow" panose="020B0004020202020204" pitchFamily="34" charset="0"/>
                        </a:rPr>
                        <a:t> interactions (</a:t>
                      </a:r>
                      <a:r>
                        <a:rPr lang="it-IT" sz="1100" b="1" i="0" u="none" strike="noStrike" dirty="0" err="1">
                          <a:solidFill>
                            <a:srgbClr val="000000"/>
                          </a:solidFill>
                          <a:effectLst/>
                          <a:latin typeface="Aptos Narrow" panose="020B0004020202020204" pitchFamily="34" charset="0"/>
                        </a:rPr>
                        <a:t>photons</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electrons</a:t>
                      </a:r>
                      <a:r>
                        <a:rPr lang="it-IT" sz="1100" b="1" i="0" u="none" strike="noStrike" dirty="0">
                          <a:solidFill>
                            <a:srgbClr val="000000"/>
                          </a:solidFill>
                          <a:effectLst/>
                          <a:latin typeface="Aptos Narrow" panose="020B0004020202020204" pitchFamily="34" charset="0"/>
                        </a:rPr>
                        <a:t>, etc.)</a:t>
                      </a:r>
                    </a:p>
                  </a:txBody>
                  <a:tcPr marL="9525" marR="9525" marT="9525" marB="0" anchor="b"/>
                </a:tc>
                <a:tc>
                  <a:txBody>
                    <a:bodyPr/>
                    <a:lstStyle/>
                    <a:p>
                      <a:r>
                        <a:rPr lang="it-IT" dirty="0"/>
                        <a:t>6</a:t>
                      </a:r>
                    </a:p>
                  </a:txBody>
                  <a:tcPr/>
                </a:tc>
                <a:tc>
                  <a:txBody>
                    <a:bodyPr/>
                    <a:lstStyle/>
                    <a:p>
                      <a:endParaRPr lang="it-IT"/>
                    </a:p>
                  </a:txBody>
                  <a:tcPr/>
                </a:tc>
                <a:tc>
                  <a:txBody>
                    <a:bodyPr/>
                    <a:lstStyle/>
                    <a:p>
                      <a:r>
                        <a:rPr lang="it-IT" dirty="0"/>
                        <a:t>1</a:t>
                      </a:r>
                    </a:p>
                  </a:txBody>
                  <a:tcPr/>
                </a:tc>
                <a:extLst>
                  <a:ext uri="{0D108BD9-81ED-4DB2-BD59-A6C34878D82A}">
                    <a16:rowId xmlns:a16="http://schemas.microsoft.com/office/drawing/2014/main" val="1598470203"/>
                  </a:ext>
                </a:extLst>
              </a:tr>
              <a:tr h="346184">
                <a:tc>
                  <a:txBody>
                    <a:bodyPr/>
                    <a:lstStyle/>
                    <a:p>
                      <a:pPr algn="l" fontAlgn="b"/>
                      <a:r>
                        <a:rPr lang="it-IT" sz="1100" b="1" i="0" u="none" strike="noStrike" dirty="0">
                          <a:solidFill>
                            <a:srgbClr val="000000"/>
                          </a:solidFill>
                          <a:effectLst/>
                          <a:latin typeface="Aptos Narrow" panose="020B0004020202020204" pitchFamily="34" charset="0"/>
                        </a:rPr>
                        <a:t>PE4</a:t>
                      </a:r>
                    </a:p>
                    <a:p>
                      <a:pPr algn="l" fontAlgn="b"/>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Physical</a:t>
                      </a:r>
                      <a:r>
                        <a:rPr lang="it-IT" sz="1100" b="1" i="0" u="none" strike="noStrike" dirty="0">
                          <a:solidFill>
                            <a:srgbClr val="000000"/>
                          </a:solidFill>
                          <a:effectLst/>
                          <a:latin typeface="Aptos Narrow" panose="020B0004020202020204" pitchFamily="34" charset="0"/>
                        </a:rPr>
                        <a:t> and </a:t>
                      </a:r>
                      <a:r>
                        <a:rPr lang="it-IT" sz="1100" b="1" i="0" u="none" strike="noStrike" dirty="0" err="1">
                          <a:solidFill>
                            <a:srgbClr val="000000"/>
                          </a:solidFill>
                          <a:effectLst/>
                          <a:latin typeface="Aptos Narrow" panose="020B0004020202020204" pitchFamily="34" charset="0"/>
                        </a:rPr>
                        <a:t>Analitical</a:t>
                      </a:r>
                      <a:r>
                        <a:rPr lang="it-IT" sz="1100" b="1" i="0" u="none" strike="noStrike" dirty="0">
                          <a:solidFill>
                            <a:srgbClr val="000000"/>
                          </a:solidFill>
                          <a:effectLst/>
                          <a:latin typeface="Aptos Narrow" panose="020B0004020202020204" pitchFamily="34" charset="0"/>
                        </a:rPr>
                        <a:t> Chemical Science</a:t>
                      </a:r>
                    </a:p>
                  </a:txBody>
                  <a:tcPr marL="9525" marR="9525" marT="9525" marB="0" anchor="b">
                    <a:solidFill>
                      <a:schemeClr val="tx2">
                        <a:lumMod val="10000"/>
                        <a:lumOff val="90000"/>
                      </a:schemeClr>
                    </a:solidFill>
                  </a:tcPr>
                </a:tc>
                <a:tc>
                  <a:txBody>
                    <a:bodyPr/>
                    <a:lstStyle/>
                    <a:p>
                      <a:pPr algn="l" fontAlgn="b"/>
                      <a:r>
                        <a:rPr lang="it-IT" sz="1100" b="1" i="0" u="none" strike="noStrike" dirty="0">
                          <a:solidFill>
                            <a:srgbClr val="000000"/>
                          </a:solidFill>
                          <a:effectLst/>
                          <a:latin typeface="Aptos Narrow" panose="020B0004020202020204" pitchFamily="34" charset="0"/>
                        </a:rPr>
                        <a:t>PE4_2 </a:t>
                      </a:r>
                      <a:r>
                        <a:rPr lang="it-IT" sz="1100" b="1" i="0" u="none" strike="noStrike" dirty="0" err="1">
                          <a:solidFill>
                            <a:srgbClr val="000000"/>
                          </a:solidFill>
                          <a:effectLst/>
                          <a:latin typeface="Aptos Narrow" panose="020B0004020202020204" pitchFamily="34" charset="0"/>
                        </a:rPr>
                        <a:t>Spectroscopic</a:t>
                      </a:r>
                      <a:r>
                        <a:rPr lang="it-IT" sz="1100" b="1" i="0" u="none" strike="noStrike" dirty="0">
                          <a:solidFill>
                            <a:srgbClr val="000000"/>
                          </a:solidFill>
                          <a:effectLst/>
                          <a:latin typeface="Aptos Narrow" panose="020B0004020202020204" pitchFamily="34" charset="0"/>
                        </a:rPr>
                        <a:t> and </a:t>
                      </a:r>
                      <a:r>
                        <a:rPr lang="it-IT" sz="1100" b="1" i="0" u="none" strike="noStrike" dirty="0" err="1">
                          <a:solidFill>
                            <a:srgbClr val="000000"/>
                          </a:solidFill>
                          <a:effectLst/>
                          <a:latin typeface="Aptos Narrow" panose="020B0004020202020204" pitchFamily="34" charset="0"/>
                        </a:rPr>
                        <a:t>spectrometric</a:t>
                      </a:r>
                      <a:r>
                        <a:rPr lang="it-IT" sz="1100" b="1" i="0" u="none" strike="noStrike" dirty="0">
                          <a:solidFill>
                            <a:srgbClr val="000000"/>
                          </a:solidFill>
                          <a:effectLst/>
                          <a:latin typeface="Aptos Narrow" panose="020B0004020202020204" pitchFamily="34" charset="0"/>
                        </a:rPr>
                        <a:t> techniques</a:t>
                      </a:r>
                    </a:p>
                  </a:txBody>
                  <a:tcPr marL="9525" marR="9525" marT="9525" marB="0" anchor="b">
                    <a:solidFill>
                      <a:schemeClr val="tx2">
                        <a:lumMod val="10000"/>
                        <a:lumOff val="90000"/>
                      </a:schemeClr>
                    </a:solidFill>
                  </a:tcPr>
                </a:tc>
                <a:tc>
                  <a:txBody>
                    <a:bodyPr/>
                    <a:lstStyle/>
                    <a:p>
                      <a:r>
                        <a:rPr lang="it-IT" dirty="0"/>
                        <a:t>1</a:t>
                      </a:r>
                    </a:p>
                  </a:txBody>
                  <a:tcPr>
                    <a:solidFill>
                      <a:schemeClr val="tx2">
                        <a:lumMod val="10000"/>
                        <a:lumOff val="90000"/>
                      </a:schemeClr>
                    </a:solidFill>
                  </a:tcPr>
                </a:tc>
                <a:tc>
                  <a:txBody>
                    <a:bodyPr/>
                    <a:lstStyle/>
                    <a:p>
                      <a:endParaRPr lang="it-IT" dirty="0"/>
                    </a:p>
                  </a:txBody>
                  <a:tcPr>
                    <a:solidFill>
                      <a:schemeClr val="tx2">
                        <a:lumMod val="10000"/>
                        <a:lumOff val="90000"/>
                      </a:schemeClr>
                    </a:solidFill>
                  </a:tcPr>
                </a:tc>
                <a:tc>
                  <a:txBody>
                    <a:bodyPr/>
                    <a:lstStyle/>
                    <a:p>
                      <a:endParaRPr lang="it-IT" dirty="0"/>
                    </a:p>
                  </a:txBody>
                  <a:tcPr>
                    <a:solidFill>
                      <a:schemeClr val="tx2">
                        <a:lumMod val="10000"/>
                        <a:lumOff val="90000"/>
                      </a:schemeClr>
                    </a:solidFill>
                  </a:tcPr>
                </a:tc>
                <a:extLst>
                  <a:ext uri="{0D108BD9-81ED-4DB2-BD59-A6C34878D82A}">
                    <a16:rowId xmlns:a16="http://schemas.microsoft.com/office/drawing/2014/main" val="2198726167"/>
                  </a:ext>
                </a:extLst>
              </a:tr>
              <a:tr h="346184">
                <a:tc rowSpan="7">
                  <a:txBody>
                    <a:bodyPr/>
                    <a:lstStyle/>
                    <a:p>
                      <a:pPr algn="l" fontAlgn="b"/>
                      <a:r>
                        <a:rPr lang="it-IT" sz="1100" b="1" i="0" u="none" strike="noStrike" dirty="0">
                          <a:solidFill>
                            <a:srgbClr val="000000"/>
                          </a:solidFill>
                          <a:effectLst/>
                          <a:latin typeface="Aptos Narrow" panose="020B0004020202020204" pitchFamily="34" charset="0"/>
                        </a:rPr>
                        <a:t>PE6 </a:t>
                      </a:r>
                    </a:p>
                    <a:p>
                      <a:pPr algn="l" fontAlgn="b"/>
                      <a:r>
                        <a:rPr lang="it-IT" sz="1100" b="1" i="0" u="none" strike="noStrike" dirty="0">
                          <a:solidFill>
                            <a:srgbClr val="000000"/>
                          </a:solidFill>
                          <a:effectLst/>
                          <a:latin typeface="Aptos Narrow" panose="020B0004020202020204" pitchFamily="34" charset="0"/>
                        </a:rPr>
                        <a:t>Computer Science and </a:t>
                      </a:r>
                      <a:r>
                        <a:rPr lang="it-IT" sz="1100" b="1" i="0" u="none" strike="noStrike" dirty="0" err="1">
                          <a:solidFill>
                            <a:srgbClr val="000000"/>
                          </a:solidFill>
                          <a:effectLst/>
                          <a:latin typeface="Aptos Narrow" panose="020B0004020202020204" pitchFamily="34" charset="0"/>
                        </a:rPr>
                        <a:t>Informatics</a:t>
                      </a:r>
                      <a:endParaRPr lang="it-IT" sz="1100" b="1" i="0" u="none" strike="noStrike" dirty="0">
                        <a:solidFill>
                          <a:srgbClr val="000000"/>
                        </a:solidFill>
                        <a:effectLst/>
                        <a:latin typeface="Aptos Narrow" panose="020B0004020202020204" pitchFamily="34" charset="0"/>
                      </a:endParaRPr>
                    </a:p>
                  </a:txBody>
                  <a:tcPr marL="9525" marR="9525" marT="9525" marB="0" anchor="b">
                    <a:solidFill>
                      <a:schemeClr val="accent5">
                        <a:lumMod val="20000"/>
                        <a:lumOff val="80000"/>
                      </a:schemeClr>
                    </a:solidFill>
                  </a:tcPr>
                </a:tc>
                <a:tc>
                  <a:txBody>
                    <a:bodyPr/>
                    <a:lstStyle/>
                    <a:p>
                      <a:pPr algn="l" fontAlgn="b"/>
                      <a:r>
                        <a:rPr lang="it-IT" sz="1100" b="1" i="0" u="none" strike="noStrike" dirty="0">
                          <a:solidFill>
                            <a:srgbClr val="000000"/>
                          </a:solidFill>
                          <a:effectLst/>
                          <a:latin typeface="Aptos Narrow" panose="020B0004020202020204" pitchFamily="34" charset="0"/>
                        </a:rPr>
                        <a:t>PE6_1 Computer </a:t>
                      </a:r>
                      <a:r>
                        <a:rPr lang="it-IT" sz="1100" b="1" i="0" u="none" strike="noStrike" dirty="0" err="1">
                          <a:solidFill>
                            <a:srgbClr val="000000"/>
                          </a:solidFill>
                          <a:effectLst/>
                          <a:latin typeface="Aptos Narrow" panose="020B0004020202020204" pitchFamily="34" charset="0"/>
                        </a:rPr>
                        <a:t>architecture</a:t>
                      </a:r>
                      <a:r>
                        <a:rPr lang="it-IT" sz="1100" b="1" i="0" u="none" strike="noStrike" dirty="0">
                          <a:solidFill>
                            <a:srgbClr val="000000"/>
                          </a:solidFill>
                          <a:effectLst/>
                          <a:latin typeface="Aptos Narrow" panose="020B0004020202020204" pitchFamily="34" charset="0"/>
                        </a:rPr>
                        <a:t>, embedded systems, </a:t>
                      </a:r>
                      <a:r>
                        <a:rPr lang="it-IT" sz="1100" b="1" i="0" u="none" strike="noStrike" dirty="0" err="1">
                          <a:solidFill>
                            <a:srgbClr val="000000"/>
                          </a:solidFill>
                          <a:effectLst/>
                          <a:latin typeface="Aptos Narrow" panose="020B0004020202020204" pitchFamily="34" charset="0"/>
                        </a:rPr>
                        <a:t>operating</a:t>
                      </a:r>
                      <a:r>
                        <a:rPr lang="it-IT" sz="1100" b="1" i="0" u="none" strike="noStrike" dirty="0">
                          <a:solidFill>
                            <a:srgbClr val="000000"/>
                          </a:solidFill>
                          <a:effectLst/>
                          <a:latin typeface="Aptos Narrow" panose="020B0004020202020204" pitchFamily="34" charset="0"/>
                        </a:rPr>
                        <a:t> systems, pervasive systems</a:t>
                      </a:r>
                    </a:p>
                  </a:txBody>
                  <a:tcPr marL="9525" marR="9525" marT="9525" marB="0" anchor="b">
                    <a:solidFill>
                      <a:schemeClr val="accent5">
                        <a:lumMod val="20000"/>
                        <a:lumOff val="80000"/>
                      </a:schemeClr>
                    </a:solidFill>
                  </a:tcPr>
                </a:tc>
                <a:tc>
                  <a:txBody>
                    <a:bodyPr/>
                    <a:lstStyle/>
                    <a:p>
                      <a:r>
                        <a:rPr lang="it-IT" dirty="0"/>
                        <a:t>10</a:t>
                      </a:r>
                    </a:p>
                  </a:txBody>
                  <a:tcPr>
                    <a:solidFill>
                      <a:schemeClr val="accent5">
                        <a:lumMod val="20000"/>
                        <a:lumOff val="80000"/>
                      </a:schemeClr>
                    </a:solidFill>
                  </a:tcPr>
                </a:tc>
                <a:tc>
                  <a:txBody>
                    <a:bodyPr/>
                    <a:lstStyle/>
                    <a:p>
                      <a:r>
                        <a:rPr lang="it-IT" dirty="0"/>
                        <a:t>1</a:t>
                      </a:r>
                    </a:p>
                  </a:txBody>
                  <a:tcPr>
                    <a:solidFill>
                      <a:schemeClr val="accent5">
                        <a:lumMod val="20000"/>
                        <a:lumOff val="80000"/>
                      </a:schemeClr>
                    </a:solidFill>
                  </a:tcPr>
                </a:tc>
                <a:tc>
                  <a:txBody>
                    <a:bodyPr/>
                    <a:lstStyle/>
                    <a:p>
                      <a:endParaRPr lang="it-IT" dirty="0"/>
                    </a:p>
                  </a:txBody>
                  <a:tcPr>
                    <a:solidFill>
                      <a:schemeClr val="accent5">
                        <a:lumMod val="20000"/>
                        <a:lumOff val="80000"/>
                      </a:schemeClr>
                    </a:solidFill>
                  </a:tcPr>
                </a:tc>
                <a:extLst>
                  <a:ext uri="{0D108BD9-81ED-4DB2-BD59-A6C34878D82A}">
                    <a16:rowId xmlns:a16="http://schemas.microsoft.com/office/drawing/2014/main" val="3144422534"/>
                  </a:ext>
                </a:extLst>
              </a:tr>
              <a:tr h="346184">
                <a:tc vMerge="1">
                  <a:txBody>
                    <a:bodyPr/>
                    <a:lstStyle/>
                    <a:p>
                      <a:pPr algn="l" fontAlgn="b"/>
                      <a:endParaRPr lang="it-IT"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it-IT" sz="1100" b="1" i="0" u="none" strike="noStrike" dirty="0">
                          <a:solidFill>
                            <a:srgbClr val="000000"/>
                          </a:solidFill>
                          <a:effectLst/>
                          <a:latin typeface="Aptos Narrow" panose="020B0004020202020204" pitchFamily="34" charset="0"/>
                        </a:rPr>
                        <a:t>PE6_2 Distributed systems, </a:t>
                      </a:r>
                      <a:r>
                        <a:rPr lang="it-IT" sz="1100" b="1" i="0" u="none" strike="noStrike" dirty="0" err="1">
                          <a:solidFill>
                            <a:srgbClr val="000000"/>
                          </a:solidFill>
                          <a:effectLst/>
                          <a:latin typeface="Aptos Narrow" panose="020B0004020202020204" pitchFamily="34" charset="0"/>
                        </a:rPr>
                        <a:t>parallel</a:t>
                      </a:r>
                      <a:r>
                        <a:rPr lang="it-IT" sz="1100" b="1" i="0" u="none" strike="noStrike" dirty="0">
                          <a:solidFill>
                            <a:srgbClr val="000000"/>
                          </a:solidFill>
                          <a:effectLst/>
                          <a:latin typeface="Aptos Narrow" panose="020B0004020202020204" pitchFamily="34" charset="0"/>
                        </a:rPr>
                        <a:t> computing, </a:t>
                      </a:r>
                      <a:r>
                        <a:rPr lang="it-IT" sz="1100" b="1" i="0" u="none" strike="noStrike" dirty="0" err="1">
                          <a:solidFill>
                            <a:srgbClr val="000000"/>
                          </a:solidFill>
                          <a:effectLst/>
                          <a:latin typeface="Aptos Narrow" panose="020B0004020202020204" pitchFamily="34" charset="0"/>
                        </a:rPr>
                        <a:t>sensor</a:t>
                      </a:r>
                      <a:r>
                        <a:rPr lang="it-IT" sz="1100" b="1" i="0" u="none" strike="noStrike" dirty="0">
                          <a:solidFill>
                            <a:srgbClr val="000000"/>
                          </a:solidFill>
                          <a:effectLst/>
                          <a:latin typeface="Aptos Narrow" panose="020B0004020202020204" pitchFamily="34" charset="0"/>
                        </a:rPr>
                        <a:t> networks, cyber-</a:t>
                      </a:r>
                      <a:r>
                        <a:rPr lang="it-IT" sz="1100" b="1" i="0" u="none" strike="noStrike" dirty="0" err="1">
                          <a:solidFill>
                            <a:srgbClr val="000000"/>
                          </a:solidFill>
                          <a:effectLst/>
                          <a:latin typeface="Aptos Narrow" panose="020B0004020202020204" pitchFamily="34" charset="0"/>
                        </a:rPr>
                        <a:t>physical</a:t>
                      </a:r>
                      <a:r>
                        <a:rPr lang="it-IT" sz="1100" b="1" i="0" u="none" strike="noStrike" dirty="0">
                          <a:solidFill>
                            <a:srgbClr val="000000"/>
                          </a:solidFill>
                          <a:effectLst/>
                          <a:latin typeface="Aptos Narrow" panose="020B0004020202020204" pitchFamily="34" charset="0"/>
                        </a:rPr>
                        <a:t> systems</a:t>
                      </a:r>
                    </a:p>
                  </a:txBody>
                  <a:tcPr marL="9525" marR="9525" marT="9525" marB="0" anchor="b">
                    <a:solidFill>
                      <a:schemeClr val="accent5">
                        <a:lumMod val="20000"/>
                        <a:lumOff val="80000"/>
                      </a:schemeClr>
                    </a:solidFill>
                  </a:tcPr>
                </a:tc>
                <a:tc>
                  <a:txBody>
                    <a:bodyPr/>
                    <a:lstStyle/>
                    <a:p>
                      <a:r>
                        <a:rPr lang="it-IT" dirty="0"/>
                        <a:t>1</a:t>
                      </a:r>
                    </a:p>
                  </a:txBody>
                  <a:tcPr>
                    <a:solidFill>
                      <a:schemeClr val="accent5">
                        <a:lumMod val="20000"/>
                        <a:lumOff val="80000"/>
                      </a:schemeClr>
                    </a:solidFill>
                  </a:tcPr>
                </a:tc>
                <a:tc>
                  <a:txBody>
                    <a:bodyPr/>
                    <a:lstStyle/>
                    <a:p>
                      <a:r>
                        <a:rPr lang="it-IT" dirty="0"/>
                        <a:t>1</a:t>
                      </a:r>
                    </a:p>
                  </a:txBody>
                  <a:tcPr>
                    <a:solidFill>
                      <a:schemeClr val="accent5">
                        <a:lumMod val="20000"/>
                        <a:lumOff val="80000"/>
                      </a:schemeClr>
                    </a:solidFill>
                  </a:tcPr>
                </a:tc>
                <a:tc>
                  <a:txBody>
                    <a:bodyPr/>
                    <a:lstStyle/>
                    <a:p>
                      <a:endParaRPr lang="it-IT"/>
                    </a:p>
                  </a:txBody>
                  <a:tcPr>
                    <a:solidFill>
                      <a:schemeClr val="accent5">
                        <a:lumMod val="20000"/>
                        <a:lumOff val="80000"/>
                      </a:schemeClr>
                    </a:solidFill>
                  </a:tcPr>
                </a:tc>
                <a:extLst>
                  <a:ext uri="{0D108BD9-81ED-4DB2-BD59-A6C34878D82A}">
                    <a16:rowId xmlns:a16="http://schemas.microsoft.com/office/drawing/2014/main" val="2464196659"/>
                  </a:ext>
                </a:extLst>
              </a:tr>
              <a:tr h="346184">
                <a:tc vMerge="1">
                  <a:txBody>
                    <a:bodyPr/>
                    <a:lstStyle/>
                    <a:p>
                      <a:pPr algn="l" fontAlgn="b"/>
                      <a:endParaRPr lang="it-IT"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it-IT" sz="1100" b="1" i="0" u="none" strike="noStrike" dirty="0">
                          <a:solidFill>
                            <a:srgbClr val="000000"/>
                          </a:solidFill>
                          <a:effectLst/>
                          <a:latin typeface="Aptos Narrow" panose="020B0004020202020204" pitchFamily="34" charset="0"/>
                        </a:rPr>
                        <a:t>PE6_6 </a:t>
                      </a:r>
                      <a:r>
                        <a:rPr lang="it-IT" sz="1100" b="1" i="0" u="none" strike="noStrike" dirty="0" err="1">
                          <a:solidFill>
                            <a:srgbClr val="000000"/>
                          </a:solidFill>
                          <a:effectLst/>
                          <a:latin typeface="Aptos Narrow" panose="020B0004020202020204" pitchFamily="34" charset="0"/>
                        </a:rPr>
                        <a:t>Algorithms</a:t>
                      </a:r>
                      <a:r>
                        <a:rPr lang="it-IT" sz="1100" b="1" i="0" u="none" strike="noStrike" dirty="0">
                          <a:solidFill>
                            <a:srgbClr val="000000"/>
                          </a:solidFill>
                          <a:effectLst/>
                          <a:latin typeface="Aptos Narrow" panose="020B0004020202020204" pitchFamily="34" charset="0"/>
                        </a:rPr>
                        <a:t> and </a:t>
                      </a:r>
                      <a:r>
                        <a:rPr lang="it-IT" sz="1100" b="1" i="0" u="none" strike="noStrike" dirty="0" err="1">
                          <a:solidFill>
                            <a:srgbClr val="000000"/>
                          </a:solidFill>
                          <a:effectLst/>
                          <a:latin typeface="Aptos Narrow" panose="020B0004020202020204" pitchFamily="34" charset="0"/>
                        </a:rPr>
                        <a:t>complexity</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distributed</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parallel</a:t>
                      </a:r>
                      <a:r>
                        <a:rPr lang="it-IT" sz="1100" b="1" i="0" u="none" strike="noStrike" dirty="0">
                          <a:solidFill>
                            <a:srgbClr val="000000"/>
                          </a:solidFill>
                          <a:effectLst/>
                          <a:latin typeface="Aptos Narrow" panose="020B0004020202020204" pitchFamily="34" charset="0"/>
                        </a:rPr>
                        <a:t> and network </a:t>
                      </a:r>
                      <a:r>
                        <a:rPr lang="it-IT" sz="1100" b="1" i="0" u="none" strike="noStrike" dirty="0" err="1">
                          <a:solidFill>
                            <a:srgbClr val="000000"/>
                          </a:solidFill>
                          <a:effectLst/>
                          <a:latin typeface="Aptos Narrow" panose="020B0004020202020204" pitchFamily="34" charset="0"/>
                        </a:rPr>
                        <a:t>algorithms</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algorithmic</a:t>
                      </a:r>
                      <a:r>
                        <a:rPr lang="it-IT" sz="1100" b="1" i="0" u="none" strike="noStrike" dirty="0">
                          <a:solidFill>
                            <a:srgbClr val="000000"/>
                          </a:solidFill>
                          <a:effectLst/>
                          <a:latin typeface="Aptos Narrow" panose="020B0004020202020204" pitchFamily="34" charset="0"/>
                        </a:rPr>
                        <a:t> game theory</a:t>
                      </a:r>
                    </a:p>
                  </a:txBody>
                  <a:tcPr marL="9525" marR="9525" marT="9525" marB="0" anchor="b">
                    <a:solidFill>
                      <a:schemeClr val="accent5">
                        <a:lumMod val="20000"/>
                        <a:lumOff val="80000"/>
                      </a:schemeClr>
                    </a:solidFill>
                  </a:tcPr>
                </a:tc>
                <a:tc>
                  <a:txBody>
                    <a:bodyPr/>
                    <a:lstStyle/>
                    <a:p>
                      <a:r>
                        <a:rPr lang="it-IT" dirty="0"/>
                        <a:t>1</a:t>
                      </a:r>
                    </a:p>
                  </a:txBody>
                  <a:tcPr>
                    <a:solidFill>
                      <a:schemeClr val="accent5">
                        <a:lumMod val="20000"/>
                        <a:lumOff val="80000"/>
                      </a:schemeClr>
                    </a:solidFill>
                  </a:tcPr>
                </a:tc>
                <a:tc>
                  <a:txBody>
                    <a:bodyPr/>
                    <a:lstStyle/>
                    <a:p>
                      <a:r>
                        <a:rPr lang="it-IT" dirty="0"/>
                        <a:t>1</a:t>
                      </a:r>
                    </a:p>
                  </a:txBody>
                  <a:tcPr>
                    <a:solidFill>
                      <a:schemeClr val="accent5">
                        <a:lumMod val="20000"/>
                        <a:lumOff val="80000"/>
                      </a:schemeClr>
                    </a:solidFill>
                  </a:tcPr>
                </a:tc>
                <a:tc>
                  <a:txBody>
                    <a:bodyPr/>
                    <a:lstStyle/>
                    <a:p>
                      <a:endParaRPr lang="it-IT" dirty="0"/>
                    </a:p>
                  </a:txBody>
                  <a:tcPr>
                    <a:solidFill>
                      <a:schemeClr val="accent5">
                        <a:lumMod val="20000"/>
                        <a:lumOff val="80000"/>
                      </a:schemeClr>
                    </a:solidFill>
                  </a:tcPr>
                </a:tc>
                <a:extLst>
                  <a:ext uri="{0D108BD9-81ED-4DB2-BD59-A6C34878D82A}">
                    <a16:rowId xmlns:a16="http://schemas.microsoft.com/office/drawing/2014/main" val="4053657488"/>
                  </a:ext>
                </a:extLst>
              </a:tr>
              <a:tr h="346184">
                <a:tc vMerge="1">
                  <a:txBody>
                    <a:bodyPr/>
                    <a:lstStyle/>
                    <a:p>
                      <a:pPr algn="l" fontAlgn="b"/>
                      <a:endParaRPr lang="it-IT"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it-IT" sz="1100" b="1" i="0" u="none" strike="noStrike" dirty="0">
                          <a:solidFill>
                            <a:srgbClr val="000000"/>
                          </a:solidFill>
                          <a:effectLst/>
                          <a:latin typeface="Aptos Narrow" panose="020B0004020202020204" pitchFamily="34" charset="0"/>
                        </a:rPr>
                        <a:t>PE6_7 </a:t>
                      </a:r>
                      <a:r>
                        <a:rPr lang="it-IT" sz="1100" b="1" i="0" u="none" strike="noStrike" dirty="0" err="1">
                          <a:solidFill>
                            <a:srgbClr val="000000"/>
                          </a:solidFill>
                          <a:effectLst/>
                          <a:latin typeface="Aptos Narrow" panose="020B0004020202020204" pitchFamily="34" charset="0"/>
                        </a:rPr>
                        <a:t>Artificial</a:t>
                      </a:r>
                      <a:r>
                        <a:rPr lang="it-IT" sz="1100" b="1" i="0" u="none" strike="noStrike" dirty="0">
                          <a:solidFill>
                            <a:srgbClr val="000000"/>
                          </a:solidFill>
                          <a:effectLst/>
                          <a:latin typeface="Aptos Narrow" panose="020B0004020202020204" pitchFamily="34" charset="0"/>
                        </a:rPr>
                        <a:t> intelligence, </a:t>
                      </a:r>
                      <a:r>
                        <a:rPr lang="it-IT" sz="1100" b="1" i="0" u="none" strike="noStrike" dirty="0" err="1">
                          <a:solidFill>
                            <a:srgbClr val="000000"/>
                          </a:solidFill>
                          <a:effectLst/>
                          <a:latin typeface="Aptos Narrow" panose="020B0004020202020204" pitchFamily="34" charset="0"/>
                        </a:rPr>
                        <a:t>intelligent</a:t>
                      </a:r>
                      <a:r>
                        <a:rPr lang="it-IT" sz="1100" b="1" i="0" u="none" strike="noStrike" dirty="0">
                          <a:solidFill>
                            <a:srgbClr val="000000"/>
                          </a:solidFill>
                          <a:effectLst/>
                          <a:latin typeface="Aptos Narrow" panose="020B0004020202020204" pitchFamily="34" charset="0"/>
                        </a:rPr>
                        <a:t> systems, </a:t>
                      </a:r>
                      <a:r>
                        <a:rPr lang="it-IT" sz="1100" b="1" i="0" u="none" strike="noStrike" dirty="0" err="1">
                          <a:solidFill>
                            <a:srgbClr val="000000"/>
                          </a:solidFill>
                          <a:effectLst/>
                          <a:latin typeface="Aptos Narrow" panose="020B0004020202020204" pitchFamily="34" charset="0"/>
                        </a:rPr>
                        <a:t>natural</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language</a:t>
                      </a:r>
                      <a:r>
                        <a:rPr lang="it-IT" sz="1100" b="1" i="0" u="none" strike="noStrike" dirty="0">
                          <a:solidFill>
                            <a:srgbClr val="000000"/>
                          </a:solidFill>
                          <a:effectLst/>
                          <a:latin typeface="Aptos Narrow" panose="020B0004020202020204" pitchFamily="34" charset="0"/>
                        </a:rPr>
                        <a:t> processing</a:t>
                      </a:r>
                    </a:p>
                  </a:txBody>
                  <a:tcPr marL="9525" marR="9525" marT="9525" marB="0" anchor="b">
                    <a:solidFill>
                      <a:schemeClr val="accent5">
                        <a:lumMod val="20000"/>
                        <a:lumOff val="80000"/>
                      </a:schemeClr>
                    </a:solidFill>
                  </a:tcPr>
                </a:tc>
                <a:tc>
                  <a:txBody>
                    <a:bodyPr/>
                    <a:lstStyle/>
                    <a:p>
                      <a:r>
                        <a:rPr lang="it-IT" dirty="0"/>
                        <a:t>9</a:t>
                      </a:r>
                    </a:p>
                  </a:txBody>
                  <a:tcPr>
                    <a:solidFill>
                      <a:schemeClr val="accent5">
                        <a:lumMod val="20000"/>
                        <a:lumOff val="80000"/>
                      </a:schemeClr>
                    </a:solidFill>
                  </a:tcPr>
                </a:tc>
                <a:tc>
                  <a:txBody>
                    <a:bodyPr/>
                    <a:lstStyle/>
                    <a:p>
                      <a:r>
                        <a:rPr lang="it-IT" dirty="0"/>
                        <a:t>2</a:t>
                      </a:r>
                    </a:p>
                  </a:txBody>
                  <a:tcPr>
                    <a:solidFill>
                      <a:schemeClr val="accent5">
                        <a:lumMod val="20000"/>
                        <a:lumOff val="80000"/>
                      </a:schemeClr>
                    </a:solidFill>
                  </a:tcPr>
                </a:tc>
                <a:tc>
                  <a:txBody>
                    <a:bodyPr/>
                    <a:lstStyle/>
                    <a:p>
                      <a:r>
                        <a:rPr lang="it-IT" dirty="0"/>
                        <a:t>1</a:t>
                      </a:r>
                    </a:p>
                  </a:txBody>
                  <a:tcPr>
                    <a:solidFill>
                      <a:schemeClr val="accent5">
                        <a:lumMod val="20000"/>
                        <a:lumOff val="80000"/>
                      </a:schemeClr>
                    </a:solidFill>
                  </a:tcPr>
                </a:tc>
                <a:extLst>
                  <a:ext uri="{0D108BD9-81ED-4DB2-BD59-A6C34878D82A}">
                    <a16:rowId xmlns:a16="http://schemas.microsoft.com/office/drawing/2014/main" val="1119230115"/>
                  </a:ext>
                </a:extLst>
              </a:tr>
              <a:tr h="346184">
                <a:tc vMerge="1">
                  <a:txBody>
                    <a:bodyPr/>
                    <a:lstStyle/>
                    <a:p>
                      <a:pPr algn="l" fontAlgn="b"/>
                      <a:endParaRPr lang="it-IT"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it-IT" sz="1100" b="1" i="0" u="none" strike="noStrike" dirty="0">
                          <a:solidFill>
                            <a:srgbClr val="000000"/>
                          </a:solidFill>
                          <a:effectLst/>
                          <a:latin typeface="Aptos Narrow" panose="020B0004020202020204" pitchFamily="34" charset="0"/>
                        </a:rPr>
                        <a:t>PE6_11 Machine learning, </a:t>
                      </a:r>
                      <a:r>
                        <a:rPr lang="it-IT" sz="1100" b="1" i="0" u="none" strike="noStrike" dirty="0" err="1">
                          <a:solidFill>
                            <a:srgbClr val="000000"/>
                          </a:solidFill>
                          <a:effectLst/>
                          <a:latin typeface="Aptos Narrow" panose="020B0004020202020204" pitchFamily="34" charset="0"/>
                        </a:rPr>
                        <a:t>statistical</a:t>
                      </a:r>
                      <a:r>
                        <a:rPr lang="it-IT" sz="1100" b="1" i="0" u="none" strike="noStrike" dirty="0">
                          <a:solidFill>
                            <a:srgbClr val="000000"/>
                          </a:solidFill>
                          <a:effectLst/>
                          <a:latin typeface="Aptos Narrow" panose="020B0004020202020204" pitchFamily="34" charset="0"/>
                        </a:rPr>
                        <a:t> data processing and </a:t>
                      </a:r>
                      <a:r>
                        <a:rPr lang="it-IT" sz="1100" b="1" i="0" u="none" strike="noStrike" dirty="0" err="1">
                          <a:solidFill>
                            <a:srgbClr val="000000"/>
                          </a:solidFill>
                          <a:effectLst/>
                          <a:latin typeface="Aptos Narrow" panose="020B0004020202020204" pitchFamily="34" charset="0"/>
                        </a:rPr>
                        <a:t>applications</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using</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signal</a:t>
                      </a:r>
                      <a:r>
                        <a:rPr lang="it-IT" sz="1100" b="1" i="0" u="none" strike="noStrike" dirty="0">
                          <a:solidFill>
                            <a:srgbClr val="000000"/>
                          </a:solidFill>
                          <a:effectLst/>
                          <a:latin typeface="Aptos Narrow" panose="020B0004020202020204" pitchFamily="34" charset="0"/>
                        </a:rPr>
                        <a:t> processing (e.g. speech, image, video)</a:t>
                      </a:r>
                    </a:p>
                  </a:txBody>
                  <a:tcPr marL="9525" marR="9525" marT="9525" marB="0" anchor="b">
                    <a:solidFill>
                      <a:schemeClr val="accent5">
                        <a:lumMod val="20000"/>
                        <a:lumOff val="80000"/>
                      </a:schemeClr>
                    </a:solidFill>
                  </a:tcPr>
                </a:tc>
                <a:tc>
                  <a:txBody>
                    <a:bodyPr/>
                    <a:lstStyle/>
                    <a:p>
                      <a:r>
                        <a:rPr lang="it-IT" dirty="0"/>
                        <a:t>6</a:t>
                      </a:r>
                    </a:p>
                  </a:txBody>
                  <a:tcPr>
                    <a:solidFill>
                      <a:schemeClr val="accent5">
                        <a:lumMod val="20000"/>
                        <a:lumOff val="80000"/>
                      </a:schemeClr>
                    </a:solidFill>
                  </a:tcPr>
                </a:tc>
                <a:tc>
                  <a:txBody>
                    <a:bodyPr/>
                    <a:lstStyle/>
                    <a:p>
                      <a:r>
                        <a:rPr lang="it-IT" dirty="0"/>
                        <a:t>1</a:t>
                      </a:r>
                    </a:p>
                  </a:txBody>
                  <a:tcPr>
                    <a:solidFill>
                      <a:schemeClr val="accent5">
                        <a:lumMod val="20000"/>
                        <a:lumOff val="80000"/>
                      </a:schemeClr>
                    </a:solidFill>
                  </a:tcPr>
                </a:tc>
                <a:tc>
                  <a:txBody>
                    <a:bodyPr/>
                    <a:lstStyle/>
                    <a:p>
                      <a:endParaRPr lang="it-IT" dirty="0"/>
                    </a:p>
                  </a:txBody>
                  <a:tcPr>
                    <a:solidFill>
                      <a:schemeClr val="accent5">
                        <a:lumMod val="20000"/>
                        <a:lumOff val="80000"/>
                      </a:schemeClr>
                    </a:solidFill>
                  </a:tcPr>
                </a:tc>
                <a:extLst>
                  <a:ext uri="{0D108BD9-81ED-4DB2-BD59-A6C34878D82A}">
                    <a16:rowId xmlns:a16="http://schemas.microsoft.com/office/drawing/2014/main" val="2497868498"/>
                  </a:ext>
                </a:extLst>
              </a:tr>
              <a:tr h="346184">
                <a:tc vMerge="1">
                  <a:txBody>
                    <a:bodyPr/>
                    <a:lstStyle/>
                    <a:p>
                      <a:pPr algn="l" fontAlgn="b"/>
                      <a:endParaRPr lang="it-IT"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it-IT" sz="1100" b="1" i="0" u="none" strike="noStrike" dirty="0">
                          <a:solidFill>
                            <a:srgbClr val="000000"/>
                          </a:solidFill>
                          <a:effectLst/>
                          <a:latin typeface="Aptos Narrow" panose="020B0004020202020204" pitchFamily="34" charset="0"/>
                        </a:rPr>
                        <a:t>PE6_12 Scientific computing, </a:t>
                      </a:r>
                      <a:r>
                        <a:rPr lang="it-IT" sz="1100" b="1" i="0" u="none" strike="noStrike" dirty="0" err="1">
                          <a:solidFill>
                            <a:srgbClr val="000000"/>
                          </a:solidFill>
                          <a:effectLst/>
                          <a:latin typeface="Aptos Narrow" panose="020B0004020202020204" pitchFamily="34" charset="0"/>
                        </a:rPr>
                        <a:t>simulation</a:t>
                      </a:r>
                      <a:r>
                        <a:rPr lang="it-IT" sz="1100" b="1" i="0" u="none" strike="noStrike" dirty="0">
                          <a:solidFill>
                            <a:srgbClr val="000000"/>
                          </a:solidFill>
                          <a:effectLst/>
                          <a:latin typeface="Aptos Narrow" panose="020B0004020202020204" pitchFamily="34" charset="0"/>
                        </a:rPr>
                        <a:t> and </a:t>
                      </a:r>
                      <a:r>
                        <a:rPr lang="it-IT" sz="1100" b="1" i="0" u="none" strike="noStrike" dirty="0" err="1">
                          <a:solidFill>
                            <a:srgbClr val="000000"/>
                          </a:solidFill>
                          <a:effectLst/>
                          <a:latin typeface="Aptos Narrow" panose="020B0004020202020204" pitchFamily="34" charset="0"/>
                        </a:rPr>
                        <a:t>modelling</a:t>
                      </a:r>
                      <a:r>
                        <a:rPr lang="it-IT" sz="1100" b="1" i="0" u="none" strike="noStrike" dirty="0">
                          <a:solidFill>
                            <a:srgbClr val="000000"/>
                          </a:solidFill>
                          <a:effectLst/>
                          <a:latin typeface="Aptos Narrow" panose="020B0004020202020204" pitchFamily="34" charset="0"/>
                        </a:rPr>
                        <a:t> tools</a:t>
                      </a:r>
                    </a:p>
                  </a:txBody>
                  <a:tcPr marL="9525" marR="9525" marT="9525" marB="0" anchor="b">
                    <a:solidFill>
                      <a:schemeClr val="accent5">
                        <a:lumMod val="20000"/>
                        <a:lumOff val="80000"/>
                      </a:schemeClr>
                    </a:solidFill>
                  </a:tcPr>
                </a:tc>
                <a:tc>
                  <a:txBody>
                    <a:bodyPr/>
                    <a:lstStyle/>
                    <a:p>
                      <a:r>
                        <a:rPr lang="it-IT" dirty="0"/>
                        <a:t>8</a:t>
                      </a:r>
                    </a:p>
                  </a:txBody>
                  <a:tcPr>
                    <a:solidFill>
                      <a:schemeClr val="accent5">
                        <a:lumMod val="20000"/>
                        <a:lumOff val="80000"/>
                      </a:schemeClr>
                    </a:solidFill>
                  </a:tcPr>
                </a:tc>
                <a:tc>
                  <a:txBody>
                    <a:bodyPr/>
                    <a:lstStyle/>
                    <a:p>
                      <a:r>
                        <a:rPr lang="it-IT" dirty="0"/>
                        <a:t>1</a:t>
                      </a:r>
                    </a:p>
                  </a:txBody>
                  <a:tcPr>
                    <a:solidFill>
                      <a:schemeClr val="accent5">
                        <a:lumMod val="20000"/>
                        <a:lumOff val="80000"/>
                      </a:schemeClr>
                    </a:solidFill>
                  </a:tcPr>
                </a:tc>
                <a:tc>
                  <a:txBody>
                    <a:bodyPr/>
                    <a:lstStyle/>
                    <a:p>
                      <a:endParaRPr lang="it-IT" dirty="0"/>
                    </a:p>
                  </a:txBody>
                  <a:tcPr>
                    <a:solidFill>
                      <a:schemeClr val="accent5">
                        <a:lumMod val="20000"/>
                        <a:lumOff val="80000"/>
                      </a:schemeClr>
                    </a:solidFill>
                  </a:tcPr>
                </a:tc>
                <a:extLst>
                  <a:ext uri="{0D108BD9-81ED-4DB2-BD59-A6C34878D82A}">
                    <a16:rowId xmlns:a16="http://schemas.microsoft.com/office/drawing/2014/main" val="3159579942"/>
                  </a:ext>
                </a:extLst>
              </a:tr>
              <a:tr h="346184">
                <a:tc vMerge="1">
                  <a:txBody>
                    <a:bodyPr/>
                    <a:lstStyle/>
                    <a:p>
                      <a:pPr algn="l" fontAlgn="b"/>
                      <a:endParaRPr lang="it-IT"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it-IT" sz="1100" b="1" i="0" u="none" strike="noStrike" dirty="0">
                          <a:solidFill>
                            <a:srgbClr val="000000"/>
                          </a:solidFill>
                          <a:effectLst/>
                          <a:latin typeface="Aptos Narrow" panose="020B0004020202020204" pitchFamily="34" charset="0"/>
                        </a:rPr>
                        <a:t>PE6_13 </a:t>
                      </a:r>
                      <a:r>
                        <a:rPr lang="it-IT" sz="1100" b="1" i="0" u="none" strike="noStrike" dirty="0" err="1">
                          <a:solidFill>
                            <a:srgbClr val="000000"/>
                          </a:solidFill>
                          <a:effectLst/>
                          <a:latin typeface="Aptos Narrow" panose="020B0004020202020204" pitchFamily="34" charset="0"/>
                        </a:rPr>
                        <a:t>Bioinformatics</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bio-inspired</a:t>
                      </a:r>
                      <a:r>
                        <a:rPr lang="it-IT" sz="1100" b="1" i="0" u="none" strike="noStrike" dirty="0">
                          <a:solidFill>
                            <a:srgbClr val="000000"/>
                          </a:solidFill>
                          <a:effectLst/>
                          <a:latin typeface="Aptos Narrow" panose="020B0004020202020204" pitchFamily="34" charset="0"/>
                        </a:rPr>
                        <a:t> computing, and </a:t>
                      </a:r>
                      <a:r>
                        <a:rPr lang="it-IT" sz="1100" b="1" i="0" u="none" strike="noStrike" dirty="0" err="1">
                          <a:solidFill>
                            <a:srgbClr val="000000"/>
                          </a:solidFill>
                          <a:effectLst/>
                          <a:latin typeface="Aptos Narrow" panose="020B0004020202020204" pitchFamily="34" charset="0"/>
                        </a:rPr>
                        <a:t>natural</a:t>
                      </a:r>
                      <a:r>
                        <a:rPr lang="it-IT" sz="1100" b="1" i="0" u="none" strike="noStrike" dirty="0">
                          <a:solidFill>
                            <a:srgbClr val="000000"/>
                          </a:solidFill>
                          <a:effectLst/>
                          <a:latin typeface="Aptos Narrow" panose="020B0004020202020204" pitchFamily="34" charset="0"/>
                        </a:rPr>
                        <a:t> computing</a:t>
                      </a:r>
                    </a:p>
                  </a:txBody>
                  <a:tcPr marL="9525" marR="9525" marT="9525" marB="0" anchor="b">
                    <a:solidFill>
                      <a:schemeClr val="accent5">
                        <a:lumMod val="20000"/>
                        <a:lumOff val="80000"/>
                      </a:schemeClr>
                    </a:solidFill>
                  </a:tcPr>
                </a:tc>
                <a:tc>
                  <a:txBody>
                    <a:bodyPr/>
                    <a:lstStyle/>
                    <a:p>
                      <a:r>
                        <a:rPr lang="it-IT" dirty="0"/>
                        <a:t>1</a:t>
                      </a:r>
                    </a:p>
                  </a:txBody>
                  <a:tcPr>
                    <a:solidFill>
                      <a:schemeClr val="accent5">
                        <a:lumMod val="20000"/>
                        <a:lumOff val="80000"/>
                      </a:schemeClr>
                    </a:solidFill>
                  </a:tcPr>
                </a:tc>
                <a:tc>
                  <a:txBody>
                    <a:bodyPr/>
                    <a:lstStyle/>
                    <a:p>
                      <a:endParaRPr lang="it-IT"/>
                    </a:p>
                  </a:txBody>
                  <a:tcPr>
                    <a:solidFill>
                      <a:schemeClr val="accent5">
                        <a:lumMod val="20000"/>
                        <a:lumOff val="80000"/>
                      </a:schemeClr>
                    </a:solidFill>
                  </a:tcPr>
                </a:tc>
                <a:tc>
                  <a:txBody>
                    <a:bodyPr/>
                    <a:lstStyle/>
                    <a:p>
                      <a:endParaRPr lang="it-IT" dirty="0"/>
                    </a:p>
                  </a:txBody>
                  <a:tcPr>
                    <a:solidFill>
                      <a:schemeClr val="accent5">
                        <a:lumMod val="20000"/>
                        <a:lumOff val="80000"/>
                      </a:schemeClr>
                    </a:solidFill>
                  </a:tcPr>
                </a:tc>
                <a:extLst>
                  <a:ext uri="{0D108BD9-81ED-4DB2-BD59-A6C34878D82A}">
                    <a16:rowId xmlns:a16="http://schemas.microsoft.com/office/drawing/2014/main" val="897995790"/>
                  </a:ext>
                </a:extLst>
              </a:tr>
              <a:tr h="346184">
                <a:tc row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100" b="1" i="0" u="none" strike="noStrike" dirty="0">
                          <a:solidFill>
                            <a:srgbClr val="000000"/>
                          </a:solidFill>
                          <a:effectLst/>
                          <a:latin typeface="Aptos Narrow" panose="020B0004020202020204" pitchFamily="34" charset="0"/>
                        </a:rPr>
                        <a:t>PE7 </a:t>
                      </a:r>
                    </a:p>
                    <a:p>
                      <a:pPr marL="0" marR="0" lvl="0" indent="0" algn="l" defTabSz="914400" rtl="0" eaLnBrk="1" fontAlgn="b" latinLnBrk="0" hangingPunct="1">
                        <a:lnSpc>
                          <a:spcPct val="100000"/>
                        </a:lnSpc>
                        <a:spcBef>
                          <a:spcPts val="0"/>
                        </a:spcBef>
                        <a:spcAft>
                          <a:spcPts val="0"/>
                        </a:spcAft>
                        <a:buClrTx/>
                        <a:buSzTx/>
                        <a:buFontTx/>
                        <a:buNone/>
                        <a:tabLst/>
                        <a:defRPr/>
                      </a:pPr>
                      <a:r>
                        <a:rPr lang="it-IT" sz="1100" b="1" i="0" u="none" strike="noStrike" dirty="0">
                          <a:solidFill>
                            <a:srgbClr val="000000"/>
                          </a:solidFill>
                          <a:effectLst/>
                          <a:latin typeface="Aptos Narrow" panose="020B0004020202020204" pitchFamily="34" charset="0"/>
                        </a:rPr>
                        <a:t>Systems and </a:t>
                      </a:r>
                      <a:r>
                        <a:rPr lang="it-IT" sz="1100" b="1" i="0" u="none" strike="noStrike" dirty="0" err="1">
                          <a:solidFill>
                            <a:srgbClr val="000000"/>
                          </a:solidFill>
                          <a:effectLst/>
                          <a:latin typeface="Aptos Narrow" panose="020B0004020202020204" pitchFamily="34" charset="0"/>
                        </a:rPr>
                        <a:t>Communication</a:t>
                      </a:r>
                      <a:r>
                        <a:rPr lang="it-IT" sz="1100" b="1" i="0" u="none" strike="noStrike" dirty="0">
                          <a:solidFill>
                            <a:srgbClr val="000000"/>
                          </a:solidFill>
                          <a:effectLst/>
                          <a:latin typeface="Aptos Narrow" panose="020B0004020202020204" pitchFamily="34" charset="0"/>
                        </a:rPr>
                        <a:t> Engineering</a:t>
                      </a:r>
                    </a:p>
                    <a:p>
                      <a:pPr algn="l" fontAlgn="b"/>
                      <a:endParaRPr lang="it-IT" sz="1100" b="1" i="0" u="none" strike="noStrike" dirty="0">
                        <a:solidFill>
                          <a:srgbClr val="000000"/>
                        </a:solidFill>
                        <a:effectLst/>
                        <a:latin typeface="Aptos Narrow" panose="020B0004020202020204" pitchFamily="34" charset="0"/>
                      </a:endParaRPr>
                    </a:p>
                  </a:txBody>
                  <a:tcPr marL="9525" marR="9525" marT="9525" marB="0" anchor="b">
                    <a:solidFill>
                      <a:schemeClr val="accent3">
                        <a:lumMod val="20000"/>
                        <a:lumOff val="80000"/>
                      </a:schemeClr>
                    </a:solidFill>
                  </a:tcPr>
                </a:tc>
                <a:tc>
                  <a:txBody>
                    <a:bodyPr/>
                    <a:lstStyle/>
                    <a:p>
                      <a:pPr algn="l" fontAlgn="b"/>
                      <a:r>
                        <a:rPr lang="it-IT" sz="1100" b="1" i="0" u="none" strike="noStrike" dirty="0">
                          <a:solidFill>
                            <a:srgbClr val="000000"/>
                          </a:solidFill>
                          <a:effectLst/>
                          <a:latin typeface="Aptos Narrow" panose="020B0004020202020204" pitchFamily="34" charset="0"/>
                        </a:rPr>
                        <a:t>PE7_4 (Micro-, nano-, and </a:t>
                      </a:r>
                      <a:r>
                        <a:rPr lang="it-IT" sz="1100" b="1" i="0" u="none" strike="noStrike" dirty="0" err="1">
                          <a:solidFill>
                            <a:srgbClr val="000000"/>
                          </a:solidFill>
                          <a:effectLst/>
                          <a:latin typeface="Aptos Narrow" panose="020B0004020202020204" pitchFamily="34" charset="0"/>
                        </a:rPr>
                        <a:t>bio</a:t>
                      </a:r>
                      <a:r>
                        <a:rPr lang="it-IT" sz="1100" b="1" i="0" u="none" strike="noStrike" dirty="0">
                          <a:solidFill>
                            <a:srgbClr val="000000"/>
                          </a:solidFill>
                          <a:effectLst/>
                          <a:latin typeface="Aptos Narrow" panose="020B0004020202020204" pitchFamily="34" charset="0"/>
                        </a:rPr>
                        <a:t>-) systems engineering</a:t>
                      </a:r>
                    </a:p>
                  </a:txBody>
                  <a:tcPr marL="9525" marR="9525" marT="9525" marB="0" anchor="b">
                    <a:solidFill>
                      <a:schemeClr val="accent3">
                        <a:lumMod val="20000"/>
                        <a:lumOff val="80000"/>
                      </a:schemeClr>
                    </a:solidFill>
                  </a:tcPr>
                </a:tc>
                <a:tc>
                  <a:txBody>
                    <a:bodyPr/>
                    <a:lstStyle/>
                    <a:p>
                      <a:r>
                        <a:rPr lang="it-IT" dirty="0"/>
                        <a:t>4</a:t>
                      </a:r>
                    </a:p>
                  </a:txBody>
                  <a:tcPr>
                    <a:solidFill>
                      <a:schemeClr val="accent3">
                        <a:lumMod val="20000"/>
                        <a:lumOff val="80000"/>
                      </a:schemeClr>
                    </a:solidFill>
                  </a:tcPr>
                </a:tc>
                <a:tc>
                  <a:txBody>
                    <a:bodyPr/>
                    <a:lstStyle/>
                    <a:p>
                      <a:r>
                        <a:rPr lang="it-IT" dirty="0"/>
                        <a:t>1</a:t>
                      </a:r>
                    </a:p>
                  </a:txBody>
                  <a:tcPr>
                    <a:solidFill>
                      <a:schemeClr val="accent3">
                        <a:lumMod val="20000"/>
                        <a:lumOff val="80000"/>
                      </a:schemeClr>
                    </a:solidFill>
                  </a:tcPr>
                </a:tc>
                <a:tc>
                  <a:txBody>
                    <a:bodyPr/>
                    <a:lstStyle/>
                    <a:p>
                      <a:endParaRPr lang="it-IT" dirty="0"/>
                    </a:p>
                  </a:txBody>
                  <a:tcPr>
                    <a:solidFill>
                      <a:schemeClr val="accent3">
                        <a:lumMod val="20000"/>
                        <a:lumOff val="80000"/>
                      </a:schemeClr>
                    </a:solidFill>
                  </a:tcPr>
                </a:tc>
                <a:extLst>
                  <a:ext uri="{0D108BD9-81ED-4DB2-BD59-A6C34878D82A}">
                    <a16:rowId xmlns:a16="http://schemas.microsoft.com/office/drawing/2014/main" val="2109907851"/>
                  </a:ext>
                </a:extLst>
              </a:tr>
              <a:tr h="346184">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100" b="1" i="0" u="none" strike="noStrike" dirty="0">
                          <a:solidFill>
                            <a:srgbClr val="000000"/>
                          </a:solidFill>
                          <a:effectLst/>
                          <a:latin typeface="Aptos Narrow" panose="020B0004020202020204" pitchFamily="34" charset="0"/>
                        </a:rPr>
                        <a:t>PE7 Systems and </a:t>
                      </a:r>
                      <a:r>
                        <a:rPr lang="it-IT" sz="1100" b="1" i="0" u="none" strike="noStrike" dirty="0" err="1">
                          <a:solidFill>
                            <a:srgbClr val="000000"/>
                          </a:solidFill>
                          <a:effectLst/>
                          <a:latin typeface="Aptos Narrow" panose="020B0004020202020204" pitchFamily="34" charset="0"/>
                        </a:rPr>
                        <a:t>Communication</a:t>
                      </a:r>
                      <a:r>
                        <a:rPr lang="it-IT" sz="1100" b="1" i="0" u="none" strike="noStrike" dirty="0">
                          <a:solidFill>
                            <a:srgbClr val="000000"/>
                          </a:solidFill>
                          <a:effectLst/>
                          <a:latin typeface="Aptos Narrow" panose="020B0004020202020204" pitchFamily="34" charset="0"/>
                        </a:rPr>
                        <a:t> Engineering</a:t>
                      </a:r>
                    </a:p>
                    <a:p>
                      <a:pPr algn="l" fontAlgn="b"/>
                      <a:endParaRPr lang="it-IT" sz="1100" b="1" i="0" u="none" strike="noStrike" dirty="0">
                        <a:solidFill>
                          <a:srgbClr val="000000"/>
                        </a:solidFill>
                        <a:effectLst/>
                        <a:latin typeface="Aptos Narrow" panose="020B0004020202020204" pitchFamily="34" charset="0"/>
                      </a:endParaRPr>
                    </a:p>
                  </a:txBody>
                  <a:tcPr marL="9525" marR="9525" marT="9525" marB="0" anchor="b">
                    <a:solidFill>
                      <a:schemeClr val="accent3">
                        <a:lumMod val="20000"/>
                        <a:lumOff val="80000"/>
                      </a:schemeClr>
                    </a:solidFill>
                  </a:tcPr>
                </a:tc>
                <a:tc>
                  <a:txBody>
                    <a:bodyPr/>
                    <a:lstStyle/>
                    <a:p>
                      <a:pPr algn="l" fontAlgn="b"/>
                      <a:r>
                        <a:rPr lang="it-IT" sz="1100" b="1" i="0" u="none" strike="noStrike" dirty="0">
                          <a:solidFill>
                            <a:srgbClr val="000000"/>
                          </a:solidFill>
                          <a:effectLst/>
                          <a:latin typeface="Aptos Narrow" panose="020B0004020202020204" pitchFamily="34" charset="0"/>
                        </a:rPr>
                        <a:t>PE7_5 (Micro-, nano- and </a:t>
                      </a:r>
                      <a:r>
                        <a:rPr lang="it-IT" sz="1100" b="1" i="0" u="none" strike="noStrike" dirty="0" err="1">
                          <a:solidFill>
                            <a:srgbClr val="000000"/>
                          </a:solidFill>
                          <a:effectLst/>
                          <a:latin typeface="Aptos Narrow" panose="020B0004020202020204" pitchFamily="34" charset="0"/>
                        </a:rPr>
                        <a:t>bio</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electronic</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optoelectronic</a:t>
                      </a:r>
                      <a:r>
                        <a:rPr lang="it-IT" sz="1100" b="1" i="0" u="none" strike="noStrike" dirty="0">
                          <a:solidFill>
                            <a:srgbClr val="000000"/>
                          </a:solidFill>
                          <a:effectLst/>
                          <a:latin typeface="Aptos Narrow" panose="020B0004020202020204" pitchFamily="34" charset="0"/>
                        </a:rPr>
                        <a:t> and </a:t>
                      </a:r>
                      <a:r>
                        <a:rPr lang="it-IT" sz="1100" b="1" i="0" u="none" strike="noStrike" dirty="0" err="1">
                          <a:solidFill>
                            <a:srgbClr val="000000"/>
                          </a:solidFill>
                          <a:effectLst/>
                          <a:latin typeface="Aptos Narrow" panose="020B0004020202020204" pitchFamily="34" charset="0"/>
                        </a:rPr>
                        <a:t>photonic</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components</a:t>
                      </a:r>
                      <a:endParaRPr lang="it-IT" sz="1100" b="1" i="0" u="none" strike="noStrike" dirty="0">
                        <a:solidFill>
                          <a:srgbClr val="000000"/>
                        </a:solidFill>
                        <a:effectLst/>
                        <a:latin typeface="Aptos Narrow" panose="020B0004020202020204" pitchFamily="34" charset="0"/>
                      </a:endParaRPr>
                    </a:p>
                  </a:txBody>
                  <a:tcPr marL="9525" marR="9525" marT="9525" marB="0" anchor="b">
                    <a:solidFill>
                      <a:schemeClr val="accent3">
                        <a:lumMod val="20000"/>
                        <a:lumOff val="80000"/>
                      </a:schemeClr>
                    </a:solidFill>
                  </a:tcPr>
                </a:tc>
                <a:tc>
                  <a:txBody>
                    <a:bodyPr/>
                    <a:lstStyle/>
                    <a:p>
                      <a:r>
                        <a:rPr lang="it-IT" dirty="0"/>
                        <a:t>6</a:t>
                      </a:r>
                    </a:p>
                  </a:txBody>
                  <a:tcPr>
                    <a:solidFill>
                      <a:schemeClr val="accent3">
                        <a:lumMod val="20000"/>
                        <a:lumOff val="80000"/>
                      </a:schemeClr>
                    </a:solidFill>
                  </a:tcPr>
                </a:tc>
                <a:tc>
                  <a:txBody>
                    <a:bodyPr/>
                    <a:lstStyle/>
                    <a:p>
                      <a:endParaRPr lang="it-IT"/>
                    </a:p>
                  </a:txBody>
                  <a:tcPr>
                    <a:solidFill>
                      <a:schemeClr val="accent3">
                        <a:lumMod val="20000"/>
                        <a:lumOff val="80000"/>
                      </a:schemeClr>
                    </a:solidFill>
                  </a:tcPr>
                </a:tc>
                <a:tc>
                  <a:txBody>
                    <a:bodyPr/>
                    <a:lstStyle/>
                    <a:p>
                      <a:r>
                        <a:rPr lang="it-IT" dirty="0"/>
                        <a:t>1</a:t>
                      </a:r>
                    </a:p>
                  </a:txBody>
                  <a:tcPr>
                    <a:solidFill>
                      <a:schemeClr val="accent3">
                        <a:lumMod val="20000"/>
                        <a:lumOff val="80000"/>
                      </a:schemeClr>
                    </a:solidFill>
                  </a:tcPr>
                </a:tc>
                <a:extLst>
                  <a:ext uri="{0D108BD9-81ED-4DB2-BD59-A6C34878D82A}">
                    <a16:rowId xmlns:a16="http://schemas.microsoft.com/office/drawing/2014/main" val="3826518660"/>
                  </a:ext>
                </a:extLst>
              </a:tr>
              <a:tr h="346184">
                <a:tc vMerge="1">
                  <a:txBody>
                    <a:bodyPr/>
                    <a:lstStyle/>
                    <a:p>
                      <a:pPr algn="l" fontAlgn="b"/>
                      <a:endParaRPr lang="it-IT" sz="1100" b="1" i="0" u="none" strike="noStrike" dirty="0">
                        <a:solidFill>
                          <a:srgbClr val="000000"/>
                        </a:solidFill>
                        <a:effectLst/>
                        <a:latin typeface="Aptos Narrow" panose="020B0004020202020204" pitchFamily="34" charset="0"/>
                      </a:endParaRPr>
                    </a:p>
                  </a:txBody>
                  <a:tcPr marL="9525" marR="9525" marT="9525" marB="0" anchor="b">
                    <a:solidFill>
                      <a:schemeClr val="accent3">
                        <a:lumMod val="20000"/>
                        <a:lumOff val="80000"/>
                      </a:schemeClr>
                    </a:solidFill>
                  </a:tcPr>
                </a:tc>
                <a:tc>
                  <a:txBody>
                    <a:bodyPr/>
                    <a:lstStyle/>
                    <a:p>
                      <a:pPr algn="l" fontAlgn="b"/>
                      <a:r>
                        <a:rPr lang="it-IT" sz="1100" b="1" i="0" u="none" strike="noStrike" dirty="0">
                          <a:solidFill>
                            <a:srgbClr val="000000"/>
                          </a:solidFill>
                          <a:effectLst/>
                          <a:latin typeface="Aptos Narrow" panose="020B0004020202020204" pitchFamily="34" charset="0"/>
                        </a:rPr>
                        <a:t>PE7_11 Components and systems for </a:t>
                      </a:r>
                      <a:r>
                        <a:rPr lang="it-IT" sz="1100" b="1" i="0" u="none" strike="noStrike" dirty="0" err="1">
                          <a:solidFill>
                            <a:srgbClr val="000000"/>
                          </a:solidFill>
                          <a:effectLst/>
                          <a:latin typeface="Aptos Narrow" panose="020B0004020202020204" pitchFamily="34" charset="0"/>
                        </a:rPr>
                        <a:t>applications</a:t>
                      </a:r>
                      <a:r>
                        <a:rPr lang="it-IT" sz="1100" b="1" i="0" u="none" strike="noStrike" dirty="0">
                          <a:solidFill>
                            <a:srgbClr val="000000"/>
                          </a:solidFill>
                          <a:effectLst/>
                          <a:latin typeface="Aptos Narrow" panose="020B0004020202020204" pitchFamily="34" charset="0"/>
                        </a:rPr>
                        <a:t> (in e.g. medicine, </a:t>
                      </a:r>
                      <a:r>
                        <a:rPr lang="it-IT" sz="1100" b="1" i="0" u="none" strike="noStrike" dirty="0" err="1">
                          <a:solidFill>
                            <a:srgbClr val="000000"/>
                          </a:solidFill>
                          <a:effectLst/>
                          <a:latin typeface="Aptos Narrow" panose="020B0004020202020204" pitchFamily="34" charset="0"/>
                        </a:rPr>
                        <a:t>biology</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environment</a:t>
                      </a:r>
                      <a:r>
                        <a:rPr lang="it-IT" sz="1100" b="1" i="0" u="none" strike="noStrike" dirty="0">
                          <a:solidFill>
                            <a:srgbClr val="000000"/>
                          </a:solidFill>
                          <a:effectLst/>
                          <a:latin typeface="Aptos Narrow" panose="020B0004020202020204" pitchFamily="34" charset="0"/>
                        </a:rPr>
                        <a:t>)</a:t>
                      </a:r>
                    </a:p>
                  </a:txBody>
                  <a:tcPr marL="9525" marR="9525" marT="9525" marB="0" anchor="b">
                    <a:solidFill>
                      <a:schemeClr val="accent3">
                        <a:lumMod val="20000"/>
                        <a:lumOff val="80000"/>
                      </a:schemeClr>
                    </a:solidFill>
                  </a:tcPr>
                </a:tc>
                <a:tc>
                  <a:txBody>
                    <a:bodyPr/>
                    <a:lstStyle/>
                    <a:p>
                      <a:r>
                        <a:rPr lang="it-IT" dirty="0"/>
                        <a:t>11</a:t>
                      </a:r>
                    </a:p>
                  </a:txBody>
                  <a:tcPr>
                    <a:solidFill>
                      <a:schemeClr val="accent3">
                        <a:lumMod val="20000"/>
                        <a:lumOff val="80000"/>
                      </a:schemeClr>
                    </a:solidFill>
                  </a:tcPr>
                </a:tc>
                <a:tc>
                  <a:txBody>
                    <a:bodyPr/>
                    <a:lstStyle/>
                    <a:p>
                      <a:r>
                        <a:rPr lang="it-IT" dirty="0"/>
                        <a:t>1</a:t>
                      </a:r>
                    </a:p>
                  </a:txBody>
                  <a:tcPr>
                    <a:solidFill>
                      <a:schemeClr val="accent3">
                        <a:lumMod val="20000"/>
                        <a:lumOff val="80000"/>
                      </a:schemeClr>
                    </a:solidFill>
                  </a:tcPr>
                </a:tc>
                <a:tc>
                  <a:txBody>
                    <a:bodyPr/>
                    <a:lstStyle/>
                    <a:p>
                      <a:r>
                        <a:rPr lang="it-IT" dirty="0"/>
                        <a:t>1</a:t>
                      </a:r>
                    </a:p>
                  </a:txBody>
                  <a:tcPr>
                    <a:solidFill>
                      <a:schemeClr val="accent3">
                        <a:lumMod val="20000"/>
                        <a:lumOff val="80000"/>
                      </a:schemeClr>
                    </a:solidFill>
                  </a:tcPr>
                </a:tc>
                <a:extLst>
                  <a:ext uri="{0D108BD9-81ED-4DB2-BD59-A6C34878D82A}">
                    <a16:rowId xmlns:a16="http://schemas.microsoft.com/office/drawing/2014/main" val="2253192521"/>
                  </a:ext>
                </a:extLst>
              </a:tr>
              <a:tr h="346184">
                <a:tc>
                  <a:txBody>
                    <a:bodyPr/>
                    <a:lstStyle/>
                    <a:p>
                      <a:pPr algn="l" fontAlgn="b"/>
                      <a:r>
                        <a:rPr lang="it-IT" sz="1100" b="1" i="0" u="none" strike="noStrike" dirty="0">
                          <a:solidFill>
                            <a:srgbClr val="000000"/>
                          </a:solidFill>
                          <a:effectLst/>
                          <a:latin typeface="Aptos Narrow" panose="020B0004020202020204" pitchFamily="34" charset="0"/>
                        </a:rPr>
                        <a:t>LS1 </a:t>
                      </a:r>
                      <a:r>
                        <a:rPr lang="it-IT" sz="1100" b="1" i="0" u="none" strike="noStrike" dirty="0" err="1">
                          <a:solidFill>
                            <a:srgbClr val="000000"/>
                          </a:solidFill>
                          <a:effectLst/>
                          <a:latin typeface="Aptos Narrow" panose="020B0004020202020204" pitchFamily="34" charset="0"/>
                        </a:rPr>
                        <a:t>Molecules</a:t>
                      </a:r>
                      <a:r>
                        <a:rPr lang="it-IT" sz="1100" b="1" i="0" u="none" strike="noStrike" dirty="0">
                          <a:solidFill>
                            <a:srgbClr val="000000"/>
                          </a:solidFill>
                          <a:effectLst/>
                          <a:latin typeface="Aptos Narrow" panose="020B0004020202020204" pitchFamily="34" charset="0"/>
                        </a:rPr>
                        <a:t> of Life: </a:t>
                      </a:r>
                      <a:r>
                        <a:rPr lang="it-IT" sz="1100" b="1" i="0" u="none" strike="noStrike" dirty="0" err="1">
                          <a:solidFill>
                            <a:srgbClr val="000000"/>
                          </a:solidFill>
                          <a:effectLst/>
                          <a:latin typeface="Aptos Narrow" panose="020B0004020202020204" pitchFamily="34" charset="0"/>
                        </a:rPr>
                        <a:t>Biological</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mechanisms</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Structures</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Functions</a:t>
                      </a:r>
                      <a:endParaRPr lang="it-IT" sz="1100" b="1" i="0" u="none" strike="noStrike" dirty="0">
                        <a:solidFill>
                          <a:srgbClr val="000000"/>
                        </a:solidFill>
                        <a:effectLst/>
                        <a:latin typeface="Aptos Narrow" panose="020B0004020202020204" pitchFamily="34" charset="0"/>
                      </a:endParaRPr>
                    </a:p>
                  </a:txBody>
                  <a:tcPr marL="9525" marR="9525" marT="9525" marB="0" anchor="b">
                    <a:solidFill>
                      <a:schemeClr val="accent4">
                        <a:lumMod val="20000"/>
                        <a:lumOff val="80000"/>
                      </a:schemeClr>
                    </a:solidFill>
                  </a:tcPr>
                </a:tc>
                <a:tc>
                  <a:txBody>
                    <a:bodyPr/>
                    <a:lstStyle/>
                    <a:p>
                      <a:pPr algn="l" fontAlgn="b"/>
                      <a:r>
                        <a:rPr lang="it-IT" sz="1100" b="1" i="0" u="none" strike="noStrike" dirty="0">
                          <a:solidFill>
                            <a:srgbClr val="000000"/>
                          </a:solidFill>
                          <a:effectLst/>
                          <a:latin typeface="Aptos Narrow" panose="020B0004020202020204" pitchFamily="34" charset="0"/>
                        </a:rPr>
                        <a:t>LS1_7 </a:t>
                      </a:r>
                      <a:r>
                        <a:rPr lang="it-IT" sz="1100" b="1" i="0" u="none" strike="noStrike" dirty="0" err="1">
                          <a:solidFill>
                            <a:srgbClr val="000000"/>
                          </a:solidFill>
                          <a:effectLst/>
                          <a:latin typeface="Aptos Narrow" panose="020B0004020202020204" pitchFamily="34" charset="0"/>
                        </a:rPr>
                        <a:t>Molecular</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biophysics</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biomechanics</a:t>
                      </a:r>
                      <a:r>
                        <a:rPr lang="it-IT" sz="1100" b="1" i="0" u="none" strike="noStrike" dirty="0">
                          <a:solidFill>
                            <a:srgbClr val="000000"/>
                          </a:solidFill>
                          <a:effectLst/>
                          <a:latin typeface="Aptos Narrow" panose="020B0004020202020204" pitchFamily="34" charset="0"/>
                        </a:rPr>
                        <a:t>, </a:t>
                      </a:r>
                      <a:r>
                        <a:rPr lang="it-IT" sz="1100" b="1" i="0" u="none" strike="noStrike" dirty="0" err="1">
                          <a:solidFill>
                            <a:srgbClr val="000000"/>
                          </a:solidFill>
                          <a:effectLst/>
                          <a:latin typeface="Aptos Narrow" panose="020B0004020202020204" pitchFamily="34" charset="0"/>
                        </a:rPr>
                        <a:t>bioenergetics</a:t>
                      </a:r>
                      <a:endParaRPr lang="it-IT" sz="1100" b="1" i="0" u="none" strike="noStrike" dirty="0">
                        <a:solidFill>
                          <a:srgbClr val="000000"/>
                        </a:solidFill>
                        <a:effectLst/>
                        <a:latin typeface="Aptos Narrow" panose="020B0004020202020204" pitchFamily="34" charset="0"/>
                      </a:endParaRPr>
                    </a:p>
                  </a:txBody>
                  <a:tcPr marL="9525" marR="9525" marT="9525" marB="0" anchor="b">
                    <a:solidFill>
                      <a:schemeClr val="accent4">
                        <a:lumMod val="20000"/>
                        <a:lumOff val="80000"/>
                      </a:schemeClr>
                    </a:solidFill>
                  </a:tcPr>
                </a:tc>
                <a:tc>
                  <a:txBody>
                    <a:bodyPr/>
                    <a:lstStyle/>
                    <a:p>
                      <a:r>
                        <a:rPr lang="it-IT" dirty="0"/>
                        <a:t>1</a:t>
                      </a:r>
                    </a:p>
                  </a:txBody>
                  <a:tcPr>
                    <a:solidFill>
                      <a:schemeClr val="accent4">
                        <a:lumMod val="20000"/>
                        <a:lumOff val="80000"/>
                      </a:schemeClr>
                    </a:solidFill>
                  </a:tcPr>
                </a:tc>
                <a:tc>
                  <a:txBody>
                    <a:bodyPr/>
                    <a:lstStyle/>
                    <a:p>
                      <a:endParaRPr lang="it-IT"/>
                    </a:p>
                  </a:txBody>
                  <a:tcPr>
                    <a:solidFill>
                      <a:schemeClr val="accent4">
                        <a:lumMod val="20000"/>
                        <a:lumOff val="80000"/>
                      </a:schemeClr>
                    </a:solidFill>
                  </a:tcPr>
                </a:tc>
                <a:tc>
                  <a:txBody>
                    <a:bodyPr/>
                    <a:lstStyle/>
                    <a:p>
                      <a:endParaRPr lang="it-IT" dirty="0"/>
                    </a:p>
                  </a:txBody>
                  <a:tcPr>
                    <a:solidFill>
                      <a:schemeClr val="accent4">
                        <a:lumMod val="20000"/>
                        <a:lumOff val="80000"/>
                      </a:schemeClr>
                    </a:solidFill>
                  </a:tcPr>
                </a:tc>
                <a:extLst>
                  <a:ext uri="{0D108BD9-81ED-4DB2-BD59-A6C34878D82A}">
                    <a16:rowId xmlns:a16="http://schemas.microsoft.com/office/drawing/2014/main" val="3049105911"/>
                  </a:ext>
                </a:extLst>
              </a:tr>
              <a:tr h="346184">
                <a:tc gridSpan="2">
                  <a:txBody>
                    <a:bodyPr/>
                    <a:lstStyle/>
                    <a:p>
                      <a:pPr algn="l" fontAlgn="b"/>
                      <a:r>
                        <a:rPr lang="it-IT" sz="1800" b="1" i="0" u="none" strike="noStrike" dirty="0">
                          <a:solidFill>
                            <a:srgbClr val="000000"/>
                          </a:solidFill>
                          <a:effectLst/>
                          <a:latin typeface="Aptos Narrow" panose="020B0004020202020204" pitchFamily="34" charset="0"/>
                        </a:rPr>
                        <a:t>                                                                                                                             </a:t>
                      </a:r>
                      <a:r>
                        <a:rPr lang="it-IT" sz="1800" b="1" i="0" u="none" strike="noStrike" dirty="0">
                          <a:solidFill>
                            <a:srgbClr val="000000"/>
                          </a:solidFill>
                          <a:effectLst/>
                          <a:latin typeface="+mn-lt"/>
                        </a:rPr>
                        <a:t>TOT.</a:t>
                      </a:r>
                    </a:p>
                  </a:txBody>
                  <a:tcPr marL="9525" marR="9525" marT="9525" marB="0" anchor="b"/>
                </a:tc>
                <a:tc hMerge="1">
                  <a:txBody>
                    <a:bodyPr/>
                    <a:lstStyle/>
                    <a:p>
                      <a:pPr algn="l" fontAlgn="b"/>
                      <a:r>
                        <a:rPr lang="it-IT" sz="1800" b="1" i="0" u="none" strike="noStrike" dirty="0">
                          <a:solidFill>
                            <a:srgbClr val="000000"/>
                          </a:solidFill>
                          <a:effectLst/>
                          <a:latin typeface="Aptos Narrow" panose="020B0004020202020204" pitchFamily="34" charset="0"/>
                        </a:rPr>
                        <a:t>                                                                                                                             </a:t>
                      </a:r>
                      <a:r>
                        <a:rPr lang="it-IT" sz="1800" b="1" i="0" u="none" strike="noStrike" dirty="0">
                          <a:solidFill>
                            <a:srgbClr val="000000"/>
                          </a:solidFill>
                          <a:effectLst/>
                          <a:latin typeface="+mn-lt"/>
                        </a:rPr>
                        <a:t>TOT.</a:t>
                      </a:r>
                    </a:p>
                  </a:txBody>
                  <a:tcPr marL="9525" marR="9525" marT="9525" marB="0" anchor="b"/>
                </a:tc>
                <a:tc>
                  <a:txBody>
                    <a:bodyPr/>
                    <a:lstStyle/>
                    <a:p>
                      <a:r>
                        <a:rPr lang="it-IT" b="1" dirty="0"/>
                        <a:t>63</a:t>
                      </a:r>
                    </a:p>
                  </a:txBody>
                  <a:tcPr/>
                </a:tc>
                <a:tc>
                  <a:txBody>
                    <a:bodyPr/>
                    <a:lstStyle/>
                    <a:p>
                      <a:r>
                        <a:rPr lang="it-IT" b="1" dirty="0"/>
                        <a:t>9</a:t>
                      </a:r>
                    </a:p>
                  </a:txBody>
                  <a:tcPr/>
                </a:tc>
                <a:tc>
                  <a:txBody>
                    <a:bodyPr/>
                    <a:lstStyle/>
                    <a:p>
                      <a:r>
                        <a:rPr lang="it-IT" b="1" dirty="0"/>
                        <a:t>4</a:t>
                      </a:r>
                    </a:p>
                  </a:txBody>
                  <a:tcPr/>
                </a:tc>
                <a:extLst>
                  <a:ext uri="{0D108BD9-81ED-4DB2-BD59-A6C34878D82A}">
                    <a16:rowId xmlns:a16="http://schemas.microsoft.com/office/drawing/2014/main" val="4151668400"/>
                  </a:ext>
                </a:extLst>
              </a:tr>
            </a:tbl>
          </a:graphicData>
        </a:graphic>
      </p:graphicFrame>
      <p:sp>
        <p:nvSpPr>
          <p:cNvPr id="4" name="TextBox 3">
            <a:extLst>
              <a:ext uri="{FF2B5EF4-FFF2-40B4-BE49-F238E27FC236}">
                <a16:creationId xmlns:a16="http://schemas.microsoft.com/office/drawing/2014/main" id="{459D5E60-A0A3-186C-0DB3-9E1BE2C4460A}"/>
              </a:ext>
            </a:extLst>
          </p:cNvPr>
          <p:cNvSpPr txBox="1"/>
          <p:nvPr/>
        </p:nvSpPr>
        <p:spPr>
          <a:xfrm>
            <a:off x="793215" y="6488668"/>
            <a:ext cx="1770036" cy="369332"/>
          </a:xfrm>
          <a:prstGeom prst="rect">
            <a:avLst/>
          </a:prstGeom>
          <a:noFill/>
          <a:ln w="57150">
            <a:solidFill>
              <a:srgbClr val="FF0000"/>
            </a:solidFill>
          </a:ln>
        </p:spPr>
        <p:txBody>
          <a:bodyPr wrap="none" rtlCol="0">
            <a:spAutoFit/>
          </a:bodyPr>
          <a:lstStyle/>
          <a:p>
            <a:r>
              <a:rPr lang="en-US" dirty="0">
                <a:solidFill>
                  <a:srgbClr val="FF0000"/>
                </a:solidFill>
                <a:highlight>
                  <a:srgbClr val="FFFF00"/>
                </a:highlight>
              </a:rPr>
              <a:t>+ SH4 + LS7 + …</a:t>
            </a:r>
          </a:p>
        </p:txBody>
      </p:sp>
    </p:spTree>
    <p:extLst>
      <p:ext uri="{BB962C8B-B14F-4D97-AF65-F5344CB8AC3E}">
        <p14:creationId xmlns:p14="http://schemas.microsoft.com/office/powerpoint/2010/main" val="399913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01027035-2DFD-B875-48D9-610527371344}"/>
              </a:ext>
            </a:extLst>
          </p:cNvPr>
          <p:cNvGraphicFramePr>
            <a:graphicFrameLocks noGrp="1"/>
          </p:cNvGraphicFramePr>
          <p:nvPr>
            <p:ph idx="1"/>
            <p:extLst>
              <p:ext uri="{D42A27DB-BD31-4B8C-83A1-F6EECF244321}">
                <p14:modId xmlns:p14="http://schemas.microsoft.com/office/powerpoint/2010/main" val="1848755995"/>
              </p:ext>
            </p:extLst>
          </p:nvPr>
        </p:nvGraphicFramePr>
        <p:xfrm>
          <a:off x="838200" y="584901"/>
          <a:ext cx="10515600" cy="595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a:extLst>
              <a:ext uri="{FF2B5EF4-FFF2-40B4-BE49-F238E27FC236}">
                <a16:creationId xmlns:a16="http://schemas.microsoft.com/office/drawing/2014/main" id="{A927F703-EB46-8532-6FD6-199187B5AE77}"/>
              </a:ext>
            </a:extLst>
          </p:cNvPr>
          <p:cNvSpPr txBox="1"/>
          <p:nvPr/>
        </p:nvSpPr>
        <p:spPr>
          <a:xfrm>
            <a:off x="574158" y="5380672"/>
            <a:ext cx="8470135" cy="1477328"/>
          </a:xfrm>
          <a:prstGeom prst="rect">
            <a:avLst/>
          </a:prstGeom>
          <a:noFill/>
        </p:spPr>
        <p:txBody>
          <a:bodyPr wrap="square" rtlCol="0">
            <a:spAutoFit/>
          </a:bodyPr>
          <a:lstStyle/>
          <a:p>
            <a:r>
              <a:rPr lang="it-IT" dirty="0"/>
              <a:t>Si sottolinea inoltre l'iniziativa già intrapresa e lanciata presso il Ministero della Salute e il Ministero per le Politiche Sociali promossa nell'ambito di </a:t>
            </a:r>
            <a:r>
              <a:rPr lang="it-IT" dirty="0" err="1"/>
              <a:t>Age.it</a:t>
            </a:r>
            <a:r>
              <a:rPr lang="it-IT" dirty="0"/>
              <a:t>, per la costituzione di un </a:t>
            </a:r>
            <a:r>
              <a:rPr lang="it-IT" b="1" dirty="0"/>
              <a:t>Istituto Italiano per l'Invecchiamento I</a:t>
            </a:r>
            <a:r>
              <a:rPr lang="it-IT" b="1" baseline="30000" dirty="0"/>
              <a:t>3</a:t>
            </a:r>
            <a:r>
              <a:rPr lang="it-IT" dirty="0"/>
              <a:t>, quale output principale dello stesso progetto </a:t>
            </a:r>
            <a:r>
              <a:rPr lang="it-IT" dirty="0" err="1"/>
              <a:t>Age.it</a:t>
            </a:r>
            <a:r>
              <a:rPr lang="it-IT" dirty="0"/>
              <a:t>; sarà una grande opportunità anche per l'Aggregazione.</a:t>
            </a:r>
          </a:p>
          <a:p>
            <a:endParaRPr lang="it-IT" dirty="0"/>
          </a:p>
        </p:txBody>
      </p:sp>
      <p:pic>
        <p:nvPicPr>
          <p:cNvPr id="3074" name="Picture 2">
            <a:extLst>
              <a:ext uri="{FF2B5EF4-FFF2-40B4-BE49-F238E27FC236}">
                <a16:creationId xmlns:a16="http://schemas.microsoft.com/office/drawing/2014/main" id="{D4F5E031-077E-BF30-C183-B25D0828ED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4293" y="5207533"/>
            <a:ext cx="2959865" cy="154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2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01027035-2DFD-B875-48D9-610527371344}"/>
              </a:ext>
            </a:extLst>
          </p:cNvPr>
          <p:cNvGraphicFramePr>
            <a:graphicFrameLocks noGrp="1"/>
          </p:cNvGraphicFramePr>
          <p:nvPr>
            <p:ph idx="1"/>
            <p:extLst>
              <p:ext uri="{D42A27DB-BD31-4B8C-83A1-F6EECF244321}">
                <p14:modId xmlns:p14="http://schemas.microsoft.com/office/powerpoint/2010/main" val="549241404"/>
              </p:ext>
            </p:extLst>
          </p:nvPr>
        </p:nvGraphicFramePr>
        <p:xfrm>
          <a:off x="349102" y="152060"/>
          <a:ext cx="11493795" cy="5650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62" name="Picture 14" descr="Homes4Life presented at EIP AHA D4 ...">
            <a:extLst>
              <a:ext uri="{FF2B5EF4-FFF2-40B4-BE49-F238E27FC236}">
                <a16:creationId xmlns:a16="http://schemas.microsoft.com/office/drawing/2014/main" id="{D605D22B-CB6D-E73B-7DA0-E4C961D711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1028" y="2070965"/>
            <a:ext cx="2411697" cy="116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ixia |">
            <a:extLst>
              <a:ext uri="{FF2B5EF4-FFF2-40B4-BE49-F238E27FC236}">
                <a16:creationId xmlns:a16="http://schemas.microsoft.com/office/drawing/2014/main" id="{518FF99D-3C24-21CB-07FB-4297FAA325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8583" y="1777417"/>
            <a:ext cx="1572422" cy="5430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RIM | Istituto di Robotica e Macchine ...">
            <a:extLst>
              <a:ext uri="{FF2B5EF4-FFF2-40B4-BE49-F238E27FC236}">
                <a16:creationId xmlns:a16="http://schemas.microsoft.com/office/drawing/2014/main" id="{F0EBB1E4-ED54-0B9E-9EF7-1B6F1F6341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0739" y="1777417"/>
            <a:ext cx="1572423" cy="503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botics aisbl - YouTube">
            <a:extLst>
              <a:ext uri="{FF2B5EF4-FFF2-40B4-BE49-F238E27FC236}">
                <a16:creationId xmlns:a16="http://schemas.microsoft.com/office/drawing/2014/main" id="{92224582-1A2C-865D-72F0-C161B80C81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8720" y="2320446"/>
            <a:ext cx="1336074" cy="13360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lusterSmile">
            <a:extLst>
              <a:ext uri="{FF2B5EF4-FFF2-40B4-BE49-F238E27FC236}">
                <a16:creationId xmlns:a16="http://schemas.microsoft.com/office/drawing/2014/main" id="{152C5036-65F0-4716-D361-2E24248F02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7239" y="2396683"/>
            <a:ext cx="2161261" cy="111074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nnovAAL">
            <a:extLst>
              <a:ext uri="{FF2B5EF4-FFF2-40B4-BE49-F238E27FC236}">
                <a16:creationId xmlns:a16="http://schemas.microsoft.com/office/drawing/2014/main" id="{8F8466A1-EF14-AF9E-82A9-8DD84A7DD6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6846" y="3514896"/>
            <a:ext cx="1824288" cy="8272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itAAL from network.natiflife-project.eu">
            <a:extLst>
              <a:ext uri="{FF2B5EF4-FFF2-40B4-BE49-F238E27FC236}">
                <a16:creationId xmlns:a16="http://schemas.microsoft.com/office/drawing/2014/main" id="{DED41715-91EC-495A-BC00-7A91E96293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20593" y="3388003"/>
            <a:ext cx="11684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ANTE | European Digital Innovation ...">
            <a:extLst>
              <a:ext uri="{FF2B5EF4-FFF2-40B4-BE49-F238E27FC236}">
                <a16:creationId xmlns:a16="http://schemas.microsoft.com/office/drawing/2014/main" id="{73194EDA-EB71-D8AF-981C-223B251B3DE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3216" b="35743"/>
          <a:stretch/>
        </p:blipFill>
        <p:spPr bwMode="auto">
          <a:xfrm>
            <a:off x="9517811" y="4394021"/>
            <a:ext cx="2540000" cy="78843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onference Proceedings | AISEM">
            <a:extLst>
              <a:ext uri="{FF2B5EF4-FFF2-40B4-BE49-F238E27FC236}">
                <a16:creationId xmlns:a16="http://schemas.microsoft.com/office/drawing/2014/main" id="{EC113001-BC94-2626-74A6-3F672A458E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87000" y="5652468"/>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Elaphe a member of the EPoSS initiative ...">
            <a:extLst>
              <a:ext uri="{FF2B5EF4-FFF2-40B4-BE49-F238E27FC236}">
                <a16:creationId xmlns:a16="http://schemas.microsoft.com/office/drawing/2014/main" id="{073B6AD2-C0C4-2585-1D34-205A27F9273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4248" y="5597220"/>
            <a:ext cx="1897449" cy="67621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ENoLL: Homepage">
            <a:extLst>
              <a:ext uri="{FF2B5EF4-FFF2-40B4-BE49-F238E27FC236}">
                <a16:creationId xmlns:a16="http://schemas.microsoft.com/office/drawing/2014/main" id="{7DE9D438-3F00-2997-BD92-4CD5B09E4A2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20593" y="5558138"/>
            <a:ext cx="1168401" cy="116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6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FFA9F794-8A6E-26D1-3733-7C8E8B283BA4}"/>
              </a:ext>
            </a:extLst>
          </p:cNvPr>
          <p:cNvGraphicFramePr>
            <a:graphicFrameLocks noGrp="1"/>
          </p:cNvGraphicFramePr>
          <p:nvPr/>
        </p:nvGraphicFramePr>
        <p:xfrm>
          <a:off x="440675" y="1107049"/>
          <a:ext cx="10766904" cy="2155136"/>
        </p:xfrm>
        <a:graphic>
          <a:graphicData uri="http://schemas.openxmlformats.org/drawingml/2006/table">
            <a:tbl>
              <a:tblPr/>
              <a:tblGrid>
                <a:gridCol w="5383452">
                  <a:extLst>
                    <a:ext uri="{9D8B030D-6E8A-4147-A177-3AD203B41FA5}">
                      <a16:colId xmlns:a16="http://schemas.microsoft.com/office/drawing/2014/main" val="20000"/>
                    </a:ext>
                  </a:extLst>
                </a:gridCol>
                <a:gridCol w="5383452">
                  <a:extLst>
                    <a:ext uri="{9D8B030D-6E8A-4147-A177-3AD203B41FA5}">
                      <a16:colId xmlns:a16="http://schemas.microsoft.com/office/drawing/2014/main" val="3496265983"/>
                    </a:ext>
                  </a:extLst>
                </a:gridCol>
              </a:tblGrid>
              <a:tr h="428807">
                <a:tc>
                  <a:txBody>
                    <a:bodyPr/>
                    <a:lstStyle>
                      <a:lvl1pPr eaLnBrk="0" hangingPunct="0">
                        <a:spcBef>
                          <a:spcPct val="20000"/>
                        </a:spcBef>
                        <a:buClr>
                          <a:srgbClr val="006AA1"/>
                        </a:buClr>
                        <a:defRPr sz="2000">
                          <a:solidFill>
                            <a:schemeClr val="tx1"/>
                          </a:solidFill>
                          <a:latin typeface="Arial Narrow" panose="020B0604020202020204" pitchFamily="34" charset="0"/>
                          <a:ea typeface="MS PGothic" panose="020B0600070205080204" pitchFamily="34" charset="-128"/>
                        </a:defRPr>
                      </a:lvl1pPr>
                      <a:lvl2pPr marL="742950" indent="-285750" eaLnBrk="0" hangingPunct="0">
                        <a:spcBef>
                          <a:spcPct val="20000"/>
                        </a:spcBef>
                        <a:buClr>
                          <a:srgbClr val="006AA1"/>
                        </a:buClr>
                        <a:defRPr>
                          <a:solidFill>
                            <a:schemeClr val="tx1"/>
                          </a:solidFill>
                          <a:latin typeface="Arial Narrow" panose="020B0604020202020204" pitchFamily="34" charset="0"/>
                          <a:ea typeface="MS PGothic" panose="020B0600070205080204" pitchFamily="34" charset="-128"/>
                        </a:defRPr>
                      </a:lvl2pPr>
                      <a:lvl3pPr marL="1143000" indent="-228600" eaLnBrk="0" hangingPunct="0">
                        <a:spcBef>
                          <a:spcPct val="20000"/>
                        </a:spcBef>
                        <a:buClr>
                          <a:srgbClr val="006AA1"/>
                        </a:buClr>
                        <a:defRPr sz="1600">
                          <a:solidFill>
                            <a:schemeClr val="tx1"/>
                          </a:solidFill>
                          <a:latin typeface="Arial Narrow" panose="020B0604020202020204" pitchFamily="34" charset="0"/>
                          <a:ea typeface="MS PGothic" panose="020B0600070205080204" pitchFamily="34" charset="-128"/>
                        </a:defRPr>
                      </a:lvl3pPr>
                      <a:lvl4pPr marL="16002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4pPr>
                      <a:lvl5pPr marL="20574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it-IT" sz="2000" b="1" i="0" u="none" strike="noStrike" cap="none" normalizeH="0" baseline="0" dirty="0" err="1">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rPr>
                        <a:t>Principali</a:t>
                      </a:r>
                      <a:r>
                        <a:rPr kumimoji="0" lang="en-US" altLang="it-IT" sz="2000" b="1" i="0" u="none" strike="noStrike" cap="none" normalizeH="0" baseline="0" dirty="0">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rPr>
                        <a:t> </a:t>
                      </a:r>
                      <a:r>
                        <a:rPr kumimoji="0" lang="en-US" altLang="it-IT" sz="2000" b="1" i="0" u="none" strike="noStrike" cap="none" normalizeH="0" baseline="0" dirty="0" err="1">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rPr>
                        <a:t>segmenti</a:t>
                      </a:r>
                      <a:r>
                        <a:rPr kumimoji="0" lang="en-US" altLang="it-IT" sz="2000" b="1" i="0" u="none" strike="noStrike" cap="none" normalizeH="0" baseline="0" dirty="0">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rPr>
                        <a:t> di </a:t>
                      </a:r>
                      <a:r>
                        <a:rPr kumimoji="0" lang="en-US" altLang="it-IT" sz="2000" b="1" i="0" u="none" strike="noStrike" cap="none" normalizeH="0" baseline="0" dirty="0" err="1">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rPr>
                        <a:t>mercato</a:t>
                      </a:r>
                      <a:endParaRPr kumimoji="0" lang="it-IT" altLang="it-IT"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endParaRPr>
                    </a:p>
                  </a:txBody>
                  <a:tcPr marL="52641" marR="52641" marT="0" marB="0" horzOverflow="overflow">
                    <a:lnL w="1270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8DB3E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t-IT" altLang="it-IT"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endParaRPr>
                    </a:p>
                  </a:txBody>
                  <a:tcPr marL="52641" marR="52641" marT="0" marB="0" horzOverflow="overflow">
                    <a:lnL w="12700" cap="flat" cmpd="sng" algn="ctr">
                      <a:solidFill>
                        <a:schemeClr val="tx1"/>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0"/>
                  </a:ext>
                </a:extLst>
              </a:tr>
              <a:tr h="428807">
                <a:tc>
                  <a:txBody>
                    <a:bodyPr/>
                    <a:lstStyle>
                      <a:lvl1pPr eaLnBrk="0" hangingPunct="0">
                        <a:spcBef>
                          <a:spcPct val="20000"/>
                        </a:spcBef>
                        <a:buClr>
                          <a:srgbClr val="006AA1"/>
                        </a:buClr>
                        <a:defRPr sz="2000">
                          <a:solidFill>
                            <a:schemeClr val="tx1"/>
                          </a:solidFill>
                          <a:latin typeface="Arial Narrow" panose="020B0604020202020204" pitchFamily="34" charset="0"/>
                          <a:ea typeface="MS PGothic" panose="020B0600070205080204" pitchFamily="34" charset="-128"/>
                        </a:defRPr>
                      </a:lvl1pPr>
                      <a:lvl2pPr marL="742950" indent="-285750" eaLnBrk="0" hangingPunct="0">
                        <a:spcBef>
                          <a:spcPct val="20000"/>
                        </a:spcBef>
                        <a:buClr>
                          <a:srgbClr val="006AA1"/>
                        </a:buClr>
                        <a:defRPr>
                          <a:solidFill>
                            <a:schemeClr val="tx1"/>
                          </a:solidFill>
                          <a:latin typeface="Arial Narrow" panose="020B0604020202020204" pitchFamily="34" charset="0"/>
                          <a:ea typeface="MS PGothic" panose="020B0600070205080204" pitchFamily="34" charset="-128"/>
                        </a:defRPr>
                      </a:lvl2pPr>
                      <a:lvl3pPr marL="1143000" indent="-228600" eaLnBrk="0" hangingPunct="0">
                        <a:spcBef>
                          <a:spcPct val="20000"/>
                        </a:spcBef>
                        <a:buClr>
                          <a:srgbClr val="006AA1"/>
                        </a:buClr>
                        <a:defRPr sz="1600">
                          <a:solidFill>
                            <a:schemeClr val="tx1"/>
                          </a:solidFill>
                          <a:latin typeface="Arial Narrow" panose="020B0604020202020204" pitchFamily="34" charset="0"/>
                          <a:ea typeface="MS PGothic" panose="020B0600070205080204" pitchFamily="34" charset="-128"/>
                        </a:defRPr>
                      </a:lvl3pPr>
                      <a:lvl4pPr marL="16002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4pPr>
                      <a:lvl5pPr marL="20574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Smart Home and </a:t>
                      </a:r>
                      <a:r>
                        <a:rPr kumimoji="0" lang="it-IT" altLang="it-IT" sz="2000" b="1" i="0" u="none" strike="noStrike" cap="none" normalizeH="0" baseline="0" dirty="0" err="1">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Domotics</a:t>
                      </a:r>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endParaRPr>
                    </a:p>
                  </a:txBody>
                  <a:tcPr marL="52641" marR="52641" marT="0" marB="0" horzOverflow="overflow">
                    <a:lnL w="1270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6AA1"/>
                        </a:buClr>
                        <a:defRPr sz="2000">
                          <a:solidFill>
                            <a:schemeClr val="tx1"/>
                          </a:solidFill>
                          <a:latin typeface="Arial Narrow" panose="020B0604020202020204" pitchFamily="34" charset="0"/>
                          <a:ea typeface="MS PGothic" panose="020B0600070205080204" pitchFamily="34" charset="-128"/>
                        </a:defRPr>
                      </a:lvl1pPr>
                      <a:lvl2pPr marL="742950" indent="-285750" eaLnBrk="0" hangingPunct="0">
                        <a:spcBef>
                          <a:spcPct val="20000"/>
                        </a:spcBef>
                        <a:buClr>
                          <a:srgbClr val="006AA1"/>
                        </a:buClr>
                        <a:defRPr>
                          <a:solidFill>
                            <a:schemeClr val="tx1"/>
                          </a:solidFill>
                          <a:latin typeface="Arial Narrow" panose="020B0604020202020204" pitchFamily="34" charset="0"/>
                          <a:ea typeface="MS PGothic" panose="020B0600070205080204" pitchFamily="34" charset="-128"/>
                        </a:defRPr>
                      </a:lvl2pPr>
                      <a:lvl3pPr marL="1143000" indent="-228600" eaLnBrk="0" hangingPunct="0">
                        <a:spcBef>
                          <a:spcPct val="20000"/>
                        </a:spcBef>
                        <a:buClr>
                          <a:srgbClr val="006AA1"/>
                        </a:buClr>
                        <a:defRPr sz="1600">
                          <a:solidFill>
                            <a:schemeClr val="tx1"/>
                          </a:solidFill>
                          <a:latin typeface="Arial Narrow" panose="020B0604020202020204" pitchFamily="34" charset="0"/>
                          <a:ea typeface="MS PGothic" panose="020B0600070205080204" pitchFamily="34" charset="-128"/>
                        </a:defRPr>
                      </a:lvl3pPr>
                      <a:lvl4pPr marL="16002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4pPr>
                      <a:lvl5pPr marL="20574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Internet of </a:t>
                      </a:r>
                      <a:r>
                        <a:rPr kumimoji="0" lang="it-IT" altLang="it-IT" sz="2000" b="1" i="0" u="none" strike="noStrike" cap="none" normalizeH="0" baseline="0" dirty="0" err="1">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Things</a:t>
                      </a:r>
                      <a:r>
                        <a:rPr kumimoji="0" lang="it-IT"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 </a:t>
                      </a:r>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endParaRPr>
                    </a:p>
                  </a:txBody>
                  <a:tcPr marL="52641" marR="52641" marT="0" marB="0" horzOverflow="overflow">
                    <a:lnL w="12700" cap="flat" cmpd="sng" algn="ctr">
                      <a:solidFill>
                        <a:schemeClr val="tx1"/>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807">
                <a:tc>
                  <a:txBody>
                    <a:bodyPr/>
                    <a:lstStyle>
                      <a:lvl1pPr eaLnBrk="0" hangingPunct="0">
                        <a:spcBef>
                          <a:spcPct val="20000"/>
                        </a:spcBef>
                        <a:buClr>
                          <a:srgbClr val="006AA1"/>
                        </a:buClr>
                        <a:defRPr sz="2000">
                          <a:solidFill>
                            <a:schemeClr val="tx1"/>
                          </a:solidFill>
                          <a:latin typeface="Arial Narrow" panose="020B0604020202020204" pitchFamily="34" charset="0"/>
                          <a:ea typeface="MS PGothic" panose="020B0600070205080204" pitchFamily="34" charset="-128"/>
                        </a:defRPr>
                      </a:lvl1pPr>
                      <a:lvl2pPr marL="742950" indent="-285750" eaLnBrk="0" hangingPunct="0">
                        <a:spcBef>
                          <a:spcPct val="20000"/>
                        </a:spcBef>
                        <a:buClr>
                          <a:srgbClr val="006AA1"/>
                        </a:buClr>
                        <a:defRPr>
                          <a:solidFill>
                            <a:schemeClr val="tx1"/>
                          </a:solidFill>
                          <a:latin typeface="Arial Narrow" panose="020B0604020202020204" pitchFamily="34" charset="0"/>
                          <a:ea typeface="MS PGothic" panose="020B0600070205080204" pitchFamily="34" charset="-128"/>
                        </a:defRPr>
                      </a:lvl2pPr>
                      <a:lvl3pPr marL="1143000" indent="-228600" eaLnBrk="0" hangingPunct="0">
                        <a:spcBef>
                          <a:spcPct val="20000"/>
                        </a:spcBef>
                        <a:buClr>
                          <a:srgbClr val="006AA1"/>
                        </a:buClr>
                        <a:defRPr sz="1600">
                          <a:solidFill>
                            <a:schemeClr val="tx1"/>
                          </a:solidFill>
                          <a:latin typeface="Arial Narrow" panose="020B0604020202020204" pitchFamily="34" charset="0"/>
                          <a:ea typeface="MS PGothic" panose="020B0600070205080204" pitchFamily="34" charset="-128"/>
                        </a:defRPr>
                      </a:lvl3pPr>
                      <a:lvl4pPr marL="16002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4pPr>
                      <a:lvl5pPr marL="20574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Telemedicine</a:t>
                      </a:r>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endParaRPr>
                    </a:p>
                  </a:txBody>
                  <a:tcPr marL="52641" marR="52641" marT="0" marB="0" horzOverflow="overflow">
                    <a:lnL w="1270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6AA1"/>
                        </a:buClr>
                        <a:defRPr sz="2000">
                          <a:solidFill>
                            <a:schemeClr val="tx1"/>
                          </a:solidFill>
                          <a:latin typeface="Arial Narrow" panose="020B0604020202020204" pitchFamily="34" charset="0"/>
                          <a:ea typeface="MS PGothic" panose="020B0600070205080204" pitchFamily="34" charset="-128"/>
                        </a:defRPr>
                      </a:lvl1pPr>
                      <a:lvl2pPr marL="742950" indent="-285750" eaLnBrk="0" hangingPunct="0">
                        <a:spcBef>
                          <a:spcPct val="20000"/>
                        </a:spcBef>
                        <a:buClr>
                          <a:srgbClr val="006AA1"/>
                        </a:buClr>
                        <a:defRPr>
                          <a:solidFill>
                            <a:schemeClr val="tx1"/>
                          </a:solidFill>
                          <a:latin typeface="Arial Narrow" panose="020B0604020202020204" pitchFamily="34" charset="0"/>
                          <a:ea typeface="MS PGothic" panose="020B0600070205080204" pitchFamily="34" charset="-128"/>
                        </a:defRPr>
                      </a:lvl2pPr>
                      <a:lvl3pPr marL="1143000" indent="-228600" eaLnBrk="0" hangingPunct="0">
                        <a:spcBef>
                          <a:spcPct val="20000"/>
                        </a:spcBef>
                        <a:buClr>
                          <a:srgbClr val="006AA1"/>
                        </a:buClr>
                        <a:defRPr sz="1600">
                          <a:solidFill>
                            <a:schemeClr val="tx1"/>
                          </a:solidFill>
                          <a:latin typeface="Arial Narrow" panose="020B0604020202020204" pitchFamily="34" charset="0"/>
                          <a:ea typeface="MS PGothic" panose="020B0600070205080204" pitchFamily="34" charset="-128"/>
                        </a:defRPr>
                      </a:lvl3pPr>
                      <a:lvl4pPr marL="16002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4pPr>
                      <a:lvl5pPr marL="20574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Service,</a:t>
                      </a:r>
                      <a:r>
                        <a:rPr kumimoji="0" lang="en-US"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rPr>
                        <a:t> </a:t>
                      </a:r>
                      <a:r>
                        <a:rPr kumimoji="0" lang="en-US"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assistive and rehabilitation Robots </a:t>
                      </a:r>
                      <a:endParaRPr kumimoji="0" lang="it-IT" altLang="it-IT"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52641" marR="52641" marT="0" marB="0" horzOverflow="overflow">
                    <a:lnL w="12700" cap="flat" cmpd="sng" algn="ctr">
                      <a:solidFill>
                        <a:schemeClr val="tx1"/>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80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2000" b="1" i="0" u="none" strike="noStrike" cap="none" normalizeH="0" baseline="0" dirty="0">
                          <a:ln>
                            <a:noFill/>
                          </a:ln>
                          <a:solidFill>
                            <a:srgbClr val="365F91"/>
                          </a:solidFill>
                          <a:effectLst/>
                          <a:latin typeface="Calibri" panose="020F0502020204030204" pitchFamily="34" charset="0"/>
                          <a:ea typeface="Calibri" panose="020F0502020204030204" pitchFamily="34" charset="0"/>
                        </a:rPr>
                        <a:t>Housing Sociale</a:t>
                      </a:r>
                    </a:p>
                  </a:txBody>
                  <a:tcPr marL="52641" marR="52641" marT="0" marB="0" horzOverflow="overflow">
                    <a:lnL w="1270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6AA1"/>
                        </a:buClr>
                        <a:defRPr sz="2000">
                          <a:solidFill>
                            <a:schemeClr val="tx1"/>
                          </a:solidFill>
                          <a:latin typeface="Arial Narrow" panose="020B0604020202020204" pitchFamily="34" charset="0"/>
                          <a:ea typeface="MS PGothic" panose="020B0600070205080204" pitchFamily="34" charset="-128"/>
                        </a:defRPr>
                      </a:lvl1pPr>
                      <a:lvl2pPr marL="742950" indent="-285750" eaLnBrk="0" hangingPunct="0">
                        <a:spcBef>
                          <a:spcPct val="20000"/>
                        </a:spcBef>
                        <a:buClr>
                          <a:srgbClr val="006AA1"/>
                        </a:buClr>
                        <a:defRPr>
                          <a:solidFill>
                            <a:schemeClr val="tx1"/>
                          </a:solidFill>
                          <a:latin typeface="Arial Narrow" panose="020B0604020202020204" pitchFamily="34" charset="0"/>
                          <a:ea typeface="MS PGothic" panose="020B0600070205080204" pitchFamily="34" charset="-128"/>
                        </a:defRPr>
                      </a:lvl2pPr>
                      <a:lvl3pPr marL="1143000" indent="-228600" eaLnBrk="0" hangingPunct="0">
                        <a:spcBef>
                          <a:spcPct val="20000"/>
                        </a:spcBef>
                        <a:buClr>
                          <a:srgbClr val="006AA1"/>
                        </a:buClr>
                        <a:defRPr sz="1600">
                          <a:solidFill>
                            <a:schemeClr val="tx1"/>
                          </a:solidFill>
                          <a:latin typeface="Arial Narrow" panose="020B0604020202020204" pitchFamily="34" charset="0"/>
                          <a:ea typeface="MS PGothic" panose="020B0600070205080204" pitchFamily="34" charset="-128"/>
                        </a:defRPr>
                      </a:lvl3pPr>
                      <a:lvl4pPr marL="16002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4pPr>
                      <a:lvl5pPr marL="20574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2000" b="1" i="0" u="none" strike="noStrike" cap="none" normalizeH="0" baseline="0" dirty="0" err="1">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Sensors</a:t>
                      </a:r>
                      <a:r>
                        <a:rPr kumimoji="0" lang="it-IT"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 and </a:t>
                      </a:r>
                      <a:r>
                        <a:rPr kumimoji="0" lang="it-IT" altLang="it-IT" sz="2000" b="1" i="0" u="none" strike="noStrike" cap="none" normalizeH="0" baseline="0" dirty="0" err="1">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Integrated</a:t>
                      </a:r>
                      <a:r>
                        <a:rPr kumimoji="0" lang="it-IT"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 Systems</a:t>
                      </a:r>
                      <a:r>
                        <a:rPr kumimoji="0" lang="it-IT" altLang="it-IT" sz="2000" b="1" i="0" u="none" strike="noStrike" cap="none" normalizeH="0" baseline="0" dirty="0">
                          <a:ln>
                            <a:noFill/>
                          </a:ln>
                          <a:solidFill>
                            <a:srgbClr val="1F497D"/>
                          </a:solidFill>
                          <a:effectLst/>
                          <a:latin typeface="Calibri" panose="020F0502020204030204" pitchFamily="34" charset="0"/>
                          <a:ea typeface="MS PGothic" panose="020B0600070205080204" pitchFamily="34" charset="-128"/>
                          <a:cs typeface="Calibri" panose="020F0502020204030204" pitchFamily="34" charset="0"/>
                        </a:rPr>
                        <a:t> </a:t>
                      </a:r>
                      <a:r>
                        <a:rPr kumimoji="0" lang="it-IT"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 </a:t>
                      </a:r>
                      <a:endParaRPr kumimoji="0" lang="it-IT" altLang="it-IT"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52641" marR="52641" marT="0" marB="0" horzOverflow="overflow">
                    <a:lnL w="12700" cap="flat" cmpd="sng" algn="ctr">
                      <a:solidFill>
                        <a:schemeClr val="tx1"/>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9847145"/>
                  </a:ext>
                </a:extLst>
              </a:tr>
              <a:tr h="439908">
                <a:tc>
                  <a:txBody>
                    <a:bodyPr/>
                    <a:lstStyle>
                      <a:lvl1pPr eaLnBrk="0" hangingPunct="0">
                        <a:spcBef>
                          <a:spcPct val="20000"/>
                        </a:spcBef>
                        <a:buClr>
                          <a:srgbClr val="006AA1"/>
                        </a:buClr>
                        <a:defRPr sz="2000">
                          <a:solidFill>
                            <a:schemeClr val="tx1"/>
                          </a:solidFill>
                          <a:latin typeface="Arial Narrow" panose="020B0604020202020204" pitchFamily="34" charset="0"/>
                          <a:ea typeface="MS PGothic" panose="020B0600070205080204" pitchFamily="34" charset="-128"/>
                        </a:defRPr>
                      </a:lvl1pPr>
                      <a:lvl2pPr marL="742950" indent="-285750" eaLnBrk="0" hangingPunct="0">
                        <a:spcBef>
                          <a:spcPct val="20000"/>
                        </a:spcBef>
                        <a:buClr>
                          <a:srgbClr val="006AA1"/>
                        </a:buClr>
                        <a:defRPr>
                          <a:solidFill>
                            <a:schemeClr val="tx1"/>
                          </a:solidFill>
                          <a:latin typeface="Arial Narrow" panose="020B0604020202020204" pitchFamily="34" charset="0"/>
                          <a:ea typeface="MS PGothic" panose="020B0600070205080204" pitchFamily="34" charset="-128"/>
                        </a:defRPr>
                      </a:lvl2pPr>
                      <a:lvl3pPr marL="1143000" indent="-228600" eaLnBrk="0" hangingPunct="0">
                        <a:spcBef>
                          <a:spcPct val="20000"/>
                        </a:spcBef>
                        <a:buClr>
                          <a:srgbClr val="006AA1"/>
                        </a:buClr>
                        <a:defRPr sz="1600">
                          <a:solidFill>
                            <a:schemeClr val="tx1"/>
                          </a:solidFill>
                          <a:latin typeface="Arial Narrow" panose="020B0604020202020204" pitchFamily="34" charset="0"/>
                          <a:ea typeface="MS PGothic" panose="020B0600070205080204" pitchFamily="34" charset="-128"/>
                        </a:defRPr>
                      </a:lvl3pPr>
                      <a:lvl4pPr marL="16002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4pPr>
                      <a:lvl5pPr marL="20574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Tele-</a:t>
                      </a:r>
                      <a:r>
                        <a:rPr kumimoji="0" lang="it-IT" altLang="it-IT" sz="2000" b="1" i="0" u="none" strike="noStrike" cap="none" normalizeH="0" baseline="0" dirty="0" err="1">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assistance</a:t>
                      </a:r>
                      <a:r>
                        <a:rPr kumimoji="0" lang="it-IT" altLang="it-IT" sz="2000" b="1" i="0" u="none" strike="noStrike" cap="none" normalizeH="0" baseline="0" dirty="0">
                          <a:ln>
                            <a:noFill/>
                          </a:ln>
                          <a:solidFill>
                            <a:srgbClr val="365F91"/>
                          </a:solidFill>
                          <a:effectLst/>
                          <a:latin typeface="Calibri" panose="020F0502020204030204" pitchFamily="34" charset="0"/>
                          <a:ea typeface="MS PGothic" panose="020B0600070205080204" pitchFamily="34" charset="-128"/>
                          <a:cs typeface="Calibri" panose="020F0502020204030204" pitchFamily="34" charset="0"/>
                        </a:rPr>
                        <a:t> and Tele-care</a:t>
                      </a:r>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endParaRPr>
                    </a:p>
                  </a:txBody>
                  <a:tcPr marL="52641" marR="52641" marT="0" marB="0" horzOverflow="overflow">
                    <a:lnL w="1270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6AA1"/>
                        </a:buClr>
                        <a:defRPr sz="2000">
                          <a:solidFill>
                            <a:schemeClr val="tx1"/>
                          </a:solidFill>
                          <a:latin typeface="Arial Narrow" panose="020B0604020202020204" pitchFamily="34" charset="0"/>
                          <a:ea typeface="MS PGothic" panose="020B0600070205080204" pitchFamily="34" charset="-128"/>
                        </a:defRPr>
                      </a:lvl1pPr>
                      <a:lvl2pPr marL="742950" indent="-285750" eaLnBrk="0" hangingPunct="0">
                        <a:spcBef>
                          <a:spcPct val="20000"/>
                        </a:spcBef>
                        <a:buClr>
                          <a:srgbClr val="006AA1"/>
                        </a:buClr>
                        <a:defRPr>
                          <a:solidFill>
                            <a:schemeClr val="tx1"/>
                          </a:solidFill>
                          <a:latin typeface="Arial Narrow" panose="020B0604020202020204" pitchFamily="34" charset="0"/>
                          <a:ea typeface="MS PGothic" panose="020B0600070205080204" pitchFamily="34" charset="-128"/>
                        </a:defRPr>
                      </a:lvl2pPr>
                      <a:lvl3pPr marL="1143000" indent="-228600" eaLnBrk="0" hangingPunct="0">
                        <a:spcBef>
                          <a:spcPct val="20000"/>
                        </a:spcBef>
                        <a:buClr>
                          <a:srgbClr val="006AA1"/>
                        </a:buClr>
                        <a:defRPr sz="1600">
                          <a:solidFill>
                            <a:schemeClr val="tx1"/>
                          </a:solidFill>
                          <a:latin typeface="Arial Narrow" panose="020B0604020202020204" pitchFamily="34" charset="0"/>
                          <a:ea typeface="MS PGothic" panose="020B0600070205080204" pitchFamily="34" charset="-128"/>
                        </a:defRPr>
                      </a:lvl3pPr>
                      <a:lvl4pPr marL="16002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4pPr>
                      <a:lvl5pPr marL="2057400" indent="-228600" eaLnBrk="0" hangingPunct="0">
                        <a:spcBef>
                          <a:spcPct val="20000"/>
                        </a:spcBef>
                        <a:buClr>
                          <a:srgbClr val="006AA1"/>
                        </a:buClr>
                        <a:defRPr sz="1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6AA1"/>
                        </a:buClr>
                        <a:defRPr sz="1400">
                          <a:solidFill>
                            <a:schemeClr val="tx1"/>
                          </a:solidFill>
                          <a:latin typeface="Arial Narrow"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2000" b="1" i="0" u="none" strike="noStrike" cap="none" normalizeH="0" baseline="0" dirty="0">
                          <a:ln>
                            <a:noFill/>
                          </a:ln>
                          <a:solidFill>
                            <a:srgbClr val="1F497D"/>
                          </a:solidFill>
                          <a:effectLst/>
                          <a:latin typeface="Calibri" panose="020F0502020204030204" pitchFamily="34" charset="0"/>
                          <a:ea typeface="Calibri" panose="020F0502020204030204" pitchFamily="34" charset="0"/>
                        </a:rPr>
                        <a:t>Wearable Devices</a:t>
                      </a:r>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endParaRPr>
                    </a:p>
                  </a:txBody>
                  <a:tcPr marL="52641" marR="52641" marT="0" marB="0" horzOverflow="overflow">
                    <a:lnL w="12700" cap="flat" cmpd="sng" algn="ctr">
                      <a:solidFill>
                        <a:schemeClr val="tx1"/>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ttangolo con angoli arrotondati 3">
            <a:extLst>
              <a:ext uri="{FF2B5EF4-FFF2-40B4-BE49-F238E27FC236}">
                <a16:creationId xmlns:a16="http://schemas.microsoft.com/office/drawing/2014/main" id="{B3042089-702F-D919-200A-F441EA18CF78}"/>
              </a:ext>
            </a:extLst>
          </p:cNvPr>
          <p:cNvSpPr/>
          <p:nvPr/>
        </p:nvSpPr>
        <p:spPr>
          <a:xfrm>
            <a:off x="557800" y="202815"/>
            <a:ext cx="10285059" cy="778818"/>
          </a:xfrm>
          <a:prstGeom prst="round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466850" rtl="0" eaLnBrk="1" fontAlgn="auto" latinLnBrk="0" hangingPunct="1">
              <a:lnSpc>
                <a:spcPct val="90000"/>
              </a:lnSpc>
              <a:spcBef>
                <a:spcPct val="0"/>
              </a:spcBef>
              <a:spcAft>
                <a:spcPct val="35000"/>
              </a:spcAft>
              <a:buClrTx/>
              <a:buSzTx/>
              <a:buFontTx/>
              <a:buNone/>
              <a:tabLst/>
              <a:defRPr/>
            </a:pPr>
            <a:r>
              <a:rPr lang="it-IT" sz="3300" dirty="0">
                <a:solidFill>
                  <a:srgbClr val="FFFFFF"/>
                </a:solidFill>
                <a:latin typeface="Aptos Display" panose="02110004020202020204"/>
                <a:cs typeface="Arial"/>
              </a:rPr>
              <a:t>Impatto economico e sociale</a:t>
            </a:r>
            <a:endParaRPr kumimoji="0" lang="it-IT" sz="3300" b="0" i="0" u="none" strike="noStrike" kern="1200" cap="none" spc="0" normalizeH="0" baseline="0" noProof="0" dirty="0">
              <a:ln>
                <a:noFill/>
              </a:ln>
              <a:solidFill>
                <a:srgbClr val="FFFFFF"/>
              </a:solidFill>
              <a:effectLst/>
              <a:uLnTx/>
              <a:uFillTx/>
              <a:latin typeface="Arial Narrow"/>
              <a:ea typeface="+mn-ea"/>
              <a:cs typeface="Arial"/>
            </a:endParaRPr>
          </a:p>
        </p:txBody>
      </p:sp>
      <p:sp>
        <p:nvSpPr>
          <p:cNvPr id="2" name="CasellaDiTesto 1">
            <a:extLst>
              <a:ext uri="{FF2B5EF4-FFF2-40B4-BE49-F238E27FC236}">
                <a16:creationId xmlns:a16="http://schemas.microsoft.com/office/drawing/2014/main" id="{479CE64A-AB44-FF8C-89CF-4C6BC77D230A}"/>
              </a:ext>
            </a:extLst>
          </p:cNvPr>
          <p:cNvSpPr txBox="1"/>
          <p:nvPr/>
        </p:nvSpPr>
        <p:spPr>
          <a:xfrm>
            <a:off x="440675" y="3429000"/>
            <a:ext cx="10766904" cy="2862322"/>
          </a:xfrm>
          <a:prstGeom prst="rect">
            <a:avLst/>
          </a:prstGeom>
          <a:noFill/>
        </p:spPr>
        <p:txBody>
          <a:bodyPr wrap="square" rtlCol="0">
            <a:spAutoFit/>
          </a:bodyPr>
          <a:lstStyle/>
          <a:p>
            <a:pPr algn="just"/>
            <a:r>
              <a:rPr lang="it-IT" dirty="0">
                <a:effectLst/>
                <a:latin typeface="Arial" panose="020B0604020202020204" pitchFamily="34" charset="0"/>
              </a:rPr>
              <a:t>● </a:t>
            </a:r>
            <a:r>
              <a:rPr lang="it-IT" b="1" dirty="0">
                <a:effectLst/>
                <a:latin typeface="Arial" panose="020B0604020202020204" pitchFamily="34" charset="0"/>
              </a:rPr>
              <a:t>Impatto sulle persone, </a:t>
            </a:r>
            <a:r>
              <a:rPr lang="it-IT" dirty="0">
                <a:effectLst/>
                <a:latin typeface="Arial" panose="020B0604020202020204" pitchFamily="34" charset="0"/>
              </a:rPr>
              <a:t>che potranno beneficiare in termini di aumento del livello di autonomia ed indipendenza nella vita quotidiana, soprattutto in relazione alle problematiche connesse con la sicurezza, la solitudine, le malattie fisiche e mentali. </a:t>
            </a:r>
          </a:p>
          <a:p>
            <a:pPr algn="just"/>
            <a:r>
              <a:rPr lang="it-IT" dirty="0">
                <a:effectLst/>
                <a:latin typeface="Arial" panose="020B0604020202020204" pitchFamily="34" charset="0"/>
              </a:rPr>
              <a:t>● </a:t>
            </a:r>
            <a:r>
              <a:rPr lang="it-IT" b="1" dirty="0">
                <a:effectLst/>
                <a:latin typeface="Arial" panose="020B0604020202020204" pitchFamily="34" charset="0"/>
              </a:rPr>
              <a:t>Impatto su “Caregivers”. </a:t>
            </a:r>
            <a:r>
              <a:rPr lang="it-IT" dirty="0">
                <a:effectLst/>
                <a:latin typeface="Arial" panose="020B0604020202020204" pitchFamily="34" charset="0"/>
              </a:rPr>
              <a:t>garantendo la previsione di dati e di informazioni utili per il monitoraggio permanente delle condizioni di vita giornaliera delle persone e per la gestione agile dei processi di assistenza, nella logica di un miglioramento del servizio. </a:t>
            </a:r>
          </a:p>
          <a:p>
            <a:pPr algn="just"/>
            <a:r>
              <a:rPr lang="it-IT" dirty="0">
                <a:effectLst/>
                <a:latin typeface="Arial" panose="020B0604020202020204" pitchFamily="34" charset="0"/>
              </a:rPr>
              <a:t>● </a:t>
            </a:r>
            <a:r>
              <a:rPr lang="it-IT" b="1" dirty="0">
                <a:effectLst/>
                <a:latin typeface="Arial" panose="020B0604020202020204" pitchFamily="34" charset="0"/>
              </a:rPr>
              <a:t>Impatto su servizi sociali e sanitari. </a:t>
            </a:r>
            <a:r>
              <a:rPr lang="it-IT" dirty="0">
                <a:effectLst/>
                <a:latin typeface="Arial" panose="020B0604020202020204" pitchFamily="34" charset="0"/>
              </a:rPr>
              <a:t>contributo notevole per la definizione di modelli che tengano conto di una drastica riduzione dei costi per il servizio sanitario e sociale</a:t>
            </a:r>
            <a:r>
              <a:rPr lang="it-IT" dirty="0">
                <a:latin typeface="Arial" panose="020B0604020202020204" pitchFamily="34" charset="0"/>
              </a:rPr>
              <a:t>.</a:t>
            </a:r>
            <a:r>
              <a:rPr lang="it-IT" dirty="0">
                <a:effectLst/>
                <a:latin typeface="Arial" panose="020B0604020202020204" pitchFamily="34" charset="0"/>
              </a:rPr>
              <a:t> </a:t>
            </a:r>
          </a:p>
          <a:p>
            <a:pPr algn="just"/>
            <a:r>
              <a:rPr lang="it-IT" dirty="0">
                <a:effectLst/>
                <a:latin typeface="Arial" panose="020B0604020202020204" pitchFamily="34" charset="0"/>
              </a:rPr>
              <a:t>● </a:t>
            </a:r>
            <a:r>
              <a:rPr lang="it-IT" b="1" dirty="0">
                <a:effectLst/>
                <a:latin typeface="Arial" panose="020B0604020202020204" pitchFamily="34" charset="0"/>
              </a:rPr>
              <a:t>Impatto sulle Politiche</a:t>
            </a:r>
            <a:r>
              <a:rPr lang="it-IT" dirty="0">
                <a:effectLst/>
                <a:latin typeface="Arial" panose="020B0604020202020204" pitchFamily="34" charset="0"/>
              </a:rPr>
              <a:t>. I risultati, in termini di dati, informazioni e conoscenza, saranno di notevole importanza per chi dovrà sviluppare le Politiche Sociali a livello regionale, nazionale e europeo.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01027035-2DFD-B875-48D9-610527371344}"/>
              </a:ext>
            </a:extLst>
          </p:cNvPr>
          <p:cNvGraphicFramePr>
            <a:graphicFrameLocks noGrp="1"/>
          </p:cNvGraphicFramePr>
          <p:nvPr>
            <p:ph idx="1"/>
          </p:nvPr>
        </p:nvGraphicFramePr>
        <p:xfrm>
          <a:off x="838199" y="51319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ella 2">
            <a:extLst>
              <a:ext uri="{FF2B5EF4-FFF2-40B4-BE49-F238E27FC236}">
                <a16:creationId xmlns:a16="http://schemas.microsoft.com/office/drawing/2014/main" id="{92CB99A6-EDC8-1EEF-A27D-7B1738FFBBA2}"/>
              </a:ext>
            </a:extLst>
          </p:cNvPr>
          <p:cNvGraphicFramePr>
            <a:graphicFrameLocks noGrp="1"/>
          </p:cNvGraphicFramePr>
          <p:nvPr/>
        </p:nvGraphicFramePr>
        <p:xfrm>
          <a:off x="2032000" y="307841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63854941"/>
                    </a:ext>
                  </a:extLst>
                </a:gridCol>
                <a:gridCol w="2709333">
                  <a:extLst>
                    <a:ext uri="{9D8B030D-6E8A-4147-A177-3AD203B41FA5}">
                      <a16:colId xmlns:a16="http://schemas.microsoft.com/office/drawing/2014/main" val="3964295289"/>
                    </a:ext>
                  </a:extLst>
                </a:gridCol>
                <a:gridCol w="2709333">
                  <a:extLst>
                    <a:ext uri="{9D8B030D-6E8A-4147-A177-3AD203B41FA5}">
                      <a16:colId xmlns:a16="http://schemas.microsoft.com/office/drawing/2014/main" val="388191835"/>
                    </a:ext>
                  </a:extLst>
                </a:gridCol>
              </a:tblGrid>
              <a:tr h="370840">
                <a:tc>
                  <a:txBody>
                    <a:bodyPr/>
                    <a:lstStyle/>
                    <a:p>
                      <a:r>
                        <a:rPr lang="it-IT" b="1" dirty="0">
                          <a:solidFill>
                            <a:schemeClr val="tx1"/>
                          </a:solidFill>
                        </a:rPr>
                        <a:t>Ricercatori</a:t>
                      </a:r>
                    </a:p>
                  </a:txBody>
                  <a:tcPr>
                    <a:solidFill>
                      <a:schemeClr val="accent1">
                        <a:lumMod val="20000"/>
                        <a:lumOff val="80000"/>
                      </a:schemeClr>
                    </a:solidFill>
                  </a:tcPr>
                </a:tc>
                <a:tc>
                  <a:txBody>
                    <a:bodyPr/>
                    <a:lstStyle/>
                    <a:p>
                      <a:endParaRPr lang="it-IT" b="1" dirty="0">
                        <a:solidFill>
                          <a:schemeClr val="tx1"/>
                        </a:solidFill>
                      </a:endParaRPr>
                    </a:p>
                  </a:txBody>
                  <a:tcPr>
                    <a:solidFill>
                      <a:schemeClr val="accent1">
                        <a:lumMod val="20000"/>
                        <a:lumOff val="80000"/>
                      </a:schemeClr>
                    </a:solidFill>
                  </a:tcPr>
                </a:tc>
                <a:tc>
                  <a:txBody>
                    <a:bodyPr/>
                    <a:lstStyle/>
                    <a:p>
                      <a:r>
                        <a:rPr lang="it-IT" b="1" dirty="0">
                          <a:solidFill>
                            <a:schemeClr val="tx1"/>
                          </a:solidFill>
                        </a:rPr>
                        <a:t>9</a:t>
                      </a:r>
                    </a:p>
                  </a:txBody>
                  <a:tcPr>
                    <a:solidFill>
                      <a:schemeClr val="accent1">
                        <a:lumMod val="20000"/>
                        <a:lumOff val="80000"/>
                      </a:schemeClr>
                    </a:solidFill>
                  </a:tcPr>
                </a:tc>
                <a:extLst>
                  <a:ext uri="{0D108BD9-81ED-4DB2-BD59-A6C34878D82A}">
                    <a16:rowId xmlns:a16="http://schemas.microsoft.com/office/drawing/2014/main" val="3544869852"/>
                  </a:ext>
                </a:extLst>
              </a:tr>
              <a:tr h="370840">
                <a:tc>
                  <a:txBody>
                    <a:bodyPr/>
                    <a:lstStyle/>
                    <a:p>
                      <a:r>
                        <a:rPr lang="it-IT" b="1" dirty="0">
                          <a:solidFill>
                            <a:schemeClr val="tx1"/>
                          </a:solidFill>
                        </a:rPr>
                        <a:t>Gestionali</a:t>
                      </a:r>
                    </a:p>
                  </a:txBody>
                  <a:tcPr>
                    <a:solidFill>
                      <a:schemeClr val="accent1">
                        <a:lumMod val="20000"/>
                        <a:lumOff val="80000"/>
                      </a:schemeClr>
                    </a:solidFill>
                  </a:tcPr>
                </a:tc>
                <a:tc>
                  <a:txBody>
                    <a:bodyPr/>
                    <a:lstStyle/>
                    <a:p>
                      <a:r>
                        <a:rPr lang="it-IT" b="1" dirty="0">
                          <a:solidFill>
                            <a:schemeClr val="tx1"/>
                          </a:solidFill>
                        </a:rPr>
                        <a:t>3</a:t>
                      </a:r>
                    </a:p>
                  </a:txBody>
                  <a:tcPr>
                    <a:solidFill>
                      <a:schemeClr val="accent1">
                        <a:lumMod val="20000"/>
                        <a:lumOff val="80000"/>
                      </a:schemeClr>
                    </a:solidFill>
                  </a:tcPr>
                </a:tc>
                <a:tc>
                  <a:txBody>
                    <a:bodyPr/>
                    <a:lstStyle/>
                    <a:p>
                      <a:endParaRPr lang="it-IT"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93334911"/>
                  </a:ext>
                </a:extLst>
              </a:tr>
            </a:tbl>
          </a:graphicData>
        </a:graphic>
      </p:graphicFrame>
      <p:graphicFrame>
        <p:nvGraphicFramePr>
          <p:cNvPr id="5" name="Tabella 4">
            <a:extLst>
              <a:ext uri="{FF2B5EF4-FFF2-40B4-BE49-F238E27FC236}">
                <a16:creationId xmlns:a16="http://schemas.microsoft.com/office/drawing/2014/main" id="{515CD41E-3F24-9131-F67A-8C04B2048814}"/>
              </a:ext>
            </a:extLst>
          </p:cNvPr>
          <p:cNvGraphicFramePr>
            <a:graphicFrameLocks noGrp="1"/>
          </p:cNvGraphicFramePr>
          <p:nvPr/>
        </p:nvGraphicFramePr>
        <p:xfrm>
          <a:off x="2031999" y="4656477"/>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63854941"/>
                    </a:ext>
                  </a:extLst>
                </a:gridCol>
                <a:gridCol w="2709333">
                  <a:extLst>
                    <a:ext uri="{9D8B030D-6E8A-4147-A177-3AD203B41FA5}">
                      <a16:colId xmlns:a16="http://schemas.microsoft.com/office/drawing/2014/main" val="3964295289"/>
                    </a:ext>
                  </a:extLst>
                </a:gridCol>
                <a:gridCol w="2709333">
                  <a:extLst>
                    <a:ext uri="{9D8B030D-6E8A-4147-A177-3AD203B41FA5}">
                      <a16:colId xmlns:a16="http://schemas.microsoft.com/office/drawing/2014/main" val="388191835"/>
                    </a:ext>
                  </a:extLst>
                </a:gridCol>
              </a:tblGrid>
              <a:tr h="370840">
                <a:tc>
                  <a:txBody>
                    <a:bodyPr/>
                    <a:lstStyle/>
                    <a:p>
                      <a:r>
                        <a:rPr lang="it-IT" b="1" dirty="0">
                          <a:solidFill>
                            <a:schemeClr val="tx1"/>
                          </a:solidFill>
                        </a:rPr>
                        <a:t>Ricercatori</a:t>
                      </a:r>
                    </a:p>
                  </a:txBody>
                  <a:tcPr>
                    <a:solidFill>
                      <a:schemeClr val="accent1">
                        <a:lumMod val="20000"/>
                        <a:lumOff val="80000"/>
                      </a:schemeClr>
                    </a:solidFill>
                  </a:tcPr>
                </a:tc>
                <a:tc>
                  <a:txBody>
                    <a:bodyPr/>
                    <a:lstStyle/>
                    <a:p>
                      <a:endParaRPr lang="it-IT" b="1" dirty="0">
                        <a:solidFill>
                          <a:schemeClr val="tx1"/>
                        </a:solidFill>
                      </a:endParaRPr>
                    </a:p>
                  </a:txBody>
                  <a:tcPr>
                    <a:solidFill>
                      <a:schemeClr val="accent1">
                        <a:lumMod val="20000"/>
                        <a:lumOff val="80000"/>
                      </a:schemeClr>
                    </a:solidFill>
                  </a:tcPr>
                </a:tc>
                <a:tc>
                  <a:txBody>
                    <a:bodyPr/>
                    <a:lstStyle/>
                    <a:p>
                      <a:r>
                        <a:rPr lang="it-IT" b="1" dirty="0">
                          <a:solidFill>
                            <a:schemeClr val="tx1"/>
                          </a:solidFill>
                        </a:rPr>
                        <a:t>15</a:t>
                      </a:r>
                    </a:p>
                  </a:txBody>
                  <a:tcPr>
                    <a:solidFill>
                      <a:schemeClr val="accent1">
                        <a:lumMod val="20000"/>
                        <a:lumOff val="80000"/>
                      </a:schemeClr>
                    </a:solidFill>
                  </a:tcPr>
                </a:tc>
                <a:extLst>
                  <a:ext uri="{0D108BD9-81ED-4DB2-BD59-A6C34878D82A}">
                    <a16:rowId xmlns:a16="http://schemas.microsoft.com/office/drawing/2014/main" val="3544869852"/>
                  </a:ext>
                </a:extLst>
              </a:tr>
              <a:tr h="370840">
                <a:tc>
                  <a:txBody>
                    <a:bodyPr/>
                    <a:lstStyle/>
                    <a:p>
                      <a:r>
                        <a:rPr lang="it-IT" b="1" dirty="0">
                          <a:solidFill>
                            <a:schemeClr val="tx1"/>
                          </a:solidFill>
                        </a:rPr>
                        <a:t>Gestionali</a:t>
                      </a:r>
                    </a:p>
                  </a:txBody>
                  <a:tcPr>
                    <a:solidFill>
                      <a:schemeClr val="accent1">
                        <a:lumMod val="20000"/>
                        <a:lumOff val="80000"/>
                      </a:schemeClr>
                    </a:solidFill>
                  </a:tcPr>
                </a:tc>
                <a:tc>
                  <a:txBody>
                    <a:bodyPr/>
                    <a:lstStyle/>
                    <a:p>
                      <a:r>
                        <a:rPr lang="it-IT" b="1" dirty="0">
                          <a:solidFill>
                            <a:schemeClr val="tx1"/>
                          </a:solidFill>
                        </a:rPr>
                        <a:t>6</a:t>
                      </a:r>
                    </a:p>
                  </a:txBody>
                  <a:tcPr>
                    <a:solidFill>
                      <a:schemeClr val="accent1">
                        <a:lumMod val="20000"/>
                        <a:lumOff val="80000"/>
                      </a:schemeClr>
                    </a:solidFill>
                  </a:tcPr>
                </a:tc>
                <a:tc>
                  <a:txBody>
                    <a:bodyPr/>
                    <a:lstStyle/>
                    <a:p>
                      <a:endParaRPr lang="it-IT"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93334911"/>
                  </a:ext>
                </a:extLst>
              </a:tr>
            </a:tbl>
          </a:graphicData>
        </a:graphic>
      </p:graphicFrame>
      <p:sp>
        <p:nvSpPr>
          <p:cNvPr id="8" name="CasellaDiTesto 7">
            <a:extLst>
              <a:ext uri="{FF2B5EF4-FFF2-40B4-BE49-F238E27FC236}">
                <a16:creationId xmlns:a16="http://schemas.microsoft.com/office/drawing/2014/main" id="{7BE6905E-10EA-8F8D-9D19-A62E04181D03}"/>
              </a:ext>
            </a:extLst>
          </p:cNvPr>
          <p:cNvSpPr txBox="1"/>
          <p:nvPr/>
        </p:nvSpPr>
        <p:spPr>
          <a:xfrm>
            <a:off x="426718" y="1472638"/>
            <a:ext cx="11338560" cy="646331"/>
          </a:xfrm>
          <a:prstGeom prst="rect">
            <a:avLst/>
          </a:prstGeom>
          <a:noFill/>
        </p:spPr>
        <p:txBody>
          <a:bodyPr wrap="square" rtlCol="0">
            <a:spAutoFit/>
          </a:bodyPr>
          <a:lstStyle/>
          <a:p>
            <a:r>
              <a:rPr lang="it-IT" dirty="0"/>
              <a:t>Dati riferiti solo agli Istituti coinvolti in Spoke 8 e 9 di </a:t>
            </a:r>
            <a:r>
              <a:rPr lang="it-IT" dirty="0" err="1"/>
              <a:t>Age_it</a:t>
            </a:r>
            <a:r>
              <a:rPr lang="it-IT" dirty="0"/>
              <a:t>. </a:t>
            </a:r>
          </a:p>
          <a:p>
            <a:r>
              <a:rPr lang="it-IT" dirty="0"/>
              <a:t>Vanno aggiunti i dati per gli altri Istituti quando l’Aggregazione sarà definita, dopo un’auspicabile fase di confronto</a:t>
            </a:r>
          </a:p>
        </p:txBody>
      </p:sp>
    </p:spTree>
    <p:extLst>
      <p:ext uri="{BB962C8B-B14F-4D97-AF65-F5344CB8AC3E}">
        <p14:creationId xmlns:p14="http://schemas.microsoft.com/office/powerpoint/2010/main" val="19603900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BB7F39E7BF08F4EAADA0C88AEEAE940" ma:contentTypeVersion="4" ma:contentTypeDescription="Creare un nuovo documento." ma:contentTypeScope="" ma:versionID="34e94dcbc811c8749cce4ae79e3b3e94">
  <xsd:schema xmlns:xsd="http://www.w3.org/2001/XMLSchema" xmlns:xs="http://www.w3.org/2001/XMLSchema" xmlns:p="http://schemas.microsoft.com/office/2006/metadata/properties" xmlns:ns2="ffb1c537-bcb0-4162-839b-e1a37c8e79a3" targetNamespace="http://schemas.microsoft.com/office/2006/metadata/properties" ma:root="true" ma:fieldsID="9805894722fc4e84d319edf532444908" ns2:_="">
    <xsd:import namespace="ffb1c537-bcb0-4162-839b-e1a37c8e79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1c537-bcb0-4162-839b-e1a37c8e79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953AF3-C272-49DA-9694-F99EB1FF0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1c537-bcb0-4162-839b-e1a37c8e79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22024D-821B-40E7-8349-B349E5E7378A}">
  <ds:schemaRefs>
    <ds:schemaRef ds:uri="http://purl.org/dc/dcmitype/"/>
    <ds:schemaRef ds:uri="ffb1c537-bcb0-4162-839b-e1a37c8e79a3"/>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A7004142-5002-4CAD-A2A9-07F2C0E7E2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1159</TotalTime>
  <Words>1834</Words>
  <Application>Microsoft Macintosh PowerPoint</Application>
  <PresentationFormat>Widescreen</PresentationFormat>
  <Paragraphs>214</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Aptos Narrow</vt:lpstr>
      <vt:lpstr>Arial</vt:lpstr>
      <vt:lpstr>Arial Narrow</vt:lpstr>
      <vt:lpstr>Calibri</vt:lpstr>
      <vt:lpstr>Verdana</vt:lpstr>
      <vt:lpstr>Tema di Office</vt:lpstr>
      <vt:lpstr>Ipotesi di aggregazione  ‘’Active, Healthy and Smart Life’’</vt:lpstr>
      <vt:lpstr>PowerPoint Presentation</vt:lpstr>
      <vt:lpstr>Contesto di Riferimento (Tendenze, Sfide, Fabbisogni di Innovazione ed Opportunità di Mercato)  </vt:lpstr>
      <vt:lpstr>PowerPoint Presentation</vt:lpstr>
      <vt:lpstr>Ambiti tematici e produzione scientifica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RAGAZZI</dc:creator>
  <cp:lastModifiedBy>ORLANDINI, Andrea</cp:lastModifiedBy>
  <cp:revision>25</cp:revision>
  <dcterms:created xsi:type="dcterms:W3CDTF">2024-12-30T12:13:18Z</dcterms:created>
  <dcterms:modified xsi:type="dcterms:W3CDTF">2025-02-10T08:26:30Z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0x0101002BB7F39E7BF08F4EAADA0C88AEEAE940</vt:lpwstr>
  </property>
</Properties>
</file>