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58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7BB89-9C24-4EE9-8833-A4755980D8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064C19F-123A-4947-87AC-CB33F516E7E6}">
      <dgm:prSet phldrT="[Testo]" custT="1"/>
      <dgm:spPr/>
      <dgm:t>
        <a:bodyPr/>
        <a:lstStyle/>
        <a:p>
          <a:pPr rtl="0"/>
          <a:r>
            <a: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110004020202020204"/>
            </a:rPr>
            <a:t>Capacità</a:t>
          </a:r>
          <a:r>
            <a: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110004020202020204"/>
            </a:rPr>
            <a:t> </a:t>
          </a:r>
          <a:r>
            <a: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scientifica</a:t>
          </a:r>
        </a:p>
      </dgm:t>
    </dgm:pt>
    <dgm:pt modelId="{9CEBD712-3D06-44B1-8D25-FB61881F4F52}" type="parTrans" cxnId="{C23E2A31-3DAF-4162-AB6C-BF2E778F9E94}">
      <dgm:prSet/>
      <dgm:spPr/>
      <dgm:t>
        <a:bodyPr/>
        <a:lstStyle/>
        <a:p>
          <a:endParaRPr lang="it-IT"/>
        </a:p>
      </dgm:t>
    </dgm:pt>
    <dgm:pt modelId="{2BD5E24A-7D5D-4FE5-864B-656888BC770B}" type="sibTrans" cxnId="{C23E2A31-3DAF-4162-AB6C-BF2E778F9E94}">
      <dgm:prSet/>
      <dgm:spPr/>
      <dgm:t>
        <a:bodyPr/>
        <a:lstStyle/>
        <a:p>
          <a:endParaRPr lang="it-IT"/>
        </a:p>
      </dgm:t>
    </dgm:pt>
    <dgm:pt modelId="{EC03AE86-E7AC-4A78-A83C-A870CC603288}">
      <dgm:prSet phldrT="[Testo]" custT="1"/>
      <dgm:spPr/>
      <dgm:t>
        <a:bodyPr/>
        <a:lstStyle/>
        <a:p>
          <a:r>
            <a:rPr lang="it-IT" sz="1400" b="1" dirty="0"/>
            <a:t>Nazionali: </a:t>
          </a:r>
          <a:r>
            <a:rPr lang="it-IT" sz="1400" dirty="0"/>
            <a:t>Università, EPR, Dipartimento Protezione Civile, ASI, Distretti idrografici, Centri funzionali per la protezione del territorio.</a:t>
          </a:r>
          <a:br>
            <a:rPr lang="it-IT" sz="1400" dirty="0"/>
          </a:br>
          <a:r>
            <a:rPr lang="it-IT" sz="1400" b="1" dirty="0"/>
            <a:t>Internazionali: </a:t>
          </a:r>
          <a:r>
            <a:rPr lang="it-IT" sz="1400" dirty="0"/>
            <a:t>Università, USGS, EUMETSAT, ESA, NASA</a:t>
          </a:r>
        </a:p>
      </dgm:t>
    </dgm:pt>
    <dgm:pt modelId="{5C7334DD-0782-4235-846B-3D7440895E43}" type="parTrans" cxnId="{47D99EDA-8AAD-4706-B0BF-0666F40004BD}">
      <dgm:prSet/>
      <dgm:spPr/>
      <dgm:t>
        <a:bodyPr/>
        <a:lstStyle/>
        <a:p>
          <a:endParaRPr lang="it-IT"/>
        </a:p>
      </dgm:t>
    </dgm:pt>
    <dgm:pt modelId="{798D2753-A995-47BE-AEC7-A979877BB0C2}" type="sibTrans" cxnId="{47D99EDA-8AAD-4706-B0BF-0666F40004BD}">
      <dgm:prSet/>
      <dgm:spPr/>
      <dgm:t>
        <a:bodyPr/>
        <a:lstStyle/>
        <a:p>
          <a:endParaRPr lang="it-IT"/>
        </a:p>
      </dgm:t>
    </dgm:pt>
    <dgm:pt modelId="{60E31542-9BD7-4DAD-A1A0-D040CEBDB99F}">
      <dgm:prSet phldrT="[Testo]" custT="1"/>
      <dgm:spPr/>
      <dgm:t>
        <a:bodyPr/>
        <a:lstStyle/>
        <a:p>
          <a:r>
            <a:rPr lang="it-I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Capacità di incidere sulle ricerche e politiche di settore</a:t>
          </a:r>
          <a:br>
            <a:rPr lang="it-IT" sz="1400" dirty="0"/>
          </a:br>
          <a:r>
            <a:rPr lang="it-IT" sz="1400" dirty="0"/>
            <a:t>La convergenza tecnologica e modellistica tra lo Spoke1 di Tech4You e Spoke9 di </a:t>
          </a:r>
          <a:r>
            <a:rPr lang="it-IT" sz="1400" dirty="0" err="1"/>
            <a:t>Vitality</a:t>
          </a:r>
          <a:r>
            <a:rPr lang="it-IT" sz="1400" dirty="0"/>
            <a:t> consentirebbe di </a:t>
          </a:r>
          <a:r>
            <a:rPr lang="it-IT" sz="1400" b="1" dirty="0"/>
            <a:t>promuovere l’innovazione ed il trasferimento di competenze dal mondo della ricerca a quello della Pubblica Amministrazione e Impresa</a:t>
          </a:r>
          <a:r>
            <a:rPr lang="it-IT" sz="1400" dirty="0"/>
            <a:t>. In particolare, per la ricerca la sinergia tra gli Ecosistemi favorirebbe l’acquisizione di dati accurati per il monitoraggio degli elementi a rischio geo-idrologico tra cui ponti e urbanizzato</a:t>
          </a:r>
          <a:endParaRPr lang="it-IT" sz="1400" b="1" dirty="0"/>
        </a:p>
      </dgm:t>
    </dgm:pt>
    <dgm:pt modelId="{9752C91A-ECF6-43D2-BCD1-FCE22DACC706}" type="parTrans" cxnId="{F3C9E45C-0E73-4355-9122-AC4E3E76D819}">
      <dgm:prSet/>
      <dgm:spPr/>
      <dgm:t>
        <a:bodyPr/>
        <a:lstStyle/>
        <a:p>
          <a:endParaRPr lang="it-IT"/>
        </a:p>
      </dgm:t>
    </dgm:pt>
    <dgm:pt modelId="{207F431F-39A4-47E2-B647-3A4185F14C69}" type="sibTrans" cxnId="{F3C9E45C-0E73-4355-9122-AC4E3E76D819}">
      <dgm:prSet/>
      <dgm:spPr/>
      <dgm:t>
        <a:bodyPr/>
        <a:lstStyle/>
        <a:p>
          <a:endParaRPr lang="it-IT"/>
        </a:p>
      </dgm:t>
    </dgm:pt>
    <dgm:pt modelId="{3E979E6A-01D1-4070-9B6F-836796BFF120}">
      <dgm:prSet phldrT="[Testo]" custT="1"/>
      <dgm:spPr/>
      <dgm:t>
        <a:bodyPr/>
        <a:lstStyle/>
        <a:p>
          <a:r>
            <a:rPr lang="it-IT" sz="1400" b="1" dirty="0"/>
            <a:t>Strumenti software open source</a:t>
          </a:r>
          <a:br>
            <a:rPr lang="it-IT" sz="1400" dirty="0"/>
          </a:br>
          <a:r>
            <a:rPr lang="it-IT" sz="1400" dirty="0"/>
            <a:t> L’aggregazione </a:t>
          </a:r>
          <a:r>
            <a:rPr lang="it-IT" sz="1400" dirty="0" err="1"/>
            <a:t>promuverebbe</a:t>
          </a:r>
          <a:r>
            <a:rPr lang="it-IT" sz="1400" dirty="0"/>
            <a:t> anche lo </a:t>
          </a:r>
          <a:r>
            <a:rPr lang="it-IT" sz="1400" b="1" dirty="0"/>
            <a:t>sviluppo di software open source per il monitoraggio finalizzato alla protezione geo-idrologica</a:t>
          </a:r>
        </a:p>
      </dgm:t>
    </dgm:pt>
    <dgm:pt modelId="{C538E990-020A-4F57-AC5F-B8EFAF3D1DA9}" type="parTrans" cxnId="{1A02E158-1506-47C9-BECA-1550ED33C978}">
      <dgm:prSet/>
      <dgm:spPr/>
      <dgm:t>
        <a:bodyPr/>
        <a:lstStyle/>
        <a:p>
          <a:endParaRPr lang="it-IT"/>
        </a:p>
      </dgm:t>
    </dgm:pt>
    <dgm:pt modelId="{9949709B-654D-4D7E-91DE-6B85FBCF987D}" type="sibTrans" cxnId="{1A02E158-1506-47C9-BECA-1550ED33C978}">
      <dgm:prSet/>
      <dgm:spPr/>
      <dgm:t>
        <a:bodyPr/>
        <a:lstStyle/>
        <a:p>
          <a:endParaRPr lang="it-IT"/>
        </a:p>
      </dgm:t>
    </dgm:pt>
    <dgm:pt modelId="{3186C5CD-EA2D-4C6E-AE1A-81424932C6DA}">
      <dgm:prSet phldrT="[Testo]" custT="1"/>
      <dgm:spPr/>
      <dgm:t>
        <a:bodyPr/>
        <a:lstStyle/>
        <a:p>
          <a:r>
            <a:rPr lang="it-IT" sz="1400" b="1" dirty="0"/>
            <a:t>Contratti di licenza e capacità di realizzare brevetti/spin off</a:t>
          </a:r>
          <a:br>
            <a:rPr lang="it-IT" sz="1400" dirty="0"/>
          </a:br>
          <a:r>
            <a:rPr lang="it-IT" sz="1400" dirty="0"/>
            <a:t>L’aggregazione favorirebbe la </a:t>
          </a:r>
          <a:r>
            <a:rPr lang="it-IT" sz="1400" b="1" dirty="0"/>
            <a:t>realizzazione di contratti di licenza con Aziende assieme al raggiungimento di brevetti</a:t>
          </a:r>
        </a:p>
      </dgm:t>
    </dgm:pt>
    <dgm:pt modelId="{A7512D4E-4E12-4F78-B318-D4CD59F5E17C}" type="parTrans" cxnId="{4E1EEAEB-D82D-4F61-AD9C-7CABFD7BABB2}">
      <dgm:prSet/>
      <dgm:spPr/>
    </dgm:pt>
    <dgm:pt modelId="{EB024C71-19CB-4A7F-92EC-3DBDF35D0228}" type="sibTrans" cxnId="{4E1EEAEB-D82D-4F61-AD9C-7CABFD7BABB2}">
      <dgm:prSet/>
      <dgm:spPr/>
    </dgm:pt>
    <dgm:pt modelId="{F8BBA0E2-05B7-4837-BCF2-72F6549A1B7D}" type="pres">
      <dgm:prSet presAssocID="{6257BB89-9C24-4EE9-8833-A4755980D8B8}" presName="linear" presStyleCnt="0">
        <dgm:presLayoutVars>
          <dgm:animLvl val="lvl"/>
          <dgm:resizeHandles val="exact"/>
        </dgm:presLayoutVars>
      </dgm:prSet>
      <dgm:spPr/>
    </dgm:pt>
    <dgm:pt modelId="{4327B5E9-FFF6-41F7-B07F-AC38114CD9BB}" type="pres">
      <dgm:prSet presAssocID="{D064C19F-123A-4947-87AC-CB33F516E7E6}" presName="parentText" presStyleLbl="node1" presStyleIdx="0" presStyleCnt="1" custScaleY="57026" custLinFactNeighborX="-313" custLinFactNeighborY="-8507">
        <dgm:presLayoutVars>
          <dgm:chMax val="0"/>
          <dgm:bulletEnabled val="1"/>
        </dgm:presLayoutVars>
      </dgm:prSet>
      <dgm:spPr/>
    </dgm:pt>
    <dgm:pt modelId="{E350793C-3CA8-4FAF-B6E6-3A310F4742ED}" type="pres">
      <dgm:prSet presAssocID="{D064C19F-123A-4947-87AC-CB33F516E7E6}" presName="childText" presStyleLbl="revTx" presStyleIdx="0" presStyleCnt="1" custLinFactNeighborX="249" custLinFactNeighborY="-8470">
        <dgm:presLayoutVars>
          <dgm:bulletEnabled val="1"/>
        </dgm:presLayoutVars>
      </dgm:prSet>
      <dgm:spPr/>
    </dgm:pt>
  </dgm:ptLst>
  <dgm:cxnLst>
    <dgm:cxn modelId="{A15AE60E-C5A4-4F0B-9A20-84027715A9D9}" type="presOf" srcId="{60E31542-9BD7-4DAD-A1A0-D040CEBDB99F}" destId="{E350793C-3CA8-4FAF-B6E6-3A310F4742ED}" srcOrd="0" destOrd="1" presId="urn:microsoft.com/office/officeart/2005/8/layout/vList2"/>
    <dgm:cxn modelId="{9BC20A20-F3BA-4100-83BF-C57572447CAB}" type="presOf" srcId="{D064C19F-123A-4947-87AC-CB33F516E7E6}" destId="{4327B5E9-FFF6-41F7-B07F-AC38114CD9BB}" srcOrd="0" destOrd="0" presId="urn:microsoft.com/office/officeart/2005/8/layout/vList2"/>
    <dgm:cxn modelId="{C23E2A31-3DAF-4162-AB6C-BF2E778F9E94}" srcId="{6257BB89-9C24-4EE9-8833-A4755980D8B8}" destId="{D064C19F-123A-4947-87AC-CB33F516E7E6}" srcOrd="0" destOrd="0" parTransId="{9CEBD712-3D06-44B1-8D25-FB61881F4F52}" sibTransId="{2BD5E24A-7D5D-4FE5-864B-656888BC770B}"/>
    <dgm:cxn modelId="{A14B3B39-EF30-4F26-97BD-115355061227}" type="presOf" srcId="{6257BB89-9C24-4EE9-8833-A4755980D8B8}" destId="{F8BBA0E2-05B7-4837-BCF2-72F6549A1B7D}" srcOrd="0" destOrd="0" presId="urn:microsoft.com/office/officeart/2005/8/layout/vList2"/>
    <dgm:cxn modelId="{F3C9E45C-0E73-4355-9122-AC4E3E76D819}" srcId="{D064C19F-123A-4947-87AC-CB33F516E7E6}" destId="{60E31542-9BD7-4DAD-A1A0-D040CEBDB99F}" srcOrd="1" destOrd="0" parTransId="{9752C91A-ECF6-43D2-BCD1-FCE22DACC706}" sibTransId="{207F431F-39A4-47E2-B647-3A4185F14C69}"/>
    <dgm:cxn modelId="{41C89C66-9F52-4F42-A823-DA40A1DAE012}" type="presOf" srcId="{3E979E6A-01D1-4070-9B6F-836796BFF120}" destId="{E350793C-3CA8-4FAF-B6E6-3A310F4742ED}" srcOrd="0" destOrd="3" presId="urn:microsoft.com/office/officeart/2005/8/layout/vList2"/>
    <dgm:cxn modelId="{F0EF336A-8AF5-48A5-845C-1FB791DA1512}" type="presOf" srcId="{EC03AE86-E7AC-4A78-A83C-A870CC603288}" destId="{E350793C-3CA8-4FAF-B6E6-3A310F4742ED}" srcOrd="0" destOrd="0" presId="urn:microsoft.com/office/officeart/2005/8/layout/vList2"/>
    <dgm:cxn modelId="{1A02E158-1506-47C9-BECA-1550ED33C978}" srcId="{D064C19F-123A-4947-87AC-CB33F516E7E6}" destId="{3E979E6A-01D1-4070-9B6F-836796BFF120}" srcOrd="3" destOrd="0" parTransId="{C538E990-020A-4F57-AC5F-B8EFAF3D1DA9}" sibTransId="{9949709B-654D-4D7E-91DE-6B85FBCF987D}"/>
    <dgm:cxn modelId="{06FA3484-B6A5-419D-BA79-A3A0DBFF54BC}" type="presOf" srcId="{3186C5CD-EA2D-4C6E-AE1A-81424932C6DA}" destId="{E350793C-3CA8-4FAF-B6E6-3A310F4742ED}" srcOrd="0" destOrd="2" presId="urn:microsoft.com/office/officeart/2005/8/layout/vList2"/>
    <dgm:cxn modelId="{47D99EDA-8AAD-4706-B0BF-0666F40004BD}" srcId="{D064C19F-123A-4947-87AC-CB33F516E7E6}" destId="{EC03AE86-E7AC-4A78-A83C-A870CC603288}" srcOrd="0" destOrd="0" parTransId="{5C7334DD-0782-4235-846B-3D7440895E43}" sibTransId="{798D2753-A995-47BE-AEC7-A979877BB0C2}"/>
    <dgm:cxn modelId="{4E1EEAEB-D82D-4F61-AD9C-7CABFD7BABB2}" srcId="{D064C19F-123A-4947-87AC-CB33F516E7E6}" destId="{3186C5CD-EA2D-4C6E-AE1A-81424932C6DA}" srcOrd="2" destOrd="0" parTransId="{A7512D4E-4E12-4F78-B318-D4CD59F5E17C}" sibTransId="{EB024C71-19CB-4A7F-92EC-3DBDF35D0228}"/>
    <dgm:cxn modelId="{4A1E6093-85A6-4F45-B1E5-3AAF7F3AA9AC}" type="presParOf" srcId="{F8BBA0E2-05B7-4837-BCF2-72F6549A1B7D}" destId="{4327B5E9-FFF6-41F7-B07F-AC38114CD9BB}" srcOrd="0" destOrd="0" presId="urn:microsoft.com/office/officeart/2005/8/layout/vList2"/>
    <dgm:cxn modelId="{E106462C-E8E7-4253-ADB8-87AF1FAA9068}" type="presParOf" srcId="{F8BBA0E2-05B7-4837-BCF2-72F6549A1B7D}" destId="{E350793C-3CA8-4FAF-B6E6-3A310F4742E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7B5E9-FFF6-41F7-B07F-AC38114CD9BB}">
      <dsp:nvSpPr>
        <dsp:cNvPr id="0" name=""/>
        <dsp:cNvSpPr/>
      </dsp:nvSpPr>
      <dsp:spPr>
        <a:xfrm>
          <a:off x="0" y="334057"/>
          <a:ext cx="11926529" cy="6938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110004020202020204"/>
            </a:rPr>
            <a:t>Capacità</a:t>
          </a:r>
          <a:r>
            <a:rPr lang="it-IT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110004020202020204"/>
            </a:rPr>
            <a:t> </a:t>
          </a:r>
          <a:r>
            <a:rPr lang="it-IT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scientifica</a:t>
          </a:r>
        </a:p>
      </dsp:txBody>
      <dsp:txXfrm>
        <a:off x="33873" y="367930"/>
        <a:ext cx="11858783" cy="626146"/>
      </dsp:txXfrm>
    </dsp:sp>
    <dsp:sp modelId="{E350793C-3CA8-4FAF-B6E6-3A310F4742ED}">
      <dsp:nvSpPr>
        <dsp:cNvPr id="0" name=""/>
        <dsp:cNvSpPr/>
      </dsp:nvSpPr>
      <dsp:spPr>
        <a:xfrm>
          <a:off x="0" y="1105164"/>
          <a:ext cx="11926529" cy="2119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66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400" b="1" kern="1200" dirty="0"/>
            <a:t>Nazionali: </a:t>
          </a:r>
          <a:r>
            <a:rPr lang="it-IT" sz="1400" kern="1200" dirty="0"/>
            <a:t>Università, EPR, Dipartimento Protezione Civile, ASI, Distretti idrografici, Centri funzionali per la protezione del territorio.</a:t>
          </a:r>
          <a:br>
            <a:rPr lang="it-IT" sz="1400" kern="1200" dirty="0"/>
          </a:br>
          <a:r>
            <a:rPr lang="it-IT" sz="1400" b="1" kern="1200" dirty="0"/>
            <a:t>Internazionali: </a:t>
          </a:r>
          <a:r>
            <a:rPr lang="it-IT" sz="1400" kern="1200" dirty="0"/>
            <a:t>Università, USGS, EUMETSAT, ESA, NASA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Capacità di incidere sulle ricerche e politiche di settore</a:t>
          </a:r>
          <a:br>
            <a:rPr lang="it-IT" sz="1400" kern="1200" dirty="0"/>
          </a:br>
          <a:r>
            <a:rPr lang="it-IT" sz="1400" kern="1200" dirty="0"/>
            <a:t>La convergenza tecnologica e modellistica tra lo Spoke1 di Tech4You e Spoke9 di </a:t>
          </a:r>
          <a:r>
            <a:rPr lang="it-IT" sz="1400" kern="1200" dirty="0" err="1"/>
            <a:t>Vitality</a:t>
          </a:r>
          <a:r>
            <a:rPr lang="it-IT" sz="1400" kern="1200" dirty="0"/>
            <a:t> consentirebbe di </a:t>
          </a:r>
          <a:r>
            <a:rPr lang="it-IT" sz="1400" b="1" kern="1200" dirty="0"/>
            <a:t>promuovere l’innovazione ed il trasferimento di competenze dal mondo della ricerca a quello della Pubblica Amministrazione e Impresa</a:t>
          </a:r>
          <a:r>
            <a:rPr lang="it-IT" sz="1400" kern="1200" dirty="0"/>
            <a:t>. In particolare, per la ricerca la sinergia tra gli Ecosistemi favorirebbe l’acquisizione di dati accurati per il monitoraggio degli elementi a rischio geo-idrologico tra cui ponti e urbanizzato</a:t>
          </a:r>
          <a:endParaRPr lang="it-IT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400" b="1" kern="1200" dirty="0"/>
            <a:t>Contratti di licenza e capacità di realizzare brevetti/spin off</a:t>
          </a:r>
          <a:br>
            <a:rPr lang="it-IT" sz="1400" kern="1200" dirty="0"/>
          </a:br>
          <a:r>
            <a:rPr lang="it-IT" sz="1400" kern="1200" dirty="0"/>
            <a:t>L’aggregazione favorirebbe la </a:t>
          </a:r>
          <a:r>
            <a:rPr lang="it-IT" sz="1400" b="1" kern="1200" dirty="0"/>
            <a:t>realizzazione di contratti di licenza con Aziende assieme al raggiungimento di brevetti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400" b="1" kern="1200" dirty="0"/>
            <a:t>Strumenti software open source</a:t>
          </a:r>
          <a:br>
            <a:rPr lang="it-IT" sz="1400" kern="1200" dirty="0"/>
          </a:br>
          <a:r>
            <a:rPr lang="it-IT" sz="1400" kern="1200" dirty="0"/>
            <a:t> L’aggregazione </a:t>
          </a:r>
          <a:r>
            <a:rPr lang="it-IT" sz="1400" kern="1200" dirty="0" err="1"/>
            <a:t>promuverebbe</a:t>
          </a:r>
          <a:r>
            <a:rPr lang="it-IT" sz="1400" kern="1200" dirty="0"/>
            <a:t> anche lo </a:t>
          </a:r>
          <a:r>
            <a:rPr lang="it-IT" sz="1400" b="1" kern="1200" dirty="0"/>
            <a:t>sviluppo di software open source per il monitoraggio finalizzato alla protezione geo-idrologica</a:t>
          </a:r>
        </a:p>
      </dsp:txBody>
      <dsp:txXfrm>
        <a:off x="0" y="1105164"/>
        <a:ext cx="11926529" cy="211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628E-6563-4844-9729-44A4DFCBCC94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2241-8FA7-435C-A85A-99AAE2853E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73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E’ un aggregazione che ha un obiettivo ben chiaro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12241-8FA7-435C-A85A-99AAE2853E0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74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Capacità scientifica è notevole perché consentirebbe di stabilire una stretta sinergia a liv </a:t>
            </a:r>
            <a:r>
              <a:rPr lang="it-IT" dirty="0" err="1"/>
              <a:t>naz</a:t>
            </a:r>
            <a:r>
              <a:rPr lang="it-IT" dirty="0"/>
              <a:t> ed </a:t>
            </a:r>
            <a:r>
              <a:rPr lang="it-IT" dirty="0" err="1"/>
              <a:t>intern</a:t>
            </a:r>
            <a:r>
              <a:rPr lang="it-IT" dirty="0"/>
              <a:t> con </a:t>
            </a:r>
            <a:r>
              <a:rPr lang="it-IT" dirty="0" err="1"/>
              <a:t>univ</a:t>
            </a:r>
            <a:r>
              <a:rPr lang="it-IT" dirty="0"/>
              <a:t>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12241-8FA7-435C-A85A-99AAE2853E0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15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8981A7-0EC3-CDA6-D7BF-9400799BB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FAF45B-4237-E3BF-D162-882FC3D20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C2B7BB-FBBA-8ABB-9973-BFA40436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B71CAF-4141-9F8E-C1B6-D3B0ECF59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076649-7A3C-DE7D-A97A-D8AB027F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20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C1F9D-DFAF-A590-C10C-862C3C99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B9A45C-1FBD-5EF8-0B01-F6874F262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97F2F7-A940-6984-5FB7-949992F0D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FFC4AC-8B27-6CE5-E101-EDE51713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A00479-C489-DA86-FC16-96582031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43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D47E374-B7D4-BB0F-1531-68A38B1DF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6747F66-93B1-8CE2-9044-228914AB6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CA747C-FA5A-959E-CC88-0FE40CD9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CB33EB-2854-1D3D-F431-E91AC862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FF57B8-BCA8-081D-6FF8-BD94509E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87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8E04E-E54E-1DEE-4299-355488D1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9491B-0AE9-E825-7400-C78251500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102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33A9C6-2CC2-C7C0-55EC-584ABCD5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4DDA9C-9AAC-A825-EEAC-82AEB0961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C876C8-EC31-6803-2459-5C6AFBAB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7BE7DE-F2B1-B467-597D-B11A2DA9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50568A-D7E2-E796-4474-5AED92B9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04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87C44-AA52-50FB-CAA5-4803FE90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62A086-B7E7-2E6B-4F08-884ECFB33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EAD39F-C931-7865-E95E-FEFB6849B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CF320A-0567-B042-A24F-654C6566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266CE6-C481-467E-AE7E-5B34833F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D4B8B7-AF7C-0161-CAB3-8BFAF160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49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F49DF-740E-9DA7-FCEB-E0BF37D7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5B502D-1EBA-B2FA-DE56-E34210FD5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CF3ED7-B354-7802-0088-A13B6CD2C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5BD2848-D581-BF39-1166-78DEB3958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490895E-1249-AD34-274E-6D54FE9C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471F731-352A-E25F-D067-0D3830A57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5C4C2AF-A04D-B092-3D2B-CF74BF06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808D07E-A9BB-C25A-F626-E6E2FF55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53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92BAF0-A434-4CAA-1C8C-2B6B990B5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B6EF19E-E101-9CBB-66F8-80D3656A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90346C-340E-72F7-2AE4-A5C90AE9A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15EC9D-AB7B-5BB4-E867-4354629B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44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4CFAF-1AB0-3386-CF7D-F411F996C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29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854BE7-5DE3-9921-57C6-7D0EE2F7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B84BD-9A54-7B5F-F8EE-E21C27C17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0F13F9-00C7-6957-A58A-EF2600E1F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C31324-AB86-82B1-56A5-96B08D15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A063D8-46F8-DAA6-EBF1-6E9C7F6E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174032-CA17-0BEC-4182-EF5AF298E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20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DDA6AD-88AA-A231-FD7A-770325E1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D3931D8-FE69-8141-105E-E4F133AEA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5496C47-181B-0B3A-DBBB-6C30D1C04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484FAE-66F3-50A3-AFC5-C58230A5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FF67D-2881-46C7-A871-754457E58B76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C0E07B-8681-3023-CDFC-607BC23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8E912F-0FCC-85B1-B8D5-E984362D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70BED-07F9-418C-BAF4-C0710BE215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92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346D1DEE-C54C-4D5D-B42D-19FABA3588AF}"/>
              </a:ext>
            </a:extLst>
          </p:cNvPr>
          <p:cNvSpPr/>
          <p:nvPr userDrawn="1"/>
        </p:nvSpPr>
        <p:spPr>
          <a:xfrm>
            <a:off x="0" y="6053498"/>
            <a:ext cx="12192000" cy="793487"/>
          </a:xfrm>
          <a:prstGeom prst="rect">
            <a:avLst/>
          </a:prstGeom>
          <a:gradFill>
            <a:gsLst>
              <a:gs pos="5000">
                <a:schemeClr val="accent2"/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C42CCB-B9FE-40FD-A709-6B4AA54A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8019" t="15236" r="70750" b="66578"/>
          <a:stretch/>
        </p:blipFill>
        <p:spPr>
          <a:xfrm>
            <a:off x="0" y="6064513"/>
            <a:ext cx="3293806" cy="7934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7CC2E20-B494-4401-8E30-BF978D354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24982" r="35344" b="30963"/>
          <a:stretch/>
        </p:blipFill>
        <p:spPr>
          <a:xfrm>
            <a:off x="4960977" y="6070952"/>
            <a:ext cx="1134090" cy="787048"/>
          </a:xfrm>
          <a:prstGeom prst="rect">
            <a:avLst/>
          </a:prstGeom>
        </p:spPr>
      </p:pic>
      <p:pic>
        <p:nvPicPr>
          <p:cNvPr id="9" name="Picture 2" descr="Vitality | Unipg Logo">
            <a:extLst>
              <a:ext uri="{FF2B5EF4-FFF2-40B4-BE49-F238E27FC236}">
                <a16:creationId xmlns:a16="http://schemas.microsoft.com/office/drawing/2014/main" id="{C5593FAB-45B6-4E03-8EE4-A6AE8CE8DE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29"/>
          <a:stretch/>
        </p:blipFill>
        <p:spPr bwMode="auto">
          <a:xfrm>
            <a:off x="6207493" y="6053498"/>
            <a:ext cx="1149518" cy="7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03C31F3-687E-47A1-8474-9C9775FEA55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49" y="6156083"/>
            <a:ext cx="1874363" cy="455927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26993730-AD29-4D37-AAA8-706004E454D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70916" y="6282269"/>
            <a:ext cx="1708658" cy="3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4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F71DA7-AE5E-B9E0-B0A5-89C4E21DB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619" y="1721556"/>
            <a:ext cx="9144000" cy="2387600"/>
          </a:xfrm>
        </p:spPr>
        <p:txBody>
          <a:bodyPr>
            <a:noAutofit/>
          </a:bodyPr>
          <a:lstStyle/>
          <a:p>
            <a:r>
              <a:rPr lang="it-IT" sz="4800" b="1" dirty="0"/>
              <a:t>Laboratorio Tecnologico per il Monitoraggio Infrastrutture e </a:t>
            </a:r>
            <a:r>
              <a:rPr lang="it-IT" sz="4800" b="1" dirty="0" err="1"/>
              <a:t>RIschi</a:t>
            </a:r>
            <a:r>
              <a:rPr lang="it-IT" sz="4800" b="1" dirty="0"/>
              <a:t> Naturali mediante sensori Energy </a:t>
            </a:r>
            <a:r>
              <a:rPr lang="it-IT" sz="4800" b="1" dirty="0" err="1"/>
              <a:t>Harvesting</a:t>
            </a:r>
            <a:r>
              <a:rPr lang="it-IT" sz="4800" b="1" dirty="0"/>
              <a:t>  </a:t>
            </a:r>
            <a:br>
              <a:rPr lang="it-IT" sz="4800" b="1" dirty="0"/>
            </a:br>
            <a:r>
              <a:rPr lang="it-IT" sz="4800" b="1" dirty="0"/>
              <a:t>LT-MIRIN</a:t>
            </a:r>
            <a:endParaRPr lang="it-IT" sz="4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8B780F4-3340-F68A-C0A3-8F33A0835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225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0000"/>
              </a:lnSpc>
            </a:pPr>
            <a:r>
              <a:rPr lang="it-IT" dirty="0">
                <a:solidFill>
                  <a:schemeClr val="accent1"/>
                </a:solidFill>
              </a:rPr>
              <a:t>  </a:t>
            </a:r>
            <a:r>
              <a:rPr lang="en-US" sz="1800" b="1" dirty="0">
                <a:solidFill>
                  <a:schemeClr val="accent1"/>
                </a:solidFill>
              </a:rPr>
              <a:t>Tommaso </a:t>
            </a:r>
            <a:r>
              <a:rPr lang="en-US" sz="1800" b="1" dirty="0" err="1">
                <a:solidFill>
                  <a:schemeClr val="accent1"/>
                </a:solidFill>
              </a:rPr>
              <a:t>Moramarco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baseline="30000" dirty="0">
                <a:solidFill>
                  <a:schemeClr val="accent1"/>
                </a:solidFill>
              </a:rPr>
              <a:t>(1)</a:t>
            </a:r>
            <a:r>
              <a:rPr lang="en-US" sz="1800" b="1" dirty="0">
                <a:solidFill>
                  <a:schemeClr val="accent1"/>
                </a:solidFill>
              </a:rPr>
              <a:t> Silvia </a:t>
            </a:r>
            <a:r>
              <a:rPr lang="en-US" sz="1800" b="1" dirty="0" err="1">
                <a:solidFill>
                  <a:schemeClr val="accent1"/>
                </a:solidFill>
              </a:rPr>
              <a:t>Barbetta</a:t>
            </a:r>
            <a:r>
              <a:rPr lang="en-US" sz="1800" b="1" baseline="30000" dirty="0">
                <a:solidFill>
                  <a:schemeClr val="accent1"/>
                </a:solidFill>
              </a:rPr>
              <a:t>(1)</a:t>
            </a:r>
            <a:r>
              <a:rPr lang="en-US" sz="1800" b="1" dirty="0">
                <a:solidFill>
                  <a:schemeClr val="accent1"/>
                </a:solidFill>
              </a:rPr>
              <a:t> Marco </a:t>
            </a:r>
            <a:r>
              <a:rPr lang="en-US" sz="1800" b="1" dirty="0" err="1">
                <a:solidFill>
                  <a:schemeClr val="accent1"/>
                </a:solidFill>
              </a:rPr>
              <a:t>Dionigi</a:t>
            </a:r>
            <a:r>
              <a:rPr lang="en-US" sz="1800" b="1" baseline="30000" dirty="0">
                <a:solidFill>
                  <a:schemeClr val="accent1"/>
                </a:solidFill>
              </a:rPr>
              <a:t>(1)</a:t>
            </a:r>
            <a:r>
              <a:rPr lang="en-US" sz="1800" b="1" dirty="0">
                <a:solidFill>
                  <a:schemeClr val="accent1"/>
                </a:solidFill>
              </a:rPr>
              <a:t>  Gianluca </a:t>
            </a:r>
            <a:r>
              <a:rPr lang="en-US" sz="1800" b="1" dirty="0" err="1">
                <a:solidFill>
                  <a:schemeClr val="accent1"/>
                </a:solidFill>
              </a:rPr>
              <a:t>Gubbiotti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baseline="30000" dirty="0">
                <a:solidFill>
                  <a:schemeClr val="accent1"/>
                </a:solidFill>
              </a:rPr>
              <a:t>(2)</a:t>
            </a:r>
            <a:r>
              <a:rPr lang="en-US" sz="1800" b="1" dirty="0">
                <a:solidFill>
                  <a:schemeClr val="accent1"/>
                </a:solidFill>
              </a:rPr>
              <a:t> I</a:t>
            </a:r>
            <a:r>
              <a:rPr lang="it-IT" sz="1800" b="1" dirty="0" err="1">
                <a:solidFill>
                  <a:schemeClr val="accent1"/>
                </a:solidFill>
              </a:rPr>
              <a:t>gor</a:t>
            </a:r>
            <a:r>
              <a:rPr lang="it-IT" sz="1800" b="1" dirty="0">
                <a:solidFill>
                  <a:schemeClr val="accent1"/>
                </a:solidFill>
              </a:rPr>
              <a:t> Neri</a:t>
            </a:r>
            <a:r>
              <a:rPr lang="en-US" sz="1800" b="1" baseline="30000" dirty="0">
                <a:solidFill>
                  <a:schemeClr val="accent1"/>
                </a:solidFill>
              </a:rPr>
              <a:t> (2)</a:t>
            </a:r>
            <a:r>
              <a:rPr lang="it-IT" sz="1800" b="1" dirty="0">
                <a:solidFill>
                  <a:schemeClr val="accent1"/>
                </a:solidFill>
              </a:rPr>
              <a:t>, Francesco Cottone</a:t>
            </a:r>
            <a:r>
              <a:rPr lang="en-US" sz="1800" b="1" baseline="30000" dirty="0">
                <a:solidFill>
                  <a:schemeClr val="accent1"/>
                </a:solidFill>
              </a:rPr>
              <a:t> (2)</a:t>
            </a:r>
            <a:r>
              <a:rPr lang="it-IT" sz="1800" b="1" dirty="0">
                <a:solidFill>
                  <a:schemeClr val="accent1"/>
                </a:solidFill>
              </a:rPr>
              <a:t>, Giacomo clementi</a:t>
            </a:r>
            <a:r>
              <a:rPr lang="en-US" sz="1800" b="1" baseline="30000" dirty="0">
                <a:solidFill>
                  <a:schemeClr val="accent1"/>
                </a:solidFill>
              </a:rPr>
              <a:t> (2)</a:t>
            </a:r>
            <a:r>
              <a:rPr lang="it-IT" sz="1800" b="1" dirty="0">
                <a:solidFill>
                  <a:schemeClr val="accent1"/>
                </a:solidFill>
              </a:rPr>
              <a:t>, Silvia Caponi</a:t>
            </a:r>
            <a:r>
              <a:rPr lang="en-US" sz="1800" b="1" baseline="30000" dirty="0">
                <a:solidFill>
                  <a:schemeClr val="accent1"/>
                </a:solidFill>
              </a:rPr>
              <a:t> (2)</a:t>
            </a:r>
            <a:r>
              <a:rPr lang="it-IT" sz="1800" b="1" dirty="0">
                <a:solidFill>
                  <a:schemeClr val="accent1"/>
                </a:solidFill>
              </a:rPr>
              <a:t>, Maurizio Mattarelli</a:t>
            </a:r>
            <a:r>
              <a:rPr lang="en-US" sz="1800" b="1" baseline="30000" dirty="0">
                <a:solidFill>
                  <a:schemeClr val="accent1"/>
                </a:solidFill>
              </a:rPr>
              <a:t> (2)</a:t>
            </a:r>
          </a:p>
          <a:p>
            <a:pPr>
              <a:lnSpc>
                <a:spcPct val="80000"/>
              </a:lnSpc>
            </a:pPr>
            <a:endParaRPr lang="en-US" sz="1800" b="1" baseline="30000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baseline="30000" dirty="0">
                <a:solidFill>
                  <a:schemeClr val="accent1"/>
                </a:solidFill>
              </a:rPr>
              <a:t>(1) </a:t>
            </a:r>
            <a:r>
              <a:rPr lang="en-US" b="1" baseline="30000" dirty="0" err="1">
                <a:solidFill>
                  <a:schemeClr val="accent1"/>
                </a:solidFill>
              </a:rPr>
              <a:t>Istituto</a:t>
            </a:r>
            <a:r>
              <a:rPr lang="en-US" b="1" baseline="30000" dirty="0">
                <a:solidFill>
                  <a:schemeClr val="accent1"/>
                </a:solidFill>
              </a:rPr>
              <a:t> di </a:t>
            </a:r>
            <a:r>
              <a:rPr lang="en-US" b="1" baseline="30000" dirty="0" err="1">
                <a:solidFill>
                  <a:schemeClr val="accent1"/>
                </a:solidFill>
              </a:rPr>
              <a:t>Ricerca</a:t>
            </a:r>
            <a:r>
              <a:rPr lang="en-US" b="1" baseline="30000" dirty="0">
                <a:solidFill>
                  <a:schemeClr val="accent1"/>
                </a:solidFill>
              </a:rPr>
              <a:t> per la </a:t>
            </a:r>
            <a:r>
              <a:rPr lang="en-US" b="1" baseline="30000" dirty="0" err="1">
                <a:solidFill>
                  <a:schemeClr val="accent1"/>
                </a:solidFill>
              </a:rPr>
              <a:t>Protezione</a:t>
            </a:r>
            <a:r>
              <a:rPr lang="en-US" b="1" baseline="30000" dirty="0">
                <a:solidFill>
                  <a:schemeClr val="accent1"/>
                </a:solidFill>
              </a:rPr>
              <a:t> </a:t>
            </a:r>
            <a:r>
              <a:rPr lang="en-US" b="1" baseline="30000" dirty="0" err="1">
                <a:solidFill>
                  <a:schemeClr val="accent1"/>
                </a:solidFill>
              </a:rPr>
              <a:t>Idrogologica</a:t>
            </a:r>
            <a:r>
              <a:rPr lang="en-US" b="1" baseline="30000" dirty="0">
                <a:solidFill>
                  <a:schemeClr val="accent1"/>
                </a:solidFill>
              </a:rPr>
              <a:t> </a:t>
            </a:r>
            <a:br>
              <a:rPr lang="en-US" b="1" baseline="30000" dirty="0">
                <a:solidFill>
                  <a:schemeClr val="accent1"/>
                </a:solidFill>
              </a:rPr>
            </a:br>
            <a:r>
              <a:rPr lang="en-US" b="1" baseline="30000" dirty="0">
                <a:solidFill>
                  <a:schemeClr val="accent1"/>
                </a:solidFill>
              </a:rPr>
              <a:t>(2) </a:t>
            </a:r>
            <a:r>
              <a:rPr lang="en-US" b="1" baseline="30000" dirty="0" err="1">
                <a:solidFill>
                  <a:schemeClr val="accent1"/>
                </a:solidFill>
              </a:rPr>
              <a:t>Istituto</a:t>
            </a:r>
            <a:r>
              <a:rPr lang="en-US" b="1" baseline="30000" dirty="0">
                <a:solidFill>
                  <a:schemeClr val="accent1"/>
                </a:solidFill>
              </a:rPr>
              <a:t> </a:t>
            </a:r>
            <a:r>
              <a:rPr lang="en-US" b="1" baseline="30000" dirty="0" err="1">
                <a:solidFill>
                  <a:schemeClr val="accent1"/>
                </a:solidFill>
              </a:rPr>
              <a:t>Officna</a:t>
            </a:r>
            <a:r>
              <a:rPr lang="en-US" b="1" baseline="30000" dirty="0">
                <a:solidFill>
                  <a:schemeClr val="accent1"/>
                </a:solidFill>
              </a:rPr>
              <a:t> </a:t>
            </a:r>
            <a:r>
              <a:rPr lang="en-US" b="1" baseline="30000" dirty="0" err="1">
                <a:solidFill>
                  <a:schemeClr val="accent1"/>
                </a:solidFill>
              </a:rPr>
              <a:t>dei</a:t>
            </a:r>
            <a:r>
              <a:rPr lang="en-US" b="1" baseline="30000" dirty="0">
                <a:solidFill>
                  <a:schemeClr val="accent1"/>
                </a:solidFill>
              </a:rPr>
              <a:t> </a:t>
            </a:r>
            <a:r>
              <a:rPr lang="en-US" b="1" baseline="30000" dirty="0" err="1">
                <a:solidFill>
                  <a:schemeClr val="accent1"/>
                </a:solidFill>
              </a:rPr>
              <a:t>Materiali</a:t>
            </a:r>
            <a:endParaRPr lang="en-US" b="1" baseline="30000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1873BFC-0BFA-49D9-A6D5-D4820A71589E}"/>
              </a:ext>
            </a:extLst>
          </p:cNvPr>
          <p:cNvSpPr/>
          <p:nvPr/>
        </p:nvSpPr>
        <p:spPr>
          <a:xfrm>
            <a:off x="0" y="6053498"/>
            <a:ext cx="12192000" cy="793487"/>
          </a:xfrm>
          <a:prstGeom prst="rect">
            <a:avLst/>
          </a:prstGeom>
          <a:gradFill>
            <a:gsLst>
              <a:gs pos="5000">
                <a:schemeClr val="accent2"/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11DAF6E-8616-451E-A872-0758E4E10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9" t="15236" r="70750" b="66578"/>
          <a:stretch/>
        </p:blipFill>
        <p:spPr>
          <a:xfrm>
            <a:off x="0" y="6064513"/>
            <a:ext cx="3293806" cy="7934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9AAAC2C-BE06-4519-B2B4-9F6010904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24982" r="35344" b="30963"/>
          <a:stretch/>
        </p:blipFill>
        <p:spPr>
          <a:xfrm>
            <a:off x="123506" y="181428"/>
            <a:ext cx="1835392" cy="1273745"/>
          </a:xfrm>
          <a:prstGeom prst="rect">
            <a:avLst/>
          </a:prstGeom>
        </p:spPr>
      </p:pic>
      <p:pic>
        <p:nvPicPr>
          <p:cNvPr id="12" name="Picture 2" descr="Vitality | Unipg Logo">
            <a:extLst>
              <a:ext uri="{FF2B5EF4-FFF2-40B4-BE49-F238E27FC236}">
                <a16:creationId xmlns:a16="http://schemas.microsoft.com/office/drawing/2014/main" id="{3B7CC3CF-BBA8-4567-A8D7-824EB64B1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29"/>
          <a:stretch/>
        </p:blipFill>
        <p:spPr bwMode="auto">
          <a:xfrm>
            <a:off x="10370916" y="18772"/>
            <a:ext cx="1850006" cy="12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00F229F-580B-43E3-B3F7-BCF2065ED8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49" y="6156083"/>
            <a:ext cx="1874363" cy="455927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9DFA6953-6336-40C1-A448-E8564501D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0916" y="6282269"/>
            <a:ext cx="1708658" cy="32974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ABFA073-3722-4031-8704-A17C42C85EB8}"/>
              </a:ext>
            </a:extLst>
          </p:cNvPr>
          <p:cNvSpPr/>
          <p:nvPr/>
        </p:nvSpPr>
        <p:spPr>
          <a:xfrm>
            <a:off x="542641" y="1352224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SPOKE 1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AC803-8AD7-4168-8B7D-C82AD8856DF5}"/>
              </a:ext>
            </a:extLst>
          </p:cNvPr>
          <p:cNvSpPr/>
          <p:nvPr/>
        </p:nvSpPr>
        <p:spPr>
          <a:xfrm>
            <a:off x="10805239" y="1270507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SPOKE 9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6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61EB58-FFD1-5AE6-9E0D-2935125F9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358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 PROGETTUALITÀ: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17F8AD-9911-0225-B427-5FA203DFA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7694"/>
            <a:ext cx="10515600" cy="19013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ECOSISTEMA TECH4YOU</a:t>
            </a:r>
            <a:r>
              <a:rPr lang="it-IT" sz="1600" dirty="0"/>
              <a:t>. Il CNR è presente con un 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finanziamento di 12 ML </a:t>
            </a:r>
            <a:r>
              <a:rPr lang="it-IT" sz="1600" dirty="0"/>
              <a:t>nel duplice ruolo di </a:t>
            </a: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Coordinatore Spoke e Affiliato</a:t>
            </a:r>
            <a:r>
              <a:rPr lang="it-IT" sz="1600" dirty="0"/>
              <a:t> e con il coinvolgimento di 12 istituti. 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Finanziamento CNR </a:t>
            </a:r>
            <a:r>
              <a:rPr lang="it-IT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SPOKE1 9ML 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8EC40276-A585-EA72-5F6A-E943550D0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474183"/>
              </p:ext>
            </p:extLst>
          </p:nvPr>
        </p:nvGraphicFramePr>
        <p:xfrm>
          <a:off x="2887679" y="1587167"/>
          <a:ext cx="5403558" cy="1855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9276">
                  <a:extLst>
                    <a:ext uri="{9D8B030D-6E8A-4147-A177-3AD203B41FA5}">
                      <a16:colId xmlns:a16="http://schemas.microsoft.com/office/drawing/2014/main" val="180146642"/>
                    </a:ext>
                  </a:extLst>
                </a:gridCol>
                <a:gridCol w="629541">
                  <a:extLst>
                    <a:ext uri="{9D8B030D-6E8A-4147-A177-3AD203B41FA5}">
                      <a16:colId xmlns:a16="http://schemas.microsoft.com/office/drawing/2014/main" val="3429501789"/>
                    </a:ext>
                  </a:extLst>
                </a:gridCol>
                <a:gridCol w="1285312">
                  <a:extLst>
                    <a:ext uri="{9D8B030D-6E8A-4147-A177-3AD203B41FA5}">
                      <a16:colId xmlns:a16="http://schemas.microsoft.com/office/drawing/2014/main" val="2785494806"/>
                    </a:ext>
                  </a:extLst>
                </a:gridCol>
                <a:gridCol w="1639429">
                  <a:extLst>
                    <a:ext uri="{9D8B030D-6E8A-4147-A177-3AD203B41FA5}">
                      <a16:colId xmlns:a16="http://schemas.microsoft.com/office/drawing/2014/main" val="2375376884"/>
                    </a:ext>
                  </a:extLst>
                </a:gridCol>
              </a:tblGrid>
              <a:tr h="20206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</a:rPr>
                        <a:t>CNR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</a:rPr>
                        <a:t>Spoke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</a:rPr>
                        <a:t>istituto capofila 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</a:rPr>
                        <a:t>istituti partecipanti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8964191"/>
                  </a:ext>
                </a:extLst>
              </a:tr>
              <a:tr h="404128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 dirty="0">
                          <a:effectLst/>
                        </a:rPr>
                        <a:t>Spoke (coordinatore)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u="none" strike="noStrike" dirty="0">
                          <a:effectLst/>
                        </a:rPr>
                        <a:t> 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u="none" strike="noStrike" dirty="0">
                          <a:effectLst/>
                        </a:rPr>
                        <a:t>IRPI 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u="none" strike="noStrike" dirty="0">
                          <a:effectLst/>
                        </a:rPr>
                        <a:t>  </a:t>
                      </a:r>
                      <a:r>
                        <a:rPr lang="it-IT" sz="1200" b="1" dirty="0"/>
                        <a:t>IRPI </a:t>
                      </a:r>
                      <a:r>
                        <a:rPr lang="it-IT" sz="1200" dirty="0"/>
                        <a:t>- ISAC - ISAFOM - ITM - IMAA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74895873"/>
                  </a:ext>
                </a:extLst>
              </a:tr>
              <a:tr h="601063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 dirty="0">
                          <a:effectLst/>
                        </a:rPr>
                        <a:t>Affiliato spoke  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 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 ITM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 </a:t>
                      </a:r>
                      <a:r>
                        <a:rPr lang="en-US" sz="1200" b="1" dirty="0"/>
                        <a:t>ITM</a:t>
                      </a:r>
                      <a:r>
                        <a:rPr lang="en-US" sz="1200" dirty="0"/>
                        <a:t> - IIA - ISM - ISTP - ISAC - IMAA - NANOTEC - IRBIM 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9542878"/>
                  </a:ext>
                </a:extLst>
              </a:tr>
              <a:tr h="20719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Affiliato spoke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 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NANOTEC 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 </a:t>
                      </a:r>
                      <a:r>
                        <a:rPr lang="it-IT" sz="1200" b="1" dirty="0"/>
                        <a:t>NANOTEC </a:t>
                      </a:r>
                      <a:r>
                        <a:rPr lang="it-IT" sz="1200" dirty="0"/>
                        <a:t>- ISAFOM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3705984"/>
                  </a:ext>
                </a:extLst>
              </a:tr>
              <a:tr h="207192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 dirty="0">
                          <a:effectLst/>
                        </a:rPr>
                        <a:t>Affiliato spoke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 4 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ISAFOM 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effectLst/>
                        </a:rPr>
                        <a:t>ISAFOM 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6180921"/>
                  </a:ext>
                </a:extLst>
              </a:tr>
              <a:tr h="202062"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</a:rPr>
                        <a:t> 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</a:rPr>
                        <a:t> 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 dirty="0">
                          <a:effectLst/>
                        </a:rPr>
                        <a:t> 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319771"/>
                  </a:ext>
                </a:extLst>
              </a:tr>
            </a:tbl>
          </a:graphicData>
        </a:graphic>
      </p:graphicFrame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111B863-2BCC-4222-8955-ABC391C4A1F8}"/>
              </a:ext>
            </a:extLst>
          </p:cNvPr>
          <p:cNvSpPr txBox="1">
            <a:spLocks/>
          </p:cNvSpPr>
          <p:nvPr/>
        </p:nvSpPr>
        <p:spPr>
          <a:xfrm>
            <a:off x="915896" y="3703321"/>
            <a:ext cx="10515600" cy="589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ECOSISTEMA VITALITY</a:t>
            </a:r>
            <a:r>
              <a:rPr lang="it-IT" sz="1600" dirty="0"/>
              <a:t>. Il CNR è presente con un 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finanziamento di 1 ML</a:t>
            </a: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dirty="0"/>
              <a:t>nel ruolo di soggetto Affiliato nello SPOKE 9 con il coinvolgimento di 4 istituti (IOM-SCITEC-ISAFOM-SPIN)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0E30B981-EABA-4D6D-9C56-FDA9BCF66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233083"/>
              </p:ext>
            </p:extLst>
          </p:nvPr>
        </p:nvGraphicFramePr>
        <p:xfrm>
          <a:off x="2826042" y="4352965"/>
          <a:ext cx="546519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897">
                  <a:extLst>
                    <a:ext uri="{9D8B030D-6E8A-4147-A177-3AD203B41FA5}">
                      <a16:colId xmlns:a16="http://schemas.microsoft.com/office/drawing/2014/main" val="331055904"/>
                    </a:ext>
                  </a:extLst>
                </a:gridCol>
                <a:gridCol w="1366766">
                  <a:extLst>
                    <a:ext uri="{9D8B030D-6E8A-4147-A177-3AD203B41FA5}">
                      <a16:colId xmlns:a16="http://schemas.microsoft.com/office/drawing/2014/main" val="3032742581"/>
                    </a:ext>
                  </a:extLst>
                </a:gridCol>
                <a:gridCol w="1366766">
                  <a:extLst>
                    <a:ext uri="{9D8B030D-6E8A-4147-A177-3AD203B41FA5}">
                      <a16:colId xmlns:a16="http://schemas.microsoft.com/office/drawing/2014/main" val="1647992083"/>
                    </a:ext>
                  </a:extLst>
                </a:gridCol>
                <a:gridCol w="1366766">
                  <a:extLst>
                    <a:ext uri="{9D8B030D-6E8A-4147-A177-3AD203B41FA5}">
                      <a16:colId xmlns:a16="http://schemas.microsoft.com/office/drawing/2014/main" val="3028520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CNR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Spoke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/>
                        <a:t>Istituto capofila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Istituti partecipanti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345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Affiliato spoke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IOM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SCITEC-SPIN-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97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Affiliato spoke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IOM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SCITEC-ISAFOM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667134"/>
                  </a:ext>
                </a:extLst>
              </a:tr>
            </a:tbl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0B659855-628F-4F1C-9F81-F56B8637C902}"/>
              </a:ext>
            </a:extLst>
          </p:cNvPr>
          <p:cNvSpPr/>
          <p:nvPr/>
        </p:nvSpPr>
        <p:spPr>
          <a:xfrm>
            <a:off x="0" y="35874"/>
            <a:ext cx="9537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 per il monitoraggio Infrastrutture e rischi naturali mediante sensori Energy </a:t>
            </a:r>
            <a:r>
              <a:rPr lang="it-IT" sz="1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Harvesting</a:t>
            </a:r>
            <a:r>
              <a:rPr lang="it-IT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673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2ED011-D9A3-8B03-E7A6-5CA71C89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74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Obiettivo scientifico e Tecnologico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C788861-258F-44D6-95F9-F1E88B8578B7}"/>
              </a:ext>
            </a:extLst>
          </p:cNvPr>
          <p:cNvSpPr/>
          <p:nvPr/>
        </p:nvSpPr>
        <p:spPr>
          <a:xfrm>
            <a:off x="0" y="35874"/>
            <a:ext cx="9537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 per il monitoraggio Infrastrutture e rischi naturali mediante sensori Energy </a:t>
            </a:r>
            <a:r>
              <a:rPr lang="it-IT" sz="1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Harvesting</a:t>
            </a:r>
            <a:r>
              <a:rPr lang="it-IT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5EFB92B-D333-4426-BA56-7459985A466D}"/>
              </a:ext>
            </a:extLst>
          </p:cNvPr>
          <p:cNvSpPr/>
          <p:nvPr/>
        </p:nvSpPr>
        <p:spPr>
          <a:xfrm>
            <a:off x="417504" y="4822720"/>
            <a:ext cx="1177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Ambito disciplinare delle pubblicazioni scientifiche</a:t>
            </a:r>
            <a:r>
              <a:rPr lang="it-IT" dirty="0"/>
              <a:t>: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Ecosistema Tech4You:  PE10 Earth System Science: </a:t>
            </a:r>
            <a:r>
              <a:rPr lang="it-IT" dirty="0">
                <a:solidFill>
                  <a:srgbClr val="0070C0"/>
                </a:solidFill>
              </a:rPr>
              <a:t>PE10_3; PE10_13; PE10_17; PE10_20; PE10_21</a:t>
            </a:r>
            <a:br>
              <a:rPr lang="it-IT" dirty="0"/>
            </a:br>
            <a:r>
              <a:rPr lang="it-IT" dirty="0"/>
              <a:t>- 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Ecosistema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Vitality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PE3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 Mechanical and acoustical properties of condensed matter, lattice dynamics: </a:t>
            </a:r>
            <a:r>
              <a:rPr lang="en-US" dirty="0">
                <a:solidFill>
                  <a:srgbClr val="FF0000"/>
                </a:solidFill>
              </a:rPr>
              <a:t>PE3_2;</a:t>
            </a:r>
          </a:p>
          <a:p>
            <a:r>
              <a:rPr lang="en-US" b="1" dirty="0">
                <a:solidFill>
                  <a:srgbClr val="FF0000"/>
                </a:solidFill>
              </a:rPr>
              <a:t>PE5 Synthetic Chemistry and Materials: </a:t>
            </a:r>
            <a:r>
              <a:rPr lang="en-US" dirty="0">
                <a:solidFill>
                  <a:srgbClr val="FF0000"/>
                </a:solidFill>
              </a:rPr>
              <a:t>PE5_6,PE5_12; </a:t>
            </a:r>
            <a:r>
              <a:rPr lang="en-US" b="1" dirty="0">
                <a:solidFill>
                  <a:srgbClr val="FF0000"/>
                </a:solidFill>
              </a:rPr>
              <a:t>PE7 Systems and Communication Engineering: </a:t>
            </a:r>
            <a:r>
              <a:rPr lang="en-US" dirty="0">
                <a:solidFill>
                  <a:srgbClr val="FF0000"/>
                </a:solidFill>
              </a:rPr>
              <a:t>PE7_4,PE7_8</a:t>
            </a:r>
            <a:endParaRPr lang="en-US" dirty="0">
              <a:solidFill>
                <a:srgbClr val="FF0000"/>
              </a:solidFill>
              <a:latin typeface="Aptos Narrow"/>
            </a:endParaRPr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6404E55-F871-4D2A-B507-E90EE767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49" y="2637466"/>
            <a:ext cx="5227137" cy="21463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10D38FC-3CF6-4C6D-BF5F-CD22371B7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904" y="2609442"/>
            <a:ext cx="4583556" cy="200755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077DE6-3632-4B46-A01E-667D6A4C9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48" y="2204737"/>
            <a:ext cx="3318978" cy="52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8" rIns="91413" bIns="45708">
            <a:spAutoFit/>
          </a:bodyPr>
          <a:lstStyle/>
          <a:p>
            <a:pPr algn="ctr" defTabSz="3906838"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FINALITÁ</a:t>
            </a:r>
            <a:endParaRPr lang="it-IT" sz="2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4CE65A-C5FA-4B9E-83F4-010EBA15C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318" y="1259406"/>
            <a:ext cx="5647364" cy="9233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13" tIns="45708" rIns="91413" bIns="45708">
            <a:spAutoFit/>
          </a:bodyPr>
          <a:lstStyle/>
          <a:p>
            <a:pPr algn="ctr" defTabSz="3906838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Realizzazione di un Laboratorio Tecnologico per il Monitoraggio Infrastrutture e </a:t>
            </a:r>
            <a:r>
              <a:rPr lang="it-IT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Naturali</a:t>
            </a:r>
          </a:p>
          <a:p>
            <a:pPr algn="ctr" defTabSz="3906838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(LT-MIRIN)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F43575-8AC9-4AB6-9077-30AF32D20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622" y="2150232"/>
            <a:ext cx="3318978" cy="52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8" rIns="91413" bIns="45708">
            <a:spAutoFit/>
          </a:bodyPr>
          <a:lstStyle/>
          <a:p>
            <a:pPr algn="ctr" defTabSz="3906838"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PROSPETTIVA</a:t>
            </a:r>
            <a:endParaRPr lang="it-IT" sz="2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C0B0D3-6D4F-46CF-88CF-17D279218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270" y="808193"/>
            <a:ext cx="3318978" cy="52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8" rIns="91413" bIns="45708">
            <a:spAutoFit/>
          </a:bodyPr>
          <a:lstStyle/>
          <a:p>
            <a:pPr algn="ctr" defTabSz="3906838"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SCOPO</a:t>
            </a:r>
            <a:endParaRPr lang="it-IT" sz="2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4AEDA7A-8DDE-4E29-8C29-0B6D76531499}"/>
              </a:ext>
            </a:extLst>
          </p:cNvPr>
          <p:cNvSpPr/>
          <p:nvPr/>
        </p:nvSpPr>
        <p:spPr>
          <a:xfrm>
            <a:off x="286415" y="4822037"/>
            <a:ext cx="11198942" cy="114565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60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1027035-2DFD-B875-48D9-6105273713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119254"/>
              </p:ext>
            </p:extLst>
          </p:nvPr>
        </p:nvGraphicFramePr>
        <p:xfrm>
          <a:off x="132735" y="10609"/>
          <a:ext cx="11926529" cy="384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AE2EB4B3-C99E-4D9C-B65C-1F20D9BF3369}"/>
              </a:ext>
            </a:extLst>
          </p:cNvPr>
          <p:cNvSpPr/>
          <p:nvPr/>
        </p:nvSpPr>
        <p:spPr>
          <a:xfrm>
            <a:off x="0" y="-76200"/>
            <a:ext cx="9537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 per il monitoraggio Infrastrutture e rischi naturali mediante sensori Energy </a:t>
            </a:r>
            <a:r>
              <a:rPr lang="it-IT" sz="1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Harvesting</a:t>
            </a:r>
            <a:r>
              <a:rPr lang="it-IT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277BB81-6859-4CF6-9591-9AA7C1B34EE3}"/>
              </a:ext>
            </a:extLst>
          </p:cNvPr>
          <p:cNvGrpSpPr/>
          <p:nvPr/>
        </p:nvGrpSpPr>
        <p:grpSpPr>
          <a:xfrm>
            <a:off x="132735" y="3371222"/>
            <a:ext cx="10515600" cy="580320"/>
            <a:chOff x="0" y="3326589"/>
            <a:chExt cx="10515600" cy="580320"/>
          </a:xfrm>
        </p:grpSpPr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D39360CD-9B28-4E78-AB10-4C668BF6130C}"/>
                </a:ext>
              </a:extLst>
            </p:cNvPr>
            <p:cNvSpPr/>
            <p:nvPr/>
          </p:nvSpPr>
          <p:spPr>
            <a:xfrm>
              <a:off x="0" y="3326589"/>
              <a:ext cx="10515600" cy="580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FF7A157-8A47-4389-AC96-81A185F0B669}"/>
                </a:ext>
              </a:extLst>
            </p:cNvPr>
            <p:cNvSpPr txBox="1"/>
            <p:nvPr/>
          </p:nvSpPr>
          <p:spPr>
            <a:xfrm>
              <a:off x="28329" y="3354918"/>
              <a:ext cx="10458942" cy="523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 Display" panose="02110004020202020204"/>
                </a:rPr>
                <a:t>Impatto</a:t>
              </a:r>
              <a:r>
                <a:rPr lang="it-IT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economico e sociale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90F0F8ED-ACB7-4774-A1EC-731F1634DE87}"/>
              </a:ext>
            </a:extLst>
          </p:cNvPr>
          <p:cNvGrpSpPr/>
          <p:nvPr/>
        </p:nvGrpSpPr>
        <p:grpSpPr>
          <a:xfrm>
            <a:off x="161064" y="4093875"/>
            <a:ext cx="12109904" cy="1891152"/>
            <a:chOff x="-1" y="3906909"/>
            <a:chExt cx="11342987" cy="414000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1A07F2E-8F9C-45E5-AA59-2ED8F8EB83CE}"/>
                </a:ext>
              </a:extLst>
            </p:cNvPr>
            <p:cNvSpPr/>
            <p:nvPr/>
          </p:nvSpPr>
          <p:spPr>
            <a:xfrm>
              <a:off x="0" y="3906909"/>
              <a:ext cx="10515600" cy="414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09C0AE5-CA38-4488-99FB-2D1CCC40D882}"/>
                </a:ext>
              </a:extLst>
            </p:cNvPr>
            <p:cNvSpPr txBox="1"/>
            <p:nvPr/>
          </p:nvSpPr>
          <p:spPr>
            <a:xfrm>
              <a:off x="-1" y="3906909"/>
              <a:ext cx="11342987" cy="414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3870" tIns="10160" rIns="56896" bIns="10160" numCol="1" spcCol="1270" anchor="t" anchorCtr="0">
              <a:noAutofit/>
            </a:bodyPr>
            <a:lstStyle/>
            <a:p>
              <a:pPr marL="57150" lvl="1" indent="-57150" algn="l" defTabSz="2667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it-IT" sz="1600" kern="1200" dirty="0"/>
                <a:t>L’aggregazione ha le potenzialità di </a:t>
              </a:r>
              <a:r>
                <a:rPr lang="it-IT" sz="1600" b="1" kern="1200" dirty="0"/>
                <a:t>intercettare risorse da aziende </a:t>
              </a:r>
              <a:r>
                <a:rPr lang="it-IT" sz="1600" kern="1200" dirty="0"/>
                <a:t>che hanno interesse al monitoraggio dei fenomeni alluvionali  </a:t>
              </a:r>
              <a:r>
                <a:rPr lang="it-IT" sz="1600" b="1" kern="1200" dirty="0"/>
                <a:t>e che potrebbero investire in start-up mediante venture capital</a:t>
              </a:r>
            </a:p>
            <a:p>
              <a:pPr marL="57150" lvl="1" indent="-57150" defTabSz="2667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Tx/>
                <a:buChar char="•"/>
              </a:pPr>
              <a:r>
                <a:rPr lang="it-IT" sz="1600" kern="1200" dirty="0"/>
                <a:t>Si prevede di coinvolgere sia aziende private sul monitoraggio ambientale che Organismi di ricerca (EPR, Università) per gli aspetti tecnologici, </a:t>
              </a:r>
              <a:r>
                <a:rPr lang="it-IT" sz="1600" dirty="0"/>
                <a:t>con un forte </a:t>
              </a:r>
              <a:r>
                <a:rPr lang="it-IT" sz="1600" b="1" dirty="0"/>
                <a:t>impatto innovativo nelle politiche di settore che riguardano l’industria per l’innovazione tecnologica nell’ambito della sensoristica Energy </a:t>
              </a:r>
              <a:r>
                <a:rPr lang="it-IT" sz="1600" b="1" dirty="0" err="1"/>
                <a:t>Harvesting</a:t>
              </a:r>
              <a:r>
                <a:rPr lang="it-IT" sz="1600" b="1" dirty="0"/>
                <a:t> </a:t>
              </a:r>
              <a:r>
                <a:rPr lang="it-IT" sz="1600" dirty="0"/>
                <a:t>radar ed ottica e la politica del territorio per l’adattamento ai Cambiamenti Climatici</a:t>
              </a:r>
              <a:endParaRPr lang="it-IT" sz="1600" kern="1200" dirty="0"/>
            </a:p>
            <a:p>
              <a:pPr marL="57150" lvl="1" indent="-57150" algn="l" defTabSz="2667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it-IT" sz="1600" kern="1200" dirty="0"/>
                <a:t>Si prevede di </a:t>
              </a:r>
              <a:r>
                <a:rPr lang="it-IT" sz="1600" b="1" kern="1200" dirty="0"/>
                <a:t>coinvolgere </a:t>
              </a:r>
              <a:r>
                <a:rPr lang="it-IT" sz="1600" b="1" dirty="0"/>
                <a:t>Lab </a:t>
              </a:r>
              <a:r>
                <a:rPr lang="it-IT" sz="1600" b="1" dirty="0" err="1"/>
                <a:t>Univ</a:t>
              </a:r>
              <a:r>
                <a:rPr lang="it-IT" sz="1600" b="1" dirty="0"/>
                <a:t>/EPR, </a:t>
              </a:r>
              <a:r>
                <a:rPr lang="it-IT" sz="1600" b="1" kern="1200" dirty="0"/>
                <a:t>Enti della PA interessati al monitoraggio dei rischi naturali </a:t>
              </a:r>
              <a:r>
                <a:rPr lang="it-IT" sz="1600" kern="1200" dirty="0"/>
                <a:t>(Dipartimento Protezione Civile, Distretti Idrografici, Centri Funzionali, Regioni)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20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6EB0915B-06FC-48B5-A84D-749040FACF97}"/>
              </a:ext>
            </a:extLst>
          </p:cNvPr>
          <p:cNvSpPr/>
          <p:nvPr/>
        </p:nvSpPr>
        <p:spPr>
          <a:xfrm>
            <a:off x="0" y="35874"/>
            <a:ext cx="9537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 per il monitoraggio Infrastrutture e rischi naturali mediante sensori Energy </a:t>
            </a:r>
            <a:r>
              <a:rPr lang="it-IT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Harvesting</a:t>
            </a:r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7" name="Rectangle 75">
            <a:extLst>
              <a:ext uri="{FF2B5EF4-FFF2-40B4-BE49-F238E27FC236}">
                <a16:creationId xmlns:a16="http://schemas.microsoft.com/office/drawing/2014/main" id="{98F879DB-82B2-4BC4-BBC0-F17681879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37" y="902751"/>
            <a:ext cx="7506879" cy="53245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1413" tIns="45708" rIns="91413" bIns="45708">
            <a:spAutoFit/>
          </a:bodyPr>
          <a:lstStyle/>
          <a:p>
            <a:pPr defTabSz="915988"/>
            <a:endParaRPr lang="it-IT" sz="2000" b="1" dirty="0">
              <a:solidFill>
                <a:srgbClr val="FF3300"/>
              </a:solidFill>
            </a:endParaRPr>
          </a:p>
          <a:p>
            <a:pPr defTabSz="915988"/>
            <a:r>
              <a:rPr lang="it-IT" sz="2000" dirty="0"/>
              <a:t>Il Laboratorio LT-MIRIN tramite l’aggregazione Spoke1 Tech4You con Spoke9 </a:t>
            </a:r>
            <a:r>
              <a:rPr lang="it-IT" sz="2000" dirty="0" err="1"/>
              <a:t>Vitality</a:t>
            </a:r>
            <a:r>
              <a:rPr lang="it-IT" sz="2000" dirty="0"/>
              <a:t> consentirebbe : </a:t>
            </a:r>
          </a:p>
          <a:p>
            <a:pPr defTabSz="915988"/>
            <a:endParaRPr lang="it-IT" sz="2000" dirty="0"/>
          </a:p>
          <a:p>
            <a:pPr marL="704850" indent="-342900" algn="just" defTabSz="915988">
              <a:buFontTx/>
              <a:buChar char="-"/>
            </a:pPr>
            <a:r>
              <a:rPr lang="it-IT" sz="2000" dirty="0"/>
              <a:t>lo </a:t>
            </a:r>
            <a:r>
              <a:rPr lang="it-IT" sz="2000" b="1" dirty="0"/>
              <a:t>sviluppo, sperimentazione e applicazione </a:t>
            </a:r>
            <a:r>
              <a:rPr lang="it-IT" sz="2000" dirty="0"/>
              <a:t>di sensori avanzati anche con tecnologia di Energy </a:t>
            </a:r>
            <a:r>
              <a:rPr lang="it-IT" sz="2000" dirty="0" err="1"/>
              <a:t>Harvesting</a:t>
            </a:r>
            <a:r>
              <a:rPr lang="it-IT" sz="2000" dirty="0"/>
              <a:t> per il monitoraggio strutturale dei Ponti e dei fenomeni alluvionali per la mitigazione dei rischi. </a:t>
            </a:r>
          </a:p>
          <a:p>
            <a:pPr marL="704850" indent="-342900" algn="just" defTabSz="915988">
              <a:buFontTx/>
              <a:buChar char="-"/>
            </a:pPr>
            <a:r>
              <a:rPr lang="it-IT" sz="2000" dirty="0"/>
              <a:t>di </a:t>
            </a:r>
            <a:r>
              <a:rPr lang="it-IT" sz="2000" b="1" dirty="0"/>
              <a:t>intercettare risorse da aziende </a:t>
            </a:r>
            <a:r>
              <a:rPr lang="it-IT" sz="2000" dirty="0"/>
              <a:t>che hanno interesse al monitoraggio dei fenomeni alluvionali  e delle infrastrutture</a:t>
            </a:r>
          </a:p>
          <a:p>
            <a:pPr marL="704850" indent="-342900" algn="just" defTabSz="915988">
              <a:buFontTx/>
              <a:buChar char="-"/>
            </a:pPr>
            <a:r>
              <a:rPr lang="it-IT" sz="2000" dirty="0"/>
              <a:t>Il </a:t>
            </a:r>
            <a:r>
              <a:rPr lang="it-IT" sz="2000" b="1" dirty="0"/>
              <a:t>trasferimento tecnologico </a:t>
            </a:r>
            <a:r>
              <a:rPr lang="it-IT" sz="2000" dirty="0"/>
              <a:t>in termini di brevetti, costituzione di start-up/spin-off anche mediante venture </a:t>
            </a:r>
            <a:r>
              <a:rPr lang="it-IT" sz="2000" dirty="0" err="1"/>
              <a:t>capitals</a:t>
            </a:r>
            <a:endParaRPr lang="it-IT" sz="2000" dirty="0"/>
          </a:p>
          <a:p>
            <a:pPr marL="704850" indent="-342900" algn="just" defTabSz="915988">
              <a:buFontTx/>
              <a:buChar char="-"/>
            </a:pPr>
            <a:r>
              <a:rPr lang="it-IT" sz="2000" b="1" dirty="0"/>
              <a:t>l’inserimento dei ricercatori reclutati </a:t>
            </a:r>
            <a:r>
              <a:rPr lang="it-IT" sz="2000" dirty="0"/>
              <a:t>nel sistema produttivo e scientifico nazionale mediante la divulgazione dei risultati raggiunti agli Enti  regionali: Calabria, Basilicata e Umbria, Industria e mondo scientifico</a:t>
            </a:r>
          </a:p>
          <a:p>
            <a:pPr marL="704850" indent="-342900" algn="just" defTabSz="915988">
              <a:buFontTx/>
              <a:buChar char="-"/>
            </a:pPr>
            <a:endParaRPr lang="it-IT" sz="200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972941E-672D-4B27-B2EC-BAD90F7D956D}"/>
              </a:ext>
            </a:extLst>
          </p:cNvPr>
          <p:cNvSpPr/>
          <p:nvPr/>
        </p:nvSpPr>
        <p:spPr>
          <a:xfrm>
            <a:off x="120837" y="610363"/>
            <a:ext cx="2556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906838">
              <a:spcBef>
                <a:spcPct val="50000"/>
              </a:spcBef>
              <a:defRPr/>
            </a:pPr>
            <a:r>
              <a:rPr lang="it-I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CONCLUSIONI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98946087-00F6-4D4B-A8E5-68AF4A5A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62" y="902750"/>
            <a:ext cx="4152112" cy="4323144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4CFD7517-9B15-4D75-B309-32723BD72CDB}"/>
              </a:ext>
            </a:extLst>
          </p:cNvPr>
          <p:cNvSpPr/>
          <p:nvPr/>
        </p:nvSpPr>
        <p:spPr>
          <a:xfrm>
            <a:off x="9208972" y="5261773"/>
            <a:ext cx="1992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2847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BB7F39E7BF08F4EAADA0C88AEEAE940" ma:contentTypeVersion="4" ma:contentTypeDescription="Creare un nuovo documento." ma:contentTypeScope="" ma:versionID="34e94dcbc811c8749cce4ae79e3b3e94">
  <xsd:schema xmlns:xsd="http://www.w3.org/2001/XMLSchema" xmlns:xs="http://www.w3.org/2001/XMLSchema" xmlns:p="http://schemas.microsoft.com/office/2006/metadata/properties" xmlns:ns2="ffb1c537-bcb0-4162-839b-e1a37c8e79a3" targetNamespace="http://schemas.microsoft.com/office/2006/metadata/properties" ma:root="true" ma:fieldsID="9805894722fc4e84d319edf532444908" ns2:_="">
    <xsd:import namespace="ffb1c537-bcb0-4162-839b-e1a37c8e79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1c537-bcb0-4162-839b-e1a37c8e79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2024D-821B-40E7-8349-B349E5E7378A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ffb1c537-bcb0-4162-839b-e1a37c8e79a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C953AF3-C272-49DA-9694-F99EB1FF0D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1c537-bcb0-4162-839b-e1a37c8e79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004142-5002-4CAD-A2A9-07F2C0E7E2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6037</TotalTime>
  <Words>794</Words>
  <Application>Microsoft Office PowerPoint</Application>
  <PresentationFormat>Widescreen</PresentationFormat>
  <Paragraphs>83</Paragraphs>
  <Slides>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Aptos</vt:lpstr>
      <vt:lpstr>Aptos Display</vt:lpstr>
      <vt:lpstr>Aptos Narrow</vt:lpstr>
      <vt:lpstr>Arial</vt:lpstr>
      <vt:lpstr>Calibri</vt:lpstr>
      <vt:lpstr>Verdana</vt:lpstr>
      <vt:lpstr>Tema di Office</vt:lpstr>
      <vt:lpstr>Laboratorio Tecnologico per il Monitoraggio Infrastrutture e RIschi Naturali mediante sensori Energy Harvesting   LT-MIRIN</vt:lpstr>
      <vt:lpstr>DATI PROGETTUALITÀ:</vt:lpstr>
      <vt:lpstr>Obiettivo scientifico e Tecnologico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Aggregazione (ipotesi di aggregazione  scientifica di progettualità PNRR in essere)</dc:title>
  <dc:creator>LAURA RAGAZZI</dc:creator>
  <cp:lastModifiedBy>TOMMASO MORAMARCO</cp:lastModifiedBy>
  <cp:revision>69</cp:revision>
  <cp:lastPrinted>2025-02-09T19:49:34Z</cp:lastPrinted>
  <dcterms:created xsi:type="dcterms:W3CDTF">2024-12-30T12:13:18Z</dcterms:created>
  <dcterms:modified xsi:type="dcterms:W3CDTF">2025-02-09T20:06:34Z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0x0101002BB7F39E7BF08F4EAADA0C88AEEAE940</vt:lpwstr>
  </property>
</Properties>
</file>