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3"/>
  </p:normalViewPr>
  <p:slideViewPr>
    <p:cSldViewPr snapToGrid="0">
      <p:cViewPr varScale="1">
        <p:scale>
          <a:sx n="90" d="100"/>
          <a:sy n="90" d="100"/>
        </p:scale>
        <p:origin x="23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25AFF-1A3E-6E43-B0E4-8FC98E768C9B}"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D039458F-0A5F-6D42-95E2-C41173241675}">
      <dgm:prSet phldrT="[Text]"/>
      <dgm:spPr>
        <a:solidFill>
          <a:srgbClr val="FFC000"/>
        </a:solidFill>
      </dgm:spPr>
      <dgm:t>
        <a:bodyPr/>
        <a:lstStyle/>
        <a:p>
          <a:r>
            <a:rPr lang="en-GB" dirty="0"/>
            <a:t>AMBIENTE </a:t>
          </a:r>
        </a:p>
        <a:p>
          <a:r>
            <a:rPr lang="en-GB" dirty="0" err="1"/>
            <a:t>Linkbio</a:t>
          </a:r>
          <a:r>
            <a:rPr lang="en-GB" dirty="0"/>
            <a:t>, </a:t>
          </a:r>
          <a:r>
            <a:rPr lang="en-GB" dirty="0" err="1"/>
            <a:t>Innagrifood</a:t>
          </a:r>
          <a:r>
            <a:rPr lang="en-GB" dirty="0"/>
            <a:t>..)</a:t>
          </a:r>
        </a:p>
      </dgm:t>
    </dgm:pt>
    <dgm:pt modelId="{1986D30F-D222-FB4B-A9C5-2B706E4C35BA}" type="parTrans" cxnId="{2202F6BC-7145-204F-8B9D-429CBC777184}">
      <dgm:prSet/>
      <dgm:spPr/>
      <dgm:t>
        <a:bodyPr/>
        <a:lstStyle/>
        <a:p>
          <a:endParaRPr lang="en-GB"/>
        </a:p>
      </dgm:t>
    </dgm:pt>
    <dgm:pt modelId="{D6417501-1F1D-6F47-9486-2DB16B5ECFD8}" type="sibTrans" cxnId="{2202F6BC-7145-204F-8B9D-429CBC777184}">
      <dgm:prSet/>
      <dgm:spPr/>
      <dgm:t>
        <a:bodyPr/>
        <a:lstStyle/>
        <a:p>
          <a:endParaRPr lang="en-GB"/>
        </a:p>
      </dgm:t>
    </dgm:pt>
    <dgm:pt modelId="{688F4A42-9575-D34C-98BB-BA765F28AEB5}">
      <dgm:prSet phldrT="[Text]"/>
      <dgm:spPr>
        <a:solidFill>
          <a:srgbClr val="92D050"/>
        </a:solidFill>
        <a:ln>
          <a:solidFill>
            <a:srgbClr val="92D050"/>
          </a:solidFill>
        </a:ln>
      </dgm:spPr>
      <dgm:t>
        <a:bodyPr/>
        <a:lstStyle/>
        <a:p>
          <a:r>
            <a:rPr lang="en-GB" dirty="0"/>
            <a:t>HEALTH </a:t>
          </a:r>
        </a:p>
        <a:p>
          <a:r>
            <a:rPr lang="en-GB" dirty="0"/>
            <a:t>, </a:t>
          </a:r>
          <a:r>
            <a:rPr lang="en-GB" dirty="0" err="1"/>
            <a:t>Remedio</a:t>
          </a:r>
          <a:r>
            <a:rPr lang="en-GB" dirty="0"/>
            <a:t>….</a:t>
          </a:r>
        </a:p>
      </dgm:t>
    </dgm:pt>
    <dgm:pt modelId="{5AD0281F-C623-F744-BB01-73C3F144A30D}" type="parTrans" cxnId="{F476916D-A49D-D44E-9246-620BA46DA6C1}">
      <dgm:prSet/>
      <dgm:spPr/>
      <dgm:t>
        <a:bodyPr/>
        <a:lstStyle/>
        <a:p>
          <a:endParaRPr lang="en-GB"/>
        </a:p>
      </dgm:t>
    </dgm:pt>
    <dgm:pt modelId="{2F796881-E970-5246-84B2-A497BB6506E9}" type="sibTrans" cxnId="{F476916D-A49D-D44E-9246-620BA46DA6C1}">
      <dgm:prSet/>
      <dgm:spPr/>
      <dgm:t>
        <a:bodyPr/>
        <a:lstStyle/>
        <a:p>
          <a:endParaRPr lang="en-GB"/>
        </a:p>
      </dgm:t>
    </dgm:pt>
    <dgm:pt modelId="{8E11FE45-5C1A-6847-8ADD-9DD806356AE9}">
      <dgm:prSet phldrT="[Text]"/>
      <dgm:spPr/>
      <dgm:t>
        <a:bodyPr/>
        <a:lstStyle/>
        <a:p>
          <a:r>
            <a:rPr lang="en-GB" dirty="0"/>
            <a:t>NEW MATERIALS</a:t>
          </a:r>
        </a:p>
        <a:p>
          <a:r>
            <a:rPr lang="en-GB" dirty="0"/>
            <a:t>IAMD,. </a:t>
          </a:r>
        </a:p>
      </dgm:t>
    </dgm:pt>
    <dgm:pt modelId="{BDBE8616-07AD-A241-8F48-A79C40C87313}" type="parTrans" cxnId="{4B4CABF9-726C-814E-938D-BFE01F3DB4AA}">
      <dgm:prSet/>
      <dgm:spPr/>
      <dgm:t>
        <a:bodyPr/>
        <a:lstStyle/>
        <a:p>
          <a:endParaRPr lang="en-GB"/>
        </a:p>
      </dgm:t>
    </dgm:pt>
    <dgm:pt modelId="{6F0F9B87-4812-4E4D-BDD1-35D42A9192CC}" type="sibTrans" cxnId="{4B4CABF9-726C-814E-938D-BFE01F3DB4AA}">
      <dgm:prSet/>
      <dgm:spPr/>
      <dgm:t>
        <a:bodyPr/>
        <a:lstStyle/>
        <a:p>
          <a:endParaRPr lang="en-GB"/>
        </a:p>
      </dgm:t>
    </dgm:pt>
    <dgm:pt modelId="{211F182E-5747-8145-9E51-C7170D22F20B}">
      <dgm:prSet phldrT="[Text]"/>
      <dgm:spPr>
        <a:solidFill>
          <a:srgbClr val="00B050"/>
        </a:solidFill>
      </dgm:spPr>
      <dgm:t>
        <a:bodyPr/>
        <a:lstStyle/>
        <a:p>
          <a:r>
            <a:rPr lang="en-GB" dirty="0"/>
            <a:t>ENERGY</a:t>
          </a:r>
        </a:p>
        <a:p>
          <a:r>
            <a:rPr lang="en-GB" dirty="0"/>
            <a:t>RIFF</a:t>
          </a:r>
        </a:p>
        <a:p>
          <a:r>
            <a:rPr lang="en-GB" dirty="0"/>
            <a:t> </a:t>
          </a:r>
        </a:p>
      </dgm:t>
    </dgm:pt>
    <dgm:pt modelId="{B277DC9E-04CB-0C47-A442-AC05504CD3D3}" type="parTrans" cxnId="{773BDE7A-261D-3340-8E1A-562131203819}">
      <dgm:prSet/>
      <dgm:spPr/>
      <dgm:t>
        <a:bodyPr/>
        <a:lstStyle/>
        <a:p>
          <a:endParaRPr lang="en-GB"/>
        </a:p>
      </dgm:t>
    </dgm:pt>
    <dgm:pt modelId="{EF342582-CD7B-2444-BA8F-4996F4AAA179}" type="sibTrans" cxnId="{773BDE7A-261D-3340-8E1A-562131203819}">
      <dgm:prSet/>
      <dgm:spPr/>
      <dgm:t>
        <a:bodyPr/>
        <a:lstStyle/>
        <a:p>
          <a:endParaRPr lang="en-GB"/>
        </a:p>
      </dgm:t>
    </dgm:pt>
    <dgm:pt modelId="{3CCA9927-D65C-2148-85EF-D1ED0E04774B}">
      <dgm:prSet phldrT="[Text]"/>
      <dgm:spPr>
        <a:solidFill>
          <a:schemeClr val="bg1">
            <a:lumMod val="65000"/>
          </a:schemeClr>
        </a:solidFill>
        <a:ln>
          <a:solidFill>
            <a:schemeClr val="bg1">
              <a:lumMod val="75000"/>
            </a:schemeClr>
          </a:solidFill>
        </a:ln>
      </dgm:spPr>
      <dgm:t>
        <a:bodyPr/>
        <a:lstStyle/>
        <a:p>
          <a:r>
            <a:rPr lang="en-GB" dirty="0"/>
            <a:t>SILVER ECONOMY</a:t>
          </a:r>
        </a:p>
        <a:p>
          <a:r>
            <a:rPr lang="en-GB" dirty="0" err="1"/>
            <a:t>Age.it</a:t>
          </a:r>
          <a:r>
            <a:rPr lang="en-GB" dirty="0"/>
            <a:t>, </a:t>
          </a:r>
          <a:r>
            <a:rPr lang="en-GB" dirty="0" err="1"/>
            <a:t>Innovaging</a:t>
          </a:r>
          <a:r>
            <a:rPr lang="en-GB" dirty="0"/>
            <a:t>.. </a:t>
          </a:r>
        </a:p>
      </dgm:t>
    </dgm:pt>
    <dgm:pt modelId="{C25283F1-55B1-904B-B3E9-2EFD76E9EE83}" type="parTrans" cxnId="{8FE165DE-5A06-2747-9075-4FACE2CC2B18}">
      <dgm:prSet/>
      <dgm:spPr/>
      <dgm:t>
        <a:bodyPr/>
        <a:lstStyle/>
        <a:p>
          <a:endParaRPr lang="en-GB"/>
        </a:p>
      </dgm:t>
    </dgm:pt>
    <dgm:pt modelId="{A8523AA1-1347-6D48-8117-E66BC810DFF3}" type="sibTrans" cxnId="{8FE165DE-5A06-2747-9075-4FACE2CC2B18}">
      <dgm:prSet/>
      <dgm:spPr/>
      <dgm:t>
        <a:bodyPr/>
        <a:lstStyle/>
        <a:p>
          <a:endParaRPr lang="en-GB"/>
        </a:p>
      </dgm:t>
    </dgm:pt>
    <dgm:pt modelId="{75C28695-DDF4-CA40-B013-0FB1A9D31E7E}" type="pres">
      <dgm:prSet presAssocID="{80F25AFF-1A3E-6E43-B0E4-8FC98E768C9B}" presName="cycle" presStyleCnt="0">
        <dgm:presLayoutVars>
          <dgm:dir/>
          <dgm:resizeHandles val="exact"/>
        </dgm:presLayoutVars>
      </dgm:prSet>
      <dgm:spPr/>
    </dgm:pt>
    <dgm:pt modelId="{E2416DD4-F931-E548-A86C-2AABC3C0B82E}" type="pres">
      <dgm:prSet presAssocID="{D039458F-0A5F-6D42-95E2-C41173241675}" presName="node" presStyleLbl="node1" presStyleIdx="0" presStyleCnt="5">
        <dgm:presLayoutVars>
          <dgm:bulletEnabled val="1"/>
        </dgm:presLayoutVars>
      </dgm:prSet>
      <dgm:spPr/>
    </dgm:pt>
    <dgm:pt modelId="{A4A8268C-1FB5-D949-9613-D7A9F13C52DB}" type="pres">
      <dgm:prSet presAssocID="{D039458F-0A5F-6D42-95E2-C41173241675}" presName="spNode" presStyleCnt="0"/>
      <dgm:spPr/>
    </dgm:pt>
    <dgm:pt modelId="{6DE84581-91D5-224E-8BE1-4A1693206B74}" type="pres">
      <dgm:prSet presAssocID="{D6417501-1F1D-6F47-9486-2DB16B5ECFD8}" presName="sibTrans" presStyleLbl="sibTrans1D1" presStyleIdx="0" presStyleCnt="5"/>
      <dgm:spPr/>
    </dgm:pt>
    <dgm:pt modelId="{1BCC5209-99B7-F640-9BAD-AEFF9A27ACBE}" type="pres">
      <dgm:prSet presAssocID="{688F4A42-9575-D34C-98BB-BA765F28AEB5}" presName="node" presStyleLbl="node1" presStyleIdx="1" presStyleCnt="5">
        <dgm:presLayoutVars>
          <dgm:bulletEnabled val="1"/>
        </dgm:presLayoutVars>
      </dgm:prSet>
      <dgm:spPr/>
    </dgm:pt>
    <dgm:pt modelId="{8753636B-4487-B24C-BEC5-4FC02B76BC08}" type="pres">
      <dgm:prSet presAssocID="{688F4A42-9575-D34C-98BB-BA765F28AEB5}" presName="spNode" presStyleCnt="0"/>
      <dgm:spPr/>
    </dgm:pt>
    <dgm:pt modelId="{878A7B80-A566-664C-AC30-B1F33D110816}" type="pres">
      <dgm:prSet presAssocID="{2F796881-E970-5246-84B2-A497BB6506E9}" presName="sibTrans" presStyleLbl="sibTrans1D1" presStyleIdx="1" presStyleCnt="5"/>
      <dgm:spPr/>
    </dgm:pt>
    <dgm:pt modelId="{5330195B-4421-BE46-AA67-93CA3E84DC6A}" type="pres">
      <dgm:prSet presAssocID="{8E11FE45-5C1A-6847-8ADD-9DD806356AE9}" presName="node" presStyleLbl="node1" presStyleIdx="2" presStyleCnt="5">
        <dgm:presLayoutVars>
          <dgm:bulletEnabled val="1"/>
        </dgm:presLayoutVars>
      </dgm:prSet>
      <dgm:spPr/>
    </dgm:pt>
    <dgm:pt modelId="{4B9BD7BB-E179-7348-A291-B4A5136A2DB2}" type="pres">
      <dgm:prSet presAssocID="{8E11FE45-5C1A-6847-8ADD-9DD806356AE9}" presName="spNode" presStyleCnt="0"/>
      <dgm:spPr/>
    </dgm:pt>
    <dgm:pt modelId="{7C1BE81A-1A1C-2B43-A12D-E24857D23DB7}" type="pres">
      <dgm:prSet presAssocID="{6F0F9B87-4812-4E4D-BDD1-35D42A9192CC}" presName="sibTrans" presStyleLbl="sibTrans1D1" presStyleIdx="2" presStyleCnt="5"/>
      <dgm:spPr/>
    </dgm:pt>
    <dgm:pt modelId="{FA12B70C-3EC9-E34A-9E1C-74529D379F86}" type="pres">
      <dgm:prSet presAssocID="{211F182E-5747-8145-9E51-C7170D22F20B}" presName="node" presStyleLbl="node1" presStyleIdx="3" presStyleCnt="5">
        <dgm:presLayoutVars>
          <dgm:bulletEnabled val="1"/>
        </dgm:presLayoutVars>
      </dgm:prSet>
      <dgm:spPr/>
    </dgm:pt>
    <dgm:pt modelId="{4745D53E-1147-C644-BD84-E1714B6B5F88}" type="pres">
      <dgm:prSet presAssocID="{211F182E-5747-8145-9E51-C7170D22F20B}" presName="spNode" presStyleCnt="0"/>
      <dgm:spPr/>
    </dgm:pt>
    <dgm:pt modelId="{348A4555-B362-644D-B6D3-5CA45E798AED}" type="pres">
      <dgm:prSet presAssocID="{EF342582-CD7B-2444-BA8F-4996F4AAA179}" presName="sibTrans" presStyleLbl="sibTrans1D1" presStyleIdx="3" presStyleCnt="5"/>
      <dgm:spPr/>
    </dgm:pt>
    <dgm:pt modelId="{FB7C342B-6E9F-8045-91A5-AB51FFADE643}" type="pres">
      <dgm:prSet presAssocID="{3CCA9927-D65C-2148-85EF-D1ED0E04774B}" presName="node" presStyleLbl="node1" presStyleIdx="4" presStyleCnt="5">
        <dgm:presLayoutVars>
          <dgm:bulletEnabled val="1"/>
        </dgm:presLayoutVars>
      </dgm:prSet>
      <dgm:spPr/>
    </dgm:pt>
    <dgm:pt modelId="{530FBC98-F174-DE45-8A21-D3B59256D03F}" type="pres">
      <dgm:prSet presAssocID="{3CCA9927-D65C-2148-85EF-D1ED0E04774B}" presName="spNode" presStyleCnt="0"/>
      <dgm:spPr/>
    </dgm:pt>
    <dgm:pt modelId="{801D2872-3C4E-5D44-8CE8-5A031D57E976}" type="pres">
      <dgm:prSet presAssocID="{A8523AA1-1347-6D48-8117-E66BC810DFF3}" presName="sibTrans" presStyleLbl="sibTrans1D1" presStyleIdx="4" presStyleCnt="5"/>
      <dgm:spPr/>
    </dgm:pt>
  </dgm:ptLst>
  <dgm:cxnLst>
    <dgm:cxn modelId="{0941FC26-B647-9B47-9389-9E0B71A406AF}" type="presOf" srcId="{D6417501-1F1D-6F47-9486-2DB16B5ECFD8}" destId="{6DE84581-91D5-224E-8BE1-4A1693206B74}" srcOrd="0" destOrd="0" presId="urn:microsoft.com/office/officeart/2005/8/layout/cycle6"/>
    <dgm:cxn modelId="{DCDFFB5F-9D67-C948-8369-53E178C24257}" type="presOf" srcId="{211F182E-5747-8145-9E51-C7170D22F20B}" destId="{FA12B70C-3EC9-E34A-9E1C-74529D379F86}" srcOrd="0" destOrd="0" presId="urn:microsoft.com/office/officeart/2005/8/layout/cycle6"/>
    <dgm:cxn modelId="{F476916D-A49D-D44E-9246-620BA46DA6C1}" srcId="{80F25AFF-1A3E-6E43-B0E4-8FC98E768C9B}" destId="{688F4A42-9575-D34C-98BB-BA765F28AEB5}" srcOrd="1" destOrd="0" parTransId="{5AD0281F-C623-F744-BB01-73C3F144A30D}" sibTransId="{2F796881-E970-5246-84B2-A497BB6506E9}"/>
    <dgm:cxn modelId="{773BDE7A-261D-3340-8E1A-562131203819}" srcId="{80F25AFF-1A3E-6E43-B0E4-8FC98E768C9B}" destId="{211F182E-5747-8145-9E51-C7170D22F20B}" srcOrd="3" destOrd="0" parTransId="{B277DC9E-04CB-0C47-A442-AC05504CD3D3}" sibTransId="{EF342582-CD7B-2444-BA8F-4996F4AAA179}"/>
    <dgm:cxn modelId="{4980727F-242A-BE48-8227-8E49655C8BEF}" type="presOf" srcId="{D039458F-0A5F-6D42-95E2-C41173241675}" destId="{E2416DD4-F931-E548-A86C-2AABC3C0B82E}" srcOrd="0" destOrd="0" presId="urn:microsoft.com/office/officeart/2005/8/layout/cycle6"/>
    <dgm:cxn modelId="{938C4783-B682-BD4C-8870-04B8258E4FE6}" type="presOf" srcId="{2F796881-E970-5246-84B2-A497BB6506E9}" destId="{878A7B80-A566-664C-AC30-B1F33D110816}" srcOrd="0" destOrd="0" presId="urn:microsoft.com/office/officeart/2005/8/layout/cycle6"/>
    <dgm:cxn modelId="{6D2E0086-8165-674F-885A-0B43BF3DCB89}" type="presOf" srcId="{EF342582-CD7B-2444-BA8F-4996F4AAA179}" destId="{348A4555-B362-644D-B6D3-5CA45E798AED}" srcOrd="0" destOrd="0" presId="urn:microsoft.com/office/officeart/2005/8/layout/cycle6"/>
    <dgm:cxn modelId="{6673E2B3-ADF3-E444-977D-3B0A86AF9875}" type="presOf" srcId="{6F0F9B87-4812-4E4D-BDD1-35D42A9192CC}" destId="{7C1BE81A-1A1C-2B43-A12D-E24857D23DB7}" srcOrd="0" destOrd="0" presId="urn:microsoft.com/office/officeart/2005/8/layout/cycle6"/>
    <dgm:cxn modelId="{2202F6BC-7145-204F-8B9D-429CBC777184}" srcId="{80F25AFF-1A3E-6E43-B0E4-8FC98E768C9B}" destId="{D039458F-0A5F-6D42-95E2-C41173241675}" srcOrd="0" destOrd="0" parTransId="{1986D30F-D222-FB4B-A9C5-2B706E4C35BA}" sibTransId="{D6417501-1F1D-6F47-9486-2DB16B5ECFD8}"/>
    <dgm:cxn modelId="{0B149BC0-8D1F-A049-96B4-2C0D9BBB8ECB}" type="presOf" srcId="{688F4A42-9575-D34C-98BB-BA765F28AEB5}" destId="{1BCC5209-99B7-F640-9BAD-AEFF9A27ACBE}" srcOrd="0" destOrd="0" presId="urn:microsoft.com/office/officeart/2005/8/layout/cycle6"/>
    <dgm:cxn modelId="{FDB4CBD0-C6F3-744E-9560-2AE8B9198AC7}" type="presOf" srcId="{8E11FE45-5C1A-6847-8ADD-9DD806356AE9}" destId="{5330195B-4421-BE46-AA67-93CA3E84DC6A}" srcOrd="0" destOrd="0" presId="urn:microsoft.com/office/officeart/2005/8/layout/cycle6"/>
    <dgm:cxn modelId="{8FE165DE-5A06-2747-9075-4FACE2CC2B18}" srcId="{80F25AFF-1A3E-6E43-B0E4-8FC98E768C9B}" destId="{3CCA9927-D65C-2148-85EF-D1ED0E04774B}" srcOrd="4" destOrd="0" parTransId="{C25283F1-55B1-904B-B3E9-2EFD76E9EE83}" sibTransId="{A8523AA1-1347-6D48-8117-E66BC810DFF3}"/>
    <dgm:cxn modelId="{11C58DE1-906B-3D49-8377-949C17D606A8}" type="presOf" srcId="{A8523AA1-1347-6D48-8117-E66BC810DFF3}" destId="{801D2872-3C4E-5D44-8CE8-5A031D57E976}" srcOrd="0" destOrd="0" presId="urn:microsoft.com/office/officeart/2005/8/layout/cycle6"/>
    <dgm:cxn modelId="{EB7EC4E5-1AD0-A04E-B1E4-461C554F311D}" type="presOf" srcId="{3CCA9927-D65C-2148-85EF-D1ED0E04774B}" destId="{FB7C342B-6E9F-8045-91A5-AB51FFADE643}" srcOrd="0" destOrd="0" presId="urn:microsoft.com/office/officeart/2005/8/layout/cycle6"/>
    <dgm:cxn modelId="{E9FDAAF6-566C-C148-8E54-C0EE6F11F228}" type="presOf" srcId="{80F25AFF-1A3E-6E43-B0E4-8FC98E768C9B}" destId="{75C28695-DDF4-CA40-B013-0FB1A9D31E7E}" srcOrd="0" destOrd="0" presId="urn:microsoft.com/office/officeart/2005/8/layout/cycle6"/>
    <dgm:cxn modelId="{4B4CABF9-726C-814E-938D-BFE01F3DB4AA}" srcId="{80F25AFF-1A3E-6E43-B0E4-8FC98E768C9B}" destId="{8E11FE45-5C1A-6847-8ADD-9DD806356AE9}" srcOrd="2" destOrd="0" parTransId="{BDBE8616-07AD-A241-8F48-A79C40C87313}" sibTransId="{6F0F9B87-4812-4E4D-BDD1-35D42A9192CC}"/>
    <dgm:cxn modelId="{208B908F-B326-604B-93BE-55FC9F92206E}" type="presParOf" srcId="{75C28695-DDF4-CA40-B013-0FB1A9D31E7E}" destId="{E2416DD4-F931-E548-A86C-2AABC3C0B82E}" srcOrd="0" destOrd="0" presId="urn:microsoft.com/office/officeart/2005/8/layout/cycle6"/>
    <dgm:cxn modelId="{A3C69BAB-F2A5-DC4C-87FF-6936A486F2D9}" type="presParOf" srcId="{75C28695-DDF4-CA40-B013-0FB1A9D31E7E}" destId="{A4A8268C-1FB5-D949-9613-D7A9F13C52DB}" srcOrd="1" destOrd="0" presId="urn:microsoft.com/office/officeart/2005/8/layout/cycle6"/>
    <dgm:cxn modelId="{75EB0D81-2065-E14E-B749-EC46777B4D37}" type="presParOf" srcId="{75C28695-DDF4-CA40-B013-0FB1A9D31E7E}" destId="{6DE84581-91D5-224E-8BE1-4A1693206B74}" srcOrd="2" destOrd="0" presId="urn:microsoft.com/office/officeart/2005/8/layout/cycle6"/>
    <dgm:cxn modelId="{AF56E6CB-4287-AF4A-A619-7A093FB75EA7}" type="presParOf" srcId="{75C28695-DDF4-CA40-B013-0FB1A9D31E7E}" destId="{1BCC5209-99B7-F640-9BAD-AEFF9A27ACBE}" srcOrd="3" destOrd="0" presId="urn:microsoft.com/office/officeart/2005/8/layout/cycle6"/>
    <dgm:cxn modelId="{1810D3AA-7F4F-7F4E-9F64-F29D8FD88B66}" type="presParOf" srcId="{75C28695-DDF4-CA40-B013-0FB1A9D31E7E}" destId="{8753636B-4487-B24C-BEC5-4FC02B76BC08}" srcOrd="4" destOrd="0" presId="urn:microsoft.com/office/officeart/2005/8/layout/cycle6"/>
    <dgm:cxn modelId="{73096FAF-3561-174B-9B24-C0A2821BF20B}" type="presParOf" srcId="{75C28695-DDF4-CA40-B013-0FB1A9D31E7E}" destId="{878A7B80-A566-664C-AC30-B1F33D110816}" srcOrd="5" destOrd="0" presId="urn:microsoft.com/office/officeart/2005/8/layout/cycle6"/>
    <dgm:cxn modelId="{AD12B8F7-7EE1-6C4F-839E-27C3F4072EB4}" type="presParOf" srcId="{75C28695-DDF4-CA40-B013-0FB1A9D31E7E}" destId="{5330195B-4421-BE46-AA67-93CA3E84DC6A}" srcOrd="6" destOrd="0" presId="urn:microsoft.com/office/officeart/2005/8/layout/cycle6"/>
    <dgm:cxn modelId="{F361D083-96CD-F04D-AAE5-3E7AFB25E5C0}" type="presParOf" srcId="{75C28695-DDF4-CA40-B013-0FB1A9D31E7E}" destId="{4B9BD7BB-E179-7348-A291-B4A5136A2DB2}" srcOrd="7" destOrd="0" presId="urn:microsoft.com/office/officeart/2005/8/layout/cycle6"/>
    <dgm:cxn modelId="{A294FF71-22C1-6C4C-BD3D-804A4746F44F}" type="presParOf" srcId="{75C28695-DDF4-CA40-B013-0FB1A9D31E7E}" destId="{7C1BE81A-1A1C-2B43-A12D-E24857D23DB7}" srcOrd="8" destOrd="0" presId="urn:microsoft.com/office/officeart/2005/8/layout/cycle6"/>
    <dgm:cxn modelId="{EC2206DF-37CB-C54F-95B6-0FE6814076E3}" type="presParOf" srcId="{75C28695-DDF4-CA40-B013-0FB1A9D31E7E}" destId="{FA12B70C-3EC9-E34A-9E1C-74529D379F86}" srcOrd="9" destOrd="0" presId="urn:microsoft.com/office/officeart/2005/8/layout/cycle6"/>
    <dgm:cxn modelId="{F54A306C-A766-B54A-9172-952FC0C3148C}" type="presParOf" srcId="{75C28695-DDF4-CA40-B013-0FB1A9D31E7E}" destId="{4745D53E-1147-C644-BD84-E1714B6B5F88}" srcOrd="10" destOrd="0" presId="urn:microsoft.com/office/officeart/2005/8/layout/cycle6"/>
    <dgm:cxn modelId="{0157A814-15E3-F64A-8222-56199B0B7A7B}" type="presParOf" srcId="{75C28695-DDF4-CA40-B013-0FB1A9D31E7E}" destId="{348A4555-B362-644D-B6D3-5CA45E798AED}" srcOrd="11" destOrd="0" presId="urn:microsoft.com/office/officeart/2005/8/layout/cycle6"/>
    <dgm:cxn modelId="{6B2DDC7B-B894-E742-B6FB-1FD7BD21A695}" type="presParOf" srcId="{75C28695-DDF4-CA40-B013-0FB1A9D31E7E}" destId="{FB7C342B-6E9F-8045-91A5-AB51FFADE643}" srcOrd="12" destOrd="0" presId="urn:microsoft.com/office/officeart/2005/8/layout/cycle6"/>
    <dgm:cxn modelId="{C975A3A6-74F1-DB46-9DC3-084E384282BA}" type="presParOf" srcId="{75C28695-DDF4-CA40-B013-0FB1A9D31E7E}" destId="{530FBC98-F174-DE45-8A21-D3B59256D03F}" srcOrd="13" destOrd="0" presId="urn:microsoft.com/office/officeart/2005/8/layout/cycle6"/>
    <dgm:cxn modelId="{A33624EC-2435-6A41-87E0-FCBAD0378658}" type="presParOf" srcId="{75C28695-DDF4-CA40-B013-0FB1A9D31E7E}" destId="{801D2872-3C4E-5D44-8CE8-5A031D57E97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6DD4-F931-E548-A86C-2AABC3C0B82E}">
      <dsp:nvSpPr>
        <dsp:cNvPr id="0" name=""/>
        <dsp:cNvSpPr/>
      </dsp:nvSpPr>
      <dsp:spPr>
        <a:xfrm>
          <a:off x="3677296" y="3584"/>
          <a:ext cx="2003720" cy="1302418"/>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AMBIENTE </a:t>
          </a:r>
        </a:p>
        <a:p>
          <a:pPr marL="0" lvl="0" indent="0" algn="ctr" defTabSz="755650">
            <a:lnSpc>
              <a:spcPct val="90000"/>
            </a:lnSpc>
            <a:spcBef>
              <a:spcPct val="0"/>
            </a:spcBef>
            <a:spcAft>
              <a:spcPct val="35000"/>
            </a:spcAft>
            <a:buNone/>
          </a:pPr>
          <a:r>
            <a:rPr lang="en-GB" sz="1700" kern="1200" dirty="0" err="1"/>
            <a:t>Linkbio</a:t>
          </a:r>
          <a:r>
            <a:rPr lang="en-GB" sz="1700" kern="1200" dirty="0"/>
            <a:t>, </a:t>
          </a:r>
          <a:r>
            <a:rPr lang="en-GB" sz="1700" kern="1200" dirty="0" err="1"/>
            <a:t>Innagrifood</a:t>
          </a:r>
          <a:r>
            <a:rPr lang="en-GB" sz="1700" kern="1200" dirty="0"/>
            <a:t>..)</a:t>
          </a:r>
        </a:p>
      </dsp:txBody>
      <dsp:txXfrm>
        <a:off x="3740875" y="67163"/>
        <a:ext cx="1876562" cy="1175260"/>
      </dsp:txXfrm>
    </dsp:sp>
    <dsp:sp modelId="{6DE84581-91D5-224E-8BE1-4A1693206B74}">
      <dsp:nvSpPr>
        <dsp:cNvPr id="0" name=""/>
        <dsp:cNvSpPr/>
      </dsp:nvSpPr>
      <dsp:spPr>
        <a:xfrm>
          <a:off x="2079187" y="654793"/>
          <a:ext cx="5199937" cy="5199937"/>
        </a:xfrm>
        <a:custGeom>
          <a:avLst/>
          <a:gdLst/>
          <a:ahLst/>
          <a:cxnLst/>
          <a:rect l="0" t="0" r="0" b="0"/>
          <a:pathLst>
            <a:path>
              <a:moveTo>
                <a:pt x="3615567" y="206561"/>
              </a:moveTo>
              <a:arcTo wR="2599968" hR="2599968" stAng="17579583" swAng="195949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CC5209-99B7-F640-9BAD-AEFF9A27ACBE}">
      <dsp:nvSpPr>
        <dsp:cNvPr id="0" name=""/>
        <dsp:cNvSpPr/>
      </dsp:nvSpPr>
      <dsp:spPr>
        <a:xfrm>
          <a:off x="6150013" y="1800118"/>
          <a:ext cx="2003720" cy="1302418"/>
        </a:xfrm>
        <a:prstGeom prst="roundRect">
          <a:avLst/>
        </a:prstGeom>
        <a:solidFill>
          <a:srgbClr val="92D050"/>
        </a:solidFill>
        <a:ln w="190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HEALTH </a:t>
          </a:r>
        </a:p>
        <a:p>
          <a:pPr marL="0" lvl="0" indent="0" algn="ctr" defTabSz="755650">
            <a:lnSpc>
              <a:spcPct val="90000"/>
            </a:lnSpc>
            <a:spcBef>
              <a:spcPct val="0"/>
            </a:spcBef>
            <a:spcAft>
              <a:spcPct val="35000"/>
            </a:spcAft>
            <a:buNone/>
          </a:pPr>
          <a:r>
            <a:rPr lang="en-GB" sz="1700" kern="1200" dirty="0"/>
            <a:t>, </a:t>
          </a:r>
          <a:r>
            <a:rPr lang="en-GB" sz="1700" kern="1200" dirty="0" err="1"/>
            <a:t>Remedio</a:t>
          </a:r>
          <a:r>
            <a:rPr lang="en-GB" sz="1700" kern="1200" dirty="0"/>
            <a:t>….</a:t>
          </a:r>
        </a:p>
      </dsp:txBody>
      <dsp:txXfrm>
        <a:off x="6213592" y="1863697"/>
        <a:ext cx="1876562" cy="1175260"/>
      </dsp:txXfrm>
    </dsp:sp>
    <dsp:sp modelId="{878A7B80-A566-664C-AC30-B1F33D110816}">
      <dsp:nvSpPr>
        <dsp:cNvPr id="0" name=""/>
        <dsp:cNvSpPr/>
      </dsp:nvSpPr>
      <dsp:spPr>
        <a:xfrm>
          <a:off x="2079187" y="654793"/>
          <a:ext cx="5199937" cy="5199937"/>
        </a:xfrm>
        <a:custGeom>
          <a:avLst/>
          <a:gdLst/>
          <a:ahLst/>
          <a:cxnLst/>
          <a:rect l="0" t="0" r="0" b="0"/>
          <a:pathLst>
            <a:path>
              <a:moveTo>
                <a:pt x="5196397" y="2464351"/>
              </a:moveTo>
              <a:arcTo wR="2599968" hR="2599968" stAng="21420602" swAng="219473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30195B-4421-BE46-AA67-93CA3E84DC6A}">
      <dsp:nvSpPr>
        <dsp:cNvPr id="0" name=""/>
        <dsp:cNvSpPr/>
      </dsp:nvSpPr>
      <dsp:spPr>
        <a:xfrm>
          <a:off x="5205519" y="4706971"/>
          <a:ext cx="2003720" cy="13024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NEW MATERIALS</a:t>
          </a:r>
        </a:p>
        <a:p>
          <a:pPr marL="0" lvl="0" indent="0" algn="ctr" defTabSz="755650">
            <a:lnSpc>
              <a:spcPct val="90000"/>
            </a:lnSpc>
            <a:spcBef>
              <a:spcPct val="0"/>
            </a:spcBef>
            <a:spcAft>
              <a:spcPct val="35000"/>
            </a:spcAft>
            <a:buNone/>
          </a:pPr>
          <a:r>
            <a:rPr lang="en-GB" sz="1700" kern="1200" dirty="0"/>
            <a:t>IAMD,. </a:t>
          </a:r>
        </a:p>
      </dsp:txBody>
      <dsp:txXfrm>
        <a:off x="5269098" y="4770550"/>
        <a:ext cx="1876562" cy="1175260"/>
      </dsp:txXfrm>
    </dsp:sp>
    <dsp:sp modelId="{7C1BE81A-1A1C-2B43-A12D-E24857D23DB7}">
      <dsp:nvSpPr>
        <dsp:cNvPr id="0" name=""/>
        <dsp:cNvSpPr/>
      </dsp:nvSpPr>
      <dsp:spPr>
        <a:xfrm>
          <a:off x="2079187" y="654793"/>
          <a:ext cx="5199937" cy="5199937"/>
        </a:xfrm>
        <a:custGeom>
          <a:avLst/>
          <a:gdLst/>
          <a:ahLst/>
          <a:cxnLst/>
          <a:rect l="0" t="0" r="0" b="0"/>
          <a:pathLst>
            <a:path>
              <a:moveTo>
                <a:pt x="3116017" y="5148209"/>
              </a:moveTo>
              <a:arcTo wR="2599968" hR="2599968" stAng="4713105" swAng="137379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12B70C-3EC9-E34A-9E1C-74529D379F86}">
      <dsp:nvSpPr>
        <dsp:cNvPr id="0" name=""/>
        <dsp:cNvSpPr/>
      </dsp:nvSpPr>
      <dsp:spPr>
        <a:xfrm>
          <a:off x="2149072" y="4706971"/>
          <a:ext cx="2003720" cy="1302418"/>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ENERGY</a:t>
          </a:r>
        </a:p>
        <a:p>
          <a:pPr marL="0" lvl="0" indent="0" algn="ctr" defTabSz="755650">
            <a:lnSpc>
              <a:spcPct val="90000"/>
            </a:lnSpc>
            <a:spcBef>
              <a:spcPct val="0"/>
            </a:spcBef>
            <a:spcAft>
              <a:spcPct val="35000"/>
            </a:spcAft>
            <a:buNone/>
          </a:pPr>
          <a:r>
            <a:rPr lang="en-GB" sz="1700" kern="1200" dirty="0"/>
            <a:t>RIFF</a:t>
          </a:r>
        </a:p>
        <a:p>
          <a:pPr marL="0" lvl="0" indent="0" algn="ctr" defTabSz="755650">
            <a:lnSpc>
              <a:spcPct val="90000"/>
            </a:lnSpc>
            <a:spcBef>
              <a:spcPct val="0"/>
            </a:spcBef>
            <a:spcAft>
              <a:spcPct val="35000"/>
            </a:spcAft>
            <a:buNone/>
          </a:pPr>
          <a:r>
            <a:rPr lang="en-GB" sz="1700" kern="1200" dirty="0"/>
            <a:t> </a:t>
          </a:r>
        </a:p>
      </dsp:txBody>
      <dsp:txXfrm>
        <a:off x="2212651" y="4770550"/>
        <a:ext cx="1876562" cy="1175260"/>
      </dsp:txXfrm>
    </dsp:sp>
    <dsp:sp modelId="{348A4555-B362-644D-B6D3-5CA45E798AED}">
      <dsp:nvSpPr>
        <dsp:cNvPr id="0" name=""/>
        <dsp:cNvSpPr/>
      </dsp:nvSpPr>
      <dsp:spPr>
        <a:xfrm>
          <a:off x="2079187" y="654793"/>
          <a:ext cx="5199937" cy="5199937"/>
        </a:xfrm>
        <a:custGeom>
          <a:avLst/>
          <a:gdLst/>
          <a:ahLst/>
          <a:cxnLst/>
          <a:rect l="0" t="0" r="0" b="0"/>
          <a:pathLst>
            <a:path>
              <a:moveTo>
                <a:pt x="434121" y="4038351"/>
              </a:moveTo>
              <a:arcTo wR="2599968" hR="2599968" stAng="8784664" swAng="219473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7C342B-6E9F-8045-91A5-AB51FFADE643}">
      <dsp:nvSpPr>
        <dsp:cNvPr id="0" name=""/>
        <dsp:cNvSpPr/>
      </dsp:nvSpPr>
      <dsp:spPr>
        <a:xfrm>
          <a:off x="1204578" y="1800118"/>
          <a:ext cx="2003720" cy="1302418"/>
        </a:xfrm>
        <a:prstGeom prst="roundRect">
          <a:avLst/>
        </a:prstGeom>
        <a:solidFill>
          <a:schemeClr val="bg1">
            <a:lumMod val="6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SILVER ECONOMY</a:t>
          </a:r>
        </a:p>
        <a:p>
          <a:pPr marL="0" lvl="0" indent="0" algn="ctr" defTabSz="755650">
            <a:lnSpc>
              <a:spcPct val="90000"/>
            </a:lnSpc>
            <a:spcBef>
              <a:spcPct val="0"/>
            </a:spcBef>
            <a:spcAft>
              <a:spcPct val="35000"/>
            </a:spcAft>
            <a:buNone/>
          </a:pPr>
          <a:r>
            <a:rPr lang="en-GB" sz="1700" kern="1200" dirty="0" err="1"/>
            <a:t>Age.it</a:t>
          </a:r>
          <a:r>
            <a:rPr lang="en-GB" sz="1700" kern="1200" dirty="0"/>
            <a:t>, </a:t>
          </a:r>
          <a:r>
            <a:rPr lang="en-GB" sz="1700" kern="1200" dirty="0" err="1"/>
            <a:t>Innovaging</a:t>
          </a:r>
          <a:r>
            <a:rPr lang="en-GB" sz="1700" kern="1200" dirty="0"/>
            <a:t>.. </a:t>
          </a:r>
        </a:p>
      </dsp:txBody>
      <dsp:txXfrm>
        <a:off x="1268157" y="1863697"/>
        <a:ext cx="1876562" cy="1175260"/>
      </dsp:txXfrm>
    </dsp:sp>
    <dsp:sp modelId="{801D2872-3C4E-5D44-8CE8-5A031D57E976}">
      <dsp:nvSpPr>
        <dsp:cNvPr id="0" name=""/>
        <dsp:cNvSpPr/>
      </dsp:nvSpPr>
      <dsp:spPr>
        <a:xfrm>
          <a:off x="2079187" y="654793"/>
          <a:ext cx="5199937" cy="5199937"/>
        </a:xfrm>
        <a:custGeom>
          <a:avLst/>
          <a:gdLst/>
          <a:ahLst/>
          <a:cxnLst/>
          <a:rect l="0" t="0" r="0" b="0"/>
          <a:pathLst>
            <a:path>
              <a:moveTo>
                <a:pt x="453384" y="1132994"/>
              </a:moveTo>
              <a:arcTo wR="2599968" hR="2599968" stAng="12860921" swAng="195949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49E8-87A9-A1C6-ABA5-8892B66505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1C1BE5D-33D2-C588-D8D4-F561738C7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9A10DF4B-642F-4374-1417-179485994D30}"/>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1FB31FAC-2180-6874-1847-B82C51AFF97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875DEB0-24EF-28C4-6579-D66CC30829E1}"/>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267758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E4AF-48FC-F9EC-C87D-4590C27C8D1F}"/>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9873C6D9-453E-A22E-A304-2D34FDC697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F32A6A8-DC7F-E188-B0B2-3F8340BD46C2}"/>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99AE6291-031E-67AA-AD74-07EF8B96EAB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6793329-2129-C378-973E-D2AE862F7F94}"/>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369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BDA62-7AF2-FE47-8A39-36E6666EA9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A7BFE1E-C5D1-AECB-A446-E23214D51F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1769FD2-39AA-7A4A-F581-ABDE6534376C}"/>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33665877-AA35-C62D-0289-29B0DB70D08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B593B74-B994-178D-110D-F534A24B308B}"/>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168698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3F46-0A18-6462-F546-7D0F50184E3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864001F-07AC-E05B-2949-9E1BA2E0DC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6E6BC75-EC31-F806-66C6-303492DF045E}"/>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82E43E12-C9F8-CF09-0B0A-4C61ECADB52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15B9E8D-C19A-F7E9-9BAF-8F1669121B3A}"/>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24966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0034-9DC9-C9EE-AF4A-7DF71E875C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74C47B1C-2BBE-F311-89A5-369CE8B1C0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464982-CADC-FA56-BEBA-C71D92F83500}"/>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CB6D7BCB-4F5E-75B0-D9E0-9230B4A9641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56FED49-B8C5-CA2B-EEBD-3A972D2B6D89}"/>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90218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4C92-B233-F77C-17B2-7D42090CC70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C596913-D1B4-D662-2530-6258F43DFA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49EE6390-4D9A-CADC-5A08-720F59727C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5075A5A7-17D0-5489-8015-1CD9BE76F484}"/>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6" name="Footer Placeholder 5">
            <a:extLst>
              <a:ext uri="{FF2B5EF4-FFF2-40B4-BE49-F238E27FC236}">
                <a16:creationId xmlns:a16="http://schemas.microsoft.com/office/drawing/2014/main" id="{10332EED-5C31-6601-8B71-3643853530A4}"/>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8185E8BF-D91F-CB85-AC32-87D4B6AC9366}"/>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348943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8B9F-53F3-F54F-D110-090F2B0EFA77}"/>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9A6B486-866B-0182-F68C-E53DB3228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7EF494-3728-1EC1-E894-30BE3EC5E8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248246C9-B7D7-F6AE-FB1C-5604D23ED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C5B91D-B39B-BA46-0E6F-2298EB6F45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D3DE0C86-2F0E-47FC-5374-DCF3720426D0}"/>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8" name="Footer Placeholder 7">
            <a:extLst>
              <a:ext uri="{FF2B5EF4-FFF2-40B4-BE49-F238E27FC236}">
                <a16:creationId xmlns:a16="http://schemas.microsoft.com/office/drawing/2014/main" id="{4014878C-170B-13CB-DBD5-0D4B329E5A51}"/>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FDFDC1DE-14BC-0741-90AE-A1B159297F59}"/>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42431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BBAF-29BF-D067-507D-FC7862A0198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C31551A7-4277-85C9-0339-5045A9837F1D}"/>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4" name="Footer Placeholder 3">
            <a:extLst>
              <a:ext uri="{FF2B5EF4-FFF2-40B4-BE49-F238E27FC236}">
                <a16:creationId xmlns:a16="http://schemas.microsoft.com/office/drawing/2014/main" id="{89C51B6A-93D3-7E84-0445-5414C1F3749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B6634DD1-6460-1406-ED64-8C7631287197}"/>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238016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67037-905F-6842-8D62-40A97BFAFD44}"/>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3" name="Footer Placeholder 2">
            <a:extLst>
              <a:ext uri="{FF2B5EF4-FFF2-40B4-BE49-F238E27FC236}">
                <a16:creationId xmlns:a16="http://schemas.microsoft.com/office/drawing/2014/main" id="{7DCA78F8-FDD4-EF6A-2D3A-1BB826D13840}"/>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B9F9382D-A000-A5DD-9FB9-4E0692E5E163}"/>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148974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B807-75FD-339B-10D4-63020C4B75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B70C0E9B-1670-4FE3-D332-C79A5ED56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649C4C52-F083-41C3-6DC8-DF3B6AC3E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72A95A-5381-408C-AC50-003FDE5F6016}"/>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6" name="Footer Placeholder 5">
            <a:extLst>
              <a:ext uri="{FF2B5EF4-FFF2-40B4-BE49-F238E27FC236}">
                <a16:creationId xmlns:a16="http://schemas.microsoft.com/office/drawing/2014/main" id="{5DB603B7-61FE-33D3-6D89-5CF760E3DB94}"/>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B65DF6C-5753-AFC4-548C-8CC3C4A6D2FF}"/>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23348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75B5-88F0-0E67-58D3-AF2FF66993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B785A19C-B4A6-0EDF-32CC-7036AF7CB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C67F0069-B9F7-919C-0E46-DAF017922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D556C8-464D-DE9E-2B22-910DEE4293D5}"/>
              </a:ext>
            </a:extLst>
          </p:cNvPr>
          <p:cNvSpPr>
            <a:spLocks noGrp="1"/>
          </p:cNvSpPr>
          <p:nvPr>
            <p:ph type="dt" sz="half" idx="10"/>
          </p:nvPr>
        </p:nvSpPr>
        <p:spPr/>
        <p:txBody>
          <a:bodyPr/>
          <a:lstStyle/>
          <a:p>
            <a:fld id="{292062B5-219E-CD42-8D44-A70BA8A5DBE3}" type="datetimeFigureOut">
              <a:rPr lang="en-IT" smtClean="0"/>
              <a:t>10/02/25</a:t>
            </a:fld>
            <a:endParaRPr lang="en-IT"/>
          </a:p>
        </p:txBody>
      </p:sp>
      <p:sp>
        <p:nvSpPr>
          <p:cNvPr id="6" name="Footer Placeholder 5">
            <a:extLst>
              <a:ext uri="{FF2B5EF4-FFF2-40B4-BE49-F238E27FC236}">
                <a16:creationId xmlns:a16="http://schemas.microsoft.com/office/drawing/2014/main" id="{1D6415C0-9176-A56D-8DF9-BF21559DA21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4F22CD6-C466-BE08-81E1-3C4C8ECF9874}"/>
              </a:ext>
            </a:extLst>
          </p:cNvPr>
          <p:cNvSpPr>
            <a:spLocks noGrp="1"/>
          </p:cNvSpPr>
          <p:nvPr>
            <p:ph type="sldNum" sz="quarter" idx="12"/>
          </p:nvPr>
        </p:nvSpPr>
        <p:spPr/>
        <p:txBody>
          <a:bodyPr/>
          <a:lstStyle/>
          <a:p>
            <a:fld id="{FB7D531B-4416-464C-9E5E-D30FB92DF418}" type="slidenum">
              <a:rPr lang="en-IT" smtClean="0"/>
              <a:t>‹#›</a:t>
            </a:fld>
            <a:endParaRPr lang="en-IT"/>
          </a:p>
        </p:txBody>
      </p:sp>
    </p:spTree>
    <p:extLst>
      <p:ext uri="{BB962C8B-B14F-4D97-AF65-F5344CB8AC3E}">
        <p14:creationId xmlns:p14="http://schemas.microsoft.com/office/powerpoint/2010/main" val="350751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81869-578E-1DC6-8635-10F6463B5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3E12901F-157E-980C-B058-69D053FE2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8969AA78-EBD0-1C76-B736-951BEE13A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2062B5-219E-CD42-8D44-A70BA8A5DBE3}" type="datetimeFigureOut">
              <a:rPr lang="en-IT" smtClean="0"/>
              <a:t>10/02/25</a:t>
            </a:fld>
            <a:endParaRPr lang="en-IT"/>
          </a:p>
        </p:txBody>
      </p:sp>
      <p:sp>
        <p:nvSpPr>
          <p:cNvPr id="5" name="Footer Placeholder 4">
            <a:extLst>
              <a:ext uri="{FF2B5EF4-FFF2-40B4-BE49-F238E27FC236}">
                <a16:creationId xmlns:a16="http://schemas.microsoft.com/office/drawing/2014/main" id="{088A1767-D153-FFDF-B102-4955B3050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C29CA65E-6DDD-1F87-91AA-5BE1E3D99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7D531B-4416-464C-9E5E-D30FB92DF418}" type="slidenum">
              <a:rPr lang="en-IT" smtClean="0"/>
              <a:t>‹#›</a:t>
            </a:fld>
            <a:endParaRPr lang="en-IT"/>
          </a:p>
        </p:txBody>
      </p:sp>
    </p:spTree>
    <p:extLst>
      <p:ext uri="{BB962C8B-B14F-4D97-AF65-F5344CB8AC3E}">
        <p14:creationId xmlns:p14="http://schemas.microsoft.com/office/powerpoint/2010/main" val="270216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577D-F53F-82F6-6195-7DDAA248F8E3}"/>
              </a:ext>
            </a:extLst>
          </p:cNvPr>
          <p:cNvSpPr>
            <a:spLocks noGrp="1"/>
          </p:cNvSpPr>
          <p:nvPr>
            <p:ph type="ctrTitle"/>
          </p:nvPr>
        </p:nvSpPr>
        <p:spPr>
          <a:xfrm>
            <a:off x="-1143000" y="1122363"/>
            <a:ext cx="9144000" cy="2387600"/>
          </a:xfrm>
        </p:spPr>
        <p:txBody>
          <a:bodyPr/>
          <a:lstStyle/>
          <a:p>
            <a:endParaRPr lang="en-IT" dirty="0"/>
          </a:p>
        </p:txBody>
      </p:sp>
      <p:sp>
        <p:nvSpPr>
          <p:cNvPr id="3" name="Subtitle 2">
            <a:extLst>
              <a:ext uri="{FF2B5EF4-FFF2-40B4-BE49-F238E27FC236}">
                <a16:creationId xmlns:a16="http://schemas.microsoft.com/office/drawing/2014/main" id="{1869842C-49D5-4181-65E5-3A24D1FF881C}"/>
              </a:ext>
            </a:extLst>
          </p:cNvPr>
          <p:cNvSpPr>
            <a:spLocks noGrp="1"/>
          </p:cNvSpPr>
          <p:nvPr>
            <p:ph type="subTitle" idx="1"/>
          </p:nvPr>
        </p:nvSpPr>
        <p:spPr>
          <a:xfrm>
            <a:off x="7000876" y="500063"/>
            <a:ext cx="4886325" cy="5686425"/>
          </a:xfrm>
        </p:spPr>
        <p:txBody>
          <a:bodyPr/>
          <a:lstStyle/>
          <a:p>
            <a:r>
              <a:rPr lang="en-IT" sz="2800" dirty="0">
                <a:solidFill>
                  <a:schemeClr val="accent4">
                    <a:lumMod val="75000"/>
                  </a:schemeClr>
                </a:solidFill>
              </a:rPr>
              <a:t>SOCIAL HUB </a:t>
            </a:r>
          </a:p>
          <a:p>
            <a:endParaRPr lang="en-GB" sz="2800" dirty="0"/>
          </a:p>
          <a:p>
            <a:r>
              <a:rPr lang="en-GB" sz="2800" dirty="0">
                <a:solidFill>
                  <a:schemeClr val="accent6">
                    <a:lumMod val="75000"/>
                  </a:schemeClr>
                </a:solidFill>
              </a:rPr>
              <a:t>Unlocking the Potential of Digital Transformation for Humanities and Heritage Science</a:t>
            </a:r>
            <a:endParaRPr lang="en-IT" sz="2800" dirty="0">
              <a:solidFill>
                <a:schemeClr val="accent6">
                  <a:lumMod val="75000"/>
                </a:schemeClr>
              </a:solidFill>
            </a:endParaRPr>
          </a:p>
          <a:p>
            <a:endParaRPr lang="en-GB" sz="2800" i="0" dirty="0">
              <a:solidFill>
                <a:srgbClr val="CB6D04"/>
              </a:solidFill>
              <a:effectLst/>
              <a:latin typeface="Source Sans Pro" panose="020B0503030403020204" pitchFamily="34" charset="0"/>
            </a:endParaRPr>
          </a:p>
          <a:p>
            <a:r>
              <a:rPr lang="en-GB" sz="2800" i="0" dirty="0" err="1">
                <a:solidFill>
                  <a:srgbClr val="CB6D04"/>
                </a:solidFill>
                <a:effectLst/>
                <a:latin typeface="Source Sans Pro" panose="020B0503030403020204" pitchFamily="34" charset="0"/>
              </a:rPr>
              <a:t>Cognizione</a:t>
            </a:r>
            <a:r>
              <a:rPr lang="en-GB" sz="2800" i="0" dirty="0">
                <a:solidFill>
                  <a:srgbClr val="CB6D04"/>
                </a:solidFill>
                <a:effectLst/>
                <a:latin typeface="Source Sans Pro" panose="020B0503030403020204" pitchFamily="34" charset="0"/>
              </a:rPr>
              <a:t> </a:t>
            </a:r>
            <a:r>
              <a:rPr lang="en-GB" sz="2800" i="0" dirty="0" err="1">
                <a:solidFill>
                  <a:srgbClr val="CB6D04"/>
                </a:solidFill>
                <a:effectLst/>
                <a:latin typeface="Source Sans Pro" panose="020B0503030403020204" pitchFamily="34" charset="0"/>
              </a:rPr>
              <a:t>naturale</a:t>
            </a:r>
            <a:r>
              <a:rPr lang="en-GB" sz="2800" i="0" dirty="0">
                <a:solidFill>
                  <a:srgbClr val="CB6D04"/>
                </a:solidFill>
                <a:effectLst/>
                <a:latin typeface="Source Sans Pro" panose="020B0503030403020204" pitchFamily="34" charset="0"/>
              </a:rPr>
              <a:t> e </a:t>
            </a:r>
            <a:r>
              <a:rPr lang="en-GB" sz="2800" i="0" dirty="0" err="1">
                <a:solidFill>
                  <a:srgbClr val="CB6D04"/>
                </a:solidFill>
                <a:effectLst/>
                <a:latin typeface="Source Sans Pro" panose="020B0503030403020204" pitchFamily="34" charset="0"/>
              </a:rPr>
              <a:t>artificiale</a:t>
            </a:r>
            <a:r>
              <a:rPr lang="en-GB" sz="2800" i="0" dirty="0">
                <a:solidFill>
                  <a:srgbClr val="CB6D04"/>
                </a:solidFill>
                <a:effectLst/>
                <a:latin typeface="Source Sans Pro" panose="020B0503030403020204" pitchFamily="34" charset="0"/>
              </a:rPr>
              <a:t> per </a:t>
            </a:r>
            <a:r>
              <a:rPr lang="en-GB" sz="2800" i="0" dirty="0" err="1">
                <a:solidFill>
                  <a:srgbClr val="CB6D04"/>
                </a:solidFill>
                <a:effectLst/>
                <a:latin typeface="Source Sans Pro" panose="020B0503030403020204" pitchFamily="34" charset="0"/>
              </a:rPr>
              <a:t>potenziare</a:t>
            </a:r>
            <a:r>
              <a:rPr lang="en-GB" sz="2800" i="0" dirty="0">
                <a:solidFill>
                  <a:srgbClr val="CB6D04"/>
                </a:solidFill>
                <a:effectLst/>
                <a:latin typeface="Source Sans Pro" panose="020B0503030403020204" pitchFamily="34" charset="0"/>
              </a:rPr>
              <a:t> le future </a:t>
            </a:r>
            <a:r>
              <a:rPr lang="en-GB" sz="2800" i="0" dirty="0" err="1">
                <a:solidFill>
                  <a:srgbClr val="CB6D04"/>
                </a:solidFill>
                <a:effectLst/>
                <a:latin typeface="Source Sans Pro" panose="020B0503030403020204" pitchFamily="34" charset="0"/>
              </a:rPr>
              <a:t>società</a:t>
            </a:r>
            <a:r>
              <a:rPr lang="en-GB" sz="2800" i="0" dirty="0">
                <a:solidFill>
                  <a:srgbClr val="CB6D04"/>
                </a:solidFill>
                <a:effectLst/>
                <a:latin typeface="Source Sans Pro" panose="020B0503030403020204" pitchFamily="34" charset="0"/>
              </a:rPr>
              <a:t> collaborative</a:t>
            </a:r>
          </a:p>
          <a:p>
            <a:endParaRPr lang="en-GB" dirty="0">
              <a:solidFill>
                <a:srgbClr val="CB6D04"/>
              </a:solidFill>
              <a:latin typeface="Source Sans Pro" panose="020B0503030403020204" pitchFamily="34" charset="0"/>
            </a:endParaRPr>
          </a:p>
          <a:p>
            <a:endParaRPr lang="en-IT" dirty="0"/>
          </a:p>
        </p:txBody>
      </p:sp>
      <p:pic>
        <p:nvPicPr>
          <p:cNvPr id="1026" name="Picture 2" descr="A conceptual illustration representing the aggregation of knowledge in the humanities, incorporating technology and aging. The image features an abstract tree with intertwining roots and branches symbolizing different fields of study like history, philosophy, literature, and sociology. Floating books, scrolls, and ancient manuscripts glow with wisdom. Integrated into the tree are futuristic digital circuits and holographic screens, symbolizing technological influence on knowledge. Among the branches, elderly figures with wise expressions interact with both traditional and digital knowledge sources, emphasizing the connection between aging and wisdom. The background consists of interconnected neural networks and glowing pathways, illustrating interdisciplinary connections. The color scheme blends warm golden tones with cool futuristic blues.">
            <a:extLst>
              <a:ext uri="{FF2B5EF4-FFF2-40B4-BE49-F238E27FC236}">
                <a16:creationId xmlns:a16="http://schemas.microsoft.com/office/drawing/2014/main" id="{30D302A8-B455-CC68-0BBB-BFE831636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NR DSU – Dipartimento Scienze Umane e Sociali, Patrimonio ...">
            <a:extLst>
              <a:ext uri="{FF2B5EF4-FFF2-40B4-BE49-F238E27FC236}">
                <a16:creationId xmlns:a16="http://schemas.microsoft.com/office/drawing/2014/main" id="{B874CFB4-8742-00E2-B1B5-626C9738D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479" y="5414962"/>
            <a:ext cx="1340940" cy="1262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conceptual illustration representing the aggregation of knowledge in the humanities, incorporating technology and aging. The image features an abstract tree with intertwining roots and branches symbolizing different fields of study like history, philosophy, literature, and sociology. Floating books, scrolls, and ancient manuscripts glow with wisdom. Integrated into the tree are futuristic digital circuits and holographic screens, symbolizing technological influence on knowledge. Among the branches, elderly figures with wise expressions interact with both traditional and digital knowledge sources, emphasizing the connection between aging and wisdom. The background consists of interconnected neural networks and glowing pathways, illustrating interdisciplinary connections. The color scheme blends warm golden tones with cool futuristic blues.">
            <a:extLst>
              <a:ext uri="{FF2B5EF4-FFF2-40B4-BE49-F238E27FC236}">
                <a16:creationId xmlns:a16="http://schemas.microsoft.com/office/drawing/2014/main" id="{4A30701A-7F41-F10D-BC4C-D6C3BD62A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1E59-2E48-1132-E201-D1423CC2A399}"/>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8DD70DAC-5E93-F8DA-37C7-46D17987F708}"/>
              </a:ext>
            </a:extLst>
          </p:cNvPr>
          <p:cNvSpPr>
            <a:spLocks noGrp="1"/>
          </p:cNvSpPr>
          <p:nvPr>
            <p:ph type="subTitle" idx="1"/>
          </p:nvPr>
        </p:nvSpPr>
        <p:spPr/>
        <p:txBody>
          <a:bodyPr/>
          <a:lstStyle/>
          <a:p>
            <a:endParaRPr lang="en-IT"/>
          </a:p>
        </p:txBody>
      </p:sp>
      <p:pic>
        <p:nvPicPr>
          <p:cNvPr id="9" name="Picture 8">
            <a:extLst>
              <a:ext uri="{FF2B5EF4-FFF2-40B4-BE49-F238E27FC236}">
                <a16:creationId xmlns:a16="http://schemas.microsoft.com/office/drawing/2014/main" id="{38535696-D8B5-A977-D8B2-ED2D2EED9A05}"/>
              </a:ext>
            </a:extLst>
          </p:cNvPr>
          <p:cNvPicPr>
            <a:picLocks noChangeAspect="1"/>
          </p:cNvPicPr>
          <p:nvPr/>
        </p:nvPicPr>
        <p:blipFill>
          <a:blip r:embed="rId2"/>
          <a:stretch>
            <a:fillRect/>
          </a:stretch>
        </p:blipFill>
        <p:spPr>
          <a:xfrm>
            <a:off x="501672" y="225623"/>
            <a:ext cx="11544104" cy="6032302"/>
          </a:xfrm>
          <a:prstGeom prst="rect">
            <a:avLst/>
          </a:prstGeom>
        </p:spPr>
      </p:pic>
    </p:spTree>
    <p:extLst>
      <p:ext uri="{BB962C8B-B14F-4D97-AF65-F5344CB8AC3E}">
        <p14:creationId xmlns:p14="http://schemas.microsoft.com/office/powerpoint/2010/main" val="422961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FD3E37-CE52-30E1-272B-DE6477D4E1F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5E16962-3E4C-BA67-AC74-6A5EC4C6AED5}"/>
              </a:ext>
            </a:extLst>
          </p:cNvPr>
          <p:cNvSpPr>
            <a:spLocks noGrp="1"/>
          </p:cNvSpPr>
          <p:nvPr>
            <p:ph type="subTitle" idx="1"/>
          </p:nvPr>
        </p:nvSpPr>
        <p:spPr>
          <a:xfrm>
            <a:off x="6590966" y="3428999"/>
            <a:ext cx="4805691" cy="838831"/>
          </a:xfrm>
        </p:spPr>
        <p:txBody>
          <a:bodyPr anchor="b">
            <a:normAutofit/>
          </a:bodyPr>
          <a:lstStyle/>
          <a:p>
            <a:pPr algn="l"/>
            <a:endParaRPr lang="en-GB" sz="2000" b="1" dirty="0">
              <a:solidFill>
                <a:schemeClr val="tx2"/>
              </a:solidFill>
            </a:endParaRPr>
          </a:p>
          <a:p>
            <a:pPr algn="l"/>
            <a:endParaRPr lang="en-GB" sz="2000" dirty="0">
              <a:solidFill>
                <a:schemeClr val="tx2"/>
              </a:solidFill>
              <a:latin typeface="Source Sans Pro" panose="020B0503030403020204" pitchFamily="34" charset="0"/>
            </a:endParaRPr>
          </a:p>
          <a:p>
            <a:pPr algn="l"/>
            <a:endParaRPr lang="en-IT" sz="2000" dirty="0">
              <a:solidFill>
                <a:schemeClr val="tx2"/>
              </a:solidFill>
            </a:endParaRPr>
          </a:p>
        </p:txBody>
      </p:sp>
      <p:pic>
        <p:nvPicPr>
          <p:cNvPr id="6" name="Picture 4" descr="CNR DSU – Dipartimento Scienze Umane e Sociali, Patrimonio ...">
            <a:extLst>
              <a:ext uri="{FF2B5EF4-FFF2-40B4-BE49-F238E27FC236}">
                <a16:creationId xmlns:a16="http://schemas.microsoft.com/office/drawing/2014/main" id="{F4339C3F-1AB7-56CE-808A-33A80E298F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38093" y="5788873"/>
            <a:ext cx="1100137" cy="1035423"/>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B0DA7BC3-8DF4-791D-47C2-397CEE67D103}"/>
              </a:ext>
            </a:extLst>
          </p:cNvPr>
          <p:cNvSpPr txBox="1"/>
          <p:nvPr/>
        </p:nvSpPr>
        <p:spPr>
          <a:xfrm>
            <a:off x="79398" y="943125"/>
            <a:ext cx="6107906" cy="523220"/>
          </a:xfrm>
          <a:prstGeom prst="rect">
            <a:avLst/>
          </a:prstGeom>
          <a:noFill/>
        </p:spPr>
        <p:txBody>
          <a:bodyPr wrap="square">
            <a:spAutoFit/>
          </a:bodyPr>
          <a:lstStyle/>
          <a:p>
            <a:pPr algn="l"/>
            <a:r>
              <a:rPr lang="en-IT" sz="2800" b="1" dirty="0">
                <a:solidFill>
                  <a:srgbClr val="CB6D04"/>
                </a:solidFill>
                <a:latin typeface="Source Sans Pro" panose="020B0503030403020204" pitchFamily="34" charset="0"/>
              </a:rPr>
              <a:t>1. SOCIAL</a:t>
            </a:r>
            <a:r>
              <a:rPr lang="en-IT" sz="2800" b="1" dirty="0">
                <a:solidFill>
                  <a:schemeClr val="tx2"/>
                </a:solidFill>
              </a:rPr>
              <a:t> </a:t>
            </a:r>
            <a:r>
              <a:rPr lang="en-IT" sz="2800" b="1" dirty="0">
                <a:solidFill>
                  <a:srgbClr val="CB6D04"/>
                </a:solidFill>
                <a:latin typeface="Source Sans Pro" panose="020B0503030403020204" pitchFamily="34" charset="0"/>
              </a:rPr>
              <a:t>HUB </a:t>
            </a:r>
          </a:p>
        </p:txBody>
      </p:sp>
      <p:sp>
        <p:nvSpPr>
          <p:cNvPr id="5" name="TextBox 4">
            <a:extLst>
              <a:ext uri="{FF2B5EF4-FFF2-40B4-BE49-F238E27FC236}">
                <a16:creationId xmlns:a16="http://schemas.microsoft.com/office/drawing/2014/main" id="{6E09E023-0B55-AEFD-8FD2-58D6B0B65FEF}"/>
              </a:ext>
            </a:extLst>
          </p:cNvPr>
          <p:cNvSpPr txBox="1"/>
          <p:nvPr/>
        </p:nvSpPr>
        <p:spPr>
          <a:xfrm>
            <a:off x="-4253" y="4386005"/>
            <a:ext cx="6165116" cy="1446550"/>
          </a:xfrm>
          <a:prstGeom prst="rect">
            <a:avLst/>
          </a:prstGeom>
          <a:noFill/>
        </p:spPr>
        <p:txBody>
          <a:bodyPr wrap="square">
            <a:spAutoFit/>
          </a:bodyPr>
          <a:lstStyle/>
          <a:p>
            <a:r>
              <a:rPr lang="en-GB" sz="3200" b="1" dirty="0">
                <a:solidFill>
                  <a:srgbClr val="CB6D04"/>
                </a:solidFill>
                <a:latin typeface="Source Sans Pro" panose="020B0503030403020204" pitchFamily="34" charset="0"/>
              </a:rPr>
              <a:t>3. </a:t>
            </a:r>
            <a:r>
              <a:rPr lang="en-GB" sz="2800" b="1" dirty="0">
                <a:solidFill>
                  <a:srgbClr val="CB6D04"/>
                </a:solidFill>
                <a:latin typeface="Source Sans Pro" panose="020B0503030403020204" pitchFamily="34" charset="0"/>
              </a:rPr>
              <a:t>Unlocking the Potential of Digital Transformation for Humanities and Heritage Science</a:t>
            </a:r>
            <a:endParaRPr lang="en-IT" sz="2800" b="1" dirty="0">
              <a:solidFill>
                <a:srgbClr val="CB6D04"/>
              </a:solidFill>
              <a:latin typeface="Source Sans Pro" panose="020B0503030403020204" pitchFamily="34" charset="0"/>
            </a:endParaRPr>
          </a:p>
        </p:txBody>
      </p:sp>
      <p:sp>
        <p:nvSpPr>
          <p:cNvPr id="7" name="TextBox 6">
            <a:extLst>
              <a:ext uri="{FF2B5EF4-FFF2-40B4-BE49-F238E27FC236}">
                <a16:creationId xmlns:a16="http://schemas.microsoft.com/office/drawing/2014/main" id="{78ADA734-6DAB-6433-4A3D-40CC228A8880}"/>
              </a:ext>
            </a:extLst>
          </p:cNvPr>
          <p:cNvSpPr txBox="1"/>
          <p:nvPr/>
        </p:nvSpPr>
        <p:spPr>
          <a:xfrm>
            <a:off x="69459" y="2202900"/>
            <a:ext cx="6165116" cy="1446550"/>
          </a:xfrm>
          <a:prstGeom prst="rect">
            <a:avLst/>
          </a:prstGeom>
          <a:noFill/>
        </p:spPr>
        <p:txBody>
          <a:bodyPr wrap="square">
            <a:spAutoFit/>
          </a:bodyPr>
          <a:lstStyle/>
          <a:p>
            <a:r>
              <a:rPr lang="en-GB" sz="3200" b="1" i="0" dirty="0">
                <a:solidFill>
                  <a:srgbClr val="CB6D04"/>
                </a:solidFill>
                <a:effectLst/>
                <a:latin typeface="Source Sans Pro" panose="020B0503030403020204" pitchFamily="34" charset="0"/>
              </a:rPr>
              <a:t>2. </a:t>
            </a:r>
            <a:r>
              <a:rPr lang="en-GB" sz="2800" b="1" i="0" dirty="0" err="1">
                <a:solidFill>
                  <a:srgbClr val="CB6D04"/>
                </a:solidFill>
                <a:effectLst/>
                <a:latin typeface="Source Sans Pro" panose="020B0503030403020204" pitchFamily="34" charset="0"/>
              </a:rPr>
              <a:t>Cognizione</a:t>
            </a:r>
            <a:r>
              <a:rPr lang="en-GB" sz="2800" b="1" i="0" dirty="0">
                <a:solidFill>
                  <a:srgbClr val="CB6D04"/>
                </a:solidFill>
                <a:effectLst/>
                <a:latin typeface="Source Sans Pro" panose="020B0503030403020204" pitchFamily="34" charset="0"/>
              </a:rPr>
              <a:t> </a:t>
            </a:r>
            <a:r>
              <a:rPr lang="en-GB" sz="2800" b="1" i="0" dirty="0" err="1">
                <a:solidFill>
                  <a:srgbClr val="CB6D04"/>
                </a:solidFill>
                <a:effectLst/>
                <a:latin typeface="Source Sans Pro" panose="020B0503030403020204" pitchFamily="34" charset="0"/>
              </a:rPr>
              <a:t>naturale</a:t>
            </a:r>
            <a:r>
              <a:rPr lang="en-GB" sz="2800" b="1" i="0" dirty="0">
                <a:solidFill>
                  <a:srgbClr val="CB6D04"/>
                </a:solidFill>
                <a:effectLst/>
                <a:latin typeface="Source Sans Pro" panose="020B0503030403020204" pitchFamily="34" charset="0"/>
              </a:rPr>
              <a:t> e </a:t>
            </a:r>
            <a:r>
              <a:rPr lang="en-GB" sz="2800" b="1" i="0" dirty="0" err="1">
                <a:solidFill>
                  <a:srgbClr val="CB6D04"/>
                </a:solidFill>
                <a:effectLst/>
                <a:latin typeface="Source Sans Pro" panose="020B0503030403020204" pitchFamily="34" charset="0"/>
              </a:rPr>
              <a:t>artificiale</a:t>
            </a:r>
            <a:r>
              <a:rPr lang="en-GB" sz="2800" b="1" i="0" dirty="0">
                <a:solidFill>
                  <a:srgbClr val="CB6D04"/>
                </a:solidFill>
                <a:effectLst/>
                <a:latin typeface="Source Sans Pro" panose="020B0503030403020204" pitchFamily="34" charset="0"/>
              </a:rPr>
              <a:t> per </a:t>
            </a:r>
            <a:r>
              <a:rPr lang="en-GB" sz="2800" b="1" i="0" dirty="0" err="1">
                <a:solidFill>
                  <a:srgbClr val="CB6D04"/>
                </a:solidFill>
                <a:effectLst/>
                <a:latin typeface="Source Sans Pro" panose="020B0503030403020204" pitchFamily="34" charset="0"/>
              </a:rPr>
              <a:t>potenziare</a:t>
            </a:r>
            <a:r>
              <a:rPr lang="en-GB" sz="2800" b="1" i="0" dirty="0">
                <a:solidFill>
                  <a:srgbClr val="CB6D04"/>
                </a:solidFill>
                <a:effectLst/>
                <a:latin typeface="Source Sans Pro" panose="020B0503030403020204" pitchFamily="34" charset="0"/>
              </a:rPr>
              <a:t> le future </a:t>
            </a:r>
            <a:r>
              <a:rPr lang="en-GB" sz="2800" b="1" i="0" dirty="0" err="1">
                <a:solidFill>
                  <a:srgbClr val="CB6D04"/>
                </a:solidFill>
                <a:effectLst/>
                <a:latin typeface="Source Sans Pro" panose="020B0503030403020204" pitchFamily="34" charset="0"/>
              </a:rPr>
              <a:t>società</a:t>
            </a:r>
            <a:r>
              <a:rPr lang="en-GB" sz="2800" b="1" i="0" dirty="0">
                <a:solidFill>
                  <a:srgbClr val="CB6D04"/>
                </a:solidFill>
                <a:effectLst/>
                <a:latin typeface="Source Sans Pro" panose="020B0503030403020204" pitchFamily="34" charset="0"/>
              </a:rPr>
              <a:t> collaborative</a:t>
            </a:r>
          </a:p>
        </p:txBody>
      </p:sp>
      <p:sp>
        <p:nvSpPr>
          <p:cNvPr id="9" name="TextBox 8">
            <a:extLst>
              <a:ext uri="{FF2B5EF4-FFF2-40B4-BE49-F238E27FC236}">
                <a16:creationId xmlns:a16="http://schemas.microsoft.com/office/drawing/2014/main" id="{ABB23EE4-C383-C5C3-780C-E11AAA5DCBAA}"/>
              </a:ext>
            </a:extLst>
          </p:cNvPr>
          <p:cNvSpPr txBox="1"/>
          <p:nvPr/>
        </p:nvSpPr>
        <p:spPr>
          <a:xfrm>
            <a:off x="5774344" y="0"/>
            <a:ext cx="6238675" cy="6986528"/>
          </a:xfrm>
          <a:prstGeom prst="rect">
            <a:avLst/>
          </a:prstGeom>
          <a:noFill/>
        </p:spPr>
        <p:txBody>
          <a:bodyPr wrap="square">
            <a:spAutoFit/>
          </a:bodyPr>
          <a:lstStyle/>
          <a:p>
            <a:pPr marL="457200" indent="-457200">
              <a:buFont typeface="Arial" panose="020B0604020202020204" pitchFamily="34" charset="0"/>
              <a:buChar char="•"/>
            </a:pPr>
            <a:r>
              <a:rPr lang="en-GB" sz="2800" b="1" dirty="0" err="1">
                <a:solidFill>
                  <a:srgbClr val="002060"/>
                </a:solidFill>
                <a:latin typeface="Source Sans Pro" panose="020B0503030403020204" pitchFamily="34" charset="0"/>
              </a:rPr>
              <a:t>Rappresentano</a:t>
            </a:r>
            <a:r>
              <a:rPr lang="en-GB" sz="2800" b="1" dirty="0">
                <a:solidFill>
                  <a:srgbClr val="002060"/>
                </a:solidFill>
                <a:latin typeface="Source Sans Pro" panose="020B0503030403020204" pitchFamily="34" charset="0"/>
              </a:rPr>
              <a:t> le </a:t>
            </a:r>
            <a:r>
              <a:rPr lang="en-GB" sz="2800" b="1" dirty="0" err="1">
                <a:solidFill>
                  <a:srgbClr val="002060"/>
                </a:solidFill>
                <a:latin typeface="Source Sans Pro" panose="020B0503030403020204" pitchFamily="34" charset="0"/>
              </a:rPr>
              <a:t>competenze</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distintive</a:t>
            </a:r>
            <a:r>
              <a:rPr lang="en-GB" sz="2800" b="1" dirty="0">
                <a:solidFill>
                  <a:srgbClr val="002060"/>
                </a:solidFill>
                <a:latin typeface="Source Sans Pro" panose="020B0503030403020204" pitchFamily="34" charset="0"/>
              </a:rPr>
              <a:t>  </a:t>
            </a:r>
          </a:p>
          <a:p>
            <a:pPr marL="457200" indent="-457200">
              <a:buFont typeface="Arial" panose="020B0604020202020204" pitchFamily="34" charset="0"/>
              <a:buChar char="•"/>
            </a:pPr>
            <a:endParaRPr lang="en-GB" sz="1200" b="1" dirty="0">
              <a:solidFill>
                <a:srgbClr val="002060"/>
              </a:solidFill>
              <a:latin typeface="Source Sans Pro" panose="020B0503030403020204" pitchFamily="34" charset="0"/>
            </a:endParaRPr>
          </a:p>
          <a:p>
            <a:pPr marL="457200" indent="-457200">
              <a:buFont typeface="Arial" panose="020B0604020202020204" pitchFamily="34" charset="0"/>
              <a:buChar char="•"/>
            </a:pPr>
            <a:r>
              <a:rPr lang="en-GB" sz="2800" b="1" dirty="0" err="1">
                <a:solidFill>
                  <a:srgbClr val="002060"/>
                </a:solidFill>
                <a:latin typeface="Source Sans Pro" panose="020B0503030403020204" pitchFamily="34" charset="0"/>
              </a:rPr>
              <a:t>Rispondono</a:t>
            </a:r>
            <a:r>
              <a:rPr lang="en-GB" sz="2800" b="1" dirty="0">
                <a:solidFill>
                  <a:srgbClr val="002060"/>
                </a:solidFill>
                <a:latin typeface="Source Sans Pro" panose="020B0503030403020204" pitchFamily="34" charset="0"/>
              </a:rPr>
              <a:t> alle </a:t>
            </a:r>
            <a:r>
              <a:rPr lang="en-GB" sz="2800" b="1" dirty="0" err="1">
                <a:solidFill>
                  <a:srgbClr val="002060"/>
                </a:solidFill>
                <a:latin typeface="Source Sans Pro" panose="020B0503030403020204" pitchFamily="34" charset="0"/>
              </a:rPr>
              <a:t>più</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importanti</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sfide</a:t>
            </a:r>
            <a:r>
              <a:rPr lang="en-GB" sz="2800" b="1" dirty="0">
                <a:solidFill>
                  <a:srgbClr val="002060"/>
                </a:solidFill>
                <a:latin typeface="Source Sans Pro" panose="020B0503030403020204" pitchFamily="34" charset="0"/>
              </a:rPr>
              <a:t> del </a:t>
            </a:r>
            <a:r>
              <a:rPr lang="en-GB" sz="2800" b="1" dirty="0" err="1">
                <a:solidFill>
                  <a:srgbClr val="002060"/>
                </a:solidFill>
                <a:latin typeface="Source Sans Pro" panose="020B0503030403020204" pitchFamily="34" charset="0"/>
              </a:rPr>
              <a:t>prossimo</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futuro</a:t>
            </a:r>
            <a:endParaRPr lang="en-GB" sz="2800" b="1" dirty="0">
              <a:solidFill>
                <a:srgbClr val="002060"/>
              </a:solidFill>
              <a:latin typeface="Source Sans Pro" panose="020B0503030403020204" pitchFamily="34" charset="0"/>
            </a:endParaRPr>
          </a:p>
          <a:p>
            <a:pPr marL="457200" indent="-457200">
              <a:buFont typeface="Arial" panose="020B0604020202020204" pitchFamily="34" charset="0"/>
              <a:buChar char="•"/>
            </a:pPr>
            <a:endParaRPr lang="en-GB" sz="1200" b="1" dirty="0">
              <a:solidFill>
                <a:srgbClr val="002060"/>
              </a:solidFill>
              <a:latin typeface="Source Sans Pro" panose="020B0503030403020204" pitchFamily="34" charset="0"/>
            </a:endParaRPr>
          </a:p>
          <a:p>
            <a:pPr marL="457200" indent="-457200">
              <a:buFont typeface="Arial" panose="020B0604020202020204" pitchFamily="34" charset="0"/>
              <a:buChar char="•"/>
            </a:pPr>
            <a:r>
              <a:rPr lang="en-GB" sz="2800" b="1" i="0" dirty="0">
                <a:solidFill>
                  <a:srgbClr val="002060"/>
                </a:solidFill>
                <a:effectLst/>
                <a:latin typeface="Source Sans Pro" panose="020B0503030403020204" pitchFamily="34" charset="0"/>
              </a:rPr>
              <a:t>Vision e mission ben definite e delimitate </a:t>
            </a:r>
            <a:r>
              <a:rPr lang="en-GB" sz="2800" b="1" i="0" dirty="0" err="1">
                <a:solidFill>
                  <a:srgbClr val="002060"/>
                </a:solidFill>
                <a:effectLst/>
                <a:latin typeface="Source Sans Pro" panose="020B0503030403020204" pitchFamily="34" charset="0"/>
              </a:rPr>
              <a:t>che</a:t>
            </a:r>
            <a:r>
              <a:rPr lang="en-GB" sz="2800" b="1" i="0" dirty="0">
                <a:solidFill>
                  <a:srgbClr val="002060"/>
                </a:solidFill>
                <a:effectLst/>
                <a:latin typeface="Source Sans Pro" panose="020B0503030403020204" pitchFamily="34" charset="0"/>
              </a:rPr>
              <a:t> le </a:t>
            </a:r>
            <a:r>
              <a:rPr lang="en-GB" sz="2800" b="1" i="0" dirty="0" err="1">
                <a:solidFill>
                  <a:srgbClr val="002060"/>
                </a:solidFill>
                <a:effectLst/>
                <a:latin typeface="Source Sans Pro" panose="020B0503030403020204" pitchFamily="34" charset="0"/>
              </a:rPr>
              <a:t>rendono</a:t>
            </a:r>
            <a:r>
              <a:rPr lang="en-GB" sz="2800" b="1" i="0" dirty="0">
                <a:solidFill>
                  <a:srgbClr val="002060"/>
                </a:solidFill>
                <a:effectLst/>
                <a:latin typeface="Source Sans Pro" panose="020B0503030403020204" pitchFamily="34" charset="0"/>
              </a:rPr>
              <a:t> </a:t>
            </a:r>
            <a:r>
              <a:rPr lang="en-GB" sz="2800" b="1" i="0" dirty="0" err="1">
                <a:solidFill>
                  <a:srgbClr val="002060"/>
                </a:solidFill>
                <a:effectLst/>
                <a:latin typeface="Source Sans Pro" panose="020B0503030403020204" pitchFamily="34" charset="0"/>
              </a:rPr>
              <a:t>forti</a:t>
            </a:r>
            <a:endParaRPr lang="en-GB" sz="2800" b="1" i="0" dirty="0">
              <a:solidFill>
                <a:srgbClr val="002060"/>
              </a:solidFill>
              <a:effectLst/>
              <a:latin typeface="Source Sans Pro" panose="020B0503030403020204" pitchFamily="34" charset="0"/>
            </a:endParaRPr>
          </a:p>
          <a:p>
            <a:pPr marL="457200" indent="-457200">
              <a:buFont typeface="Arial" panose="020B0604020202020204" pitchFamily="34" charset="0"/>
              <a:buChar char="•"/>
            </a:pPr>
            <a:endParaRPr lang="en-GB" sz="1200" b="1" dirty="0">
              <a:solidFill>
                <a:srgbClr val="002060"/>
              </a:solidFill>
              <a:latin typeface="Source Sans Pro" panose="020B0503030403020204" pitchFamily="34" charset="0"/>
            </a:endParaRPr>
          </a:p>
          <a:p>
            <a:pPr marL="457200" indent="-457200">
              <a:buFont typeface="Arial" panose="020B0604020202020204" pitchFamily="34" charset="0"/>
              <a:buChar char="•"/>
            </a:pPr>
            <a:r>
              <a:rPr lang="en-GB" sz="2800" b="1" i="0" dirty="0" err="1">
                <a:solidFill>
                  <a:srgbClr val="002060"/>
                </a:solidFill>
                <a:effectLst/>
                <a:latin typeface="Source Sans Pro" panose="020B0503030403020204" pitchFamily="34" charset="0"/>
              </a:rPr>
              <a:t>Ampia</a:t>
            </a:r>
            <a:r>
              <a:rPr lang="en-GB" sz="2800" b="1" i="0" dirty="0">
                <a:solidFill>
                  <a:srgbClr val="002060"/>
                </a:solidFill>
                <a:effectLst/>
                <a:latin typeface="Source Sans Pro" panose="020B0503030403020204" pitchFamily="34" charset="0"/>
              </a:rPr>
              <a:t> </a:t>
            </a:r>
            <a:r>
              <a:rPr lang="en-GB" sz="2800" b="1" i="0" dirty="0" err="1">
                <a:solidFill>
                  <a:srgbClr val="002060"/>
                </a:solidFill>
                <a:effectLst/>
                <a:latin typeface="Source Sans Pro" panose="020B0503030403020204" pitchFamily="34" charset="0"/>
              </a:rPr>
              <a:t>rappresentatività</a:t>
            </a:r>
            <a:r>
              <a:rPr lang="en-GB" sz="2800" b="1" i="0" dirty="0">
                <a:solidFill>
                  <a:srgbClr val="002060"/>
                </a:solidFill>
                <a:effectLst/>
                <a:latin typeface="Source Sans Pro" panose="020B0503030403020204" pitchFamily="34" charset="0"/>
              </a:rPr>
              <a:t> in termini di </a:t>
            </a:r>
            <a:r>
              <a:rPr lang="en-GB" sz="2800" b="1" i="0" dirty="0" err="1">
                <a:solidFill>
                  <a:srgbClr val="002060"/>
                </a:solidFill>
                <a:effectLst/>
                <a:latin typeface="Source Sans Pro" panose="020B0503030403020204" pitchFamily="34" charset="0"/>
              </a:rPr>
              <a:t>sinergi</a:t>
            </a:r>
            <a:r>
              <a:rPr lang="en-GB" sz="2800" b="1" dirty="0" err="1">
                <a:solidFill>
                  <a:srgbClr val="002060"/>
                </a:solidFill>
                <a:latin typeface="Source Sans Pro" panose="020B0503030403020204" pitchFamily="34" charset="0"/>
              </a:rPr>
              <a:t>e</a:t>
            </a:r>
            <a:r>
              <a:rPr lang="en-GB" sz="2800" b="1" dirty="0">
                <a:solidFill>
                  <a:srgbClr val="002060"/>
                </a:solidFill>
                <a:latin typeface="Source Sans Pro" panose="020B0503030403020204" pitchFamily="34" charset="0"/>
              </a:rPr>
              <a:t> e </a:t>
            </a:r>
            <a:r>
              <a:rPr lang="en-GB" sz="2800" b="1" dirty="0" err="1">
                <a:solidFill>
                  <a:srgbClr val="002060"/>
                </a:solidFill>
                <a:latin typeface="Source Sans Pro" panose="020B0503030403020204" pitchFamily="34" charset="0"/>
              </a:rPr>
              <a:t>visione</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sistemica</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aperta</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agli</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ambiti</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scientifici</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che</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hanno</a:t>
            </a:r>
            <a:r>
              <a:rPr lang="en-GB" sz="2800" b="1" dirty="0">
                <a:solidFill>
                  <a:srgbClr val="002060"/>
                </a:solidFill>
                <a:latin typeface="Source Sans Pro" panose="020B0503030403020204" pitchFamily="34" charset="0"/>
              </a:rPr>
              <a:t> un </a:t>
            </a:r>
            <a:r>
              <a:rPr lang="en-GB" sz="2800" b="1" dirty="0" err="1">
                <a:solidFill>
                  <a:srgbClr val="002060"/>
                </a:solidFill>
                <a:latin typeface="Source Sans Pro" panose="020B0503030403020204" pitchFamily="34" charset="0"/>
              </a:rPr>
              <a:t>impatto</a:t>
            </a:r>
            <a:r>
              <a:rPr lang="en-GB" sz="2800" b="1" dirty="0">
                <a:solidFill>
                  <a:srgbClr val="002060"/>
                </a:solidFill>
                <a:latin typeface="Source Sans Pro" panose="020B0503030403020204" pitchFamily="34" charset="0"/>
              </a:rPr>
              <a:t> </a:t>
            </a:r>
            <a:r>
              <a:rPr lang="en-GB" sz="2800" b="1" dirty="0" err="1">
                <a:solidFill>
                  <a:srgbClr val="002060"/>
                </a:solidFill>
                <a:latin typeface="Source Sans Pro" panose="020B0503030403020204" pitchFamily="34" charset="0"/>
              </a:rPr>
              <a:t>sociale</a:t>
            </a:r>
            <a:r>
              <a:rPr lang="en-GB" sz="2800" b="1" dirty="0">
                <a:solidFill>
                  <a:srgbClr val="002060"/>
                </a:solidFill>
                <a:latin typeface="Source Sans Pro" panose="020B0503030403020204" pitchFamily="34" charset="0"/>
              </a:rPr>
              <a:t> ed </a:t>
            </a:r>
            <a:r>
              <a:rPr lang="en-GB" sz="2800" b="1" dirty="0" err="1">
                <a:solidFill>
                  <a:srgbClr val="002060"/>
                </a:solidFill>
                <a:latin typeface="Source Sans Pro" panose="020B0503030403020204" pitchFamily="34" charset="0"/>
              </a:rPr>
              <a:t>economico</a:t>
            </a:r>
            <a:endParaRPr lang="en-GB" sz="2800" b="1" dirty="0">
              <a:solidFill>
                <a:srgbClr val="002060"/>
              </a:solidFill>
              <a:latin typeface="Source Sans Pro" panose="020B0503030403020204" pitchFamily="34" charset="0"/>
            </a:endParaRPr>
          </a:p>
          <a:p>
            <a:pPr marL="457200" indent="-457200">
              <a:buFont typeface="Arial" panose="020B0604020202020204" pitchFamily="34" charset="0"/>
              <a:buChar char="•"/>
            </a:pPr>
            <a:endParaRPr lang="en-GB" sz="1200" b="1" dirty="0">
              <a:solidFill>
                <a:srgbClr val="002060"/>
              </a:solidFill>
              <a:latin typeface="Source Sans Pro" panose="020B0503030403020204" pitchFamily="34" charset="0"/>
            </a:endParaRPr>
          </a:p>
          <a:p>
            <a:pPr marL="457200" indent="-457200">
              <a:buFont typeface="Arial" panose="020B0604020202020204" pitchFamily="34" charset="0"/>
              <a:buChar char="•"/>
            </a:pPr>
            <a:r>
              <a:rPr lang="en-GB" sz="2800" b="1" dirty="0">
                <a:solidFill>
                  <a:srgbClr val="002060"/>
                </a:solidFill>
                <a:latin typeface="Source Sans Pro" panose="020B0503030403020204" pitchFamily="34" charset="0"/>
              </a:rPr>
              <a:t>Panel /</a:t>
            </a:r>
            <a:r>
              <a:rPr lang="en-GB" sz="2800" b="1" dirty="0" err="1">
                <a:solidFill>
                  <a:srgbClr val="002060"/>
                </a:solidFill>
                <a:latin typeface="Source Sans Pro" panose="020B0503030403020204" pitchFamily="34" charset="0"/>
              </a:rPr>
              <a:t>dati</a:t>
            </a:r>
            <a:endParaRPr lang="en-GB" sz="2800" b="1" dirty="0">
              <a:solidFill>
                <a:srgbClr val="002060"/>
              </a:solidFill>
              <a:latin typeface="Source Sans Pro" panose="020B0503030403020204" pitchFamily="34" charset="0"/>
            </a:endParaRPr>
          </a:p>
          <a:p>
            <a:endParaRPr lang="en-GB" sz="3200" b="1" dirty="0">
              <a:solidFill>
                <a:srgbClr val="002060"/>
              </a:solidFill>
              <a:latin typeface="Source Sans Pro" panose="020B0503030403020204" pitchFamily="34" charset="0"/>
            </a:endParaRPr>
          </a:p>
          <a:p>
            <a:endParaRPr lang="en-GB" sz="3200" b="1" dirty="0">
              <a:solidFill>
                <a:srgbClr val="002060"/>
              </a:solidFill>
              <a:latin typeface="Source Sans Pro" panose="020B0503030403020204" pitchFamily="34" charset="0"/>
            </a:endParaRPr>
          </a:p>
        </p:txBody>
      </p:sp>
      <p:sp>
        <p:nvSpPr>
          <p:cNvPr id="10" name="TextBox 9">
            <a:extLst>
              <a:ext uri="{FF2B5EF4-FFF2-40B4-BE49-F238E27FC236}">
                <a16:creationId xmlns:a16="http://schemas.microsoft.com/office/drawing/2014/main" id="{13D1032E-EDB7-0755-6B02-08EAEB0803E6}"/>
              </a:ext>
            </a:extLst>
          </p:cNvPr>
          <p:cNvSpPr txBox="1"/>
          <p:nvPr/>
        </p:nvSpPr>
        <p:spPr>
          <a:xfrm>
            <a:off x="-80277" y="97082"/>
            <a:ext cx="12482280" cy="584775"/>
          </a:xfrm>
          <a:prstGeom prst="rect">
            <a:avLst/>
          </a:prstGeom>
          <a:noFill/>
        </p:spPr>
        <p:txBody>
          <a:bodyPr wrap="square">
            <a:spAutoFit/>
          </a:bodyPr>
          <a:lstStyle/>
          <a:p>
            <a:r>
              <a:rPr lang="en-GB" sz="3200" b="1" i="0" dirty="0">
                <a:solidFill>
                  <a:srgbClr val="002060"/>
                </a:solidFill>
                <a:effectLst/>
                <a:latin typeface="Source Sans Pro" panose="020B0503030403020204" pitchFamily="34" charset="0"/>
              </a:rPr>
              <a:t>AGGREGAZIONI - DSU</a:t>
            </a:r>
          </a:p>
        </p:txBody>
      </p:sp>
    </p:spTree>
    <p:extLst>
      <p:ext uri="{BB962C8B-B14F-4D97-AF65-F5344CB8AC3E}">
        <p14:creationId xmlns:p14="http://schemas.microsoft.com/office/powerpoint/2010/main" val="2573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EA75D8-A4CC-8E96-A8BF-FF7E601C7DB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18552A-5318-1BFF-5ABE-20F78DC0B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590CEE-20E0-AD31-97BC-30A37B3EF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AE57C15-732A-6F4E-B3F9-E970532138CD}"/>
              </a:ext>
            </a:extLst>
          </p:cNvPr>
          <p:cNvSpPr>
            <a:spLocks noGrp="1"/>
          </p:cNvSpPr>
          <p:nvPr>
            <p:ph type="subTitle" idx="1"/>
          </p:nvPr>
        </p:nvSpPr>
        <p:spPr>
          <a:xfrm>
            <a:off x="6590966" y="3428999"/>
            <a:ext cx="4805691" cy="838831"/>
          </a:xfrm>
        </p:spPr>
        <p:txBody>
          <a:bodyPr anchor="b">
            <a:normAutofit/>
          </a:bodyPr>
          <a:lstStyle/>
          <a:p>
            <a:pPr algn="l"/>
            <a:endParaRPr lang="en-GB" sz="2000" b="1" dirty="0">
              <a:solidFill>
                <a:schemeClr val="tx2"/>
              </a:solidFill>
            </a:endParaRPr>
          </a:p>
          <a:p>
            <a:pPr algn="l"/>
            <a:endParaRPr lang="en-GB" sz="2000" dirty="0">
              <a:solidFill>
                <a:schemeClr val="tx2"/>
              </a:solidFill>
              <a:latin typeface="Source Sans Pro" panose="020B0503030403020204" pitchFamily="34" charset="0"/>
            </a:endParaRPr>
          </a:p>
          <a:p>
            <a:pPr algn="l"/>
            <a:endParaRPr lang="en-IT" sz="2000" dirty="0">
              <a:solidFill>
                <a:schemeClr val="tx2"/>
              </a:solidFill>
            </a:endParaRPr>
          </a:p>
        </p:txBody>
      </p:sp>
      <p:pic>
        <p:nvPicPr>
          <p:cNvPr id="6" name="Picture 4" descr="CNR DSU – Dipartimento Scienze Umane e Sociali, Patrimonio ...">
            <a:extLst>
              <a:ext uri="{FF2B5EF4-FFF2-40B4-BE49-F238E27FC236}">
                <a16:creationId xmlns:a16="http://schemas.microsoft.com/office/drawing/2014/main" id="{860FD48D-B660-1E6C-20DC-7BECD47B79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48950" y="5471423"/>
            <a:ext cx="1152524" cy="1084729"/>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1D41F849-88EE-A9E3-FDC3-587143DF3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0354CE16-7DC7-BBC9-5515-55F721860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BAAA7AE-F818-C7F4-F050-A7ABC122E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7B0D8C2-D645-CF47-560A-B24D117A6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5DFE6537-28ED-0150-67BC-2EFC0066319F}"/>
              </a:ext>
            </a:extLst>
          </p:cNvPr>
          <p:cNvSpPr txBox="1"/>
          <p:nvPr/>
        </p:nvSpPr>
        <p:spPr>
          <a:xfrm>
            <a:off x="35440" y="69805"/>
            <a:ext cx="12482280" cy="584775"/>
          </a:xfrm>
          <a:prstGeom prst="rect">
            <a:avLst/>
          </a:prstGeom>
          <a:noFill/>
        </p:spPr>
        <p:txBody>
          <a:bodyPr wrap="square">
            <a:spAutoFit/>
          </a:bodyPr>
          <a:lstStyle/>
          <a:p>
            <a:r>
              <a:rPr lang="en-GB" sz="3200" b="1" i="0" dirty="0">
                <a:solidFill>
                  <a:srgbClr val="CB6D04"/>
                </a:solidFill>
                <a:effectLst/>
                <a:latin typeface="Source Sans Pro" panose="020B0503030403020204" pitchFamily="34" charset="0"/>
              </a:rPr>
              <a:t>NUOVE POSSIBILI INTERAZIONI CON IL DSU</a:t>
            </a:r>
          </a:p>
        </p:txBody>
      </p:sp>
      <p:graphicFrame>
        <p:nvGraphicFramePr>
          <p:cNvPr id="7" name="Diagram 6">
            <a:extLst>
              <a:ext uri="{FF2B5EF4-FFF2-40B4-BE49-F238E27FC236}">
                <a16:creationId xmlns:a16="http://schemas.microsoft.com/office/drawing/2014/main" id="{572D9CDF-C12F-8CB9-DA5F-96AD6132DE86}"/>
              </a:ext>
            </a:extLst>
          </p:cNvPr>
          <p:cNvGraphicFramePr/>
          <p:nvPr>
            <p:extLst>
              <p:ext uri="{D42A27DB-BD31-4B8C-83A1-F6EECF244321}">
                <p14:modId xmlns:p14="http://schemas.microsoft.com/office/powerpoint/2010/main" val="3809525764"/>
              </p:ext>
            </p:extLst>
          </p:nvPr>
        </p:nvGraphicFramePr>
        <p:xfrm>
          <a:off x="1543050" y="724385"/>
          <a:ext cx="9358313" cy="6098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12D992DB-BE0B-2D94-E528-B3E5B616BAD2}"/>
              </a:ext>
            </a:extLst>
          </p:cNvPr>
          <p:cNvGrpSpPr/>
          <p:nvPr/>
        </p:nvGrpSpPr>
        <p:grpSpPr>
          <a:xfrm>
            <a:off x="5159003" y="2965412"/>
            <a:ext cx="1940141" cy="1492288"/>
            <a:chOff x="6150013" y="1800118"/>
            <a:chExt cx="1940141" cy="1492288"/>
          </a:xfrm>
          <a:solidFill>
            <a:srgbClr val="00B0F0"/>
          </a:solidFill>
        </p:grpSpPr>
        <p:sp>
          <p:nvSpPr>
            <p:cNvPr id="10" name="Rounded Rectangle 9">
              <a:extLst>
                <a:ext uri="{FF2B5EF4-FFF2-40B4-BE49-F238E27FC236}">
                  <a16:creationId xmlns:a16="http://schemas.microsoft.com/office/drawing/2014/main" id="{1B386A75-7EC5-3F37-6CD4-C417895640C1}"/>
                </a:ext>
              </a:extLst>
            </p:cNvPr>
            <p:cNvSpPr/>
            <p:nvPr/>
          </p:nvSpPr>
          <p:spPr>
            <a:xfrm>
              <a:off x="6150013" y="1800118"/>
              <a:ext cx="1940141" cy="1492288"/>
            </a:xfrm>
            <a:prstGeom prst="roundRect">
              <a:avLst/>
            </a:prstGeom>
            <a:grpFill/>
            <a:ln>
              <a:solidFill>
                <a:srgbClr val="92D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T"/>
            </a:p>
          </p:txBody>
        </p:sp>
        <p:sp>
          <p:nvSpPr>
            <p:cNvPr id="12" name="Rounded Rectangle 4">
              <a:extLst>
                <a:ext uri="{FF2B5EF4-FFF2-40B4-BE49-F238E27FC236}">
                  <a16:creationId xmlns:a16="http://schemas.microsoft.com/office/drawing/2014/main" id="{3768CB67-8705-A973-18DB-E2687BA46201}"/>
                </a:ext>
              </a:extLst>
            </p:cNvPr>
            <p:cNvSpPr txBox="1"/>
            <p:nvPr/>
          </p:nvSpPr>
          <p:spPr>
            <a:xfrm>
              <a:off x="6213592" y="1863697"/>
              <a:ext cx="1876562" cy="13024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400" dirty="0"/>
                <a:t>IMPATTO SOCIO ECONOMICHE</a:t>
              </a:r>
            </a:p>
            <a:p>
              <a:pPr marL="0" lvl="0" indent="0" algn="ctr" defTabSz="755650">
                <a:lnSpc>
                  <a:spcPct val="90000"/>
                </a:lnSpc>
                <a:spcBef>
                  <a:spcPct val="0"/>
                </a:spcBef>
                <a:spcAft>
                  <a:spcPct val="35000"/>
                </a:spcAft>
                <a:buNone/>
              </a:pPr>
              <a:r>
                <a:rPr lang="en-GB" sz="1400" dirty="0"/>
                <a:t>GIURUDICHE </a:t>
              </a:r>
            </a:p>
            <a:p>
              <a:pPr marL="0" lvl="0" indent="0" algn="ctr" defTabSz="755650">
                <a:lnSpc>
                  <a:spcPct val="90000"/>
                </a:lnSpc>
                <a:spcBef>
                  <a:spcPct val="0"/>
                </a:spcBef>
                <a:spcAft>
                  <a:spcPct val="35000"/>
                </a:spcAft>
                <a:buNone/>
              </a:pPr>
              <a:r>
                <a:rPr lang="en-GB" sz="1400" kern="1200" dirty="0"/>
                <a:t>ANALISI POLITICHE (Cresco, Fast) </a:t>
              </a:r>
            </a:p>
          </p:txBody>
        </p:sp>
      </p:grpSp>
    </p:spTree>
    <p:extLst>
      <p:ext uri="{BB962C8B-B14F-4D97-AF65-F5344CB8AC3E}">
        <p14:creationId xmlns:p14="http://schemas.microsoft.com/office/powerpoint/2010/main" val="240201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EE58E-BF68-9441-116D-98F3FED7D50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BA1983-2D96-3131-EACB-35800C43F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5E94A5-3628-80D4-5304-A7D0F887E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C8754CB-8D66-6F68-BAAE-BF9E6A788A4A}"/>
              </a:ext>
            </a:extLst>
          </p:cNvPr>
          <p:cNvSpPr>
            <a:spLocks noGrp="1"/>
          </p:cNvSpPr>
          <p:nvPr>
            <p:ph type="subTitle" idx="1"/>
          </p:nvPr>
        </p:nvSpPr>
        <p:spPr>
          <a:xfrm>
            <a:off x="6590966" y="3428999"/>
            <a:ext cx="4805691" cy="838831"/>
          </a:xfrm>
        </p:spPr>
        <p:txBody>
          <a:bodyPr anchor="b">
            <a:normAutofit/>
          </a:bodyPr>
          <a:lstStyle/>
          <a:p>
            <a:pPr algn="l"/>
            <a:endParaRPr lang="en-GB" sz="2000" b="1" dirty="0">
              <a:solidFill>
                <a:schemeClr val="tx2"/>
              </a:solidFill>
            </a:endParaRPr>
          </a:p>
          <a:p>
            <a:pPr algn="l"/>
            <a:endParaRPr lang="en-GB" sz="2000" dirty="0">
              <a:solidFill>
                <a:schemeClr val="tx2"/>
              </a:solidFill>
              <a:latin typeface="Source Sans Pro" panose="020B0503030403020204" pitchFamily="34" charset="0"/>
            </a:endParaRPr>
          </a:p>
          <a:p>
            <a:pPr algn="l"/>
            <a:endParaRPr lang="en-IT" sz="2000" dirty="0">
              <a:solidFill>
                <a:schemeClr val="tx2"/>
              </a:solidFill>
            </a:endParaRPr>
          </a:p>
        </p:txBody>
      </p:sp>
      <p:pic>
        <p:nvPicPr>
          <p:cNvPr id="6" name="Picture 4" descr="CNR DSU – Dipartimento Scienze Umane e Sociali, Patrimonio ...">
            <a:extLst>
              <a:ext uri="{FF2B5EF4-FFF2-40B4-BE49-F238E27FC236}">
                <a16:creationId xmlns:a16="http://schemas.microsoft.com/office/drawing/2014/main" id="{85806A57-500C-956C-9665-2FB8365E1C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38093" y="5788873"/>
            <a:ext cx="1100137" cy="1035423"/>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DCA3555-2A0D-996F-000F-A6F531AB9C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2A573FB8-5101-AF65-2022-BAC88C19D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65C637D4-1260-EC3B-2233-9E00CB372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7FFD5F3-E5FB-B7BA-BC0F-03FA95AFC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52298209-1C2B-DA3F-A708-162BB402257A}"/>
              </a:ext>
            </a:extLst>
          </p:cNvPr>
          <p:cNvSpPr txBox="1"/>
          <p:nvPr/>
        </p:nvSpPr>
        <p:spPr>
          <a:xfrm>
            <a:off x="69458" y="2202900"/>
            <a:ext cx="12122541" cy="1569660"/>
          </a:xfrm>
          <a:prstGeom prst="rect">
            <a:avLst/>
          </a:prstGeom>
          <a:noFill/>
        </p:spPr>
        <p:txBody>
          <a:bodyPr wrap="square">
            <a:spAutoFit/>
          </a:bodyPr>
          <a:lstStyle/>
          <a:p>
            <a:r>
              <a:rPr lang="en-GB" sz="3200" b="1" i="0" dirty="0">
                <a:solidFill>
                  <a:srgbClr val="CB6D04"/>
                </a:solidFill>
                <a:effectLst/>
                <a:latin typeface="Source Sans Pro" panose="020B0503030403020204" pitchFamily="34" charset="0"/>
              </a:rPr>
              <a:t>LE COMPETENZE DEL DSU ALL’INTERNO DELLE AGGREGAZIONE</a:t>
            </a:r>
          </a:p>
          <a:p>
            <a:r>
              <a:rPr lang="en-GB" sz="3200" b="1" dirty="0">
                <a:solidFill>
                  <a:srgbClr val="CB6D04"/>
                </a:solidFill>
                <a:latin typeface="Source Sans Pro" panose="020B0503030403020204" pitchFamily="34" charset="0"/>
              </a:rPr>
              <a:t>SONO FINALIZZATE AD UNO SVILUPPO DELLE TECNOLOGIE AL SERVIZIO DEL PAESE E DEI TERRITORI. </a:t>
            </a:r>
            <a:r>
              <a:rPr lang="en-GB" sz="3200" b="1" i="0" dirty="0">
                <a:solidFill>
                  <a:srgbClr val="CB6D04"/>
                </a:solidFill>
                <a:effectLst/>
                <a:latin typeface="Source Sans Pro" panose="020B0503030403020204" pitchFamily="34" charset="0"/>
              </a:rPr>
              <a:t> </a:t>
            </a:r>
            <a:endParaRPr lang="en-GB" sz="2800" b="1" i="0" dirty="0">
              <a:solidFill>
                <a:srgbClr val="CB6D04"/>
              </a:solidFill>
              <a:effectLst/>
              <a:latin typeface="Source Sans Pro" panose="020B0503030403020204" pitchFamily="34" charset="0"/>
            </a:endParaRPr>
          </a:p>
        </p:txBody>
      </p:sp>
      <p:sp>
        <p:nvSpPr>
          <p:cNvPr id="10" name="TextBox 9">
            <a:extLst>
              <a:ext uri="{FF2B5EF4-FFF2-40B4-BE49-F238E27FC236}">
                <a16:creationId xmlns:a16="http://schemas.microsoft.com/office/drawing/2014/main" id="{D1F3DC59-1AD0-0497-8CBC-ECB2A989567D}"/>
              </a:ext>
            </a:extLst>
          </p:cNvPr>
          <p:cNvSpPr txBox="1"/>
          <p:nvPr/>
        </p:nvSpPr>
        <p:spPr>
          <a:xfrm>
            <a:off x="349826" y="224288"/>
            <a:ext cx="12482280" cy="584775"/>
          </a:xfrm>
          <a:prstGeom prst="rect">
            <a:avLst/>
          </a:prstGeom>
          <a:noFill/>
        </p:spPr>
        <p:txBody>
          <a:bodyPr wrap="square">
            <a:spAutoFit/>
          </a:bodyPr>
          <a:lstStyle/>
          <a:p>
            <a:r>
              <a:rPr lang="en-GB" sz="3200" b="1" i="0" dirty="0">
                <a:solidFill>
                  <a:srgbClr val="002060"/>
                </a:solidFill>
                <a:effectLst/>
                <a:latin typeface="Source Sans Pro" panose="020B0503030403020204" pitchFamily="34" charset="0"/>
              </a:rPr>
              <a:t>AGGREGAZIONI - DSU</a:t>
            </a:r>
          </a:p>
        </p:txBody>
      </p:sp>
    </p:spTree>
    <p:extLst>
      <p:ext uri="{BB962C8B-B14F-4D97-AF65-F5344CB8AC3E}">
        <p14:creationId xmlns:p14="http://schemas.microsoft.com/office/powerpoint/2010/main" val="308857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167</Words>
  <Application>Microsoft Macintosh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Source Sans Pro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DANIELA DE GREGORIO</dc:creator>
  <cp:lastModifiedBy>DANIELA DE GREGORIO</cp:lastModifiedBy>
  <cp:revision>4</cp:revision>
  <dcterms:created xsi:type="dcterms:W3CDTF">2025-02-10T12:29:50Z</dcterms:created>
  <dcterms:modified xsi:type="dcterms:W3CDTF">2025-02-10T14:29:03Z</dcterms:modified>
</cp:coreProperties>
</file>